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8" r:id="rId1"/>
  </p:sldMasterIdLst>
  <p:notesMasterIdLst>
    <p:notesMasterId r:id="rId14"/>
  </p:notesMasterIdLst>
  <p:sldIdLst>
    <p:sldId id="258" r:id="rId2"/>
    <p:sldId id="269" r:id="rId3"/>
    <p:sldId id="263" r:id="rId4"/>
    <p:sldId id="267" r:id="rId5"/>
    <p:sldId id="266" r:id="rId6"/>
    <p:sldId id="265" r:id="rId7"/>
    <p:sldId id="259" r:id="rId8"/>
    <p:sldId id="260" r:id="rId9"/>
    <p:sldId id="256" r:id="rId10"/>
    <p:sldId id="262" r:id="rId11"/>
    <p:sldId id="268" r:id="rId12"/>
    <p:sldId id="261" r:id="rId13"/>
  </p:sldIdLst>
  <p:sldSz cx="8869363" cy="8412163"/>
  <p:notesSz cx="7023100" cy="9309100"/>
  <p:embeddedFontLst>
    <p:embeddedFont>
      <p:font typeface="Calibri" panose="020F0502020204030204" pitchFamily="34" charset="0"/>
      <p:regular r:id="rId15"/>
      <p:bold r:id="rId16"/>
      <p:italic r:id="rId17"/>
      <p:boldItalic r:id="rId18"/>
    </p:embeddedFont>
    <p:embeddedFont>
      <p:font typeface="Calibri Light" panose="020F0302020204030204" pitchFamily="34" charset="0"/>
      <p:regular r:id="rId19"/>
      <p:italic r:id="rId20"/>
    </p:embeddedFont>
    <p:embeddedFont>
      <p:font typeface="Mogul Helios" pitchFamily="2" charset="0"/>
      <p:regular r:id="rId21"/>
      <p:bold r:id="rId22"/>
      <p:italic r:id="rId23"/>
      <p:boldItalic r:id="rId2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49" userDrawn="1">
          <p15:clr>
            <a:srgbClr val="A4A3A4"/>
          </p15:clr>
        </p15:guide>
        <p15:guide id="2" pos="279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57A4"/>
    <a:srgbClr val="D0402C"/>
    <a:srgbClr val="2957A4"/>
    <a:srgbClr val="E85F4C"/>
    <a:srgbClr val="EC5F31"/>
    <a:srgbClr val="007AAA"/>
    <a:srgbClr val="EC5F3A"/>
    <a:srgbClr val="0070C0"/>
    <a:srgbClr val="725A9D"/>
    <a:srgbClr val="D65E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18" autoAdjust="0"/>
    <p:restoredTop sz="94280" autoAdjust="0"/>
  </p:normalViewPr>
  <p:slideViewPr>
    <p:cSldViewPr snapToGrid="0">
      <p:cViewPr>
        <p:scale>
          <a:sx n="50" d="100"/>
          <a:sy n="50" d="100"/>
        </p:scale>
        <p:origin x="1974" y="138"/>
      </p:cViewPr>
      <p:guideLst>
        <p:guide orient="horz" pos="2649"/>
        <p:guide pos="279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explosion val="4"/>
          <c:dPt>
            <c:idx val="0"/>
            <c:bubble3D val="0"/>
            <c:spPr>
              <a:solidFill>
                <a:srgbClr val="D0402C"/>
              </a:solidFill>
              <a:ln w="19050">
                <a:solidFill>
                  <a:schemeClr val="lt1"/>
                </a:solidFill>
              </a:ln>
              <a:effectLst/>
            </c:spPr>
            <c:extLst>
              <c:ext xmlns:c16="http://schemas.microsoft.com/office/drawing/2014/chart" uri="{C3380CC4-5D6E-409C-BE32-E72D297353CC}">
                <c16:uniqueId val="{00000001-B4D0-4972-938E-7EC331BE0139}"/>
              </c:ext>
            </c:extLst>
          </c:dPt>
          <c:dPt>
            <c:idx val="1"/>
            <c:bubble3D val="0"/>
            <c:spPr>
              <a:solidFill>
                <a:srgbClr val="3457A4"/>
              </a:solidFill>
              <a:ln w="19050">
                <a:solidFill>
                  <a:schemeClr val="lt1"/>
                </a:solidFill>
              </a:ln>
              <a:effectLst/>
            </c:spPr>
            <c:extLst>
              <c:ext xmlns:c16="http://schemas.microsoft.com/office/drawing/2014/chart" uri="{C3380CC4-5D6E-409C-BE32-E72D297353CC}">
                <c16:uniqueId val="{00000003-B4D0-4972-938E-7EC331BE013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4D0-4972-938E-7EC331BE0139}"/>
              </c:ext>
            </c:extLst>
          </c:dPt>
          <c:dPt>
            <c:idx val="3"/>
            <c:bubble3D val="0"/>
            <c:spPr>
              <a:solidFill>
                <a:srgbClr val="D0402C"/>
              </a:solidFill>
              <a:ln w="19050">
                <a:solidFill>
                  <a:schemeClr val="lt1"/>
                </a:solidFill>
              </a:ln>
              <a:effectLst/>
            </c:spPr>
            <c:extLst>
              <c:ext xmlns:c16="http://schemas.microsoft.com/office/drawing/2014/chart" uri="{C3380CC4-5D6E-409C-BE32-E72D297353CC}">
                <c16:uniqueId val="{00000007-B4D0-4972-938E-7EC331BE0139}"/>
              </c:ext>
            </c:extLst>
          </c:dPt>
          <c:dPt>
            <c:idx val="4"/>
            <c:bubble3D val="0"/>
            <c:spPr>
              <a:solidFill>
                <a:srgbClr val="3457A4"/>
              </a:solidFill>
              <a:ln w="19050">
                <a:solidFill>
                  <a:schemeClr val="lt1"/>
                </a:solidFill>
              </a:ln>
              <a:effectLst/>
            </c:spPr>
            <c:extLst>
              <c:ext xmlns:c16="http://schemas.microsoft.com/office/drawing/2014/chart" uri="{C3380CC4-5D6E-409C-BE32-E72D297353CC}">
                <c16:uniqueId val="{00000009-B4D0-4972-938E-7EC331BE0139}"/>
              </c:ext>
            </c:extLst>
          </c:dPt>
          <c:dPt>
            <c:idx val="5"/>
            <c:bubble3D val="0"/>
            <c:spPr>
              <a:solidFill>
                <a:srgbClr val="D0402C"/>
              </a:solidFill>
              <a:ln w="19050">
                <a:solidFill>
                  <a:schemeClr val="lt1"/>
                </a:solidFill>
              </a:ln>
              <a:effectLst/>
            </c:spPr>
            <c:extLst>
              <c:ext xmlns:c16="http://schemas.microsoft.com/office/drawing/2014/chart" uri="{C3380CC4-5D6E-409C-BE32-E72D297353CC}">
                <c16:uniqueId val="{0000000B-B4D0-4972-938E-7EC331BE0139}"/>
              </c:ext>
            </c:extLst>
          </c:dPt>
          <c:dPt>
            <c:idx val="6"/>
            <c:bubble3D val="0"/>
            <c:spPr>
              <a:solidFill>
                <a:srgbClr val="3457A4"/>
              </a:solidFill>
              <a:ln w="19050">
                <a:solidFill>
                  <a:schemeClr val="lt1"/>
                </a:solidFill>
              </a:ln>
              <a:effectLst/>
            </c:spPr>
            <c:extLst>
              <c:ext xmlns:c16="http://schemas.microsoft.com/office/drawing/2014/chart" uri="{C3380CC4-5D6E-409C-BE32-E72D297353CC}">
                <c16:uniqueId val="{0000000D-B4D0-4972-938E-7EC331BE0139}"/>
              </c:ext>
            </c:extLst>
          </c:dPt>
          <c:cat>
            <c:strRef>
              <c:f>Sheet1!$A$2:$A$8</c:f>
              <c:strCache>
                <c:ptCount val="7"/>
                <c:pt idx="0">
                  <c:v>Үнэт цаас</c:v>
                </c:pt>
                <c:pt idx="1">
                  <c:v>Хадгаламж, зээлийн хоршоо</c:v>
                </c:pt>
                <c:pt idx="2">
                  <c:v>Бусад</c:v>
                </c:pt>
                <c:pt idx="3">
                  <c:v>Даатгал</c:v>
                </c:pt>
                <c:pt idx="4">
                  <c:v>Банк бус санхүүгийн байгууллага</c:v>
                </c:pt>
                <c:pt idx="5">
                  <c:v>Хяналт шалгалт, зохицуулалт</c:v>
                </c:pt>
                <c:pt idx="6">
                  <c:v>Үл хөдлөх эд хөрөнгө зуучлал, үнэт металл, үнэт эдлэлийн арилжаа эрхлэгч</c:v>
                </c:pt>
              </c:strCache>
            </c:strRef>
          </c:cat>
          <c:val>
            <c:numRef>
              <c:f>Sheet1!$B$2:$B$8</c:f>
              <c:numCache>
                <c:formatCode>General</c:formatCode>
                <c:ptCount val="7"/>
                <c:pt idx="0">
                  <c:v>86</c:v>
                </c:pt>
                <c:pt idx="1">
                  <c:v>67</c:v>
                </c:pt>
                <c:pt idx="2">
                  <c:v>4</c:v>
                </c:pt>
                <c:pt idx="3">
                  <c:v>89</c:v>
                </c:pt>
                <c:pt idx="4">
                  <c:v>44</c:v>
                </c:pt>
                <c:pt idx="5">
                  <c:v>153</c:v>
                </c:pt>
                <c:pt idx="6">
                  <c:v>608</c:v>
                </c:pt>
              </c:numCache>
            </c:numRef>
          </c:val>
          <c:extLst>
            <c:ext xmlns:c16="http://schemas.microsoft.com/office/drawing/2014/chart" uri="{C3380CC4-5D6E-409C-BE32-E72D297353CC}">
              <c16:uniqueId val="{0000000E-B4D0-4972-938E-7EC331BE0139}"/>
            </c:ext>
          </c:extLst>
        </c:ser>
        <c:dLbls>
          <c:showLegendKey val="0"/>
          <c:showVal val="0"/>
          <c:showCatName val="0"/>
          <c:showSerName val="0"/>
          <c:showPercent val="0"/>
          <c:showBubbleSize val="0"/>
          <c:showLeaderLines val="1"/>
        </c:dLbls>
        <c:firstSliceAng val="4"/>
        <c:holeSize val="35"/>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99847813195472E-2"/>
          <c:y val="8.6479272212235114E-2"/>
          <c:w val="0.90800304373609053"/>
          <c:h val="0.72519462479014696"/>
        </c:manualLayout>
      </c:layout>
      <c:lineChart>
        <c:grouping val="standard"/>
        <c:varyColors val="0"/>
        <c:ser>
          <c:idx val="0"/>
          <c:order val="0"/>
          <c:tx>
            <c:strRef>
              <c:f>Sheet1!$B$1</c:f>
              <c:strCache>
                <c:ptCount val="1"/>
                <c:pt idx="0">
                  <c:v>Банк бус санхүүгийн байгууллагын тоо</c:v>
                </c:pt>
              </c:strCache>
            </c:strRef>
          </c:tx>
          <c:spPr>
            <a:ln w="28575" cap="rnd">
              <a:solidFill>
                <a:schemeClr val="bg1">
                  <a:lumMod val="50000"/>
                </a:schemeClr>
              </a:solidFill>
              <a:round/>
            </a:ln>
            <a:effectLst/>
          </c:spPr>
          <c:marker>
            <c:symbol val="circle"/>
            <c:size val="25"/>
            <c:spPr>
              <a:solidFill>
                <a:schemeClr val="bg1"/>
              </a:solidFill>
              <a:ln w="9525">
                <a:solidFill>
                  <a:schemeClr val="bg1">
                    <a:lumMod val="50000"/>
                  </a:schemeClr>
                </a:solidFill>
              </a:ln>
              <a:effectLst/>
            </c:spPr>
          </c:marker>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ogul Helios" panose="020B060402020202020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2016</c:v>
                </c:pt>
                <c:pt idx="1">
                  <c:v>2017</c:v>
                </c:pt>
                <c:pt idx="2">
                  <c:v>2018</c:v>
                </c:pt>
                <c:pt idx="3">
                  <c:v>2019</c:v>
                </c:pt>
                <c:pt idx="4">
                  <c:v>2020.I</c:v>
                </c:pt>
                <c:pt idx="5">
                  <c:v>2020.II</c:v>
                </c:pt>
                <c:pt idx="6">
                  <c:v>2020.III</c:v>
                </c:pt>
              </c:strCache>
            </c:strRef>
          </c:cat>
          <c:val>
            <c:numRef>
              <c:f>Sheet1!$B$2:$B$8</c:f>
              <c:numCache>
                <c:formatCode>General</c:formatCode>
                <c:ptCount val="7"/>
                <c:pt idx="0">
                  <c:v>518</c:v>
                </c:pt>
                <c:pt idx="1">
                  <c:v>534</c:v>
                </c:pt>
                <c:pt idx="2">
                  <c:v>539</c:v>
                </c:pt>
                <c:pt idx="3">
                  <c:v>538</c:v>
                </c:pt>
                <c:pt idx="4">
                  <c:v>540</c:v>
                </c:pt>
                <c:pt idx="5">
                  <c:v>542</c:v>
                </c:pt>
                <c:pt idx="6">
                  <c:v>533</c:v>
                </c:pt>
              </c:numCache>
            </c:numRef>
          </c:val>
          <c:smooth val="0"/>
          <c:extLst>
            <c:ext xmlns:c16="http://schemas.microsoft.com/office/drawing/2014/chart" uri="{C3380CC4-5D6E-409C-BE32-E72D297353CC}">
              <c16:uniqueId val="{00000000-D3E8-4705-98B1-A68EDAC68A4D}"/>
            </c:ext>
          </c:extLst>
        </c:ser>
        <c:dLbls>
          <c:dLblPos val="t"/>
          <c:showLegendKey val="0"/>
          <c:showVal val="1"/>
          <c:showCatName val="0"/>
          <c:showSerName val="0"/>
          <c:showPercent val="0"/>
          <c:showBubbleSize val="0"/>
        </c:dLbls>
        <c:marker val="1"/>
        <c:smooth val="0"/>
        <c:axId val="158317184"/>
        <c:axId val="158426624"/>
      </c:lineChart>
      <c:catAx>
        <c:axId val="158317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ogul Helios" panose="020B0604020202020204" charset="0"/>
                <a:ea typeface="+mn-ea"/>
                <a:cs typeface="+mn-cs"/>
              </a:defRPr>
            </a:pPr>
            <a:endParaRPr lang="en-US"/>
          </a:p>
        </c:txPr>
        <c:crossAx val="158426624"/>
        <c:crosses val="autoZero"/>
        <c:auto val="1"/>
        <c:lblAlgn val="ctr"/>
        <c:lblOffset val="100"/>
        <c:noMultiLvlLbl val="0"/>
      </c:catAx>
      <c:valAx>
        <c:axId val="158426624"/>
        <c:scaling>
          <c:orientation val="minMax"/>
        </c:scaling>
        <c:delete val="1"/>
        <c:axPos val="l"/>
        <c:numFmt formatCode="General" sourceLinked="1"/>
        <c:majorTickMark val="none"/>
        <c:minorTickMark val="none"/>
        <c:tickLblPos val="nextTo"/>
        <c:crossAx val="158317184"/>
        <c:crosses val="autoZero"/>
        <c:crossBetween val="between"/>
      </c:valAx>
      <c:spPr>
        <a:noFill/>
        <a:ln>
          <a:noFill/>
        </a:ln>
        <a:effectLst/>
      </c:spPr>
    </c:plotArea>
    <c:legend>
      <c:legendPos val="b"/>
      <c:layout>
        <c:manualLayout>
          <c:xMode val="edge"/>
          <c:yMode val="edge"/>
          <c:x val="3.8058225446542492E-2"/>
          <c:y val="0.63302889162915321"/>
          <c:w val="0.89999990122016149"/>
          <c:h val="0.15995785584441066"/>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ogul Helios" panose="020B060402020202020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Mogul Helios" panose="020B060402020202020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235279709960543E-2"/>
          <c:y val="0.10100198604143823"/>
          <c:w val="0.93300934536415803"/>
          <c:h val="0.45229975750272838"/>
        </c:manualLayout>
      </c:layout>
      <c:barChart>
        <c:barDir val="col"/>
        <c:grouping val="clustered"/>
        <c:varyColors val="0"/>
        <c:ser>
          <c:idx val="0"/>
          <c:order val="0"/>
          <c:tx>
            <c:strRef>
              <c:f>Sheet1!$B$1</c:f>
              <c:strCache>
                <c:ptCount val="1"/>
                <c:pt idx="0">
                  <c:v>Газар дээрх хяналт, шалгалт</c:v>
                </c:pt>
              </c:strCache>
            </c:strRef>
          </c:tx>
          <c:spPr>
            <a:solidFill>
              <a:srgbClr val="D0402C"/>
            </a:solidFill>
            <a:ln>
              <a:noFill/>
            </a:ln>
            <a:effectLst/>
          </c:spPr>
          <c:invertIfNegative val="0"/>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2"/>
                <c:pt idx="0">
                  <c:v>2019</c:v>
                </c:pt>
                <c:pt idx="1">
                  <c:v>2020</c:v>
                </c:pt>
              </c:numCache>
            </c:numRef>
          </c:cat>
          <c:val>
            <c:numRef>
              <c:f>Sheet1!$B$2:$B$7</c:f>
              <c:numCache>
                <c:formatCode>General</c:formatCode>
                <c:ptCount val="2"/>
                <c:pt idx="0">
                  <c:v>725</c:v>
                </c:pt>
                <c:pt idx="1">
                  <c:v>189</c:v>
                </c:pt>
              </c:numCache>
            </c:numRef>
          </c:val>
          <c:extLst>
            <c:ext xmlns:c16="http://schemas.microsoft.com/office/drawing/2014/chart" uri="{C3380CC4-5D6E-409C-BE32-E72D297353CC}">
              <c16:uniqueId val="{00000001-C83D-4A4C-8D63-16B367770958}"/>
            </c:ext>
          </c:extLst>
        </c:ser>
        <c:ser>
          <c:idx val="1"/>
          <c:order val="1"/>
          <c:tx>
            <c:strRef>
              <c:f>Sheet1!$C$1</c:f>
              <c:strCache>
                <c:ptCount val="1"/>
                <c:pt idx="0">
                  <c:v>Зайны хяналт, шалгалт</c:v>
                </c:pt>
              </c:strCache>
            </c:strRef>
          </c:tx>
          <c:spPr>
            <a:solidFill>
              <a:srgbClr val="3457A4"/>
            </a:solidFill>
            <a:ln>
              <a:noFill/>
            </a:ln>
            <a:effectLst/>
          </c:spPr>
          <c:invertIfNegative val="0"/>
          <c:dPt>
            <c:idx val="0"/>
            <c:invertIfNegative val="0"/>
            <c:bubble3D val="0"/>
            <c:spPr>
              <a:solidFill>
                <a:srgbClr val="3457A4"/>
              </a:solidFill>
              <a:ln>
                <a:noFill/>
                <a:prstDash val="sysDash"/>
              </a:ln>
              <a:effectLst/>
            </c:spPr>
            <c:extLst>
              <c:ext xmlns:c16="http://schemas.microsoft.com/office/drawing/2014/chart" uri="{C3380CC4-5D6E-409C-BE32-E72D297353CC}">
                <c16:uniqueId val="{00000002-C83D-4A4C-8D63-16B367770958}"/>
              </c:ext>
            </c:extLst>
          </c:dPt>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2"/>
                <c:pt idx="0">
                  <c:v>2019</c:v>
                </c:pt>
                <c:pt idx="1">
                  <c:v>2020</c:v>
                </c:pt>
              </c:numCache>
            </c:numRef>
          </c:cat>
          <c:val>
            <c:numRef>
              <c:f>Sheet1!$C$2:$C$7</c:f>
              <c:numCache>
                <c:formatCode>General</c:formatCode>
                <c:ptCount val="2"/>
                <c:pt idx="0">
                  <c:v>10573</c:v>
                </c:pt>
                <c:pt idx="1">
                  <c:v>8742</c:v>
                </c:pt>
              </c:numCache>
            </c:numRef>
          </c:val>
          <c:extLst>
            <c:ext xmlns:c16="http://schemas.microsoft.com/office/drawing/2014/chart" uri="{C3380CC4-5D6E-409C-BE32-E72D297353CC}">
              <c16:uniqueId val="{00000003-C83D-4A4C-8D63-16B367770958}"/>
            </c:ext>
          </c:extLst>
        </c:ser>
        <c:dLbls>
          <c:showLegendKey val="0"/>
          <c:showVal val="0"/>
          <c:showCatName val="0"/>
          <c:showSerName val="0"/>
          <c:showPercent val="0"/>
          <c:showBubbleSize val="0"/>
        </c:dLbls>
        <c:gapWidth val="69"/>
        <c:overlap val="-27"/>
        <c:axId val="166209024"/>
        <c:axId val="166210560"/>
      </c:barChart>
      <c:catAx>
        <c:axId val="166209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1600"/>
            </a:pPr>
            <a:endParaRPr lang="en-US"/>
          </a:p>
        </c:txPr>
        <c:crossAx val="166210560"/>
        <c:crosses val="autoZero"/>
        <c:auto val="1"/>
        <c:lblAlgn val="ctr"/>
        <c:lblOffset val="100"/>
        <c:noMultiLvlLbl val="0"/>
      </c:catAx>
      <c:valAx>
        <c:axId val="166210560"/>
        <c:scaling>
          <c:orientation val="minMax"/>
        </c:scaling>
        <c:delete val="1"/>
        <c:axPos val="l"/>
        <c:numFmt formatCode="General" sourceLinked="1"/>
        <c:majorTickMark val="none"/>
        <c:minorTickMark val="none"/>
        <c:tickLblPos val="nextTo"/>
        <c:crossAx val="166209024"/>
        <c:crosses val="autoZero"/>
        <c:crossBetween val="between"/>
        <c:majorUnit val="2000"/>
      </c:valAx>
      <c:spPr>
        <a:noFill/>
        <a:ln>
          <a:noFill/>
        </a:ln>
        <a:effectLst/>
      </c:spPr>
    </c:plotArea>
    <c:legend>
      <c:legendPos val="b"/>
      <c:layout>
        <c:manualLayout>
          <c:xMode val="edge"/>
          <c:yMode val="edge"/>
          <c:x val="0.1007960480653279"/>
          <c:y val="0.76207608539506044"/>
          <c:w val="0.79840790386934424"/>
          <c:h val="0.22946384732320321"/>
        </c:manualLayout>
      </c:layout>
      <c:overlay val="0"/>
      <c:spPr>
        <a:noFill/>
        <a:ln>
          <a:noFill/>
        </a:ln>
        <a:effectLst/>
      </c:spPr>
      <c:txPr>
        <a:bodyPr rot="0" vert="horz"/>
        <a:lstStyle/>
        <a:p>
          <a:pPr>
            <a:defRPr sz="1400"/>
          </a:pPr>
          <a:endParaRPr lang="en-US"/>
        </a:p>
      </c:txPr>
    </c:legend>
    <c:plotVisOnly val="1"/>
    <c:dispBlanksAs val="gap"/>
    <c:showDLblsOverMax val="0"/>
  </c:chart>
  <c:spPr>
    <a:noFill/>
    <a:ln>
      <a:noFill/>
    </a:ln>
    <a:effectLst/>
  </c:spPr>
  <c:txPr>
    <a:bodyPr/>
    <a:lstStyle/>
    <a:p>
      <a:pPr>
        <a:defRPr sz="1800">
          <a:latin typeface="Mogul Helios" pitchFamily="2"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3457A4"/>
              </a:solidFill>
              <a:ln w="19050">
                <a:solidFill>
                  <a:schemeClr val="lt1"/>
                </a:solidFill>
              </a:ln>
              <a:effectLst/>
            </c:spPr>
            <c:extLst>
              <c:ext xmlns:c16="http://schemas.microsoft.com/office/drawing/2014/chart" uri="{C3380CC4-5D6E-409C-BE32-E72D297353CC}">
                <c16:uniqueId val="{00000001-7B36-4C97-B106-022BC1A24187}"/>
              </c:ext>
            </c:extLst>
          </c:dPt>
          <c:dPt>
            <c:idx val="1"/>
            <c:bubble3D val="0"/>
            <c:spPr>
              <a:solidFill>
                <a:srgbClr val="D0402C"/>
              </a:solidFill>
              <a:ln w="19050">
                <a:solidFill>
                  <a:schemeClr val="lt1"/>
                </a:solidFill>
              </a:ln>
              <a:effectLst/>
            </c:spPr>
            <c:extLst>
              <c:ext xmlns:c16="http://schemas.microsoft.com/office/drawing/2014/chart" uri="{C3380CC4-5D6E-409C-BE32-E72D297353CC}">
                <c16:uniqueId val="{00000003-7B36-4C97-B106-022BC1A24187}"/>
              </c:ext>
            </c:extLst>
          </c:dPt>
          <c:cat>
            <c:strRef>
              <c:f>Sheet1!$A$2:$A$3</c:f>
              <c:strCache>
                <c:ptCount val="2"/>
                <c:pt idx="0">
                  <c:v>Хуулийн хугацаанд шийдвэрлэсэн</c:v>
                </c:pt>
                <c:pt idx="1">
                  <c:v>Шийдвэрлэх шатанд хянагдаж байгаа</c:v>
                </c:pt>
              </c:strCache>
            </c:strRef>
          </c:cat>
          <c:val>
            <c:numRef>
              <c:f>Sheet1!$B$2:$B$3</c:f>
              <c:numCache>
                <c:formatCode>General</c:formatCode>
                <c:ptCount val="2"/>
                <c:pt idx="0">
                  <c:v>1284</c:v>
                </c:pt>
                <c:pt idx="1">
                  <c:v>469</c:v>
                </c:pt>
              </c:numCache>
            </c:numRef>
          </c:val>
          <c:extLst>
            <c:ext xmlns:c16="http://schemas.microsoft.com/office/drawing/2014/chart" uri="{C3380CC4-5D6E-409C-BE32-E72D297353CC}">
              <c16:uniqueId val="{00000004-7B36-4C97-B106-022BC1A24187}"/>
            </c:ext>
          </c:extLst>
        </c:ser>
        <c:dLbls>
          <c:showLegendKey val="0"/>
          <c:showVal val="0"/>
          <c:showCatName val="0"/>
          <c:showSerName val="0"/>
          <c:showPercent val="0"/>
          <c:showBubbleSize val="0"/>
          <c:showLeaderLines val="1"/>
        </c:dLbls>
        <c:firstSliceAng val="270"/>
        <c:holeSize val="70"/>
      </c:doughnutChart>
      <c:spPr>
        <a:noFill/>
        <a:ln>
          <a:noFill/>
        </a:ln>
        <a:effectLst/>
      </c:spPr>
    </c:plotArea>
    <c:plotVisOnly val="1"/>
    <c:dispBlanksAs val="gap"/>
    <c:showDLblsOverMax val="0"/>
  </c:chart>
  <c:spPr>
    <a:noFill/>
    <a:ln>
      <a:noFill/>
    </a:ln>
    <a:effectLst/>
  </c:spPr>
  <c:txPr>
    <a:bodyPr/>
    <a:lstStyle/>
    <a:p>
      <a:pPr>
        <a:defRPr>
          <a:latin typeface="Mogul Helios"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9259E4-A026-4B53-B2D2-CB74D75175FE}"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106CD583-0339-420D-BE9C-8D5D4B48CFBD}">
      <dgm:prSet phldrT="[Text]" custT="1"/>
      <dgm:spPr>
        <a:solidFill>
          <a:srgbClr val="D0402C"/>
        </a:solidFill>
      </dgm:spPr>
      <dgm:t>
        <a:bodyPr/>
        <a:lstStyle/>
        <a:p>
          <a:r>
            <a:rPr lang="mn-MN" sz="2400" dirty="0">
              <a:latin typeface="Mogul Helios" pitchFamily="2" charset="0"/>
            </a:rPr>
            <a:t>Нийт 189 </a:t>
          </a:r>
          <a:endParaRPr lang="en-US" sz="2400" dirty="0">
            <a:latin typeface="Mogul Helios" pitchFamily="2" charset="0"/>
          </a:endParaRPr>
        </a:p>
      </dgm:t>
    </dgm:pt>
    <dgm:pt modelId="{700B4A97-AF76-49B8-A8DC-3431B969B6A3}" type="parTrans" cxnId="{39539861-2A7A-4BC2-9AAE-FB01A5EF19AF}">
      <dgm:prSet/>
      <dgm:spPr/>
      <dgm:t>
        <a:bodyPr/>
        <a:lstStyle/>
        <a:p>
          <a:endParaRPr lang="en-US" sz="3600">
            <a:latin typeface="Mogul Helios" pitchFamily="2" charset="0"/>
          </a:endParaRPr>
        </a:p>
      </dgm:t>
    </dgm:pt>
    <dgm:pt modelId="{EF2E3941-C23C-47F1-A480-73F98FB4A17E}" type="sibTrans" cxnId="{39539861-2A7A-4BC2-9AAE-FB01A5EF19AF}">
      <dgm:prSet/>
      <dgm:spPr/>
      <dgm:t>
        <a:bodyPr/>
        <a:lstStyle/>
        <a:p>
          <a:endParaRPr lang="en-US" sz="3600">
            <a:latin typeface="Mogul Helios" pitchFamily="2" charset="0"/>
          </a:endParaRPr>
        </a:p>
      </dgm:t>
    </dgm:pt>
    <dgm:pt modelId="{5ECF6FA5-1F46-4711-8BA6-44B857EF4F30}">
      <dgm:prSet phldrT="[Text]" custT="1"/>
      <dgm:spPr>
        <a:solidFill>
          <a:srgbClr val="2857A4"/>
        </a:solidFill>
      </dgm:spPr>
      <dgm:t>
        <a:bodyPr/>
        <a:lstStyle/>
        <a:p>
          <a:r>
            <a:rPr lang="mn-MN" sz="1800" dirty="0">
              <a:latin typeface="Mogul Helios" pitchFamily="2" charset="0"/>
            </a:rPr>
            <a:t>ҮЦЗЗ 29</a:t>
          </a:r>
          <a:endParaRPr lang="en-US" sz="1800" dirty="0">
            <a:latin typeface="Mogul Helios" pitchFamily="2" charset="0"/>
          </a:endParaRPr>
        </a:p>
      </dgm:t>
    </dgm:pt>
    <dgm:pt modelId="{019DDAD7-99C1-4972-A1BD-97E4316C6F40}" type="parTrans" cxnId="{2283D1C0-6D33-49B7-9EAF-570A33AE9664}">
      <dgm:prSet custT="1"/>
      <dgm:spPr/>
      <dgm:t>
        <a:bodyPr/>
        <a:lstStyle/>
        <a:p>
          <a:endParaRPr lang="en-US" sz="1000">
            <a:latin typeface="Mogul Helios" pitchFamily="2" charset="0"/>
          </a:endParaRPr>
        </a:p>
      </dgm:t>
    </dgm:pt>
    <dgm:pt modelId="{D8BFACFA-55DC-47AA-9B68-84A1349164ED}" type="sibTrans" cxnId="{2283D1C0-6D33-49B7-9EAF-570A33AE9664}">
      <dgm:prSet/>
      <dgm:spPr/>
      <dgm:t>
        <a:bodyPr/>
        <a:lstStyle/>
        <a:p>
          <a:endParaRPr lang="en-US" sz="3600">
            <a:latin typeface="Mogul Helios" pitchFamily="2" charset="0"/>
          </a:endParaRPr>
        </a:p>
      </dgm:t>
    </dgm:pt>
    <dgm:pt modelId="{A65B8A08-FB84-4E99-BA52-24BDBA9ACE60}">
      <dgm:prSet phldrT="[Text]" custT="1"/>
      <dgm:spPr>
        <a:solidFill>
          <a:srgbClr val="2857A4"/>
        </a:solidFill>
      </dgm:spPr>
      <dgm:t>
        <a:bodyPr/>
        <a:lstStyle/>
        <a:p>
          <a:r>
            <a:rPr lang="mn-MN" sz="1800" dirty="0">
              <a:latin typeface="Mogul Helios" pitchFamily="2" charset="0"/>
            </a:rPr>
            <a:t>ББСБ 76</a:t>
          </a:r>
          <a:endParaRPr lang="en-US" sz="1800" dirty="0">
            <a:latin typeface="Mogul Helios" pitchFamily="2" charset="0"/>
          </a:endParaRPr>
        </a:p>
      </dgm:t>
    </dgm:pt>
    <dgm:pt modelId="{A1511C94-1058-418C-BEEA-EA586CBEDE75}" type="parTrans" cxnId="{D92EAE12-4B7C-4E0B-BA91-286278110E26}">
      <dgm:prSet custT="1"/>
      <dgm:spPr/>
      <dgm:t>
        <a:bodyPr/>
        <a:lstStyle/>
        <a:p>
          <a:endParaRPr lang="en-US" sz="1000">
            <a:latin typeface="Mogul Helios" pitchFamily="2" charset="0"/>
          </a:endParaRPr>
        </a:p>
      </dgm:t>
    </dgm:pt>
    <dgm:pt modelId="{42E6247C-C2B6-4B30-A284-2E0E8E37F0F6}" type="sibTrans" cxnId="{D92EAE12-4B7C-4E0B-BA91-286278110E26}">
      <dgm:prSet/>
      <dgm:spPr/>
      <dgm:t>
        <a:bodyPr/>
        <a:lstStyle/>
        <a:p>
          <a:endParaRPr lang="en-US" sz="3600">
            <a:latin typeface="Mogul Helios" pitchFamily="2" charset="0"/>
          </a:endParaRPr>
        </a:p>
      </dgm:t>
    </dgm:pt>
    <dgm:pt modelId="{206A7F4A-4DA2-4ED3-BD23-EF67D2A6DCA2}">
      <dgm:prSet phldrT="[Text]" custT="1"/>
      <dgm:spPr>
        <a:solidFill>
          <a:srgbClr val="2857A4"/>
        </a:solidFill>
      </dgm:spPr>
      <dgm:t>
        <a:bodyPr/>
        <a:lstStyle/>
        <a:p>
          <a:r>
            <a:rPr lang="mn-MN" sz="2400" dirty="0">
              <a:latin typeface="Mogul Helios" pitchFamily="2" charset="0"/>
            </a:rPr>
            <a:t>ХЗХ 18</a:t>
          </a:r>
          <a:endParaRPr lang="en-US" sz="2400" dirty="0">
            <a:latin typeface="Mogul Helios" pitchFamily="2" charset="0"/>
          </a:endParaRPr>
        </a:p>
      </dgm:t>
    </dgm:pt>
    <dgm:pt modelId="{7671AB57-EF42-4982-B656-A157A210F2E2}" type="parTrans" cxnId="{8E0D6AAC-B6BA-4A3D-A10D-95473E1E3FC8}">
      <dgm:prSet custT="1"/>
      <dgm:spPr/>
      <dgm:t>
        <a:bodyPr/>
        <a:lstStyle/>
        <a:p>
          <a:endParaRPr lang="en-US" sz="1000">
            <a:latin typeface="Mogul Helios" pitchFamily="2" charset="0"/>
          </a:endParaRPr>
        </a:p>
      </dgm:t>
    </dgm:pt>
    <dgm:pt modelId="{15194698-24CB-496A-BECB-EEB2D6780EF0}" type="sibTrans" cxnId="{8E0D6AAC-B6BA-4A3D-A10D-95473E1E3FC8}">
      <dgm:prSet/>
      <dgm:spPr/>
      <dgm:t>
        <a:bodyPr/>
        <a:lstStyle/>
        <a:p>
          <a:endParaRPr lang="en-US" sz="3600">
            <a:latin typeface="Mogul Helios" pitchFamily="2" charset="0"/>
          </a:endParaRPr>
        </a:p>
      </dgm:t>
    </dgm:pt>
    <dgm:pt modelId="{D28A79B8-4C97-482E-9381-9F90613E38AE}">
      <dgm:prSet phldrT="[Text]" custT="1"/>
      <dgm:spPr>
        <a:solidFill>
          <a:srgbClr val="2857A4"/>
        </a:solidFill>
      </dgm:spPr>
      <dgm:t>
        <a:bodyPr/>
        <a:lstStyle/>
        <a:p>
          <a:endParaRPr lang="en-US" sz="1100" dirty="0">
            <a:latin typeface="Mogul Helios" pitchFamily="2" charset="0"/>
          </a:endParaRPr>
        </a:p>
      </dgm:t>
    </dgm:pt>
    <dgm:pt modelId="{1EBE1796-3DEE-4168-8B27-CD2E01CC24B4}" type="sibTrans" cxnId="{68B549A8-4363-4364-94AA-9A3E5FAB1332}">
      <dgm:prSet/>
      <dgm:spPr/>
      <dgm:t>
        <a:bodyPr/>
        <a:lstStyle/>
        <a:p>
          <a:endParaRPr lang="en-US" sz="3600">
            <a:latin typeface="Mogul Helios" pitchFamily="2" charset="0"/>
          </a:endParaRPr>
        </a:p>
      </dgm:t>
    </dgm:pt>
    <dgm:pt modelId="{CF47D0BF-CF4F-4334-A50A-03A69E1F2648}" type="parTrans" cxnId="{68B549A8-4363-4364-94AA-9A3E5FAB1332}">
      <dgm:prSet custT="1"/>
      <dgm:spPr/>
      <dgm:t>
        <a:bodyPr/>
        <a:lstStyle/>
        <a:p>
          <a:endParaRPr lang="en-US" sz="1000">
            <a:latin typeface="Mogul Helios" pitchFamily="2" charset="0"/>
          </a:endParaRPr>
        </a:p>
      </dgm:t>
    </dgm:pt>
    <dgm:pt modelId="{466F28E3-4BBE-46EA-8945-2D679AD623F0}">
      <dgm:prSet phldrT="[Text]" custT="1"/>
      <dgm:spPr>
        <a:solidFill>
          <a:srgbClr val="2857A4"/>
        </a:solidFill>
      </dgm:spPr>
      <dgm:t>
        <a:bodyPr/>
        <a:lstStyle/>
        <a:p>
          <a:r>
            <a:rPr lang="mn-MN" sz="1400" dirty="0">
              <a:latin typeface="Mogul Helios" pitchFamily="2" charset="0"/>
            </a:rPr>
            <a:t>МУТСТ </a:t>
          </a:r>
          <a:r>
            <a:rPr lang="en-US" sz="1400" dirty="0">
              <a:latin typeface="Mogul Helios" pitchFamily="2" charset="0"/>
            </a:rPr>
            <a:t>51</a:t>
          </a:r>
        </a:p>
      </dgm:t>
    </dgm:pt>
    <dgm:pt modelId="{1F5AEF29-81BA-4066-8ADC-D53AAD4B452F}" type="parTrans" cxnId="{D83345CD-86CF-4ECA-B2ED-55E1722FE021}">
      <dgm:prSet custT="1"/>
      <dgm:spPr/>
      <dgm:t>
        <a:bodyPr/>
        <a:lstStyle/>
        <a:p>
          <a:endParaRPr lang="en-US" sz="1000"/>
        </a:p>
      </dgm:t>
    </dgm:pt>
    <dgm:pt modelId="{61543E63-262A-4C94-AD3E-EC47D88B6D5D}" type="sibTrans" cxnId="{D83345CD-86CF-4ECA-B2ED-55E1722FE021}">
      <dgm:prSet/>
      <dgm:spPr/>
      <dgm:t>
        <a:bodyPr/>
        <a:lstStyle/>
        <a:p>
          <a:endParaRPr lang="en-US" sz="3600"/>
        </a:p>
      </dgm:t>
    </dgm:pt>
    <dgm:pt modelId="{58C614D8-F430-4B4D-A4C9-E0A0407BCC1E}" type="pres">
      <dgm:prSet presAssocID="{B19259E4-A026-4B53-B2D2-CB74D75175FE}" presName="Name0" presStyleCnt="0">
        <dgm:presLayoutVars>
          <dgm:chMax val="1"/>
          <dgm:dir/>
          <dgm:animLvl val="ctr"/>
          <dgm:resizeHandles val="exact"/>
        </dgm:presLayoutVars>
      </dgm:prSet>
      <dgm:spPr/>
    </dgm:pt>
    <dgm:pt modelId="{928B6377-3BAA-4C07-8AEB-C7F6F6DC4778}" type="pres">
      <dgm:prSet presAssocID="{106CD583-0339-420D-BE9C-8D5D4B48CFBD}" presName="centerShape" presStyleLbl="node0" presStyleIdx="0" presStyleCnt="1"/>
      <dgm:spPr/>
    </dgm:pt>
    <dgm:pt modelId="{01CBDD17-5A66-4744-8553-1CD35EAA8FD6}" type="pres">
      <dgm:prSet presAssocID="{019DDAD7-99C1-4972-A1BD-97E4316C6F40}" presName="parTrans" presStyleLbl="sibTrans2D1" presStyleIdx="0" presStyleCnt="5"/>
      <dgm:spPr/>
    </dgm:pt>
    <dgm:pt modelId="{5E0661B1-4708-48F0-AA27-D7104439CBF9}" type="pres">
      <dgm:prSet presAssocID="{019DDAD7-99C1-4972-A1BD-97E4316C6F40}" presName="connectorText" presStyleLbl="sibTrans2D1" presStyleIdx="0" presStyleCnt="5"/>
      <dgm:spPr/>
    </dgm:pt>
    <dgm:pt modelId="{E4231653-21E2-433F-8D48-061F9BF2302D}" type="pres">
      <dgm:prSet presAssocID="{5ECF6FA5-1F46-4711-8BA6-44B857EF4F30}" presName="node" presStyleLbl="node1" presStyleIdx="0" presStyleCnt="5" custRadScaleRad="115490" custRadScaleInc="-79923">
        <dgm:presLayoutVars>
          <dgm:bulletEnabled val="1"/>
        </dgm:presLayoutVars>
      </dgm:prSet>
      <dgm:spPr/>
    </dgm:pt>
    <dgm:pt modelId="{72FA5B32-DA34-4A4C-B685-EEEAD81FD362}" type="pres">
      <dgm:prSet presAssocID="{CF47D0BF-CF4F-4334-A50A-03A69E1F2648}" presName="parTrans" presStyleLbl="sibTrans2D1" presStyleIdx="1" presStyleCnt="5"/>
      <dgm:spPr/>
    </dgm:pt>
    <dgm:pt modelId="{15B7B7B7-FCD7-40DA-842C-AC3296C2A62E}" type="pres">
      <dgm:prSet presAssocID="{CF47D0BF-CF4F-4334-A50A-03A69E1F2648}" presName="connectorText" presStyleLbl="sibTrans2D1" presStyleIdx="1" presStyleCnt="5"/>
      <dgm:spPr/>
    </dgm:pt>
    <dgm:pt modelId="{E44C0E75-F068-4BF3-8A3B-9CA2509B57B0}" type="pres">
      <dgm:prSet presAssocID="{D28A79B8-4C97-482E-9381-9F90613E38AE}" presName="node" presStyleLbl="node1" presStyleIdx="1" presStyleCnt="5" custRadScaleRad="118367" custRadScaleInc="-111216">
        <dgm:presLayoutVars>
          <dgm:bulletEnabled val="1"/>
        </dgm:presLayoutVars>
      </dgm:prSet>
      <dgm:spPr/>
    </dgm:pt>
    <dgm:pt modelId="{387967B5-CBC3-479B-A9A6-4CD303EDE4C6}" type="pres">
      <dgm:prSet presAssocID="{A1511C94-1058-418C-BEEA-EA586CBEDE75}" presName="parTrans" presStyleLbl="sibTrans2D1" presStyleIdx="2" presStyleCnt="5"/>
      <dgm:spPr/>
    </dgm:pt>
    <dgm:pt modelId="{D4788C28-EA82-4B67-98F0-254B919F92D7}" type="pres">
      <dgm:prSet presAssocID="{A1511C94-1058-418C-BEEA-EA586CBEDE75}" presName="connectorText" presStyleLbl="sibTrans2D1" presStyleIdx="2" presStyleCnt="5"/>
      <dgm:spPr/>
    </dgm:pt>
    <dgm:pt modelId="{57580A0D-3477-4AA4-BB77-7271A8E54ADB}" type="pres">
      <dgm:prSet presAssocID="{A65B8A08-FB84-4E99-BA52-24BDBA9ACE60}" presName="node" presStyleLbl="node1" presStyleIdx="2" presStyleCnt="5" custRadScaleRad="136190" custRadScaleInc="-196073">
        <dgm:presLayoutVars>
          <dgm:bulletEnabled val="1"/>
        </dgm:presLayoutVars>
      </dgm:prSet>
      <dgm:spPr/>
    </dgm:pt>
    <dgm:pt modelId="{EB441C8A-0504-4F23-AC0C-AEF2081EC294}" type="pres">
      <dgm:prSet presAssocID="{1F5AEF29-81BA-4066-8ADC-D53AAD4B452F}" presName="parTrans" presStyleLbl="sibTrans2D1" presStyleIdx="3" presStyleCnt="5"/>
      <dgm:spPr/>
    </dgm:pt>
    <dgm:pt modelId="{9543E2C5-2971-497B-AF59-E687D1B2973B}" type="pres">
      <dgm:prSet presAssocID="{1F5AEF29-81BA-4066-8ADC-D53AAD4B452F}" presName="connectorText" presStyleLbl="sibTrans2D1" presStyleIdx="3" presStyleCnt="5"/>
      <dgm:spPr/>
    </dgm:pt>
    <dgm:pt modelId="{5A6D9AAE-092A-4039-B927-5C4168B1F2F7}" type="pres">
      <dgm:prSet presAssocID="{466F28E3-4BBE-46EA-8945-2D679AD623F0}" presName="node" presStyleLbl="node1" presStyleIdx="3" presStyleCnt="5" custRadScaleRad="124309" custRadScaleInc="-292198">
        <dgm:presLayoutVars>
          <dgm:bulletEnabled val="1"/>
        </dgm:presLayoutVars>
      </dgm:prSet>
      <dgm:spPr/>
    </dgm:pt>
    <dgm:pt modelId="{B7528AE3-D2B9-4A1A-A516-22137B124F82}" type="pres">
      <dgm:prSet presAssocID="{7671AB57-EF42-4982-B656-A157A210F2E2}" presName="parTrans" presStyleLbl="sibTrans2D1" presStyleIdx="4" presStyleCnt="5"/>
      <dgm:spPr/>
    </dgm:pt>
    <dgm:pt modelId="{7312A343-51A1-40EF-804E-427491E8C38D}" type="pres">
      <dgm:prSet presAssocID="{7671AB57-EF42-4982-B656-A157A210F2E2}" presName="connectorText" presStyleLbl="sibTrans2D1" presStyleIdx="4" presStyleCnt="5"/>
      <dgm:spPr/>
    </dgm:pt>
    <dgm:pt modelId="{FB756347-BC3A-47F0-8882-AEAF008831BE}" type="pres">
      <dgm:prSet presAssocID="{206A7F4A-4DA2-4ED3-BD23-EF67D2A6DCA2}" presName="node" presStyleLbl="node1" presStyleIdx="4" presStyleCnt="5" custRadScaleRad="130103" custRadScaleInc="-3712">
        <dgm:presLayoutVars>
          <dgm:bulletEnabled val="1"/>
        </dgm:presLayoutVars>
      </dgm:prSet>
      <dgm:spPr/>
    </dgm:pt>
  </dgm:ptLst>
  <dgm:cxnLst>
    <dgm:cxn modelId="{19477605-3E0E-4DC0-A78F-D24FDFD6F9C2}" type="presOf" srcId="{1F5AEF29-81BA-4066-8ADC-D53AAD4B452F}" destId="{9543E2C5-2971-497B-AF59-E687D1B2973B}" srcOrd="1" destOrd="0" presId="urn:microsoft.com/office/officeart/2005/8/layout/radial5"/>
    <dgm:cxn modelId="{2AD95306-DFEA-4E80-90A4-D94DC495363E}" type="presOf" srcId="{5ECF6FA5-1F46-4711-8BA6-44B857EF4F30}" destId="{E4231653-21E2-433F-8D48-061F9BF2302D}" srcOrd="0" destOrd="0" presId="urn:microsoft.com/office/officeart/2005/8/layout/radial5"/>
    <dgm:cxn modelId="{6B90D50A-A298-4912-A1ED-C723D0A93F2D}" type="presOf" srcId="{7671AB57-EF42-4982-B656-A157A210F2E2}" destId="{7312A343-51A1-40EF-804E-427491E8C38D}" srcOrd="1" destOrd="0" presId="urn:microsoft.com/office/officeart/2005/8/layout/radial5"/>
    <dgm:cxn modelId="{CF3C230F-8C95-40C4-850F-4E17222DF5ED}" type="presOf" srcId="{CF47D0BF-CF4F-4334-A50A-03A69E1F2648}" destId="{72FA5B32-DA34-4A4C-B685-EEEAD81FD362}" srcOrd="0" destOrd="0" presId="urn:microsoft.com/office/officeart/2005/8/layout/radial5"/>
    <dgm:cxn modelId="{D92EAE12-4B7C-4E0B-BA91-286278110E26}" srcId="{106CD583-0339-420D-BE9C-8D5D4B48CFBD}" destId="{A65B8A08-FB84-4E99-BA52-24BDBA9ACE60}" srcOrd="2" destOrd="0" parTransId="{A1511C94-1058-418C-BEEA-EA586CBEDE75}" sibTransId="{42E6247C-C2B6-4B30-A284-2E0E8E37F0F6}"/>
    <dgm:cxn modelId="{D71C2C22-7F64-43C4-893A-9FAD1C61CC3C}" type="presOf" srcId="{019DDAD7-99C1-4972-A1BD-97E4316C6F40}" destId="{5E0661B1-4708-48F0-AA27-D7104439CBF9}" srcOrd="1" destOrd="0" presId="urn:microsoft.com/office/officeart/2005/8/layout/radial5"/>
    <dgm:cxn modelId="{A78AAF3B-5528-4BCA-8DF8-2D1C6677168A}" type="presOf" srcId="{D28A79B8-4C97-482E-9381-9F90613E38AE}" destId="{E44C0E75-F068-4BF3-8A3B-9CA2509B57B0}" srcOrd="0" destOrd="0" presId="urn:microsoft.com/office/officeart/2005/8/layout/radial5"/>
    <dgm:cxn modelId="{39539861-2A7A-4BC2-9AAE-FB01A5EF19AF}" srcId="{B19259E4-A026-4B53-B2D2-CB74D75175FE}" destId="{106CD583-0339-420D-BE9C-8D5D4B48CFBD}" srcOrd="0" destOrd="0" parTransId="{700B4A97-AF76-49B8-A8DC-3431B969B6A3}" sibTransId="{EF2E3941-C23C-47F1-A480-73F98FB4A17E}"/>
    <dgm:cxn modelId="{E6A3F663-5716-41CD-84FF-2FAB670A2A28}" type="presOf" srcId="{019DDAD7-99C1-4972-A1BD-97E4316C6F40}" destId="{01CBDD17-5A66-4744-8553-1CD35EAA8FD6}" srcOrd="0" destOrd="0" presId="urn:microsoft.com/office/officeart/2005/8/layout/radial5"/>
    <dgm:cxn modelId="{E738934A-C7F0-4C98-A076-028860E777F7}" type="presOf" srcId="{466F28E3-4BBE-46EA-8945-2D679AD623F0}" destId="{5A6D9AAE-092A-4039-B927-5C4168B1F2F7}" srcOrd="0" destOrd="0" presId="urn:microsoft.com/office/officeart/2005/8/layout/radial5"/>
    <dgm:cxn modelId="{25B5026F-41AB-49E7-8CC1-B20CB717EB95}" type="presOf" srcId="{1F5AEF29-81BA-4066-8ADC-D53AAD4B452F}" destId="{EB441C8A-0504-4F23-AC0C-AEF2081EC294}" srcOrd="0" destOrd="0" presId="urn:microsoft.com/office/officeart/2005/8/layout/radial5"/>
    <dgm:cxn modelId="{50B9334F-4916-436B-9357-9132B70AC117}" type="presOf" srcId="{CF47D0BF-CF4F-4334-A50A-03A69E1F2648}" destId="{15B7B7B7-FCD7-40DA-842C-AC3296C2A62E}" srcOrd="1" destOrd="0" presId="urn:microsoft.com/office/officeart/2005/8/layout/radial5"/>
    <dgm:cxn modelId="{F9681A54-96FA-4CD4-AEEC-BEE6569A63C0}" type="presOf" srcId="{106CD583-0339-420D-BE9C-8D5D4B48CFBD}" destId="{928B6377-3BAA-4C07-8AEB-C7F6F6DC4778}" srcOrd="0" destOrd="0" presId="urn:microsoft.com/office/officeart/2005/8/layout/radial5"/>
    <dgm:cxn modelId="{D9327F7F-2B80-4D11-8AAA-D0E5A138F492}" type="presOf" srcId="{A65B8A08-FB84-4E99-BA52-24BDBA9ACE60}" destId="{57580A0D-3477-4AA4-BB77-7271A8E54ADB}" srcOrd="0" destOrd="0" presId="urn:microsoft.com/office/officeart/2005/8/layout/radial5"/>
    <dgm:cxn modelId="{68B549A8-4363-4364-94AA-9A3E5FAB1332}" srcId="{106CD583-0339-420D-BE9C-8D5D4B48CFBD}" destId="{D28A79B8-4C97-482E-9381-9F90613E38AE}" srcOrd="1" destOrd="0" parTransId="{CF47D0BF-CF4F-4334-A50A-03A69E1F2648}" sibTransId="{1EBE1796-3DEE-4168-8B27-CD2E01CC24B4}"/>
    <dgm:cxn modelId="{0ECA37A9-BABA-4772-8D2F-5AA57A554562}" type="presOf" srcId="{A1511C94-1058-418C-BEEA-EA586CBEDE75}" destId="{387967B5-CBC3-479B-A9A6-4CD303EDE4C6}" srcOrd="0" destOrd="0" presId="urn:microsoft.com/office/officeart/2005/8/layout/radial5"/>
    <dgm:cxn modelId="{8E0D6AAC-B6BA-4A3D-A10D-95473E1E3FC8}" srcId="{106CD583-0339-420D-BE9C-8D5D4B48CFBD}" destId="{206A7F4A-4DA2-4ED3-BD23-EF67D2A6DCA2}" srcOrd="4" destOrd="0" parTransId="{7671AB57-EF42-4982-B656-A157A210F2E2}" sibTransId="{15194698-24CB-496A-BECB-EEB2D6780EF0}"/>
    <dgm:cxn modelId="{2283D1C0-6D33-49B7-9EAF-570A33AE9664}" srcId="{106CD583-0339-420D-BE9C-8D5D4B48CFBD}" destId="{5ECF6FA5-1F46-4711-8BA6-44B857EF4F30}" srcOrd="0" destOrd="0" parTransId="{019DDAD7-99C1-4972-A1BD-97E4316C6F40}" sibTransId="{D8BFACFA-55DC-47AA-9B68-84A1349164ED}"/>
    <dgm:cxn modelId="{BCF739CC-4FDF-4235-BF84-82014ECAA529}" type="presOf" srcId="{206A7F4A-4DA2-4ED3-BD23-EF67D2A6DCA2}" destId="{FB756347-BC3A-47F0-8882-AEAF008831BE}" srcOrd="0" destOrd="0" presId="urn:microsoft.com/office/officeart/2005/8/layout/radial5"/>
    <dgm:cxn modelId="{D83345CD-86CF-4ECA-B2ED-55E1722FE021}" srcId="{106CD583-0339-420D-BE9C-8D5D4B48CFBD}" destId="{466F28E3-4BBE-46EA-8945-2D679AD623F0}" srcOrd="3" destOrd="0" parTransId="{1F5AEF29-81BA-4066-8ADC-D53AAD4B452F}" sibTransId="{61543E63-262A-4C94-AD3E-EC47D88B6D5D}"/>
    <dgm:cxn modelId="{DD6A69F0-5E22-44B8-9958-09DE88358CF8}" type="presOf" srcId="{B19259E4-A026-4B53-B2D2-CB74D75175FE}" destId="{58C614D8-F430-4B4D-A4C9-E0A0407BCC1E}" srcOrd="0" destOrd="0" presId="urn:microsoft.com/office/officeart/2005/8/layout/radial5"/>
    <dgm:cxn modelId="{7AEDA4F1-3ABB-4D86-87FC-F7706927E961}" type="presOf" srcId="{7671AB57-EF42-4982-B656-A157A210F2E2}" destId="{B7528AE3-D2B9-4A1A-A516-22137B124F82}" srcOrd="0" destOrd="0" presId="urn:microsoft.com/office/officeart/2005/8/layout/radial5"/>
    <dgm:cxn modelId="{A9402CF2-2B83-494F-9317-92A9BDA34ED9}" type="presOf" srcId="{A1511C94-1058-418C-BEEA-EA586CBEDE75}" destId="{D4788C28-EA82-4B67-98F0-254B919F92D7}" srcOrd="1" destOrd="0" presId="urn:microsoft.com/office/officeart/2005/8/layout/radial5"/>
    <dgm:cxn modelId="{D3D50D88-5E1B-45F6-A7EA-0B3B301FF0C3}" type="presParOf" srcId="{58C614D8-F430-4B4D-A4C9-E0A0407BCC1E}" destId="{928B6377-3BAA-4C07-8AEB-C7F6F6DC4778}" srcOrd="0" destOrd="0" presId="urn:microsoft.com/office/officeart/2005/8/layout/radial5"/>
    <dgm:cxn modelId="{24342E14-F0A9-4DDB-B8A5-AFD1F994D7C7}" type="presParOf" srcId="{58C614D8-F430-4B4D-A4C9-E0A0407BCC1E}" destId="{01CBDD17-5A66-4744-8553-1CD35EAA8FD6}" srcOrd="1" destOrd="0" presId="urn:microsoft.com/office/officeart/2005/8/layout/radial5"/>
    <dgm:cxn modelId="{F7D75DA8-3D0B-433C-9D52-259C08AF23BD}" type="presParOf" srcId="{01CBDD17-5A66-4744-8553-1CD35EAA8FD6}" destId="{5E0661B1-4708-48F0-AA27-D7104439CBF9}" srcOrd="0" destOrd="0" presId="urn:microsoft.com/office/officeart/2005/8/layout/radial5"/>
    <dgm:cxn modelId="{8E5DB662-0383-4E68-949C-0EFDED5F63B6}" type="presParOf" srcId="{58C614D8-F430-4B4D-A4C9-E0A0407BCC1E}" destId="{E4231653-21E2-433F-8D48-061F9BF2302D}" srcOrd="2" destOrd="0" presId="urn:microsoft.com/office/officeart/2005/8/layout/radial5"/>
    <dgm:cxn modelId="{CE52CB3D-C774-4281-99A7-8743751D1A1D}" type="presParOf" srcId="{58C614D8-F430-4B4D-A4C9-E0A0407BCC1E}" destId="{72FA5B32-DA34-4A4C-B685-EEEAD81FD362}" srcOrd="3" destOrd="0" presId="urn:microsoft.com/office/officeart/2005/8/layout/radial5"/>
    <dgm:cxn modelId="{D0188C7A-ABF9-42E9-9CF0-C29AFB801F3C}" type="presParOf" srcId="{72FA5B32-DA34-4A4C-B685-EEEAD81FD362}" destId="{15B7B7B7-FCD7-40DA-842C-AC3296C2A62E}" srcOrd="0" destOrd="0" presId="urn:microsoft.com/office/officeart/2005/8/layout/radial5"/>
    <dgm:cxn modelId="{FC892D26-D4AB-4ED3-A73B-B834FA07F8B8}" type="presParOf" srcId="{58C614D8-F430-4B4D-A4C9-E0A0407BCC1E}" destId="{E44C0E75-F068-4BF3-8A3B-9CA2509B57B0}" srcOrd="4" destOrd="0" presId="urn:microsoft.com/office/officeart/2005/8/layout/radial5"/>
    <dgm:cxn modelId="{80B2FEB2-BD9F-49D1-A335-139E2856BCE2}" type="presParOf" srcId="{58C614D8-F430-4B4D-A4C9-E0A0407BCC1E}" destId="{387967B5-CBC3-479B-A9A6-4CD303EDE4C6}" srcOrd="5" destOrd="0" presId="urn:microsoft.com/office/officeart/2005/8/layout/radial5"/>
    <dgm:cxn modelId="{137EE57B-13AE-4A9A-A687-C1CE3CA6BE95}" type="presParOf" srcId="{387967B5-CBC3-479B-A9A6-4CD303EDE4C6}" destId="{D4788C28-EA82-4B67-98F0-254B919F92D7}" srcOrd="0" destOrd="0" presId="urn:microsoft.com/office/officeart/2005/8/layout/radial5"/>
    <dgm:cxn modelId="{7FAE115E-8E1F-45D4-A1C9-CE41EC88068A}" type="presParOf" srcId="{58C614D8-F430-4B4D-A4C9-E0A0407BCC1E}" destId="{57580A0D-3477-4AA4-BB77-7271A8E54ADB}" srcOrd="6" destOrd="0" presId="urn:microsoft.com/office/officeart/2005/8/layout/radial5"/>
    <dgm:cxn modelId="{21F5251C-1728-443A-8AAA-5D00BDD26BE5}" type="presParOf" srcId="{58C614D8-F430-4B4D-A4C9-E0A0407BCC1E}" destId="{EB441C8A-0504-4F23-AC0C-AEF2081EC294}" srcOrd="7" destOrd="0" presId="urn:microsoft.com/office/officeart/2005/8/layout/radial5"/>
    <dgm:cxn modelId="{2FC9F34F-B2AA-4559-ADCA-6ED8FE55D139}" type="presParOf" srcId="{EB441C8A-0504-4F23-AC0C-AEF2081EC294}" destId="{9543E2C5-2971-497B-AF59-E687D1B2973B}" srcOrd="0" destOrd="0" presId="urn:microsoft.com/office/officeart/2005/8/layout/radial5"/>
    <dgm:cxn modelId="{5DBC0524-6BB7-4AE0-A41F-7C65EBB601BE}" type="presParOf" srcId="{58C614D8-F430-4B4D-A4C9-E0A0407BCC1E}" destId="{5A6D9AAE-092A-4039-B927-5C4168B1F2F7}" srcOrd="8" destOrd="0" presId="urn:microsoft.com/office/officeart/2005/8/layout/radial5"/>
    <dgm:cxn modelId="{DECD6FFC-A7B2-4D0A-8C69-98C75EC9DB3A}" type="presParOf" srcId="{58C614D8-F430-4B4D-A4C9-E0A0407BCC1E}" destId="{B7528AE3-D2B9-4A1A-A516-22137B124F82}" srcOrd="9" destOrd="0" presId="urn:microsoft.com/office/officeart/2005/8/layout/radial5"/>
    <dgm:cxn modelId="{CC227217-DEA4-4718-804F-9254488DAD37}" type="presParOf" srcId="{B7528AE3-D2B9-4A1A-A516-22137B124F82}" destId="{7312A343-51A1-40EF-804E-427491E8C38D}" srcOrd="0" destOrd="0" presId="urn:microsoft.com/office/officeart/2005/8/layout/radial5"/>
    <dgm:cxn modelId="{869E2E5C-C564-4B79-8A24-8C7AF9454B05}" type="presParOf" srcId="{58C614D8-F430-4B4D-A4C9-E0A0407BCC1E}" destId="{FB756347-BC3A-47F0-8882-AEAF008831BE}" srcOrd="10" destOrd="0" presId="urn:microsoft.com/office/officeart/2005/8/layout/radial5"/>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B6377-3BAA-4C07-8AEB-C7F6F6DC4778}">
      <dsp:nvSpPr>
        <dsp:cNvPr id="0" name=""/>
        <dsp:cNvSpPr/>
      </dsp:nvSpPr>
      <dsp:spPr>
        <a:xfrm>
          <a:off x="1574014" y="1265037"/>
          <a:ext cx="901697" cy="901697"/>
        </a:xfrm>
        <a:prstGeom prst="ellipse">
          <a:avLst/>
        </a:prstGeom>
        <a:solidFill>
          <a:srgbClr val="D0402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mn-MN" sz="2400" kern="1200" dirty="0">
              <a:latin typeface="Mogul Helios" pitchFamily="2" charset="0"/>
            </a:rPr>
            <a:t>Нийт 189 </a:t>
          </a:r>
          <a:endParaRPr lang="en-US" sz="2400" kern="1200" dirty="0">
            <a:latin typeface="Mogul Helios" pitchFamily="2" charset="0"/>
          </a:endParaRPr>
        </a:p>
      </dsp:txBody>
      <dsp:txXfrm>
        <a:off x="1706064" y="1397087"/>
        <a:ext cx="637597" cy="637597"/>
      </dsp:txXfrm>
    </dsp:sp>
    <dsp:sp modelId="{01CBDD17-5A66-4744-8553-1CD35EAA8FD6}">
      <dsp:nvSpPr>
        <dsp:cNvPr id="0" name=""/>
        <dsp:cNvSpPr/>
      </dsp:nvSpPr>
      <dsp:spPr>
        <a:xfrm rot="14457997">
          <a:off x="1533272" y="937228"/>
          <a:ext cx="288933" cy="3065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latin typeface="Mogul Helios" pitchFamily="2" charset="0"/>
          </a:endParaRPr>
        </a:p>
      </dsp:txBody>
      <dsp:txXfrm rot="10800000">
        <a:off x="1597646" y="1036437"/>
        <a:ext cx="202253" cy="183946"/>
      </dsp:txXfrm>
    </dsp:sp>
    <dsp:sp modelId="{E4231653-21E2-433F-8D48-061F9BF2302D}">
      <dsp:nvSpPr>
        <dsp:cNvPr id="0" name=""/>
        <dsp:cNvSpPr/>
      </dsp:nvSpPr>
      <dsp:spPr>
        <a:xfrm>
          <a:off x="871829" y="0"/>
          <a:ext cx="901697" cy="901697"/>
        </a:xfrm>
        <a:prstGeom prst="ellipse">
          <a:avLst/>
        </a:prstGeom>
        <a:solidFill>
          <a:srgbClr val="2857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mn-MN" sz="1800" kern="1200" dirty="0">
              <a:latin typeface="Mogul Helios" pitchFamily="2" charset="0"/>
            </a:rPr>
            <a:t>ҮЦЗЗ 29</a:t>
          </a:r>
          <a:endParaRPr lang="en-US" sz="1800" kern="1200" dirty="0">
            <a:latin typeface="Mogul Helios" pitchFamily="2" charset="0"/>
          </a:endParaRPr>
        </a:p>
      </dsp:txBody>
      <dsp:txXfrm>
        <a:off x="1003879" y="132050"/>
        <a:ext cx="637597" cy="637597"/>
      </dsp:txXfrm>
    </dsp:sp>
    <dsp:sp modelId="{72FA5B32-DA34-4A4C-B685-EEEAD81FD362}">
      <dsp:nvSpPr>
        <dsp:cNvPr id="0" name=""/>
        <dsp:cNvSpPr/>
      </dsp:nvSpPr>
      <dsp:spPr>
        <a:xfrm rot="18121973">
          <a:off x="2259417" y="937588"/>
          <a:ext cx="312988" cy="3065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latin typeface="Mogul Helios" pitchFamily="2" charset="0"/>
          </a:endParaRPr>
        </a:p>
      </dsp:txBody>
      <dsp:txXfrm>
        <a:off x="2281012" y="1037888"/>
        <a:ext cx="221015" cy="183946"/>
      </dsp:txXfrm>
    </dsp:sp>
    <dsp:sp modelId="{E44C0E75-F068-4BF3-8A3B-9CA2509B57B0}">
      <dsp:nvSpPr>
        <dsp:cNvPr id="0" name=""/>
        <dsp:cNvSpPr/>
      </dsp:nvSpPr>
      <dsp:spPr>
        <a:xfrm>
          <a:off x="2365508" y="0"/>
          <a:ext cx="901697" cy="901697"/>
        </a:xfrm>
        <a:prstGeom prst="ellipse">
          <a:avLst/>
        </a:prstGeom>
        <a:solidFill>
          <a:srgbClr val="2857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US" sz="1100" kern="1200" dirty="0">
            <a:latin typeface="Mogul Helios" pitchFamily="2" charset="0"/>
          </a:endParaRPr>
        </a:p>
      </dsp:txBody>
      <dsp:txXfrm>
        <a:off x="2497558" y="132050"/>
        <a:ext cx="637597" cy="637597"/>
      </dsp:txXfrm>
    </dsp:sp>
    <dsp:sp modelId="{387967B5-CBC3-479B-A9A6-4CD303EDE4C6}">
      <dsp:nvSpPr>
        <dsp:cNvPr id="0" name=""/>
        <dsp:cNvSpPr/>
      </dsp:nvSpPr>
      <dsp:spPr>
        <a:xfrm rot="20560346">
          <a:off x="2603178" y="1320394"/>
          <a:ext cx="395987" cy="3065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latin typeface="Mogul Helios" pitchFamily="2" charset="0"/>
          </a:endParaRPr>
        </a:p>
      </dsp:txBody>
      <dsp:txXfrm>
        <a:off x="2605265" y="1395405"/>
        <a:ext cx="304014" cy="183946"/>
      </dsp:txXfrm>
    </dsp:sp>
    <dsp:sp modelId="{57580A0D-3477-4AA4-BB77-7271A8E54ADB}">
      <dsp:nvSpPr>
        <dsp:cNvPr id="0" name=""/>
        <dsp:cNvSpPr/>
      </dsp:nvSpPr>
      <dsp:spPr>
        <a:xfrm>
          <a:off x="3148029" y="773956"/>
          <a:ext cx="901697" cy="901697"/>
        </a:xfrm>
        <a:prstGeom prst="ellipse">
          <a:avLst/>
        </a:prstGeom>
        <a:solidFill>
          <a:srgbClr val="2857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mn-MN" sz="1800" kern="1200" dirty="0">
              <a:latin typeface="Mogul Helios" pitchFamily="2" charset="0"/>
            </a:rPr>
            <a:t>ББСБ 76</a:t>
          </a:r>
          <a:endParaRPr lang="en-US" sz="1800" kern="1200" dirty="0">
            <a:latin typeface="Mogul Helios" pitchFamily="2" charset="0"/>
          </a:endParaRPr>
        </a:p>
      </dsp:txBody>
      <dsp:txXfrm>
        <a:off x="3280079" y="906006"/>
        <a:ext cx="637597" cy="637597"/>
      </dsp:txXfrm>
    </dsp:sp>
    <dsp:sp modelId="{EB441C8A-0504-4F23-AC0C-AEF2081EC294}">
      <dsp:nvSpPr>
        <dsp:cNvPr id="0" name=""/>
        <dsp:cNvSpPr/>
      </dsp:nvSpPr>
      <dsp:spPr>
        <a:xfrm rot="1248523">
          <a:off x="2572234" y="1837949"/>
          <a:ext cx="354330" cy="3065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575234" y="1882927"/>
        <a:ext cx="262357" cy="183946"/>
      </dsp:txXfrm>
    </dsp:sp>
    <dsp:sp modelId="{5A6D9AAE-092A-4039-B927-5C4168B1F2F7}">
      <dsp:nvSpPr>
        <dsp:cNvPr id="0" name=""/>
        <dsp:cNvSpPr/>
      </dsp:nvSpPr>
      <dsp:spPr>
        <a:xfrm>
          <a:off x="3041836" y="1822866"/>
          <a:ext cx="901697" cy="901697"/>
        </a:xfrm>
        <a:prstGeom prst="ellipse">
          <a:avLst/>
        </a:prstGeom>
        <a:solidFill>
          <a:srgbClr val="2857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mn-MN" sz="1400" kern="1200" dirty="0">
              <a:latin typeface="Mogul Helios" pitchFamily="2" charset="0"/>
            </a:rPr>
            <a:t>МУТСТ </a:t>
          </a:r>
          <a:r>
            <a:rPr lang="en-US" sz="1400" kern="1200" dirty="0">
              <a:latin typeface="Mogul Helios" pitchFamily="2" charset="0"/>
            </a:rPr>
            <a:t>51</a:t>
          </a:r>
        </a:p>
      </dsp:txBody>
      <dsp:txXfrm>
        <a:off x="3173886" y="1954916"/>
        <a:ext cx="637597" cy="637597"/>
      </dsp:txXfrm>
    </dsp:sp>
    <dsp:sp modelId="{B7528AE3-D2B9-4A1A-A516-22137B124F82}">
      <dsp:nvSpPr>
        <dsp:cNvPr id="0" name=""/>
        <dsp:cNvSpPr/>
      </dsp:nvSpPr>
      <dsp:spPr>
        <a:xfrm rot="11800062">
          <a:off x="1052050" y="1330157"/>
          <a:ext cx="392916" cy="3065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latin typeface="Mogul Helios" pitchFamily="2" charset="0"/>
          </a:endParaRPr>
        </a:p>
      </dsp:txBody>
      <dsp:txXfrm rot="10800000">
        <a:off x="1142091" y="1404662"/>
        <a:ext cx="300943" cy="183946"/>
      </dsp:txXfrm>
    </dsp:sp>
    <dsp:sp modelId="{FB756347-BC3A-47F0-8882-AEAF008831BE}">
      <dsp:nvSpPr>
        <dsp:cNvPr id="0" name=""/>
        <dsp:cNvSpPr/>
      </dsp:nvSpPr>
      <dsp:spPr>
        <a:xfrm>
          <a:off x="0" y="793777"/>
          <a:ext cx="901697" cy="901697"/>
        </a:xfrm>
        <a:prstGeom prst="ellipse">
          <a:avLst/>
        </a:prstGeom>
        <a:solidFill>
          <a:srgbClr val="2857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mn-MN" sz="2400" kern="1200" dirty="0">
              <a:latin typeface="Mogul Helios" pitchFamily="2" charset="0"/>
            </a:rPr>
            <a:t>ХЗХ 18</a:t>
          </a:r>
          <a:endParaRPr lang="en-US" sz="2400" kern="1200" dirty="0">
            <a:latin typeface="Mogul Helios" pitchFamily="2" charset="0"/>
          </a:endParaRPr>
        </a:p>
      </dsp:txBody>
      <dsp:txXfrm>
        <a:off x="132050" y="925827"/>
        <a:ext cx="637597" cy="637597"/>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2905E71F-2F3D-436F-A6C0-250ED3257E52}" type="datetimeFigureOut">
              <a:rPr lang="en-US" smtClean="0"/>
              <a:t>2020-12-30</a:t>
            </a:fld>
            <a:endParaRPr lang="en-US"/>
          </a:p>
        </p:txBody>
      </p:sp>
      <p:sp>
        <p:nvSpPr>
          <p:cNvPr id="4" name="Slide Image Placeholder 3"/>
          <p:cNvSpPr>
            <a:spLocks noGrp="1" noRot="1" noChangeAspect="1"/>
          </p:cNvSpPr>
          <p:nvPr>
            <p:ph type="sldImg" idx="2"/>
          </p:nvPr>
        </p:nvSpPr>
        <p:spPr>
          <a:xfrm>
            <a:off x="1855788" y="1163638"/>
            <a:ext cx="33115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69838CF6-908D-4E29-907B-4C8D79067D27}" type="slidenum">
              <a:rPr lang="en-US" smtClean="0"/>
              <a:t>‹#›</a:t>
            </a:fld>
            <a:endParaRPr lang="en-US"/>
          </a:p>
        </p:txBody>
      </p:sp>
    </p:spTree>
    <p:extLst>
      <p:ext uri="{BB962C8B-B14F-4D97-AF65-F5344CB8AC3E}">
        <p14:creationId xmlns:p14="http://schemas.microsoft.com/office/powerpoint/2010/main" val="757703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65203" y="1376715"/>
            <a:ext cx="7538959" cy="2928679"/>
          </a:xfrm>
        </p:spPr>
        <p:txBody>
          <a:bodyPr anchor="b"/>
          <a:lstStyle>
            <a:lvl1pPr algn="ctr">
              <a:defRPr sz="5819"/>
            </a:lvl1pPr>
          </a:lstStyle>
          <a:p>
            <a:r>
              <a:rPr lang="en-US"/>
              <a:t>Click to edit Master title style</a:t>
            </a:r>
            <a:endParaRPr lang="en-US" dirty="0"/>
          </a:p>
        </p:txBody>
      </p:sp>
      <p:sp>
        <p:nvSpPr>
          <p:cNvPr id="3" name="Subtitle 2"/>
          <p:cNvSpPr>
            <a:spLocks noGrp="1"/>
          </p:cNvSpPr>
          <p:nvPr>
            <p:ph type="subTitle" idx="1"/>
          </p:nvPr>
        </p:nvSpPr>
        <p:spPr>
          <a:xfrm>
            <a:off x="1108671" y="4418333"/>
            <a:ext cx="6652022" cy="2030992"/>
          </a:xfrm>
        </p:spPr>
        <p:txBody>
          <a:bodyPr/>
          <a:lstStyle>
            <a:lvl1pPr marL="0" indent="0" algn="ctr">
              <a:buNone/>
              <a:defRPr sz="2328"/>
            </a:lvl1pPr>
            <a:lvl2pPr marL="443470" indent="0" algn="ctr">
              <a:buNone/>
              <a:defRPr sz="1940"/>
            </a:lvl2pPr>
            <a:lvl3pPr marL="886938" indent="0" algn="ctr">
              <a:buNone/>
              <a:defRPr sz="1746"/>
            </a:lvl3pPr>
            <a:lvl4pPr marL="1330408" indent="0" algn="ctr">
              <a:buNone/>
              <a:defRPr sz="1552"/>
            </a:lvl4pPr>
            <a:lvl5pPr marL="1773877" indent="0" algn="ctr">
              <a:buNone/>
              <a:defRPr sz="1552"/>
            </a:lvl5pPr>
            <a:lvl6pPr marL="2217346" indent="0" algn="ctr">
              <a:buNone/>
              <a:defRPr sz="1552"/>
            </a:lvl6pPr>
            <a:lvl7pPr marL="2660815" indent="0" algn="ctr">
              <a:buNone/>
              <a:defRPr sz="1552"/>
            </a:lvl7pPr>
            <a:lvl8pPr marL="3104285" indent="0" algn="ctr">
              <a:buNone/>
              <a:defRPr sz="1552"/>
            </a:lvl8pPr>
            <a:lvl9pPr marL="3547753" indent="0" algn="ctr">
              <a:buNone/>
              <a:defRPr sz="155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389D2B0-8D06-4766-8B06-453CC55B6768}" type="datetimeFigureOut">
              <a:rPr lang="en-US" smtClean="0"/>
              <a:t>2020-12-30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3EBB49-A8A6-47AC-9FC6-E107C15A73B8}" type="slidenum">
              <a:rPr lang="en-US" smtClean="0"/>
              <a:t>‹#›</a:t>
            </a:fld>
            <a:endParaRPr lang="en-US" dirty="0"/>
          </a:p>
        </p:txBody>
      </p:sp>
    </p:spTree>
    <p:extLst>
      <p:ext uri="{BB962C8B-B14F-4D97-AF65-F5344CB8AC3E}">
        <p14:creationId xmlns:p14="http://schemas.microsoft.com/office/powerpoint/2010/main" val="2810621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89D2B0-8D06-4766-8B06-453CC55B6768}" type="datetimeFigureOut">
              <a:rPr lang="en-US" smtClean="0"/>
              <a:t>2020-12-30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3EBB49-A8A6-47AC-9FC6-E107C15A73B8}" type="slidenum">
              <a:rPr lang="en-US" smtClean="0"/>
              <a:t>‹#›</a:t>
            </a:fld>
            <a:endParaRPr lang="en-US" dirty="0"/>
          </a:p>
        </p:txBody>
      </p:sp>
    </p:spTree>
    <p:extLst>
      <p:ext uri="{BB962C8B-B14F-4D97-AF65-F5344CB8AC3E}">
        <p14:creationId xmlns:p14="http://schemas.microsoft.com/office/powerpoint/2010/main" val="1829245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47139" y="447872"/>
            <a:ext cx="1912456" cy="712891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769" y="447872"/>
            <a:ext cx="5626502" cy="712891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89D2B0-8D06-4766-8B06-453CC55B6768}" type="datetimeFigureOut">
              <a:rPr lang="en-US" smtClean="0"/>
              <a:t>2020-12-30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3EBB49-A8A6-47AC-9FC6-E107C15A73B8}" type="slidenum">
              <a:rPr lang="en-US" smtClean="0"/>
              <a:t>‹#›</a:t>
            </a:fld>
            <a:endParaRPr lang="en-US" dirty="0"/>
          </a:p>
        </p:txBody>
      </p:sp>
    </p:spTree>
    <p:extLst>
      <p:ext uri="{BB962C8B-B14F-4D97-AF65-F5344CB8AC3E}">
        <p14:creationId xmlns:p14="http://schemas.microsoft.com/office/powerpoint/2010/main" val="1128591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89D2B0-8D06-4766-8B06-453CC55B6768}" type="datetimeFigureOut">
              <a:rPr lang="en-US" smtClean="0"/>
              <a:t>2020-12-30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3EBB49-A8A6-47AC-9FC6-E107C15A73B8}" type="slidenum">
              <a:rPr lang="en-US" smtClean="0"/>
              <a:t>‹#›</a:t>
            </a:fld>
            <a:endParaRPr lang="en-US" dirty="0"/>
          </a:p>
        </p:txBody>
      </p:sp>
    </p:spTree>
    <p:extLst>
      <p:ext uri="{BB962C8B-B14F-4D97-AF65-F5344CB8AC3E}">
        <p14:creationId xmlns:p14="http://schemas.microsoft.com/office/powerpoint/2010/main" val="4044564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5150" y="2097201"/>
            <a:ext cx="7649826" cy="3499226"/>
          </a:xfrm>
        </p:spPr>
        <p:txBody>
          <a:bodyPr anchor="b"/>
          <a:lstStyle>
            <a:lvl1pPr>
              <a:defRPr sz="5819"/>
            </a:lvl1pPr>
          </a:lstStyle>
          <a:p>
            <a:r>
              <a:rPr lang="en-US"/>
              <a:t>Click to edit Master title style</a:t>
            </a:r>
            <a:endParaRPr lang="en-US" dirty="0"/>
          </a:p>
        </p:txBody>
      </p:sp>
      <p:sp>
        <p:nvSpPr>
          <p:cNvPr id="3" name="Text Placeholder 2"/>
          <p:cNvSpPr>
            <a:spLocks noGrp="1"/>
          </p:cNvSpPr>
          <p:nvPr>
            <p:ph type="body" idx="1"/>
          </p:nvPr>
        </p:nvSpPr>
        <p:spPr>
          <a:xfrm>
            <a:off x="605150" y="5629531"/>
            <a:ext cx="7649826" cy="1840160"/>
          </a:xfrm>
        </p:spPr>
        <p:txBody>
          <a:bodyPr/>
          <a:lstStyle>
            <a:lvl1pPr marL="0" indent="0">
              <a:buNone/>
              <a:defRPr sz="2328">
                <a:solidFill>
                  <a:schemeClr val="tx1"/>
                </a:solidFill>
              </a:defRPr>
            </a:lvl1pPr>
            <a:lvl2pPr marL="443470" indent="0">
              <a:buNone/>
              <a:defRPr sz="1940">
                <a:solidFill>
                  <a:schemeClr val="tx1">
                    <a:tint val="75000"/>
                  </a:schemeClr>
                </a:solidFill>
              </a:defRPr>
            </a:lvl2pPr>
            <a:lvl3pPr marL="886938" indent="0">
              <a:buNone/>
              <a:defRPr sz="1746">
                <a:solidFill>
                  <a:schemeClr val="tx1">
                    <a:tint val="75000"/>
                  </a:schemeClr>
                </a:solidFill>
              </a:defRPr>
            </a:lvl3pPr>
            <a:lvl4pPr marL="1330408" indent="0">
              <a:buNone/>
              <a:defRPr sz="1552">
                <a:solidFill>
                  <a:schemeClr val="tx1">
                    <a:tint val="75000"/>
                  </a:schemeClr>
                </a:solidFill>
              </a:defRPr>
            </a:lvl4pPr>
            <a:lvl5pPr marL="1773877" indent="0">
              <a:buNone/>
              <a:defRPr sz="1552">
                <a:solidFill>
                  <a:schemeClr val="tx1">
                    <a:tint val="75000"/>
                  </a:schemeClr>
                </a:solidFill>
              </a:defRPr>
            </a:lvl5pPr>
            <a:lvl6pPr marL="2217346" indent="0">
              <a:buNone/>
              <a:defRPr sz="1552">
                <a:solidFill>
                  <a:schemeClr val="tx1">
                    <a:tint val="75000"/>
                  </a:schemeClr>
                </a:solidFill>
              </a:defRPr>
            </a:lvl6pPr>
            <a:lvl7pPr marL="2660815" indent="0">
              <a:buNone/>
              <a:defRPr sz="1552">
                <a:solidFill>
                  <a:schemeClr val="tx1">
                    <a:tint val="75000"/>
                  </a:schemeClr>
                </a:solidFill>
              </a:defRPr>
            </a:lvl7pPr>
            <a:lvl8pPr marL="3104285" indent="0">
              <a:buNone/>
              <a:defRPr sz="1552">
                <a:solidFill>
                  <a:schemeClr val="tx1">
                    <a:tint val="75000"/>
                  </a:schemeClr>
                </a:solidFill>
              </a:defRPr>
            </a:lvl8pPr>
            <a:lvl9pPr marL="3547753" indent="0">
              <a:buNone/>
              <a:defRPr sz="1552">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389D2B0-8D06-4766-8B06-453CC55B6768}" type="datetimeFigureOut">
              <a:rPr lang="en-US" smtClean="0"/>
              <a:t>2020-12-30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3EBB49-A8A6-47AC-9FC6-E107C15A73B8}" type="slidenum">
              <a:rPr lang="en-US" smtClean="0"/>
              <a:t>‹#›</a:t>
            </a:fld>
            <a:endParaRPr lang="en-US" dirty="0"/>
          </a:p>
        </p:txBody>
      </p:sp>
    </p:spTree>
    <p:extLst>
      <p:ext uri="{BB962C8B-B14F-4D97-AF65-F5344CB8AC3E}">
        <p14:creationId xmlns:p14="http://schemas.microsoft.com/office/powerpoint/2010/main" val="1968957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770" y="2239349"/>
            <a:ext cx="3769479" cy="53374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0116" y="2239349"/>
            <a:ext cx="3769479" cy="53374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89D2B0-8D06-4766-8B06-453CC55B6768}" type="datetimeFigureOut">
              <a:rPr lang="en-US" smtClean="0"/>
              <a:t>2020-12-30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13EBB49-A8A6-47AC-9FC6-E107C15A73B8}" type="slidenum">
              <a:rPr lang="en-US" smtClean="0"/>
              <a:t>‹#›</a:t>
            </a:fld>
            <a:endParaRPr lang="en-US" dirty="0"/>
          </a:p>
        </p:txBody>
      </p:sp>
    </p:spTree>
    <p:extLst>
      <p:ext uri="{BB962C8B-B14F-4D97-AF65-F5344CB8AC3E}">
        <p14:creationId xmlns:p14="http://schemas.microsoft.com/office/powerpoint/2010/main" val="1760453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925" y="447873"/>
            <a:ext cx="7649826" cy="16259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10925" y="2062151"/>
            <a:ext cx="3752156" cy="1010627"/>
          </a:xfrm>
        </p:spPr>
        <p:txBody>
          <a:bodyPr anchor="b"/>
          <a:lstStyle>
            <a:lvl1pPr marL="0" indent="0">
              <a:buNone/>
              <a:defRPr sz="2328" b="1"/>
            </a:lvl1pPr>
            <a:lvl2pPr marL="443470" indent="0">
              <a:buNone/>
              <a:defRPr sz="1940" b="1"/>
            </a:lvl2pPr>
            <a:lvl3pPr marL="886938" indent="0">
              <a:buNone/>
              <a:defRPr sz="1746" b="1"/>
            </a:lvl3pPr>
            <a:lvl4pPr marL="1330408" indent="0">
              <a:buNone/>
              <a:defRPr sz="1552" b="1"/>
            </a:lvl4pPr>
            <a:lvl5pPr marL="1773877" indent="0">
              <a:buNone/>
              <a:defRPr sz="1552" b="1"/>
            </a:lvl5pPr>
            <a:lvl6pPr marL="2217346" indent="0">
              <a:buNone/>
              <a:defRPr sz="1552" b="1"/>
            </a:lvl6pPr>
            <a:lvl7pPr marL="2660815" indent="0">
              <a:buNone/>
              <a:defRPr sz="1552" b="1"/>
            </a:lvl7pPr>
            <a:lvl8pPr marL="3104285" indent="0">
              <a:buNone/>
              <a:defRPr sz="1552" b="1"/>
            </a:lvl8pPr>
            <a:lvl9pPr marL="3547753" indent="0">
              <a:buNone/>
              <a:defRPr sz="1552" b="1"/>
            </a:lvl9pPr>
          </a:lstStyle>
          <a:p>
            <a:pPr lvl="0"/>
            <a:r>
              <a:rPr lang="en-US"/>
              <a:t>Edit Master text styles</a:t>
            </a:r>
          </a:p>
        </p:txBody>
      </p:sp>
      <p:sp>
        <p:nvSpPr>
          <p:cNvPr id="4" name="Content Placeholder 3"/>
          <p:cNvSpPr>
            <a:spLocks noGrp="1"/>
          </p:cNvSpPr>
          <p:nvPr>
            <p:ph sz="half" idx="2"/>
          </p:nvPr>
        </p:nvSpPr>
        <p:spPr>
          <a:xfrm>
            <a:off x="610925" y="3072778"/>
            <a:ext cx="3752156" cy="45195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0116" y="2062151"/>
            <a:ext cx="3770635" cy="1010627"/>
          </a:xfrm>
        </p:spPr>
        <p:txBody>
          <a:bodyPr anchor="b"/>
          <a:lstStyle>
            <a:lvl1pPr marL="0" indent="0">
              <a:buNone/>
              <a:defRPr sz="2328" b="1"/>
            </a:lvl1pPr>
            <a:lvl2pPr marL="443470" indent="0">
              <a:buNone/>
              <a:defRPr sz="1940" b="1"/>
            </a:lvl2pPr>
            <a:lvl3pPr marL="886938" indent="0">
              <a:buNone/>
              <a:defRPr sz="1746" b="1"/>
            </a:lvl3pPr>
            <a:lvl4pPr marL="1330408" indent="0">
              <a:buNone/>
              <a:defRPr sz="1552" b="1"/>
            </a:lvl4pPr>
            <a:lvl5pPr marL="1773877" indent="0">
              <a:buNone/>
              <a:defRPr sz="1552" b="1"/>
            </a:lvl5pPr>
            <a:lvl6pPr marL="2217346" indent="0">
              <a:buNone/>
              <a:defRPr sz="1552" b="1"/>
            </a:lvl6pPr>
            <a:lvl7pPr marL="2660815" indent="0">
              <a:buNone/>
              <a:defRPr sz="1552" b="1"/>
            </a:lvl7pPr>
            <a:lvl8pPr marL="3104285" indent="0">
              <a:buNone/>
              <a:defRPr sz="1552" b="1"/>
            </a:lvl8pPr>
            <a:lvl9pPr marL="3547753" indent="0">
              <a:buNone/>
              <a:defRPr sz="1552" b="1"/>
            </a:lvl9pPr>
          </a:lstStyle>
          <a:p>
            <a:pPr lvl="0"/>
            <a:r>
              <a:rPr lang="en-US"/>
              <a:t>Edit Master text styles</a:t>
            </a:r>
          </a:p>
        </p:txBody>
      </p:sp>
      <p:sp>
        <p:nvSpPr>
          <p:cNvPr id="6" name="Content Placeholder 5"/>
          <p:cNvSpPr>
            <a:spLocks noGrp="1"/>
          </p:cNvSpPr>
          <p:nvPr>
            <p:ph sz="quarter" idx="4"/>
          </p:nvPr>
        </p:nvSpPr>
        <p:spPr>
          <a:xfrm>
            <a:off x="4490116" y="3072778"/>
            <a:ext cx="3770635" cy="45195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89D2B0-8D06-4766-8B06-453CC55B6768}" type="datetimeFigureOut">
              <a:rPr lang="en-US" smtClean="0"/>
              <a:t>2020-12-30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13EBB49-A8A6-47AC-9FC6-E107C15A73B8}" type="slidenum">
              <a:rPr lang="en-US" smtClean="0"/>
              <a:t>‹#›</a:t>
            </a:fld>
            <a:endParaRPr lang="en-US" dirty="0"/>
          </a:p>
        </p:txBody>
      </p:sp>
    </p:spTree>
    <p:extLst>
      <p:ext uri="{BB962C8B-B14F-4D97-AF65-F5344CB8AC3E}">
        <p14:creationId xmlns:p14="http://schemas.microsoft.com/office/powerpoint/2010/main" val="2174511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389D2B0-8D06-4766-8B06-453CC55B6768}" type="datetimeFigureOut">
              <a:rPr lang="en-US" smtClean="0"/>
              <a:t>2020-12-30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13EBB49-A8A6-47AC-9FC6-E107C15A73B8}" type="slidenum">
              <a:rPr lang="en-US" smtClean="0"/>
              <a:t>‹#›</a:t>
            </a:fld>
            <a:endParaRPr lang="en-US" dirty="0"/>
          </a:p>
        </p:txBody>
      </p:sp>
    </p:spTree>
    <p:extLst>
      <p:ext uri="{BB962C8B-B14F-4D97-AF65-F5344CB8AC3E}">
        <p14:creationId xmlns:p14="http://schemas.microsoft.com/office/powerpoint/2010/main" val="548982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89D2B0-8D06-4766-8B06-453CC55B6768}" type="datetimeFigureOut">
              <a:rPr lang="en-US" smtClean="0"/>
              <a:t>2020-12-30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13EBB49-A8A6-47AC-9FC6-E107C15A73B8}" type="slidenum">
              <a:rPr lang="en-US" smtClean="0"/>
              <a:t>‹#›</a:t>
            </a:fld>
            <a:endParaRPr lang="en-US" dirty="0"/>
          </a:p>
        </p:txBody>
      </p:sp>
    </p:spTree>
    <p:extLst>
      <p:ext uri="{BB962C8B-B14F-4D97-AF65-F5344CB8AC3E}">
        <p14:creationId xmlns:p14="http://schemas.microsoft.com/office/powerpoint/2010/main" val="3294668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924" y="560811"/>
            <a:ext cx="2860600" cy="1962838"/>
          </a:xfrm>
        </p:spPr>
        <p:txBody>
          <a:bodyPr anchor="b"/>
          <a:lstStyle>
            <a:lvl1pPr>
              <a:defRPr sz="3104"/>
            </a:lvl1pPr>
          </a:lstStyle>
          <a:p>
            <a:r>
              <a:rPr lang="en-US"/>
              <a:t>Click to edit Master title style</a:t>
            </a:r>
            <a:endParaRPr lang="en-US" dirty="0"/>
          </a:p>
        </p:txBody>
      </p:sp>
      <p:sp>
        <p:nvSpPr>
          <p:cNvPr id="3" name="Content Placeholder 2"/>
          <p:cNvSpPr>
            <a:spLocks noGrp="1"/>
          </p:cNvSpPr>
          <p:nvPr>
            <p:ph idx="1"/>
          </p:nvPr>
        </p:nvSpPr>
        <p:spPr>
          <a:xfrm>
            <a:off x="3770636" y="1211198"/>
            <a:ext cx="4490115" cy="5978088"/>
          </a:xfrm>
        </p:spPr>
        <p:txBody>
          <a:bodyPr/>
          <a:lstStyle>
            <a:lvl1pPr>
              <a:defRPr sz="3104"/>
            </a:lvl1pPr>
            <a:lvl2pPr>
              <a:defRPr sz="2716"/>
            </a:lvl2pPr>
            <a:lvl3pPr>
              <a:defRPr sz="2328"/>
            </a:lvl3pPr>
            <a:lvl4pPr>
              <a:defRPr sz="1940"/>
            </a:lvl4pPr>
            <a:lvl5pPr>
              <a:defRPr sz="1940"/>
            </a:lvl5pPr>
            <a:lvl6pPr>
              <a:defRPr sz="1940"/>
            </a:lvl6pPr>
            <a:lvl7pPr>
              <a:defRPr sz="1940"/>
            </a:lvl7pPr>
            <a:lvl8pPr>
              <a:defRPr sz="1940"/>
            </a:lvl8pPr>
            <a:lvl9pPr>
              <a:defRPr sz="194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10924" y="2523649"/>
            <a:ext cx="2860600" cy="4675372"/>
          </a:xfrm>
        </p:spPr>
        <p:txBody>
          <a:bodyPr/>
          <a:lstStyle>
            <a:lvl1pPr marL="0" indent="0">
              <a:buNone/>
              <a:defRPr sz="1552"/>
            </a:lvl1pPr>
            <a:lvl2pPr marL="443470" indent="0">
              <a:buNone/>
              <a:defRPr sz="1358"/>
            </a:lvl2pPr>
            <a:lvl3pPr marL="886938" indent="0">
              <a:buNone/>
              <a:defRPr sz="1164"/>
            </a:lvl3pPr>
            <a:lvl4pPr marL="1330408" indent="0">
              <a:buNone/>
              <a:defRPr sz="970"/>
            </a:lvl4pPr>
            <a:lvl5pPr marL="1773877" indent="0">
              <a:buNone/>
              <a:defRPr sz="970"/>
            </a:lvl5pPr>
            <a:lvl6pPr marL="2217346" indent="0">
              <a:buNone/>
              <a:defRPr sz="970"/>
            </a:lvl6pPr>
            <a:lvl7pPr marL="2660815" indent="0">
              <a:buNone/>
              <a:defRPr sz="970"/>
            </a:lvl7pPr>
            <a:lvl8pPr marL="3104285" indent="0">
              <a:buNone/>
              <a:defRPr sz="970"/>
            </a:lvl8pPr>
            <a:lvl9pPr marL="3547753" indent="0">
              <a:buNone/>
              <a:defRPr sz="970"/>
            </a:lvl9pPr>
          </a:lstStyle>
          <a:p>
            <a:pPr lvl="0"/>
            <a:r>
              <a:rPr lang="en-US"/>
              <a:t>Edit Master text styles</a:t>
            </a:r>
          </a:p>
        </p:txBody>
      </p:sp>
      <p:sp>
        <p:nvSpPr>
          <p:cNvPr id="5" name="Date Placeholder 4"/>
          <p:cNvSpPr>
            <a:spLocks noGrp="1"/>
          </p:cNvSpPr>
          <p:nvPr>
            <p:ph type="dt" sz="half" idx="10"/>
          </p:nvPr>
        </p:nvSpPr>
        <p:spPr/>
        <p:txBody>
          <a:bodyPr/>
          <a:lstStyle/>
          <a:p>
            <a:fld id="{E389D2B0-8D06-4766-8B06-453CC55B6768}" type="datetimeFigureOut">
              <a:rPr lang="en-US" smtClean="0"/>
              <a:t>2020-12-30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13EBB49-A8A6-47AC-9FC6-E107C15A73B8}" type="slidenum">
              <a:rPr lang="en-US" smtClean="0"/>
              <a:t>‹#›</a:t>
            </a:fld>
            <a:endParaRPr lang="en-US" dirty="0"/>
          </a:p>
        </p:txBody>
      </p:sp>
    </p:spTree>
    <p:extLst>
      <p:ext uri="{BB962C8B-B14F-4D97-AF65-F5344CB8AC3E}">
        <p14:creationId xmlns:p14="http://schemas.microsoft.com/office/powerpoint/2010/main" val="3143626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924" y="560811"/>
            <a:ext cx="2860600" cy="1962838"/>
          </a:xfrm>
        </p:spPr>
        <p:txBody>
          <a:bodyPr anchor="b"/>
          <a:lstStyle>
            <a:lvl1pPr>
              <a:defRPr sz="3104"/>
            </a:lvl1pPr>
          </a:lstStyle>
          <a:p>
            <a:r>
              <a:rPr lang="en-US"/>
              <a:t>Click to edit Master title style</a:t>
            </a:r>
            <a:endParaRPr lang="en-US" dirty="0"/>
          </a:p>
        </p:txBody>
      </p:sp>
      <p:sp>
        <p:nvSpPr>
          <p:cNvPr id="3" name="Picture Placeholder 2"/>
          <p:cNvSpPr>
            <a:spLocks noGrp="1" noChangeAspect="1"/>
          </p:cNvSpPr>
          <p:nvPr>
            <p:ph type="pic" idx="1"/>
          </p:nvPr>
        </p:nvSpPr>
        <p:spPr>
          <a:xfrm>
            <a:off x="3770636" y="1211198"/>
            <a:ext cx="4490115" cy="5978088"/>
          </a:xfrm>
        </p:spPr>
        <p:txBody>
          <a:bodyPr anchor="t"/>
          <a:lstStyle>
            <a:lvl1pPr marL="0" indent="0">
              <a:buNone/>
              <a:defRPr sz="3104"/>
            </a:lvl1pPr>
            <a:lvl2pPr marL="443470" indent="0">
              <a:buNone/>
              <a:defRPr sz="2716"/>
            </a:lvl2pPr>
            <a:lvl3pPr marL="886938" indent="0">
              <a:buNone/>
              <a:defRPr sz="2328"/>
            </a:lvl3pPr>
            <a:lvl4pPr marL="1330408" indent="0">
              <a:buNone/>
              <a:defRPr sz="1940"/>
            </a:lvl4pPr>
            <a:lvl5pPr marL="1773877" indent="0">
              <a:buNone/>
              <a:defRPr sz="1940"/>
            </a:lvl5pPr>
            <a:lvl6pPr marL="2217346" indent="0">
              <a:buNone/>
              <a:defRPr sz="1940"/>
            </a:lvl6pPr>
            <a:lvl7pPr marL="2660815" indent="0">
              <a:buNone/>
              <a:defRPr sz="1940"/>
            </a:lvl7pPr>
            <a:lvl8pPr marL="3104285" indent="0">
              <a:buNone/>
              <a:defRPr sz="1940"/>
            </a:lvl8pPr>
            <a:lvl9pPr marL="3547753" indent="0">
              <a:buNone/>
              <a:defRPr sz="1940"/>
            </a:lvl9pPr>
          </a:lstStyle>
          <a:p>
            <a:r>
              <a:rPr lang="en-US"/>
              <a:t>Click icon to add picture</a:t>
            </a:r>
            <a:endParaRPr lang="en-US" dirty="0"/>
          </a:p>
        </p:txBody>
      </p:sp>
      <p:sp>
        <p:nvSpPr>
          <p:cNvPr id="4" name="Text Placeholder 3"/>
          <p:cNvSpPr>
            <a:spLocks noGrp="1"/>
          </p:cNvSpPr>
          <p:nvPr>
            <p:ph type="body" sz="half" idx="2"/>
          </p:nvPr>
        </p:nvSpPr>
        <p:spPr>
          <a:xfrm>
            <a:off x="610924" y="2523649"/>
            <a:ext cx="2860600" cy="4675372"/>
          </a:xfrm>
        </p:spPr>
        <p:txBody>
          <a:bodyPr/>
          <a:lstStyle>
            <a:lvl1pPr marL="0" indent="0">
              <a:buNone/>
              <a:defRPr sz="1552"/>
            </a:lvl1pPr>
            <a:lvl2pPr marL="443470" indent="0">
              <a:buNone/>
              <a:defRPr sz="1358"/>
            </a:lvl2pPr>
            <a:lvl3pPr marL="886938" indent="0">
              <a:buNone/>
              <a:defRPr sz="1164"/>
            </a:lvl3pPr>
            <a:lvl4pPr marL="1330408" indent="0">
              <a:buNone/>
              <a:defRPr sz="970"/>
            </a:lvl4pPr>
            <a:lvl5pPr marL="1773877" indent="0">
              <a:buNone/>
              <a:defRPr sz="970"/>
            </a:lvl5pPr>
            <a:lvl6pPr marL="2217346" indent="0">
              <a:buNone/>
              <a:defRPr sz="970"/>
            </a:lvl6pPr>
            <a:lvl7pPr marL="2660815" indent="0">
              <a:buNone/>
              <a:defRPr sz="970"/>
            </a:lvl7pPr>
            <a:lvl8pPr marL="3104285" indent="0">
              <a:buNone/>
              <a:defRPr sz="970"/>
            </a:lvl8pPr>
            <a:lvl9pPr marL="3547753" indent="0">
              <a:buNone/>
              <a:defRPr sz="970"/>
            </a:lvl9pPr>
          </a:lstStyle>
          <a:p>
            <a:pPr lvl="0"/>
            <a:r>
              <a:rPr lang="en-US"/>
              <a:t>Edit Master text styles</a:t>
            </a:r>
          </a:p>
        </p:txBody>
      </p:sp>
      <p:sp>
        <p:nvSpPr>
          <p:cNvPr id="5" name="Date Placeholder 4"/>
          <p:cNvSpPr>
            <a:spLocks noGrp="1"/>
          </p:cNvSpPr>
          <p:nvPr>
            <p:ph type="dt" sz="half" idx="10"/>
          </p:nvPr>
        </p:nvSpPr>
        <p:spPr/>
        <p:txBody>
          <a:bodyPr/>
          <a:lstStyle/>
          <a:p>
            <a:fld id="{E389D2B0-8D06-4766-8B06-453CC55B6768}" type="datetimeFigureOut">
              <a:rPr lang="en-US" smtClean="0"/>
              <a:t>2020-12-30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13EBB49-A8A6-47AC-9FC6-E107C15A73B8}" type="slidenum">
              <a:rPr lang="en-US" smtClean="0"/>
              <a:t>‹#›</a:t>
            </a:fld>
            <a:endParaRPr lang="en-US" dirty="0"/>
          </a:p>
        </p:txBody>
      </p:sp>
    </p:spTree>
    <p:extLst>
      <p:ext uri="{BB962C8B-B14F-4D97-AF65-F5344CB8AC3E}">
        <p14:creationId xmlns:p14="http://schemas.microsoft.com/office/powerpoint/2010/main" val="3099658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769" y="447873"/>
            <a:ext cx="7649826" cy="16259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769" y="2239349"/>
            <a:ext cx="7649826" cy="53374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770" y="7796831"/>
            <a:ext cx="1995607" cy="447870"/>
          </a:xfrm>
          <a:prstGeom prst="rect">
            <a:avLst/>
          </a:prstGeom>
        </p:spPr>
        <p:txBody>
          <a:bodyPr vert="horz" lIns="91440" tIns="45720" rIns="91440" bIns="45720" rtlCol="0" anchor="ctr"/>
          <a:lstStyle>
            <a:lvl1pPr algn="l">
              <a:defRPr sz="1164">
                <a:solidFill>
                  <a:schemeClr val="tx1">
                    <a:tint val="75000"/>
                  </a:schemeClr>
                </a:solidFill>
              </a:defRPr>
            </a:lvl1pPr>
          </a:lstStyle>
          <a:p>
            <a:fld id="{E389D2B0-8D06-4766-8B06-453CC55B6768}" type="datetimeFigureOut">
              <a:rPr lang="en-US" smtClean="0"/>
              <a:t>2020-12-30</a:t>
            </a:fld>
            <a:endParaRPr lang="en-US" dirty="0"/>
          </a:p>
        </p:txBody>
      </p:sp>
      <p:sp>
        <p:nvSpPr>
          <p:cNvPr id="5" name="Footer Placeholder 4"/>
          <p:cNvSpPr>
            <a:spLocks noGrp="1"/>
          </p:cNvSpPr>
          <p:nvPr>
            <p:ph type="ftr" sz="quarter" idx="3"/>
          </p:nvPr>
        </p:nvSpPr>
        <p:spPr>
          <a:xfrm>
            <a:off x="2937977" y="7796831"/>
            <a:ext cx="2993410" cy="447870"/>
          </a:xfrm>
          <a:prstGeom prst="rect">
            <a:avLst/>
          </a:prstGeom>
        </p:spPr>
        <p:txBody>
          <a:bodyPr vert="horz" lIns="91440" tIns="45720" rIns="91440" bIns="45720" rtlCol="0" anchor="ctr"/>
          <a:lstStyle>
            <a:lvl1pPr algn="ctr">
              <a:defRPr sz="1164">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263988" y="7796831"/>
            <a:ext cx="1995607" cy="447870"/>
          </a:xfrm>
          <a:prstGeom prst="rect">
            <a:avLst/>
          </a:prstGeom>
        </p:spPr>
        <p:txBody>
          <a:bodyPr vert="horz" lIns="91440" tIns="45720" rIns="91440" bIns="45720" rtlCol="0" anchor="ctr"/>
          <a:lstStyle>
            <a:lvl1pPr algn="r">
              <a:defRPr sz="1164">
                <a:solidFill>
                  <a:schemeClr val="tx1">
                    <a:tint val="75000"/>
                  </a:schemeClr>
                </a:solidFill>
              </a:defRPr>
            </a:lvl1pPr>
          </a:lstStyle>
          <a:p>
            <a:fld id="{613EBB49-A8A6-47AC-9FC6-E107C15A73B8}" type="slidenum">
              <a:rPr lang="en-US" smtClean="0"/>
              <a:t>‹#›</a:t>
            </a:fld>
            <a:endParaRPr lang="en-US" dirty="0"/>
          </a:p>
        </p:txBody>
      </p:sp>
    </p:spTree>
    <p:extLst>
      <p:ext uri="{BB962C8B-B14F-4D97-AF65-F5344CB8AC3E}">
        <p14:creationId xmlns:p14="http://schemas.microsoft.com/office/powerpoint/2010/main" val="75430998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886938" rtl="0" eaLnBrk="1" latinLnBrk="0" hangingPunct="1">
        <a:lnSpc>
          <a:spcPct val="90000"/>
        </a:lnSpc>
        <a:spcBef>
          <a:spcPct val="0"/>
        </a:spcBef>
        <a:buNone/>
        <a:defRPr sz="4268" kern="1200">
          <a:solidFill>
            <a:schemeClr val="tx1"/>
          </a:solidFill>
          <a:latin typeface="+mj-lt"/>
          <a:ea typeface="+mj-ea"/>
          <a:cs typeface="+mj-cs"/>
        </a:defRPr>
      </a:lvl1pPr>
    </p:titleStyle>
    <p:bodyStyle>
      <a:lvl1pPr marL="221735" indent="-221735" algn="l" defTabSz="886938" rtl="0" eaLnBrk="1" latinLnBrk="0" hangingPunct="1">
        <a:lnSpc>
          <a:spcPct val="90000"/>
        </a:lnSpc>
        <a:spcBef>
          <a:spcPts val="970"/>
        </a:spcBef>
        <a:buFont typeface="Arial" panose="020B0604020202020204" pitchFamily="34" charset="0"/>
        <a:buChar char="•"/>
        <a:defRPr sz="2716" kern="1200">
          <a:solidFill>
            <a:schemeClr val="tx1"/>
          </a:solidFill>
          <a:latin typeface="+mn-lt"/>
          <a:ea typeface="+mn-ea"/>
          <a:cs typeface="+mn-cs"/>
        </a:defRPr>
      </a:lvl1pPr>
      <a:lvl2pPr marL="665204" indent="-221735" algn="l" defTabSz="886938" rtl="0" eaLnBrk="1" latinLnBrk="0" hangingPunct="1">
        <a:lnSpc>
          <a:spcPct val="90000"/>
        </a:lnSpc>
        <a:spcBef>
          <a:spcPts val="485"/>
        </a:spcBef>
        <a:buFont typeface="Arial" panose="020B0604020202020204" pitchFamily="34" charset="0"/>
        <a:buChar char="•"/>
        <a:defRPr sz="2328" kern="1200">
          <a:solidFill>
            <a:schemeClr val="tx1"/>
          </a:solidFill>
          <a:latin typeface="+mn-lt"/>
          <a:ea typeface="+mn-ea"/>
          <a:cs typeface="+mn-cs"/>
        </a:defRPr>
      </a:lvl2pPr>
      <a:lvl3pPr marL="1108673" indent="-221735" algn="l" defTabSz="886938" rtl="0" eaLnBrk="1" latinLnBrk="0" hangingPunct="1">
        <a:lnSpc>
          <a:spcPct val="90000"/>
        </a:lnSpc>
        <a:spcBef>
          <a:spcPts val="485"/>
        </a:spcBef>
        <a:buFont typeface="Arial" panose="020B0604020202020204" pitchFamily="34" charset="0"/>
        <a:buChar char="•"/>
        <a:defRPr sz="1940" kern="1200">
          <a:solidFill>
            <a:schemeClr val="tx1"/>
          </a:solidFill>
          <a:latin typeface="+mn-lt"/>
          <a:ea typeface="+mn-ea"/>
          <a:cs typeface="+mn-cs"/>
        </a:defRPr>
      </a:lvl3pPr>
      <a:lvl4pPr marL="1552142" indent="-221735" algn="l" defTabSz="886938" rtl="0" eaLnBrk="1" latinLnBrk="0" hangingPunct="1">
        <a:lnSpc>
          <a:spcPct val="90000"/>
        </a:lnSpc>
        <a:spcBef>
          <a:spcPts val="485"/>
        </a:spcBef>
        <a:buFont typeface="Arial" panose="020B0604020202020204" pitchFamily="34" charset="0"/>
        <a:buChar char="•"/>
        <a:defRPr sz="1746" kern="1200">
          <a:solidFill>
            <a:schemeClr val="tx1"/>
          </a:solidFill>
          <a:latin typeface="+mn-lt"/>
          <a:ea typeface="+mn-ea"/>
          <a:cs typeface="+mn-cs"/>
        </a:defRPr>
      </a:lvl4pPr>
      <a:lvl5pPr marL="1995611" indent="-221735" algn="l" defTabSz="886938" rtl="0" eaLnBrk="1" latinLnBrk="0" hangingPunct="1">
        <a:lnSpc>
          <a:spcPct val="90000"/>
        </a:lnSpc>
        <a:spcBef>
          <a:spcPts val="485"/>
        </a:spcBef>
        <a:buFont typeface="Arial" panose="020B0604020202020204" pitchFamily="34" charset="0"/>
        <a:buChar char="•"/>
        <a:defRPr sz="1746" kern="1200">
          <a:solidFill>
            <a:schemeClr val="tx1"/>
          </a:solidFill>
          <a:latin typeface="+mn-lt"/>
          <a:ea typeface="+mn-ea"/>
          <a:cs typeface="+mn-cs"/>
        </a:defRPr>
      </a:lvl5pPr>
      <a:lvl6pPr marL="2439080" indent="-221735" algn="l" defTabSz="886938" rtl="0" eaLnBrk="1" latinLnBrk="0" hangingPunct="1">
        <a:lnSpc>
          <a:spcPct val="90000"/>
        </a:lnSpc>
        <a:spcBef>
          <a:spcPts val="485"/>
        </a:spcBef>
        <a:buFont typeface="Arial" panose="020B0604020202020204" pitchFamily="34" charset="0"/>
        <a:buChar char="•"/>
        <a:defRPr sz="1746" kern="1200">
          <a:solidFill>
            <a:schemeClr val="tx1"/>
          </a:solidFill>
          <a:latin typeface="+mn-lt"/>
          <a:ea typeface="+mn-ea"/>
          <a:cs typeface="+mn-cs"/>
        </a:defRPr>
      </a:lvl6pPr>
      <a:lvl7pPr marL="2882550" indent="-221735" algn="l" defTabSz="886938" rtl="0" eaLnBrk="1" latinLnBrk="0" hangingPunct="1">
        <a:lnSpc>
          <a:spcPct val="90000"/>
        </a:lnSpc>
        <a:spcBef>
          <a:spcPts val="485"/>
        </a:spcBef>
        <a:buFont typeface="Arial" panose="020B0604020202020204" pitchFamily="34" charset="0"/>
        <a:buChar char="•"/>
        <a:defRPr sz="1746" kern="1200">
          <a:solidFill>
            <a:schemeClr val="tx1"/>
          </a:solidFill>
          <a:latin typeface="+mn-lt"/>
          <a:ea typeface="+mn-ea"/>
          <a:cs typeface="+mn-cs"/>
        </a:defRPr>
      </a:lvl7pPr>
      <a:lvl8pPr marL="3326019" indent="-221735" algn="l" defTabSz="886938" rtl="0" eaLnBrk="1" latinLnBrk="0" hangingPunct="1">
        <a:lnSpc>
          <a:spcPct val="90000"/>
        </a:lnSpc>
        <a:spcBef>
          <a:spcPts val="485"/>
        </a:spcBef>
        <a:buFont typeface="Arial" panose="020B0604020202020204" pitchFamily="34" charset="0"/>
        <a:buChar char="•"/>
        <a:defRPr sz="1746" kern="1200">
          <a:solidFill>
            <a:schemeClr val="tx1"/>
          </a:solidFill>
          <a:latin typeface="+mn-lt"/>
          <a:ea typeface="+mn-ea"/>
          <a:cs typeface="+mn-cs"/>
        </a:defRPr>
      </a:lvl8pPr>
      <a:lvl9pPr marL="3769488" indent="-221735" algn="l" defTabSz="886938" rtl="0" eaLnBrk="1" latinLnBrk="0" hangingPunct="1">
        <a:lnSpc>
          <a:spcPct val="90000"/>
        </a:lnSpc>
        <a:spcBef>
          <a:spcPts val="485"/>
        </a:spcBef>
        <a:buFont typeface="Arial" panose="020B0604020202020204" pitchFamily="34" charset="0"/>
        <a:buChar char="•"/>
        <a:defRPr sz="1746" kern="1200">
          <a:solidFill>
            <a:schemeClr val="tx1"/>
          </a:solidFill>
          <a:latin typeface="+mn-lt"/>
          <a:ea typeface="+mn-ea"/>
          <a:cs typeface="+mn-cs"/>
        </a:defRPr>
      </a:lvl9pPr>
    </p:bodyStyle>
    <p:otherStyle>
      <a:defPPr>
        <a:defRPr lang="en-US"/>
      </a:defPPr>
      <a:lvl1pPr marL="0" algn="l" defTabSz="886938" rtl="0" eaLnBrk="1" latinLnBrk="0" hangingPunct="1">
        <a:defRPr sz="1746" kern="1200">
          <a:solidFill>
            <a:schemeClr val="tx1"/>
          </a:solidFill>
          <a:latin typeface="+mn-lt"/>
          <a:ea typeface="+mn-ea"/>
          <a:cs typeface="+mn-cs"/>
        </a:defRPr>
      </a:lvl1pPr>
      <a:lvl2pPr marL="443470" algn="l" defTabSz="886938" rtl="0" eaLnBrk="1" latinLnBrk="0" hangingPunct="1">
        <a:defRPr sz="1746" kern="1200">
          <a:solidFill>
            <a:schemeClr val="tx1"/>
          </a:solidFill>
          <a:latin typeface="+mn-lt"/>
          <a:ea typeface="+mn-ea"/>
          <a:cs typeface="+mn-cs"/>
        </a:defRPr>
      </a:lvl2pPr>
      <a:lvl3pPr marL="886938" algn="l" defTabSz="886938" rtl="0" eaLnBrk="1" latinLnBrk="0" hangingPunct="1">
        <a:defRPr sz="1746" kern="1200">
          <a:solidFill>
            <a:schemeClr val="tx1"/>
          </a:solidFill>
          <a:latin typeface="+mn-lt"/>
          <a:ea typeface="+mn-ea"/>
          <a:cs typeface="+mn-cs"/>
        </a:defRPr>
      </a:lvl3pPr>
      <a:lvl4pPr marL="1330408" algn="l" defTabSz="886938" rtl="0" eaLnBrk="1" latinLnBrk="0" hangingPunct="1">
        <a:defRPr sz="1746" kern="1200">
          <a:solidFill>
            <a:schemeClr val="tx1"/>
          </a:solidFill>
          <a:latin typeface="+mn-lt"/>
          <a:ea typeface="+mn-ea"/>
          <a:cs typeface="+mn-cs"/>
        </a:defRPr>
      </a:lvl4pPr>
      <a:lvl5pPr marL="1773877" algn="l" defTabSz="886938" rtl="0" eaLnBrk="1" latinLnBrk="0" hangingPunct="1">
        <a:defRPr sz="1746" kern="1200">
          <a:solidFill>
            <a:schemeClr val="tx1"/>
          </a:solidFill>
          <a:latin typeface="+mn-lt"/>
          <a:ea typeface="+mn-ea"/>
          <a:cs typeface="+mn-cs"/>
        </a:defRPr>
      </a:lvl5pPr>
      <a:lvl6pPr marL="2217346" algn="l" defTabSz="886938" rtl="0" eaLnBrk="1" latinLnBrk="0" hangingPunct="1">
        <a:defRPr sz="1746" kern="1200">
          <a:solidFill>
            <a:schemeClr val="tx1"/>
          </a:solidFill>
          <a:latin typeface="+mn-lt"/>
          <a:ea typeface="+mn-ea"/>
          <a:cs typeface="+mn-cs"/>
        </a:defRPr>
      </a:lvl6pPr>
      <a:lvl7pPr marL="2660815" algn="l" defTabSz="886938" rtl="0" eaLnBrk="1" latinLnBrk="0" hangingPunct="1">
        <a:defRPr sz="1746" kern="1200">
          <a:solidFill>
            <a:schemeClr val="tx1"/>
          </a:solidFill>
          <a:latin typeface="+mn-lt"/>
          <a:ea typeface="+mn-ea"/>
          <a:cs typeface="+mn-cs"/>
        </a:defRPr>
      </a:lvl7pPr>
      <a:lvl8pPr marL="3104285" algn="l" defTabSz="886938" rtl="0" eaLnBrk="1" latinLnBrk="0" hangingPunct="1">
        <a:defRPr sz="1746" kern="1200">
          <a:solidFill>
            <a:schemeClr val="tx1"/>
          </a:solidFill>
          <a:latin typeface="+mn-lt"/>
          <a:ea typeface="+mn-ea"/>
          <a:cs typeface="+mn-cs"/>
        </a:defRPr>
      </a:lvl8pPr>
      <a:lvl9pPr marL="3547753" algn="l" defTabSz="886938" rtl="0" eaLnBrk="1" latinLnBrk="0" hangingPunct="1">
        <a:defRPr sz="174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4.svg"/><Relationship Id="rId3" Type="http://schemas.openxmlformats.org/officeDocument/2006/relationships/image" Target="../media/image2.png"/><Relationship Id="rId21" Type="http://schemas.openxmlformats.org/officeDocument/2006/relationships/image" Target="../media/image20.png"/><Relationship Id="rId34" Type="http://schemas.openxmlformats.org/officeDocument/2006/relationships/image" Target="../media/image32.sv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3.png"/><Relationship Id="rId33" Type="http://schemas.openxmlformats.org/officeDocument/2006/relationships/image" Target="../media/image31.png"/><Relationship Id="rId2" Type="http://schemas.openxmlformats.org/officeDocument/2006/relationships/image" Target="../media/image1.jpeg"/><Relationship Id="rId16" Type="http://schemas.openxmlformats.org/officeDocument/2006/relationships/image" Target="../media/image15.jpeg"/><Relationship Id="rId20" Type="http://schemas.openxmlformats.org/officeDocument/2006/relationships/image" Target="../media/image19.png"/><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2.svg"/><Relationship Id="rId32" Type="http://schemas.openxmlformats.org/officeDocument/2006/relationships/image" Target="../media/image30.svg"/><Relationship Id="rId5" Type="http://schemas.openxmlformats.org/officeDocument/2006/relationships/image" Target="../media/image4.jpeg"/><Relationship Id="rId15" Type="http://schemas.openxmlformats.org/officeDocument/2006/relationships/image" Target="../media/image14.jpeg"/><Relationship Id="rId23" Type="http://schemas.openxmlformats.org/officeDocument/2006/relationships/image" Target="../media/image21.png"/><Relationship Id="rId28" Type="http://schemas.openxmlformats.org/officeDocument/2006/relationships/image" Target="../media/image26.sv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29.pn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3.png"/><Relationship Id="rId22" Type="http://schemas.openxmlformats.org/officeDocument/2006/relationships/chart" Target="../charts/chart1.xml"/><Relationship Id="rId27" Type="http://schemas.openxmlformats.org/officeDocument/2006/relationships/image" Target="../media/image25.png"/><Relationship Id="rId30" Type="http://schemas.openxmlformats.org/officeDocument/2006/relationships/image" Target="../media/image28.svg"/><Relationship Id="rId8" Type="http://schemas.openxmlformats.org/officeDocument/2006/relationships/image" Target="../media/image7.png"/></Relationships>
</file>

<file path=ppt/slides/_rels/slide10.xml.rels><?xml version="1.0" encoding="UTF-8" standalone="yes"?>
<Relationships xmlns="http://schemas.openxmlformats.org/package/2006/relationships"><Relationship Id="rId13" Type="http://schemas.openxmlformats.org/officeDocument/2006/relationships/image" Target="../media/image134.png"/><Relationship Id="rId18" Type="http://schemas.openxmlformats.org/officeDocument/2006/relationships/image" Target="../media/image139.png"/><Relationship Id="rId26" Type="http://schemas.openxmlformats.org/officeDocument/2006/relationships/image" Target="../media/image147.png"/><Relationship Id="rId39" Type="http://schemas.openxmlformats.org/officeDocument/2006/relationships/image" Target="../media/image160.png"/><Relationship Id="rId21" Type="http://schemas.openxmlformats.org/officeDocument/2006/relationships/image" Target="../media/image142.png"/><Relationship Id="rId34" Type="http://schemas.openxmlformats.org/officeDocument/2006/relationships/image" Target="../media/image155.png"/><Relationship Id="rId42" Type="http://schemas.openxmlformats.org/officeDocument/2006/relationships/image" Target="../media/image1.jpeg"/><Relationship Id="rId7" Type="http://schemas.openxmlformats.org/officeDocument/2006/relationships/image" Target="../media/image128.png"/><Relationship Id="rId2" Type="http://schemas.openxmlformats.org/officeDocument/2006/relationships/image" Target="../media/image52.png"/><Relationship Id="rId16" Type="http://schemas.openxmlformats.org/officeDocument/2006/relationships/image" Target="../media/image137.png"/><Relationship Id="rId29"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27.png"/><Relationship Id="rId11" Type="http://schemas.openxmlformats.org/officeDocument/2006/relationships/image" Target="../media/image132.png"/><Relationship Id="rId24" Type="http://schemas.openxmlformats.org/officeDocument/2006/relationships/image" Target="../media/image145.png"/><Relationship Id="rId32" Type="http://schemas.openxmlformats.org/officeDocument/2006/relationships/image" Target="../media/image153.png"/><Relationship Id="rId37" Type="http://schemas.openxmlformats.org/officeDocument/2006/relationships/image" Target="../media/image158.png"/><Relationship Id="rId40" Type="http://schemas.openxmlformats.org/officeDocument/2006/relationships/image" Target="../media/image161.png"/><Relationship Id="rId45" Type="http://schemas.openxmlformats.org/officeDocument/2006/relationships/image" Target="../media/image164.png"/><Relationship Id="rId5" Type="http://schemas.openxmlformats.org/officeDocument/2006/relationships/image" Target="../media/image126.png"/><Relationship Id="rId15" Type="http://schemas.openxmlformats.org/officeDocument/2006/relationships/image" Target="../media/image136.png"/><Relationship Id="rId23" Type="http://schemas.openxmlformats.org/officeDocument/2006/relationships/image" Target="../media/image144.png"/><Relationship Id="rId28" Type="http://schemas.openxmlformats.org/officeDocument/2006/relationships/image" Target="../media/image149.png"/><Relationship Id="rId36" Type="http://schemas.openxmlformats.org/officeDocument/2006/relationships/image" Target="../media/image157.png"/><Relationship Id="rId10" Type="http://schemas.openxmlformats.org/officeDocument/2006/relationships/image" Target="../media/image131.png"/><Relationship Id="rId19" Type="http://schemas.openxmlformats.org/officeDocument/2006/relationships/image" Target="../media/image140.png"/><Relationship Id="rId31" Type="http://schemas.openxmlformats.org/officeDocument/2006/relationships/image" Target="../media/image152.png"/><Relationship Id="rId44" Type="http://schemas.openxmlformats.org/officeDocument/2006/relationships/image" Target="../media/image163.png"/><Relationship Id="rId4" Type="http://schemas.openxmlformats.org/officeDocument/2006/relationships/image" Target="../media/image125.png"/><Relationship Id="rId9" Type="http://schemas.openxmlformats.org/officeDocument/2006/relationships/image" Target="../media/image130.png"/><Relationship Id="rId14" Type="http://schemas.openxmlformats.org/officeDocument/2006/relationships/image" Target="../media/image135.png"/><Relationship Id="rId22" Type="http://schemas.openxmlformats.org/officeDocument/2006/relationships/image" Target="../media/image143.jpeg"/><Relationship Id="rId27" Type="http://schemas.openxmlformats.org/officeDocument/2006/relationships/image" Target="../media/image148.png"/><Relationship Id="rId30" Type="http://schemas.openxmlformats.org/officeDocument/2006/relationships/image" Target="../media/image151.png"/><Relationship Id="rId35" Type="http://schemas.openxmlformats.org/officeDocument/2006/relationships/image" Target="../media/image156.png"/><Relationship Id="rId43" Type="http://schemas.openxmlformats.org/officeDocument/2006/relationships/image" Target="../media/image3.png"/><Relationship Id="rId8" Type="http://schemas.openxmlformats.org/officeDocument/2006/relationships/image" Target="../media/image129.png"/><Relationship Id="rId3" Type="http://schemas.openxmlformats.org/officeDocument/2006/relationships/image" Target="../media/image50.png"/><Relationship Id="rId12" Type="http://schemas.openxmlformats.org/officeDocument/2006/relationships/image" Target="../media/image133.png"/><Relationship Id="rId17" Type="http://schemas.openxmlformats.org/officeDocument/2006/relationships/image" Target="../media/image138.png"/><Relationship Id="rId25" Type="http://schemas.openxmlformats.org/officeDocument/2006/relationships/image" Target="../media/image146.png"/><Relationship Id="rId33" Type="http://schemas.openxmlformats.org/officeDocument/2006/relationships/image" Target="../media/image154.png"/><Relationship Id="rId38" Type="http://schemas.openxmlformats.org/officeDocument/2006/relationships/image" Target="../media/image159.png"/><Relationship Id="rId20" Type="http://schemas.openxmlformats.org/officeDocument/2006/relationships/image" Target="../media/image141.png"/><Relationship Id="rId41" Type="http://schemas.openxmlformats.org/officeDocument/2006/relationships/image" Target="../media/image162.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173.png"/><Relationship Id="rId18" Type="http://schemas.openxmlformats.org/officeDocument/2006/relationships/image" Target="../media/image176.png"/><Relationship Id="rId3" Type="http://schemas.openxmlformats.org/officeDocument/2006/relationships/image" Target="../media/image166.png"/><Relationship Id="rId7" Type="http://schemas.openxmlformats.org/officeDocument/2006/relationships/image" Target="../media/image52.png"/><Relationship Id="rId12" Type="http://schemas.microsoft.com/office/2007/relationships/hdphoto" Target="../media/hdphoto1.wdp"/><Relationship Id="rId17" Type="http://schemas.openxmlformats.org/officeDocument/2006/relationships/image" Target="../media/image3.png"/><Relationship Id="rId2" Type="http://schemas.openxmlformats.org/officeDocument/2006/relationships/image" Target="../media/image165.png"/><Relationship Id="rId16"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69.png"/><Relationship Id="rId11" Type="http://schemas.openxmlformats.org/officeDocument/2006/relationships/image" Target="../media/image172.png"/><Relationship Id="rId5" Type="http://schemas.openxmlformats.org/officeDocument/2006/relationships/image" Target="../media/image168.png"/><Relationship Id="rId15" Type="http://schemas.openxmlformats.org/officeDocument/2006/relationships/image" Target="../media/image175.png"/><Relationship Id="rId10" Type="http://schemas.openxmlformats.org/officeDocument/2006/relationships/image" Target="../media/image171.png"/><Relationship Id="rId19" Type="http://schemas.openxmlformats.org/officeDocument/2006/relationships/image" Target="../media/image177.jpeg"/><Relationship Id="rId4" Type="http://schemas.openxmlformats.org/officeDocument/2006/relationships/image" Target="../media/image167.jpeg"/><Relationship Id="rId9" Type="http://schemas.openxmlformats.org/officeDocument/2006/relationships/image" Target="../media/image170.png"/><Relationship Id="rId14" Type="http://schemas.openxmlformats.org/officeDocument/2006/relationships/image" Target="../media/image174.png"/></Relationships>
</file>

<file path=ppt/slides/_rels/slide12.xml.rels><?xml version="1.0" encoding="UTF-8" standalone="yes"?>
<Relationships xmlns="http://schemas.openxmlformats.org/package/2006/relationships"><Relationship Id="rId8" Type="http://schemas.openxmlformats.org/officeDocument/2006/relationships/image" Target="../media/image182.png"/><Relationship Id="rId13" Type="http://schemas.openxmlformats.org/officeDocument/2006/relationships/image" Target="../media/image186.png"/><Relationship Id="rId18" Type="http://schemas.openxmlformats.org/officeDocument/2006/relationships/image" Target="../media/image191.png"/><Relationship Id="rId3" Type="http://schemas.openxmlformats.org/officeDocument/2006/relationships/image" Target="../media/image178.png"/><Relationship Id="rId21" Type="http://schemas.openxmlformats.org/officeDocument/2006/relationships/image" Target="../media/image192.png"/><Relationship Id="rId7" Type="http://schemas.openxmlformats.org/officeDocument/2006/relationships/hyperlink" Target="http://www.ikon.mn/" TargetMode="External"/><Relationship Id="rId12" Type="http://schemas.openxmlformats.org/officeDocument/2006/relationships/image" Target="../media/image185.png"/><Relationship Id="rId17" Type="http://schemas.openxmlformats.org/officeDocument/2006/relationships/image" Target="../media/image190.png"/><Relationship Id="rId2" Type="http://schemas.openxmlformats.org/officeDocument/2006/relationships/image" Target="../media/image50.png"/><Relationship Id="rId16" Type="http://schemas.openxmlformats.org/officeDocument/2006/relationships/image" Target="../media/image189.png"/><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81.png"/><Relationship Id="rId11" Type="http://schemas.openxmlformats.org/officeDocument/2006/relationships/image" Target="../media/image184.png"/><Relationship Id="rId5" Type="http://schemas.openxmlformats.org/officeDocument/2006/relationships/image" Target="../media/image180.png"/><Relationship Id="rId15" Type="http://schemas.openxmlformats.org/officeDocument/2006/relationships/image" Target="../media/image188.png"/><Relationship Id="rId23" Type="http://schemas.openxmlformats.org/officeDocument/2006/relationships/image" Target="../media/image193.png"/><Relationship Id="rId10" Type="http://schemas.openxmlformats.org/officeDocument/2006/relationships/image" Target="../media/image171.png"/><Relationship Id="rId19" Type="http://schemas.openxmlformats.org/officeDocument/2006/relationships/image" Target="../media/image1.jpeg"/><Relationship Id="rId4" Type="http://schemas.openxmlformats.org/officeDocument/2006/relationships/image" Target="../media/image179.png"/><Relationship Id="rId9" Type="http://schemas.openxmlformats.org/officeDocument/2006/relationships/image" Target="../media/image183.png"/><Relationship Id="rId14" Type="http://schemas.openxmlformats.org/officeDocument/2006/relationships/image" Target="../media/image187.png"/><Relationship Id="rId22"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image" Target="../media/image33.png"/><Relationship Id="rId16"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1.jpe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tiff"/><Relationship Id="rId17" Type="http://schemas.openxmlformats.org/officeDocument/2006/relationships/image" Target="../media/image64.png"/><Relationship Id="rId2" Type="http://schemas.openxmlformats.org/officeDocument/2006/relationships/image" Target="../media/image50.png"/><Relationship Id="rId16" Type="http://schemas.openxmlformats.org/officeDocument/2006/relationships/image" Target="../media/image45.png"/><Relationship Id="rId20"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tiff"/><Relationship Id="rId19" Type="http://schemas.openxmlformats.org/officeDocument/2006/relationships/image" Target="../media/image3.png"/><Relationship Id="rId4" Type="http://schemas.openxmlformats.org/officeDocument/2006/relationships/image" Target="../media/image52.png"/><Relationship Id="rId9" Type="http://schemas.openxmlformats.org/officeDocument/2006/relationships/image" Target="../media/image57.tiff"/><Relationship Id="rId14" Type="http://schemas.openxmlformats.org/officeDocument/2006/relationships/image" Target="../media/image62.png"/></Relationships>
</file>

<file path=ppt/slides/_rels/slide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74.jpeg"/><Relationship Id="rId18" Type="http://schemas.openxmlformats.org/officeDocument/2006/relationships/image" Target="../media/image78.png"/><Relationship Id="rId3" Type="http://schemas.openxmlformats.org/officeDocument/2006/relationships/image" Target="../media/image67.png"/><Relationship Id="rId7" Type="http://schemas.openxmlformats.org/officeDocument/2006/relationships/image" Target="../media/image70.png"/><Relationship Id="rId12" Type="http://schemas.openxmlformats.org/officeDocument/2006/relationships/image" Target="../media/image73.png"/><Relationship Id="rId17" Type="http://schemas.openxmlformats.org/officeDocument/2006/relationships/image" Target="../media/image77.png"/><Relationship Id="rId2" Type="http://schemas.openxmlformats.org/officeDocument/2006/relationships/image" Target="../media/image66.png"/><Relationship Id="rId16" Type="http://schemas.openxmlformats.org/officeDocument/2006/relationships/image" Target="../media/image44.png"/><Relationship Id="rId20"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2.png"/><Relationship Id="rId5" Type="http://schemas.openxmlformats.org/officeDocument/2006/relationships/image" Target="../media/image52.png"/><Relationship Id="rId15" Type="http://schemas.openxmlformats.org/officeDocument/2006/relationships/image" Target="../media/image76.png"/><Relationship Id="rId10" Type="http://schemas.openxmlformats.org/officeDocument/2006/relationships/image" Target="../media/image71.jpeg"/><Relationship Id="rId19" Type="http://schemas.openxmlformats.org/officeDocument/2006/relationships/image" Target="../media/image1.jpeg"/><Relationship Id="rId4" Type="http://schemas.openxmlformats.org/officeDocument/2006/relationships/image" Target="../media/image68.png"/><Relationship Id="rId9" Type="http://schemas.openxmlformats.org/officeDocument/2006/relationships/chart" Target="../charts/chart2.xml"/><Relationship Id="rId14" Type="http://schemas.openxmlformats.org/officeDocument/2006/relationships/image" Target="../media/image75.png"/></Relationships>
</file>

<file path=ppt/slides/_rels/slide5.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8.png"/><Relationship Id="rId18" Type="http://schemas.openxmlformats.org/officeDocument/2006/relationships/image" Target="../media/image3.png"/><Relationship Id="rId3" Type="http://schemas.openxmlformats.org/officeDocument/2006/relationships/image" Target="../media/image66.png"/><Relationship Id="rId7" Type="http://schemas.openxmlformats.org/officeDocument/2006/relationships/image" Target="../media/image69.png"/><Relationship Id="rId12" Type="http://schemas.openxmlformats.org/officeDocument/2006/relationships/image" Target="../media/image87.png"/><Relationship Id="rId17" Type="http://schemas.openxmlformats.org/officeDocument/2006/relationships/image" Target="../media/image1.jpeg"/><Relationship Id="rId2" Type="http://schemas.openxmlformats.org/officeDocument/2006/relationships/image" Target="../media/image79.png"/><Relationship Id="rId16"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6.png"/><Relationship Id="rId5" Type="http://schemas.openxmlformats.org/officeDocument/2006/relationships/image" Target="../media/image81.png"/><Relationship Id="rId15" Type="http://schemas.openxmlformats.org/officeDocument/2006/relationships/image" Target="../media/image52.png"/><Relationship Id="rId10" Type="http://schemas.openxmlformats.org/officeDocument/2006/relationships/image" Target="../media/image85.png"/><Relationship Id="rId4" Type="http://schemas.openxmlformats.org/officeDocument/2006/relationships/image" Target="../media/image80.png"/><Relationship Id="rId9" Type="http://schemas.openxmlformats.org/officeDocument/2006/relationships/image" Target="../media/image84.png"/><Relationship Id="rId14" Type="http://schemas.openxmlformats.org/officeDocument/2006/relationships/image" Target="../media/image44.png"/></Relationships>
</file>

<file path=ppt/slides/_rels/slide6.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3.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1.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6.png"/><Relationship Id="rId5" Type="http://schemas.openxmlformats.org/officeDocument/2006/relationships/image" Target="../media/image92.png"/><Relationship Id="rId10" Type="http://schemas.openxmlformats.org/officeDocument/2006/relationships/image" Target="../media/image59.png"/><Relationship Id="rId4" Type="http://schemas.openxmlformats.org/officeDocument/2006/relationships/image" Target="../media/image91.png"/><Relationship Id="rId9" Type="http://schemas.openxmlformats.org/officeDocument/2006/relationships/image" Target="../media/image52.png"/><Relationship Id="rId14" Type="http://schemas.openxmlformats.org/officeDocument/2006/relationships/image" Target="../media/image97.png"/></Relationships>
</file>

<file path=ppt/slides/_rels/slide7.xml.rels><?xml version="1.0" encoding="UTF-8" standalone="yes"?>
<Relationships xmlns="http://schemas.openxmlformats.org/package/2006/relationships"><Relationship Id="rId8" Type="http://schemas.openxmlformats.org/officeDocument/2006/relationships/image" Target="../media/image102.jpeg"/><Relationship Id="rId13" Type="http://schemas.openxmlformats.org/officeDocument/2006/relationships/image" Target="../media/image107.png"/><Relationship Id="rId18" Type="http://schemas.openxmlformats.org/officeDocument/2006/relationships/image" Target="../media/image110.png"/><Relationship Id="rId3" Type="http://schemas.openxmlformats.org/officeDocument/2006/relationships/image" Target="../media/image52.png"/><Relationship Id="rId7" Type="http://schemas.openxmlformats.org/officeDocument/2006/relationships/image" Target="../media/image101.jpeg"/><Relationship Id="rId12" Type="http://schemas.openxmlformats.org/officeDocument/2006/relationships/image" Target="../media/image106.jpeg"/><Relationship Id="rId17" Type="http://schemas.openxmlformats.org/officeDocument/2006/relationships/image" Target="../media/image3.png"/><Relationship Id="rId2" Type="http://schemas.openxmlformats.org/officeDocument/2006/relationships/image" Target="../media/image50.png"/><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0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jpeg"/><Relationship Id="rId14" Type="http://schemas.openxmlformats.org/officeDocument/2006/relationships/image" Target="../media/image108.png"/></Relationships>
</file>

<file path=ppt/slides/_rels/slide8.xml.rels><?xml version="1.0" encoding="UTF-8" standalone="yes"?>
<Relationships xmlns="http://schemas.openxmlformats.org/package/2006/relationships"><Relationship Id="rId8" Type="http://schemas.openxmlformats.org/officeDocument/2006/relationships/chart" Target="../charts/chart3.xml"/><Relationship Id="rId13" Type="http://schemas.openxmlformats.org/officeDocument/2006/relationships/diagramData" Target="../diagrams/data1.xml"/><Relationship Id="rId18" Type="http://schemas.openxmlformats.org/officeDocument/2006/relationships/image" Target="../media/image1.jpeg"/><Relationship Id="rId3" Type="http://schemas.openxmlformats.org/officeDocument/2006/relationships/image" Target="../media/image50.png"/><Relationship Id="rId7" Type="http://schemas.openxmlformats.org/officeDocument/2006/relationships/image" Target="../media/image113.png"/><Relationship Id="rId12" Type="http://schemas.openxmlformats.org/officeDocument/2006/relationships/image" Target="../media/image116.png"/><Relationship Id="rId17" Type="http://schemas.microsoft.com/office/2007/relationships/diagramDrawing" Target="../diagrams/drawing1.xml"/><Relationship Id="rId2" Type="http://schemas.openxmlformats.org/officeDocument/2006/relationships/image" Target="../media/image52.png"/><Relationship Id="rId16" Type="http://schemas.openxmlformats.org/officeDocument/2006/relationships/diagramColors" Target="../diagrams/colors1.xml"/><Relationship Id="rId1" Type="http://schemas.openxmlformats.org/officeDocument/2006/relationships/slideLayout" Target="../slideLayouts/slideLayout1.xml"/><Relationship Id="rId6" Type="http://schemas.openxmlformats.org/officeDocument/2006/relationships/image" Target="../media/image112.png"/><Relationship Id="rId11" Type="http://schemas.openxmlformats.org/officeDocument/2006/relationships/image" Target="../media/image115.png"/><Relationship Id="rId5" Type="http://schemas.openxmlformats.org/officeDocument/2006/relationships/image" Target="../media/image111.png"/><Relationship Id="rId15" Type="http://schemas.openxmlformats.org/officeDocument/2006/relationships/diagramQuickStyle" Target="../diagrams/quickStyle1.xml"/><Relationship Id="rId10" Type="http://schemas.openxmlformats.org/officeDocument/2006/relationships/image" Target="../media/image114.png"/><Relationship Id="rId19"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chart" Target="../charts/chart4.xml"/><Relationship Id="rId1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4.png"/><Relationship Id="rId3" Type="http://schemas.openxmlformats.org/officeDocument/2006/relationships/image" Target="../media/image117.png"/><Relationship Id="rId7" Type="http://schemas.openxmlformats.org/officeDocument/2006/relationships/image" Target="../media/image120.png"/><Relationship Id="rId12" Type="http://schemas.openxmlformats.org/officeDocument/2006/relationships/image" Target="../media/image3.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119.png"/><Relationship Id="rId11" Type="http://schemas.openxmlformats.org/officeDocument/2006/relationships/image" Target="../media/image1.jpeg"/><Relationship Id="rId5" Type="http://schemas.openxmlformats.org/officeDocument/2006/relationships/image" Target="../media/image52.png"/><Relationship Id="rId10" Type="http://schemas.openxmlformats.org/officeDocument/2006/relationships/image" Target="../media/image123.png"/><Relationship Id="rId4" Type="http://schemas.openxmlformats.org/officeDocument/2006/relationships/image" Target="../media/image118.png"/><Relationship Id="rId9" Type="http://schemas.openxmlformats.org/officeDocument/2006/relationships/image" Target="../media/image1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663ED352-15AA-48DA-838E-67F1D17DB526}"/>
              </a:ext>
            </a:extLst>
          </p:cNvPr>
          <p:cNvSpPr/>
          <p:nvPr/>
        </p:nvSpPr>
        <p:spPr>
          <a:xfrm rot="5400000">
            <a:off x="4439892" y="-3816375"/>
            <a:ext cx="726955" cy="8131987"/>
          </a:xfrm>
          <a:prstGeom prst="rect">
            <a:avLst/>
          </a:prstGeom>
          <a:solidFill>
            <a:srgbClr val="295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7"/>
          </a:p>
        </p:txBody>
      </p:sp>
      <p:sp>
        <p:nvSpPr>
          <p:cNvPr id="140" name="Rectangle 139">
            <a:extLst>
              <a:ext uri="{FF2B5EF4-FFF2-40B4-BE49-F238E27FC236}">
                <a16:creationId xmlns:a16="http://schemas.microsoft.com/office/drawing/2014/main" id="{7442E033-3BF7-423E-A52A-1030FD92C06A}"/>
              </a:ext>
            </a:extLst>
          </p:cNvPr>
          <p:cNvSpPr/>
          <p:nvPr/>
        </p:nvSpPr>
        <p:spPr>
          <a:xfrm>
            <a:off x="7325572" y="-147362"/>
            <a:ext cx="1396635" cy="830997"/>
          </a:xfrm>
          <a:prstGeom prst="rect">
            <a:avLst/>
          </a:prstGeom>
          <a:effectLst>
            <a:outerShdw blurRad="50800" dist="38100" dir="2700000" algn="tl" rotWithShape="0">
              <a:prstClr val="black">
                <a:alpha val="40000"/>
              </a:prstClr>
            </a:outerShdw>
          </a:effectLst>
        </p:spPr>
        <p:txBody>
          <a:bodyPr wrap="square">
            <a:spAutoFit/>
          </a:bodyPr>
          <a:lstStyle/>
          <a:p>
            <a:pPr defTabSz="760652" eaLnBrk="0" fontAlgn="base" hangingPunct="0">
              <a:spcBef>
                <a:spcPct val="0"/>
              </a:spcBef>
              <a:spcAft>
                <a:spcPct val="0"/>
              </a:spcAft>
            </a:pPr>
            <a:r>
              <a:rPr lang="mn-MN" sz="4800" b="1" dirty="0">
                <a:solidFill>
                  <a:schemeClr val="bg1"/>
                </a:solidFill>
                <a:latin typeface="Mogul Helios" pitchFamily="2" charset="0"/>
              </a:rPr>
              <a:t>2020</a:t>
            </a:r>
            <a:endParaRPr lang="en-US" sz="4991" b="1" dirty="0">
              <a:solidFill>
                <a:schemeClr val="bg1"/>
              </a:solidFill>
              <a:latin typeface="Mogul Helios" pitchFamily="2" charset="0"/>
            </a:endParaRPr>
          </a:p>
        </p:txBody>
      </p:sp>
      <p:sp>
        <p:nvSpPr>
          <p:cNvPr id="141" name="Rectangle 140">
            <a:extLst>
              <a:ext uri="{FF2B5EF4-FFF2-40B4-BE49-F238E27FC236}">
                <a16:creationId xmlns:a16="http://schemas.microsoft.com/office/drawing/2014/main" id="{A0808952-5311-4383-9B0C-FE33EEC3E3C0}"/>
              </a:ext>
            </a:extLst>
          </p:cNvPr>
          <p:cNvSpPr/>
          <p:nvPr/>
        </p:nvSpPr>
        <p:spPr>
          <a:xfrm>
            <a:off x="963238" y="10650"/>
            <a:ext cx="6440386" cy="646331"/>
          </a:xfrm>
          <a:prstGeom prst="rect">
            <a:avLst/>
          </a:prstGeom>
        </p:spPr>
        <p:txBody>
          <a:bodyPr wrap="square">
            <a:spAutoFit/>
          </a:bodyPr>
          <a:lstStyle/>
          <a:p>
            <a:pPr defTabSz="760652" eaLnBrk="0" fontAlgn="base" hangingPunct="0">
              <a:spcBef>
                <a:spcPct val="0"/>
              </a:spcBef>
              <a:spcAft>
                <a:spcPct val="0"/>
              </a:spcAft>
            </a:pPr>
            <a:r>
              <a:rPr lang="mn-MN" sz="3600" b="1" dirty="0">
                <a:solidFill>
                  <a:schemeClr val="bg1"/>
                </a:solidFill>
                <a:latin typeface="Mogul Helios" pitchFamily="2" charset="0"/>
              </a:rPr>
              <a:t>САНХҮҮГИЙН ЗОХИЦУУЛАХ ХОРОО </a:t>
            </a:r>
            <a:endParaRPr lang="en-US" sz="3600" b="1" dirty="0">
              <a:solidFill>
                <a:schemeClr val="bg1"/>
              </a:solidFill>
              <a:latin typeface="Mogul Helios" pitchFamily="2" charset="0"/>
            </a:endParaRPr>
          </a:p>
        </p:txBody>
      </p:sp>
      <p:pic>
        <p:nvPicPr>
          <p:cNvPr id="142" name="Picture 141">
            <a:extLst>
              <a:ext uri="{FF2B5EF4-FFF2-40B4-BE49-F238E27FC236}">
                <a16:creationId xmlns:a16="http://schemas.microsoft.com/office/drawing/2014/main" id="{5C799A74-392C-4F78-9830-FD812B4CF2E5}"/>
              </a:ext>
            </a:extLst>
          </p:cNvPr>
          <p:cNvPicPr>
            <a:picLocks noChangeAspect="1"/>
          </p:cNvPicPr>
          <p:nvPr/>
        </p:nvPicPr>
        <p:blipFill>
          <a:blip r:embed="rId2" cstate="print">
            <a:clrChange>
              <a:clrFrom>
                <a:srgbClr val="FEFBFF"/>
              </a:clrFrom>
              <a:clrTo>
                <a:srgbClr val="FEFBFF">
                  <a:alpha val="0"/>
                </a:srgbClr>
              </a:clrTo>
            </a:clrChange>
            <a:extLst>
              <a:ext uri="{28A0092B-C50C-407E-A947-70E740481C1C}">
                <a14:useLocalDpi xmlns:a14="http://schemas.microsoft.com/office/drawing/2010/main" val="0"/>
              </a:ext>
            </a:extLst>
          </a:blip>
          <a:stretch>
            <a:fillRect/>
          </a:stretch>
        </p:blipFill>
        <p:spPr>
          <a:xfrm>
            <a:off x="135807" y="39035"/>
            <a:ext cx="520754" cy="541901"/>
          </a:xfrm>
          <a:prstGeom prst="rect">
            <a:avLst/>
          </a:prstGeom>
        </p:spPr>
      </p:pic>
      <p:pic>
        <p:nvPicPr>
          <p:cNvPr id="145" name="Picture 6" descr="Snowflake Icon | Christmas Flat Color Iconset | Icons8">
            <a:extLst>
              <a:ext uri="{FF2B5EF4-FFF2-40B4-BE49-F238E27FC236}">
                <a16:creationId xmlns:a16="http://schemas.microsoft.com/office/drawing/2014/main" id="{4CC25D95-A4BB-44AF-9429-07C3BAD88D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0779" y="5572999"/>
            <a:ext cx="459448" cy="459448"/>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6" descr="Snowflake Icon | Christmas Flat Color Iconset | Icons8">
            <a:extLst>
              <a:ext uri="{FF2B5EF4-FFF2-40B4-BE49-F238E27FC236}">
                <a16:creationId xmlns:a16="http://schemas.microsoft.com/office/drawing/2014/main" id="{618D3AAB-69B7-402F-BAA8-098073B752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9736" y="7366793"/>
            <a:ext cx="459448" cy="459448"/>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6" descr="Snowflake Icon | Christmas Flat Color Iconset | Icons8">
            <a:extLst>
              <a:ext uri="{FF2B5EF4-FFF2-40B4-BE49-F238E27FC236}">
                <a16:creationId xmlns:a16="http://schemas.microsoft.com/office/drawing/2014/main" id="{8377C755-A850-441A-89D3-965EE17BA6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078" y="4768672"/>
            <a:ext cx="306298" cy="306298"/>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6" descr="Snowflake Icon | Christmas Flat Color Iconset | Icons8">
            <a:extLst>
              <a:ext uri="{FF2B5EF4-FFF2-40B4-BE49-F238E27FC236}">
                <a16:creationId xmlns:a16="http://schemas.microsoft.com/office/drawing/2014/main" id="{D3AEB907-A2C9-480F-A48F-6CFCA8202B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7230" y="3986673"/>
            <a:ext cx="306298" cy="306298"/>
          </a:xfrm>
          <a:prstGeom prst="rect">
            <a:avLst/>
          </a:prstGeom>
          <a:noFill/>
          <a:extLst>
            <a:ext uri="{909E8E84-426E-40DD-AFC4-6F175D3DCCD1}">
              <a14:hiddenFill xmlns:a14="http://schemas.microsoft.com/office/drawing/2010/main">
                <a:solidFill>
                  <a:srgbClr val="FFFFFF"/>
                </a:solidFill>
              </a14:hiddenFill>
            </a:ext>
          </a:extLst>
        </p:spPr>
      </p:pic>
      <p:sp>
        <p:nvSpPr>
          <p:cNvPr id="152" name="Rectangle 151">
            <a:extLst>
              <a:ext uri="{FF2B5EF4-FFF2-40B4-BE49-F238E27FC236}">
                <a16:creationId xmlns:a16="http://schemas.microsoft.com/office/drawing/2014/main" id="{E9F62271-8294-4D51-A8C3-93B3A55E4809}"/>
              </a:ext>
            </a:extLst>
          </p:cNvPr>
          <p:cNvSpPr/>
          <p:nvPr/>
        </p:nvSpPr>
        <p:spPr>
          <a:xfrm>
            <a:off x="400188" y="2391025"/>
            <a:ext cx="2777274" cy="646331"/>
          </a:xfrm>
          <a:prstGeom prst="rect">
            <a:avLst/>
          </a:prstGeom>
        </p:spPr>
        <p:txBody>
          <a:bodyPr wrap="square">
            <a:spAutoFit/>
          </a:bodyPr>
          <a:lstStyle/>
          <a:p>
            <a:pPr algn="ctr"/>
            <a:r>
              <a:rPr lang="mn-MN" b="1" dirty="0">
                <a:solidFill>
                  <a:srgbClr val="3457A4"/>
                </a:solidFill>
                <a:latin typeface="Mogul Helios" charset="0"/>
              </a:rPr>
              <a:t>САНХҮҮГИЙН ЗОХИЦУУЛАХ ХОРООНЫ ХУРАЛДААНААР</a:t>
            </a:r>
            <a:endParaRPr lang="en-US" b="1" dirty="0">
              <a:solidFill>
                <a:srgbClr val="3457A4"/>
              </a:solidFill>
              <a:latin typeface="Mogul Helios" charset="0"/>
            </a:endParaRPr>
          </a:p>
        </p:txBody>
      </p:sp>
      <p:sp>
        <p:nvSpPr>
          <p:cNvPr id="153" name="Rectangle 152">
            <a:extLst>
              <a:ext uri="{FF2B5EF4-FFF2-40B4-BE49-F238E27FC236}">
                <a16:creationId xmlns:a16="http://schemas.microsoft.com/office/drawing/2014/main" id="{92FC474A-C12E-494E-84C6-B87F46D72BF3}"/>
              </a:ext>
            </a:extLst>
          </p:cNvPr>
          <p:cNvSpPr/>
          <p:nvPr/>
        </p:nvSpPr>
        <p:spPr>
          <a:xfrm>
            <a:off x="166905" y="2885210"/>
            <a:ext cx="3331636" cy="1292662"/>
          </a:xfrm>
          <a:prstGeom prst="rect">
            <a:avLst/>
          </a:prstGeom>
        </p:spPr>
        <p:txBody>
          <a:bodyPr wrap="square">
            <a:spAutoFit/>
          </a:bodyPr>
          <a:lstStyle/>
          <a:p>
            <a:pPr algn="ctr"/>
            <a:r>
              <a:rPr lang="mn-MN" sz="5400" b="1" dirty="0">
                <a:solidFill>
                  <a:srgbClr val="3457A4"/>
                </a:solidFill>
                <a:latin typeface="Mogul Helios" charset="0"/>
              </a:rPr>
              <a:t>1,051</a:t>
            </a:r>
            <a:r>
              <a:rPr lang="mn-MN" sz="2400" dirty="0">
                <a:latin typeface="Mogul Helios" charset="0"/>
              </a:rPr>
              <a:t> асуудал хэлэлцэн шийдвэрлэлээ.</a:t>
            </a:r>
            <a:endParaRPr lang="en-US" sz="2400" dirty="0">
              <a:latin typeface="Mogul Helios" charset="0"/>
            </a:endParaRPr>
          </a:p>
        </p:txBody>
      </p:sp>
      <p:pic>
        <p:nvPicPr>
          <p:cNvPr id="155" name="Picture 2" descr="Орон Сууц Нийтийн Аж Ахуйн Удирдах Газар">
            <a:extLst>
              <a:ext uri="{FF2B5EF4-FFF2-40B4-BE49-F238E27FC236}">
                <a16:creationId xmlns:a16="http://schemas.microsoft.com/office/drawing/2014/main" id="{2E1342A3-7DAF-491D-8EB6-091F19E50B1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929419" y="5387544"/>
            <a:ext cx="1339363" cy="824225"/>
          </a:xfrm>
          <a:prstGeom prst="rect">
            <a:avLst/>
          </a:prstGeom>
          <a:noFill/>
          <a:extLst>
            <a:ext uri="{909E8E84-426E-40DD-AFC4-6F175D3DCCD1}">
              <a14:hiddenFill xmlns:a14="http://schemas.microsoft.com/office/drawing/2010/main">
                <a:solidFill>
                  <a:srgbClr val="FFFFFF"/>
                </a:solidFill>
              </a14:hiddenFill>
            </a:ext>
          </a:extLst>
        </p:spPr>
      </p:pic>
      <p:sp>
        <p:nvSpPr>
          <p:cNvPr id="156" name="Rectangle 155">
            <a:extLst>
              <a:ext uri="{FF2B5EF4-FFF2-40B4-BE49-F238E27FC236}">
                <a16:creationId xmlns:a16="http://schemas.microsoft.com/office/drawing/2014/main" id="{6BA60728-821E-4A74-BC7F-38220085FB71}"/>
              </a:ext>
            </a:extLst>
          </p:cNvPr>
          <p:cNvSpPr/>
          <p:nvPr/>
        </p:nvSpPr>
        <p:spPr>
          <a:xfrm>
            <a:off x="4183200" y="6193722"/>
            <a:ext cx="4140627" cy="830997"/>
          </a:xfrm>
          <a:prstGeom prst="rect">
            <a:avLst/>
          </a:prstGeom>
        </p:spPr>
        <p:txBody>
          <a:bodyPr wrap="square">
            <a:spAutoFit/>
          </a:bodyPr>
          <a:lstStyle/>
          <a:p>
            <a:pPr algn="ctr"/>
            <a:r>
              <a:rPr lang="mn-MN" sz="2400" dirty="0">
                <a:latin typeface="Mogul Helios" panose="020B0604020202020204" charset="0"/>
              </a:rPr>
              <a:t>зохицуулалтын салбарт мөрдөгдөж буй нийт дүрэм, журам, заавар                </a:t>
            </a:r>
          </a:p>
        </p:txBody>
      </p:sp>
      <p:pic>
        <p:nvPicPr>
          <p:cNvPr id="158" name="Picture 6" descr="Snowflake Icon | Christmas Flat Color Iconset | Icons8">
            <a:extLst>
              <a:ext uri="{FF2B5EF4-FFF2-40B4-BE49-F238E27FC236}">
                <a16:creationId xmlns:a16="http://schemas.microsoft.com/office/drawing/2014/main" id="{FE43B827-97C6-46AC-AEC8-9457B236D6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305" y="7235025"/>
            <a:ext cx="459448" cy="459448"/>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6" descr="Snowflake Icon | Christmas Flat Color Iconset | Icons8">
            <a:extLst>
              <a:ext uri="{FF2B5EF4-FFF2-40B4-BE49-F238E27FC236}">
                <a16:creationId xmlns:a16="http://schemas.microsoft.com/office/drawing/2014/main" id="{13AA6318-773D-4CDF-9DC3-AE5DB7C380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1533" y="5613748"/>
            <a:ext cx="306298" cy="306298"/>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6" descr="Snowflake Icon | Christmas Flat Color Iconset | Icons8">
            <a:extLst>
              <a:ext uri="{FF2B5EF4-FFF2-40B4-BE49-F238E27FC236}">
                <a16:creationId xmlns:a16="http://schemas.microsoft.com/office/drawing/2014/main" id="{22BAC461-D889-4292-89E0-5D6A3AAC7F8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29679" y="2137914"/>
            <a:ext cx="161367" cy="161367"/>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6" descr="Snowflake Icon | Christmas Flat Color Iconset | Icons8">
            <a:extLst>
              <a:ext uri="{FF2B5EF4-FFF2-40B4-BE49-F238E27FC236}">
                <a16:creationId xmlns:a16="http://schemas.microsoft.com/office/drawing/2014/main" id="{C9A41C6A-6240-4FCE-9905-BA5365CC34A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43206" y="4395442"/>
            <a:ext cx="161367" cy="161367"/>
          </a:xfrm>
          <a:prstGeom prst="rect">
            <a:avLst/>
          </a:prstGeom>
          <a:noFill/>
          <a:extLst>
            <a:ext uri="{909E8E84-426E-40DD-AFC4-6F175D3DCCD1}">
              <a14:hiddenFill xmlns:a14="http://schemas.microsoft.com/office/drawing/2010/main">
                <a:solidFill>
                  <a:srgbClr val="FFFFFF"/>
                </a:solidFill>
              </a14:hiddenFill>
            </a:ext>
          </a:extLst>
        </p:spPr>
      </p:pic>
      <p:grpSp>
        <p:nvGrpSpPr>
          <p:cNvPr id="165" name="Group 164">
            <a:extLst>
              <a:ext uri="{FF2B5EF4-FFF2-40B4-BE49-F238E27FC236}">
                <a16:creationId xmlns:a16="http://schemas.microsoft.com/office/drawing/2014/main" id="{455347A1-C294-440A-A2F3-679E935241EA}"/>
              </a:ext>
            </a:extLst>
          </p:cNvPr>
          <p:cNvGrpSpPr/>
          <p:nvPr/>
        </p:nvGrpSpPr>
        <p:grpSpPr>
          <a:xfrm>
            <a:off x="199036" y="5279351"/>
            <a:ext cx="3689496" cy="2736149"/>
            <a:chOff x="1056248" y="4340435"/>
            <a:chExt cx="3345754" cy="2481228"/>
          </a:xfrm>
        </p:grpSpPr>
        <p:sp>
          <p:nvSpPr>
            <p:cNvPr id="212" name="Oval 211">
              <a:extLst>
                <a:ext uri="{FF2B5EF4-FFF2-40B4-BE49-F238E27FC236}">
                  <a16:creationId xmlns:a16="http://schemas.microsoft.com/office/drawing/2014/main" id="{E6E836D8-C1C0-4877-B29D-D2199F2DCD60}"/>
                </a:ext>
              </a:extLst>
            </p:cNvPr>
            <p:cNvSpPr/>
            <p:nvPr/>
          </p:nvSpPr>
          <p:spPr>
            <a:xfrm rot="11631832">
              <a:off x="2134138" y="4943552"/>
              <a:ext cx="1324555" cy="1324557"/>
            </a:xfrm>
            <a:prstGeom prst="ellipse">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endParaRPr>
            </a:p>
          </p:txBody>
        </p:sp>
        <p:sp>
          <p:nvSpPr>
            <p:cNvPr id="213" name="Pie 177">
              <a:extLst>
                <a:ext uri="{FF2B5EF4-FFF2-40B4-BE49-F238E27FC236}">
                  <a16:creationId xmlns:a16="http://schemas.microsoft.com/office/drawing/2014/main" id="{3AC81C9C-45C9-4EB2-A64A-A8C4ABFC8FBD}"/>
                </a:ext>
              </a:extLst>
            </p:cNvPr>
            <p:cNvSpPr/>
            <p:nvPr/>
          </p:nvSpPr>
          <p:spPr>
            <a:xfrm rot="17969898">
              <a:off x="1719464" y="4489754"/>
              <a:ext cx="2117281" cy="2117281"/>
            </a:xfrm>
            <a:prstGeom prst="pie">
              <a:avLst>
                <a:gd name="adj1" fmla="val 8174044"/>
                <a:gd name="adj2" fmla="val 9798351"/>
              </a:avLst>
            </a:prstGeom>
            <a:solidFill>
              <a:srgbClr val="3457A4"/>
            </a:solidFill>
            <a:ln>
              <a:noFill/>
            </a:ln>
            <a:effectLst>
              <a:outerShdw blurRad="254000" sx="99000" sy="99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14" name="Pie 25">
              <a:extLst>
                <a:ext uri="{FF2B5EF4-FFF2-40B4-BE49-F238E27FC236}">
                  <a16:creationId xmlns:a16="http://schemas.microsoft.com/office/drawing/2014/main" id="{AEC35093-9AD8-4543-AFEA-CDBB1CFBA5FC}"/>
                </a:ext>
              </a:extLst>
            </p:cNvPr>
            <p:cNvSpPr/>
            <p:nvPr/>
          </p:nvSpPr>
          <p:spPr>
            <a:xfrm rot="11631832">
              <a:off x="1970360" y="4789305"/>
              <a:ext cx="1633361" cy="1633362"/>
            </a:xfrm>
            <a:prstGeom prst="pie">
              <a:avLst>
                <a:gd name="adj1" fmla="val 5958332"/>
                <a:gd name="adj2" fmla="val 14444282"/>
              </a:avLst>
            </a:prstGeom>
            <a:solidFill>
              <a:srgbClr val="3457A4"/>
            </a:solidFill>
            <a:ln>
              <a:noFill/>
            </a:ln>
            <a:effectLst>
              <a:outerShdw blurRad="254000" sx="99000" sy="99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endParaRPr>
            </a:p>
          </p:txBody>
        </p:sp>
        <p:sp>
          <p:nvSpPr>
            <p:cNvPr id="215" name="Pie 180">
              <a:extLst>
                <a:ext uri="{FF2B5EF4-FFF2-40B4-BE49-F238E27FC236}">
                  <a16:creationId xmlns:a16="http://schemas.microsoft.com/office/drawing/2014/main" id="{333E61C1-9115-4200-8AD6-BA9EE31E64C5}"/>
                </a:ext>
              </a:extLst>
            </p:cNvPr>
            <p:cNvSpPr/>
            <p:nvPr/>
          </p:nvSpPr>
          <p:spPr>
            <a:xfrm rot="18009037">
              <a:off x="1864347" y="4666350"/>
              <a:ext cx="1845386" cy="1845384"/>
            </a:xfrm>
            <a:prstGeom prst="pie">
              <a:avLst>
                <a:gd name="adj1" fmla="val 9818360"/>
                <a:gd name="adj2" fmla="val 17626813"/>
              </a:avLst>
            </a:prstGeom>
            <a:solidFill>
              <a:srgbClr val="D0402C"/>
            </a:solidFill>
            <a:ln>
              <a:noFill/>
            </a:ln>
            <a:effectLst>
              <a:outerShdw blurRad="254000" sx="99000" sy="99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endParaRPr>
            </a:p>
          </p:txBody>
        </p:sp>
        <p:sp>
          <p:nvSpPr>
            <p:cNvPr id="216" name="Pie 189">
              <a:extLst>
                <a:ext uri="{FF2B5EF4-FFF2-40B4-BE49-F238E27FC236}">
                  <a16:creationId xmlns:a16="http://schemas.microsoft.com/office/drawing/2014/main" id="{552049B0-6991-4495-9663-F2BB48B92617}"/>
                </a:ext>
              </a:extLst>
            </p:cNvPr>
            <p:cNvSpPr/>
            <p:nvPr/>
          </p:nvSpPr>
          <p:spPr>
            <a:xfrm rot="18009037">
              <a:off x="1961424" y="4794809"/>
              <a:ext cx="1633362" cy="1633361"/>
            </a:xfrm>
            <a:prstGeom prst="pie">
              <a:avLst>
                <a:gd name="adj1" fmla="val 17714136"/>
                <a:gd name="adj2" fmla="val 20197919"/>
              </a:avLst>
            </a:prstGeom>
            <a:solidFill>
              <a:srgbClr val="3457A4"/>
            </a:solidFill>
            <a:ln>
              <a:noFill/>
            </a:ln>
            <a:effectLst>
              <a:outerShdw blurRad="254000" sx="99000" sy="99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endParaRPr>
            </a:p>
          </p:txBody>
        </p:sp>
        <p:sp>
          <p:nvSpPr>
            <p:cNvPr id="217" name="Pie 190">
              <a:extLst>
                <a:ext uri="{FF2B5EF4-FFF2-40B4-BE49-F238E27FC236}">
                  <a16:creationId xmlns:a16="http://schemas.microsoft.com/office/drawing/2014/main" id="{4CA21564-1A74-4253-9625-9F2C5B423240}"/>
                </a:ext>
              </a:extLst>
            </p:cNvPr>
            <p:cNvSpPr/>
            <p:nvPr/>
          </p:nvSpPr>
          <p:spPr>
            <a:xfrm rot="18009037">
              <a:off x="2049575" y="4945049"/>
              <a:ext cx="1432480" cy="1432479"/>
            </a:xfrm>
            <a:prstGeom prst="pie">
              <a:avLst>
                <a:gd name="adj1" fmla="val 20217212"/>
                <a:gd name="adj2" fmla="val 21202125"/>
              </a:avLst>
            </a:prstGeom>
            <a:solidFill>
              <a:srgbClr val="D0402C"/>
            </a:solidFill>
            <a:ln>
              <a:noFill/>
            </a:ln>
            <a:effectLst>
              <a:outerShdw blurRad="254000" sx="99000" sy="99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endParaRPr>
            </a:p>
          </p:txBody>
        </p:sp>
        <p:sp>
          <p:nvSpPr>
            <p:cNvPr id="218" name="Oval 217">
              <a:extLst>
                <a:ext uri="{FF2B5EF4-FFF2-40B4-BE49-F238E27FC236}">
                  <a16:creationId xmlns:a16="http://schemas.microsoft.com/office/drawing/2014/main" id="{BBE18983-4299-4CBE-8EF1-A9A74E61A866}"/>
                </a:ext>
              </a:extLst>
            </p:cNvPr>
            <p:cNvSpPr/>
            <p:nvPr/>
          </p:nvSpPr>
          <p:spPr>
            <a:xfrm rot="11631832">
              <a:off x="2489076" y="5308021"/>
              <a:ext cx="595931" cy="5959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endParaRPr>
            </a:p>
          </p:txBody>
        </p:sp>
        <p:sp>
          <p:nvSpPr>
            <p:cNvPr id="219" name="Rectangle 218">
              <a:extLst>
                <a:ext uri="{FF2B5EF4-FFF2-40B4-BE49-F238E27FC236}">
                  <a16:creationId xmlns:a16="http://schemas.microsoft.com/office/drawing/2014/main" id="{C447166C-F536-4EC1-BC31-41BE03DEF658}"/>
                </a:ext>
              </a:extLst>
            </p:cNvPr>
            <p:cNvSpPr/>
            <p:nvPr/>
          </p:nvSpPr>
          <p:spPr>
            <a:xfrm>
              <a:off x="2881390" y="4340435"/>
              <a:ext cx="1313710" cy="474473"/>
            </a:xfrm>
            <a:prstGeom prst="rect">
              <a:avLst/>
            </a:prstGeom>
          </p:spPr>
          <p:txBody>
            <a:bodyPr wrap="square">
              <a:spAutoFit/>
            </a:bodyPr>
            <a:lstStyle/>
            <a:p>
              <a:pPr algn="ctr"/>
              <a:r>
                <a:rPr lang="mn-MN" sz="1400" dirty="0">
                  <a:solidFill>
                    <a:schemeClr val="bg2">
                      <a:lumMod val="25000"/>
                    </a:schemeClr>
                  </a:solidFill>
                  <a:latin typeface="Mogul Helios" pitchFamily="2" charset="0"/>
                  <a:ea typeface="Calibri" panose="020F0502020204030204" pitchFamily="34" charset="0"/>
                  <a:cs typeface="Calibri" panose="020F0502020204030204" pitchFamily="34" charset="0"/>
                </a:rPr>
                <a:t>Хадгаламж, зээлийн хоршоо</a:t>
              </a:r>
              <a:endParaRPr lang="en-US" sz="1400" dirty="0">
                <a:solidFill>
                  <a:schemeClr val="bg2">
                    <a:lumMod val="25000"/>
                  </a:schemeClr>
                </a:solidFill>
                <a:latin typeface="Mogul Helios" pitchFamily="2" charset="0"/>
              </a:endParaRPr>
            </a:p>
          </p:txBody>
        </p:sp>
        <p:sp>
          <p:nvSpPr>
            <p:cNvPr id="220" name="Rectangle 219">
              <a:extLst>
                <a:ext uri="{FF2B5EF4-FFF2-40B4-BE49-F238E27FC236}">
                  <a16:creationId xmlns:a16="http://schemas.microsoft.com/office/drawing/2014/main" id="{57E8A75A-439D-4190-9A14-279E435B5903}"/>
                </a:ext>
              </a:extLst>
            </p:cNvPr>
            <p:cNvSpPr/>
            <p:nvPr/>
          </p:nvSpPr>
          <p:spPr>
            <a:xfrm>
              <a:off x="1335422" y="4388478"/>
              <a:ext cx="1522992" cy="474473"/>
            </a:xfrm>
            <a:prstGeom prst="rect">
              <a:avLst/>
            </a:prstGeom>
          </p:spPr>
          <p:txBody>
            <a:bodyPr wrap="square">
              <a:spAutoFit/>
            </a:bodyPr>
            <a:lstStyle/>
            <a:p>
              <a:pPr algn="ctr">
                <a:spcAft>
                  <a:spcPts val="710"/>
                </a:spcAft>
              </a:pPr>
              <a:r>
                <a:rPr lang="en-US" sz="1400" dirty="0">
                  <a:solidFill>
                    <a:schemeClr val="bg2">
                      <a:lumMod val="25000"/>
                    </a:schemeClr>
                  </a:solidFill>
                  <a:latin typeface="Mogul Helios" pitchFamily="2" charset="0"/>
                  <a:ea typeface="Calibri" panose="020F0502020204030204" pitchFamily="34" charset="0"/>
                  <a:cs typeface="Times New Roman" panose="02020603050405020304" pitchFamily="18" charset="0"/>
                </a:rPr>
                <a:t>Б</a:t>
              </a:r>
              <a:r>
                <a:rPr lang="mn-MN" sz="1400" dirty="0">
                  <a:solidFill>
                    <a:schemeClr val="bg2">
                      <a:lumMod val="25000"/>
                    </a:schemeClr>
                  </a:solidFill>
                  <a:latin typeface="Mogul Helios" pitchFamily="2" charset="0"/>
                  <a:ea typeface="Calibri" panose="020F0502020204030204" pitchFamily="34" charset="0"/>
                  <a:cs typeface="Times New Roman" panose="02020603050405020304" pitchFamily="18" charset="0"/>
                </a:rPr>
                <a:t>анк бус санхүүгийн байгууллага</a:t>
              </a:r>
              <a:endParaRPr lang="en-US" sz="1400" dirty="0">
                <a:solidFill>
                  <a:schemeClr val="bg2">
                    <a:lumMod val="25000"/>
                  </a:schemeClr>
                </a:solidFill>
                <a:latin typeface="Mogul Helios" pitchFamily="2" charset="0"/>
                <a:ea typeface="Calibri" panose="020F0502020204030204" pitchFamily="34" charset="0"/>
                <a:cs typeface="Times New Roman" panose="02020603050405020304" pitchFamily="18" charset="0"/>
              </a:endParaRPr>
            </a:p>
          </p:txBody>
        </p:sp>
        <p:sp>
          <p:nvSpPr>
            <p:cNvPr id="221" name="Rectangle 220">
              <a:extLst>
                <a:ext uri="{FF2B5EF4-FFF2-40B4-BE49-F238E27FC236}">
                  <a16:creationId xmlns:a16="http://schemas.microsoft.com/office/drawing/2014/main" id="{E6A0EAA8-6BA9-41C4-B441-61F67A6D1B63}"/>
                </a:ext>
              </a:extLst>
            </p:cNvPr>
            <p:cNvSpPr/>
            <p:nvPr/>
          </p:nvSpPr>
          <p:spPr>
            <a:xfrm>
              <a:off x="2959969" y="6500419"/>
              <a:ext cx="1326805" cy="273927"/>
            </a:xfrm>
            <a:prstGeom prst="rect">
              <a:avLst/>
            </a:prstGeom>
          </p:spPr>
          <p:txBody>
            <a:bodyPr wrap="square">
              <a:spAutoFit/>
            </a:bodyPr>
            <a:lstStyle/>
            <a:p>
              <a:pPr algn="ctr">
                <a:lnSpc>
                  <a:spcPct val="107000"/>
                </a:lnSpc>
                <a:spcAft>
                  <a:spcPts val="710"/>
                </a:spcAft>
              </a:pPr>
              <a:r>
                <a:rPr lang="mn-MN" sz="1400" dirty="0">
                  <a:solidFill>
                    <a:schemeClr val="bg2">
                      <a:lumMod val="25000"/>
                    </a:schemeClr>
                  </a:solidFill>
                  <a:latin typeface="Mogul Helios" pitchFamily="2" charset="0"/>
                  <a:ea typeface="Calibri" panose="020F0502020204030204" pitchFamily="34" charset="0"/>
                  <a:cs typeface="Calibri" panose="020F0502020204030204" pitchFamily="34" charset="0"/>
                </a:rPr>
                <a:t>ҮХХЗҮЭЗГазар</a:t>
              </a:r>
              <a:endParaRPr lang="en-US" sz="1400" dirty="0">
                <a:solidFill>
                  <a:schemeClr val="bg2">
                    <a:lumMod val="25000"/>
                  </a:schemeClr>
                </a:solidFill>
                <a:latin typeface="Mogul Helios" pitchFamily="2" charset="0"/>
                <a:ea typeface="Calibri" panose="020F0502020204030204" pitchFamily="34" charset="0"/>
                <a:cs typeface="Times New Roman" panose="02020603050405020304" pitchFamily="18" charset="0"/>
              </a:endParaRPr>
            </a:p>
          </p:txBody>
        </p:sp>
        <p:sp>
          <p:nvSpPr>
            <p:cNvPr id="222" name="Rectangle 221">
              <a:extLst>
                <a:ext uri="{FF2B5EF4-FFF2-40B4-BE49-F238E27FC236}">
                  <a16:creationId xmlns:a16="http://schemas.microsoft.com/office/drawing/2014/main" id="{3545DE7E-FFFD-4E36-8326-EA268D6D1C44}"/>
                </a:ext>
              </a:extLst>
            </p:cNvPr>
            <p:cNvSpPr/>
            <p:nvPr/>
          </p:nvSpPr>
          <p:spPr>
            <a:xfrm>
              <a:off x="1056248" y="5622230"/>
              <a:ext cx="898193" cy="273927"/>
            </a:xfrm>
            <a:prstGeom prst="rect">
              <a:avLst/>
            </a:prstGeom>
          </p:spPr>
          <p:txBody>
            <a:bodyPr wrap="square">
              <a:spAutoFit/>
            </a:bodyPr>
            <a:lstStyle/>
            <a:p>
              <a:pPr algn="ctr">
                <a:lnSpc>
                  <a:spcPct val="107000"/>
                </a:lnSpc>
                <a:spcAft>
                  <a:spcPts val="710"/>
                </a:spcAft>
              </a:pPr>
              <a:r>
                <a:rPr lang="mn-MN" sz="1400" dirty="0">
                  <a:solidFill>
                    <a:schemeClr val="bg2">
                      <a:lumMod val="25000"/>
                    </a:schemeClr>
                  </a:solidFill>
                  <a:latin typeface="Mogul Helios" pitchFamily="2" charset="0"/>
                  <a:ea typeface="Calibri" panose="020F0502020204030204" pitchFamily="34" charset="0"/>
                  <a:cs typeface="Calibri" panose="020F0502020204030204" pitchFamily="34" charset="0"/>
                </a:rPr>
                <a:t>Үнэт цаас</a:t>
              </a:r>
              <a:endParaRPr lang="en-US" sz="1400" dirty="0">
                <a:solidFill>
                  <a:schemeClr val="bg2">
                    <a:lumMod val="25000"/>
                  </a:schemeClr>
                </a:solidFill>
                <a:latin typeface="Mogul Helios" pitchFamily="2" charset="0"/>
                <a:ea typeface="Calibri" panose="020F0502020204030204" pitchFamily="34" charset="0"/>
                <a:cs typeface="Times New Roman" panose="02020603050405020304" pitchFamily="18" charset="0"/>
              </a:endParaRPr>
            </a:p>
          </p:txBody>
        </p:sp>
        <p:sp>
          <p:nvSpPr>
            <p:cNvPr id="223" name="Rectangle 222">
              <a:extLst>
                <a:ext uri="{FF2B5EF4-FFF2-40B4-BE49-F238E27FC236}">
                  <a16:creationId xmlns:a16="http://schemas.microsoft.com/office/drawing/2014/main" id="{16E727DE-877B-4944-9C2E-24664C72AD93}"/>
                </a:ext>
              </a:extLst>
            </p:cNvPr>
            <p:cNvSpPr/>
            <p:nvPr/>
          </p:nvSpPr>
          <p:spPr>
            <a:xfrm>
              <a:off x="2535120" y="6547736"/>
              <a:ext cx="582217" cy="273927"/>
            </a:xfrm>
            <a:prstGeom prst="rect">
              <a:avLst/>
            </a:prstGeom>
          </p:spPr>
          <p:txBody>
            <a:bodyPr wrap="square">
              <a:spAutoFit/>
            </a:bodyPr>
            <a:lstStyle/>
            <a:p>
              <a:pPr algn="just">
                <a:lnSpc>
                  <a:spcPct val="107000"/>
                </a:lnSpc>
                <a:spcAft>
                  <a:spcPts val="710"/>
                </a:spcAft>
              </a:pPr>
              <a:r>
                <a:rPr lang="mn-MN" sz="1400" dirty="0">
                  <a:solidFill>
                    <a:schemeClr val="bg2">
                      <a:lumMod val="25000"/>
                    </a:schemeClr>
                  </a:solidFill>
                  <a:latin typeface="Mogul Helios" pitchFamily="2" charset="0"/>
                  <a:ea typeface="Calibri" panose="020F0502020204030204" pitchFamily="34" charset="0"/>
                  <a:cs typeface="Calibri" panose="020F0502020204030204" pitchFamily="34" charset="0"/>
                </a:rPr>
                <a:t>Бусад</a:t>
              </a:r>
              <a:endParaRPr lang="en-US" sz="1400" dirty="0">
                <a:solidFill>
                  <a:schemeClr val="bg2">
                    <a:lumMod val="25000"/>
                  </a:schemeClr>
                </a:solidFill>
                <a:latin typeface="Mogul Helios" pitchFamily="2" charset="0"/>
                <a:ea typeface="Calibri" panose="020F0502020204030204" pitchFamily="34" charset="0"/>
                <a:cs typeface="Times New Roman" panose="02020603050405020304" pitchFamily="18" charset="0"/>
              </a:endParaRPr>
            </a:p>
          </p:txBody>
        </p:sp>
        <p:sp>
          <p:nvSpPr>
            <p:cNvPr id="262" name="Rectangle 261">
              <a:extLst>
                <a:ext uri="{FF2B5EF4-FFF2-40B4-BE49-F238E27FC236}">
                  <a16:creationId xmlns:a16="http://schemas.microsoft.com/office/drawing/2014/main" id="{79D94E57-AAB2-469D-8512-646A6D32D831}"/>
                </a:ext>
              </a:extLst>
            </p:cNvPr>
            <p:cNvSpPr/>
            <p:nvPr/>
          </p:nvSpPr>
          <p:spPr>
            <a:xfrm>
              <a:off x="2602075" y="6327318"/>
              <a:ext cx="564602" cy="301081"/>
            </a:xfrm>
            <a:prstGeom prst="rect">
              <a:avLst/>
            </a:prstGeom>
          </p:spPr>
          <p:txBody>
            <a:bodyPr wrap="square">
              <a:spAutoFit/>
            </a:bodyPr>
            <a:lstStyle/>
            <a:p>
              <a:pPr algn="just">
                <a:lnSpc>
                  <a:spcPct val="107000"/>
                </a:lnSpc>
                <a:spcAft>
                  <a:spcPts val="710"/>
                </a:spcAft>
              </a:pPr>
              <a:r>
                <a:rPr lang="en-US" sz="1600" b="1" dirty="0">
                  <a:solidFill>
                    <a:schemeClr val="bg1"/>
                  </a:solidFill>
                  <a:latin typeface="Mogul Helios" pitchFamily="2" charset="0"/>
                  <a:ea typeface="Calibri" panose="020F0502020204030204" pitchFamily="34" charset="0"/>
                  <a:cs typeface="Times New Roman" panose="02020603050405020304" pitchFamily="18" charset="0"/>
                </a:rPr>
                <a:t>12</a:t>
              </a:r>
            </a:p>
          </p:txBody>
        </p:sp>
        <p:sp>
          <p:nvSpPr>
            <p:cNvPr id="263" name="Rectangle 262">
              <a:extLst>
                <a:ext uri="{FF2B5EF4-FFF2-40B4-BE49-F238E27FC236}">
                  <a16:creationId xmlns:a16="http://schemas.microsoft.com/office/drawing/2014/main" id="{0614C4DD-74CE-4EB5-8AB9-3D34F73AD871}"/>
                </a:ext>
              </a:extLst>
            </p:cNvPr>
            <p:cNvSpPr/>
            <p:nvPr/>
          </p:nvSpPr>
          <p:spPr>
            <a:xfrm>
              <a:off x="2090562" y="5708902"/>
              <a:ext cx="564602" cy="409757"/>
            </a:xfrm>
            <a:prstGeom prst="rect">
              <a:avLst/>
            </a:prstGeom>
          </p:spPr>
          <p:txBody>
            <a:bodyPr wrap="square">
              <a:spAutoFit/>
            </a:bodyPr>
            <a:lstStyle/>
            <a:p>
              <a:pPr algn="just">
                <a:lnSpc>
                  <a:spcPct val="107000"/>
                </a:lnSpc>
                <a:spcAft>
                  <a:spcPts val="710"/>
                </a:spcAft>
              </a:pPr>
              <a:r>
                <a:rPr lang="en-US" sz="2400" b="1" dirty="0">
                  <a:solidFill>
                    <a:schemeClr val="bg1"/>
                  </a:solidFill>
                  <a:latin typeface="Mogul Helios" pitchFamily="2" charset="0"/>
                  <a:ea typeface="Calibri" panose="020F0502020204030204" pitchFamily="34" charset="0"/>
                  <a:cs typeface="Times New Roman" panose="02020603050405020304" pitchFamily="18" charset="0"/>
                </a:rPr>
                <a:t>49</a:t>
              </a:r>
              <a:endParaRPr lang="en-US" sz="1600" b="1" dirty="0">
                <a:solidFill>
                  <a:schemeClr val="bg1"/>
                </a:solidFill>
                <a:latin typeface="Mogul Helios" pitchFamily="2" charset="0"/>
                <a:ea typeface="Calibri" panose="020F0502020204030204" pitchFamily="34" charset="0"/>
                <a:cs typeface="Times New Roman" panose="02020603050405020304" pitchFamily="18" charset="0"/>
              </a:endParaRPr>
            </a:p>
          </p:txBody>
        </p:sp>
        <p:sp>
          <p:nvSpPr>
            <p:cNvPr id="264" name="Rectangle 263">
              <a:extLst>
                <a:ext uri="{FF2B5EF4-FFF2-40B4-BE49-F238E27FC236}">
                  <a16:creationId xmlns:a16="http://schemas.microsoft.com/office/drawing/2014/main" id="{5D9395A4-6CE0-49E2-90AB-9278446E7988}"/>
                </a:ext>
              </a:extLst>
            </p:cNvPr>
            <p:cNvSpPr/>
            <p:nvPr/>
          </p:nvSpPr>
          <p:spPr>
            <a:xfrm>
              <a:off x="2707173" y="4706095"/>
              <a:ext cx="564602" cy="301081"/>
            </a:xfrm>
            <a:prstGeom prst="rect">
              <a:avLst/>
            </a:prstGeom>
          </p:spPr>
          <p:txBody>
            <a:bodyPr wrap="square">
              <a:spAutoFit/>
            </a:bodyPr>
            <a:lstStyle/>
            <a:p>
              <a:pPr algn="ctr">
                <a:lnSpc>
                  <a:spcPct val="107000"/>
                </a:lnSpc>
                <a:spcAft>
                  <a:spcPts val="710"/>
                </a:spcAft>
              </a:pPr>
              <a:r>
                <a:rPr lang="en-US" sz="1600" b="1" dirty="0">
                  <a:solidFill>
                    <a:srgbClr val="D0402C"/>
                  </a:solidFill>
                  <a:latin typeface="Mogul Helios" pitchFamily="2" charset="0"/>
                  <a:ea typeface="Calibri" panose="020F0502020204030204" pitchFamily="34" charset="0"/>
                  <a:cs typeface="Calibri" panose="020F0502020204030204" pitchFamily="34" charset="0"/>
                </a:rPr>
                <a:t>7</a:t>
              </a:r>
              <a:endParaRPr lang="en-US" sz="1600" b="1" dirty="0">
                <a:solidFill>
                  <a:srgbClr val="D0402C"/>
                </a:solidFill>
                <a:latin typeface="Mogul Helios" pitchFamily="2" charset="0"/>
                <a:ea typeface="Calibri" panose="020F0502020204030204" pitchFamily="34" charset="0"/>
                <a:cs typeface="Times New Roman" panose="02020603050405020304" pitchFamily="18" charset="0"/>
              </a:endParaRPr>
            </a:p>
          </p:txBody>
        </p:sp>
        <p:sp>
          <p:nvSpPr>
            <p:cNvPr id="294" name="Rectangle 293">
              <a:extLst>
                <a:ext uri="{FF2B5EF4-FFF2-40B4-BE49-F238E27FC236}">
                  <a16:creationId xmlns:a16="http://schemas.microsoft.com/office/drawing/2014/main" id="{156AE55B-C42A-4DB5-B082-012A542E889F}"/>
                </a:ext>
              </a:extLst>
            </p:cNvPr>
            <p:cNvSpPr/>
            <p:nvPr/>
          </p:nvSpPr>
          <p:spPr>
            <a:xfrm>
              <a:off x="2354778" y="4864680"/>
              <a:ext cx="564602" cy="301081"/>
            </a:xfrm>
            <a:prstGeom prst="rect">
              <a:avLst/>
            </a:prstGeom>
          </p:spPr>
          <p:txBody>
            <a:bodyPr wrap="square">
              <a:spAutoFit/>
            </a:bodyPr>
            <a:lstStyle/>
            <a:p>
              <a:pPr algn="just">
                <a:lnSpc>
                  <a:spcPct val="107000"/>
                </a:lnSpc>
                <a:spcAft>
                  <a:spcPts val="710"/>
                </a:spcAft>
              </a:pPr>
              <a:r>
                <a:rPr lang="en-US" sz="1600" b="1" dirty="0">
                  <a:solidFill>
                    <a:schemeClr val="bg1"/>
                  </a:solidFill>
                  <a:latin typeface="Mogul Helios" pitchFamily="2" charset="0"/>
                  <a:ea typeface="Calibri" panose="020F0502020204030204" pitchFamily="34" charset="0"/>
                  <a:cs typeface="Times New Roman" panose="02020603050405020304" pitchFamily="18" charset="0"/>
                </a:rPr>
                <a:t>17</a:t>
              </a:r>
              <a:endParaRPr lang="en-US" sz="1400" b="1" dirty="0">
                <a:solidFill>
                  <a:schemeClr val="bg1"/>
                </a:solidFill>
                <a:latin typeface="Mogul Helios" pitchFamily="2" charset="0"/>
                <a:ea typeface="Calibri" panose="020F0502020204030204" pitchFamily="34" charset="0"/>
                <a:cs typeface="Times New Roman" panose="02020603050405020304" pitchFamily="18" charset="0"/>
              </a:endParaRPr>
            </a:p>
          </p:txBody>
        </p:sp>
        <p:pic>
          <p:nvPicPr>
            <p:cNvPr id="304" name="Picture 12" descr="Image result for lending icon">
              <a:extLst>
                <a:ext uri="{FF2B5EF4-FFF2-40B4-BE49-F238E27FC236}">
                  <a16:creationId xmlns:a16="http://schemas.microsoft.com/office/drawing/2014/main" id="{644DBD87-958B-4C07-BFEA-46FFA9E8E956}"/>
                </a:ext>
              </a:extLst>
            </p:cNvPr>
            <p:cNvPicPr>
              <a:picLocks noChangeAspect="1" noChangeArrowheads="1"/>
            </p:cNvPicPr>
            <p:nvPr/>
          </p:nvPicPr>
          <p:blipFill>
            <a:blip r:embed="rId7" cstate="print">
              <a:biLevel thresh="25000"/>
              <a:extLst>
                <a:ext uri="{28A0092B-C50C-407E-A947-70E740481C1C}">
                  <a14:useLocalDpi xmlns:a14="http://schemas.microsoft.com/office/drawing/2010/main" val="0"/>
                </a:ext>
              </a:extLst>
            </a:blip>
            <a:srcRect/>
            <a:stretch>
              <a:fillRect/>
            </a:stretch>
          </p:blipFill>
          <p:spPr bwMode="auto">
            <a:xfrm>
              <a:off x="2536887" y="5003865"/>
              <a:ext cx="277312" cy="262725"/>
            </a:xfrm>
            <a:prstGeom prst="rect">
              <a:avLst/>
            </a:prstGeom>
            <a:noFill/>
            <a:extLst>
              <a:ext uri="{909E8E84-426E-40DD-AFC4-6F175D3DCCD1}">
                <a14:hiddenFill xmlns:a14="http://schemas.microsoft.com/office/drawing/2010/main">
                  <a:solidFill>
                    <a:srgbClr val="FFFFFF"/>
                  </a:solidFill>
                </a14:hiddenFill>
              </a:ext>
            </a:extLst>
          </p:spPr>
        </p:pic>
        <p:pic>
          <p:nvPicPr>
            <p:cNvPr id="306" name="Picture 14" descr="Image result for insurance icon">
              <a:extLst>
                <a:ext uri="{FF2B5EF4-FFF2-40B4-BE49-F238E27FC236}">
                  <a16:creationId xmlns:a16="http://schemas.microsoft.com/office/drawing/2014/main" id="{8CCC00EF-6939-4961-AFA2-F6F1E37FF6D4}"/>
                </a:ext>
              </a:extLst>
            </p:cNvPr>
            <p:cNvPicPr>
              <a:picLocks noChangeAspect="1" noChangeArrowheads="1"/>
            </p:cNvPicPr>
            <p:nvPr/>
          </p:nvPicPr>
          <p:blipFill>
            <a:blip r:embed="rId8" cstate="print">
              <a:biLevel thresh="25000"/>
              <a:extLst>
                <a:ext uri="{28A0092B-C50C-407E-A947-70E740481C1C}">
                  <a14:useLocalDpi xmlns:a14="http://schemas.microsoft.com/office/drawing/2010/main" val="0"/>
                </a:ext>
              </a:extLst>
            </a:blip>
            <a:srcRect/>
            <a:stretch>
              <a:fillRect/>
            </a:stretch>
          </p:blipFill>
          <p:spPr bwMode="auto">
            <a:xfrm>
              <a:off x="3212498" y="5189505"/>
              <a:ext cx="240354" cy="302196"/>
            </a:xfrm>
            <a:prstGeom prst="rect">
              <a:avLst/>
            </a:prstGeom>
            <a:noFill/>
            <a:extLst>
              <a:ext uri="{909E8E84-426E-40DD-AFC4-6F175D3DCCD1}">
                <a14:hiddenFill xmlns:a14="http://schemas.microsoft.com/office/drawing/2010/main">
                  <a:solidFill>
                    <a:srgbClr val="FFFFFF"/>
                  </a:solidFill>
                </a14:hiddenFill>
              </a:ext>
            </a:extLst>
          </p:spPr>
        </p:pic>
        <p:pic>
          <p:nvPicPr>
            <p:cNvPr id="307" name="Picture 16" descr="Image result for members icon">
              <a:extLst>
                <a:ext uri="{FF2B5EF4-FFF2-40B4-BE49-F238E27FC236}">
                  <a16:creationId xmlns:a16="http://schemas.microsoft.com/office/drawing/2014/main" id="{7E77136C-4759-4FB5-95BC-6466D50827D6}"/>
                </a:ext>
              </a:extLst>
            </p:cNvPr>
            <p:cNvPicPr>
              <a:picLocks noChangeAspect="1" noChangeArrowheads="1"/>
            </p:cNvPicPr>
            <p:nvPr/>
          </p:nvPicPr>
          <p:blipFill>
            <a:blip r:embed="rId9" cstate="print">
              <a:clrChange>
                <a:clrFrom>
                  <a:srgbClr val="F7F7F7"/>
                </a:clrFrom>
                <a:clrTo>
                  <a:srgbClr val="F7F7F7">
                    <a:alpha val="0"/>
                  </a:srgbClr>
                </a:clrTo>
              </a:clrChange>
              <a:biLevel thresh="25000"/>
              <a:extLst>
                <a:ext uri="{28A0092B-C50C-407E-A947-70E740481C1C}">
                  <a14:useLocalDpi xmlns:a14="http://schemas.microsoft.com/office/drawing/2010/main" val="0"/>
                </a:ext>
              </a:extLst>
            </a:blip>
            <a:srcRect/>
            <a:stretch>
              <a:fillRect/>
            </a:stretch>
          </p:blipFill>
          <p:spPr bwMode="auto">
            <a:xfrm>
              <a:off x="2834348" y="5025706"/>
              <a:ext cx="155519" cy="155519"/>
            </a:xfrm>
            <a:prstGeom prst="rect">
              <a:avLst/>
            </a:prstGeom>
            <a:noFill/>
            <a:extLst>
              <a:ext uri="{909E8E84-426E-40DD-AFC4-6F175D3DCCD1}">
                <a14:hiddenFill xmlns:a14="http://schemas.microsoft.com/office/drawing/2010/main">
                  <a:solidFill>
                    <a:srgbClr val="FFFFFF"/>
                  </a:solidFill>
                </a14:hiddenFill>
              </a:ext>
            </a:extLst>
          </p:spPr>
        </p:pic>
        <p:grpSp>
          <p:nvGrpSpPr>
            <p:cNvPr id="308" name="Group 307">
              <a:extLst>
                <a:ext uri="{FF2B5EF4-FFF2-40B4-BE49-F238E27FC236}">
                  <a16:creationId xmlns:a16="http://schemas.microsoft.com/office/drawing/2014/main" id="{C29A8240-5F28-46B3-B46F-2F36960B8CC9}"/>
                </a:ext>
              </a:extLst>
            </p:cNvPr>
            <p:cNvGrpSpPr/>
            <p:nvPr/>
          </p:nvGrpSpPr>
          <p:grpSpPr>
            <a:xfrm>
              <a:off x="1955973" y="5348002"/>
              <a:ext cx="386306" cy="309549"/>
              <a:chOff x="7841611" y="4196538"/>
              <a:chExt cx="1577926" cy="1264396"/>
            </a:xfrm>
          </p:grpSpPr>
          <p:pic>
            <p:nvPicPr>
              <p:cNvPr id="321" name="Picture 24" descr="Image result for rocket icon">
                <a:extLst>
                  <a:ext uri="{FF2B5EF4-FFF2-40B4-BE49-F238E27FC236}">
                    <a16:creationId xmlns:a16="http://schemas.microsoft.com/office/drawing/2014/main" id="{31E838D9-AB6E-4AB4-B9F2-60EB2221E915}"/>
                  </a:ext>
                </a:extLst>
              </p:cNvPr>
              <p:cNvPicPr>
                <a:picLocks noChangeAspect="1" noChangeArrowheads="1"/>
              </p:cNvPicPr>
              <p:nvPr/>
            </p:nvPicPr>
            <p:blipFill>
              <a:blip r:embed="rId10" cstate="print">
                <a:biLevel thresh="25000"/>
                <a:extLst>
                  <a:ext uri="{28A0092B-C50C-407E-A947-70E740481C1C}">
                    <a14:useLocalDpi xmlns:a14="http://schemas.microsoft.com/office/drawing/2010/main" val="0"/>
                  </a:ext>
                </a:extLst>
              </a:blip>
              <a:srcRect/>
              <a:stretch>
                <a:fillRect/>
              </a:stretch>
            </p:blipFill>
            <p:spPr bwMode="auto">
              <a:xfrm rot="723853">
                <a:off x="7841611" y="4196538"/>
                <a:ext cx="1024842" cy="666285"/>
              </a:xfrm>
              <a:prstGeom prst="rect">
                <a:avLst/>
              </a:prstGeom>
              <a:noFill/>
              <a:extLst>
                <a:ext uri="{909E8E84-426E-40DD-AFC4-6F175D3DCCD1}">
                  <a14:hiddenFill xmlns:a14="http://schemas.microsoft.com/office/drawing/2010/main">
                    <a:solidFill>
                      <a:srgbClr val="FFFFFF"/>
                    </a:solidFill>
                  </a14:hiddenFill>
                </a:ext>
              </a:extLst>
            </p:spPr>
          </p:pic>
          <p:sp>
            <p:nvSpPr>
              <p:cNvPr id="322" name="Rectangle 321">
                <a:extLst>
                  <a:ext uri="{FF2B5EF4-FFF2-40B4-BE49-F238E27FC236}">
                    <a16:creationId xmlns:a16="http://schemas.microsoft.com/office/drawing/2014/main" id="{070FA873-1F9D-4D3F-A553-71DBCC130DAF}"/>
                  </a:ext>
                </a:extLst>
              </p:cNvPr>
              <p:cNvSpPr/>
              <p:nvPr/>
            </p:nvSpPr>
            <p:spPr>
              <a:xfrm>
                <a:off x="8483425" y="4931699"/>
                <a:ext cx="260731" cy="528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23" name="Rectangle 322">
                <a:extLst>
                  <a:ext uri="{FF2B5EF4-FFF2-40B4-BE49-F238E27FC236}">
                    <a16:creationId xmlns:a16="http://schemas.microsoft.com/office/drawing/2014/main" id="{1FE75BE4-5EDA-41BF-BD71-1C8A630D6BAE}"/>
                  </a:ext>
                </a:extLst>
              </p:cNvPr>
              <p:cNvSpPr/>
              <p:nvPr/>
            </p:nvSpPr>
            <p:spPr>
              <a:xfrm>
                <a:off x="8821115" y="4823858"/>
                <a:ext cx="260731" cy="636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24" name="Rectangle 323">
                <a:extLst>
                  <a:ext uri="{FF2B5EF4-FFF2-40B4-BE49-F238E27FC236}">
                    <a16:creationId xmlns:a16="http://schemas.microsoft.com/office/drawing/2014/main" id="{AFF7B9E6-60F0-40AF-A314-773477EAAF45}"/>
                  </a:ext>
                </a:extLst>
              </p:cNvPr>
              <p:cNvSpPr/>
              <p:nvPr/>
            </p:nvSpPr>
            <p:spPr>
              <a:xfrm>
                <a:off x="9158806" y="4458884"/>
                <a:ext cx="260731" cy="1002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25" name="Rectangle 324">
                <a:extLst>
                  <a:ext uri="{FF2B5EF4-FFF2-40B4-BE49-F238E27FC236}">
                    <a16:creationId xmlns:a16="http://schemas.microsoft.com/office/drawing/2014/main" id="{7C5D40B1-0339-45E9-831F-71EA3AA121CA}"/>
                  </a:ext>
                </a:extLst>
              </p:cNvPr>
              <p:cNvSpPr/>
              <p:nvPr/>
            </p:nvSpPr>
            <p:spPr>
              <a:xfrm>
                <a:off x="8145734" y="5179564"/>
                <a:ext cx="260731" cy="2807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26" name="Straight Arrow Connector 325">
                <a:extLst>
                  <a:ext uri="{FF2B5EF4-FFF2-40B4-BE49-F238E27FC236}">
                    <a16:creationId xmlns:a16="http://schemas.microsoft.com/office/drawing/2014/main" id="{A46906A2-A6C8-4EBA-92FC-22D145402318}"/>
                  </a:ext>
                </a:extLst>
              </p:cNvPr>
              <p:cNvCxnSpPr/>
              <p:nvPr/>
            </p:nvCxnSpPr>
            <p:spPr>
              <a:xfrm flipV="1">
                <a:off x="8184214" y="4500582"/>
                <a:ext cx="897632" cy="586086"/>
              </a:xfrm>
              <a:prstGeom prst="straightConnector1">
                <a:avLst/>
              </a:prstGeom>
              <a:solidFill>
                <a:schemeClr val="bg1"/>
              </a:solidFill>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309" name="Oval 308">
              <a:extLst>
                <a:ext uri="{FF2B5EF4-FFF2-40B4-BE49-F238E27FC236}">
                  <a16:creationId xmlns:a16="http://schemas.microsoft.com/office/drawing/2014/main" id="{703B131F-3BD3-45F3-9D10-698143360E94}"/>
                </a:ext>
              </a:extLst>
            </p:cNvPr>
            <p:cNvSpPr/>
            <p:nvPr/>
          </p:nvSpPr>
          <p:spPr>
            <a:xfrm>
              <a:off x="2661930" y="6138371"/>
              <a:ext cx="78238" cy="782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endParaRPr>
            </a:p>
          </p:txBody>
        </p:sp>
        <p:sp>
          <p:nvSpPr>
            <p:cNvPr id="310" name="Oval 309">
              <a:extLst>
                <a:ext uri="{FF2B5EF4-FFF2-40B4-BE49-F238E27FC236}">
                  <a16:creationId xmlns:a16="http://schemas.microsoft.com/office/drawing/2014/main" id="{A015B73A-D046-4A13-9CC6-F28297005620}"/>
                </a:ext>
              </a:extLst>
            </p:cNvPr>
            <p:cNvSpPr/>
            <p:nvPr/>
          </p:nvSpPr>
          <p:spPr>
            <a:xfrm>
              <a:off x="2757297" y="6138371"/>
              <a:ext cx="78238" cy="782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endParaRPr>
            </a:p>
          </p:txBody>
        </p:sp>
        <p:sp>
          <p:nvSpPr>
            <p:cNvPr id="311" name="Oval 310">
              <a:extLst>
                <a:ext uri="{FF2B5EF4-FFF2-40B4-BE49-F238E27FC236}">
                  <a16:creationId xmlns:a16="http://schemas.microsoft.com/office/drawing/2014/main" id="{293C492B-79B2-4FFC-90E4-5B96A4F70B8A}"/>
                </a:ext>
              </a:extLst>
            </p:cNvPr>
            <p:cNvSpPr/>
            <p:nvPr/>
          </p:nvSpPr>
          <p:spPr>
            <a:xfrm>
              <a:off x="2852663" y="6138371"/>
              <a:ext cx="78238" cy="782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endParaRPr>
            </a:p>
          </p:txBody>
        </p:sp>
        <p:sp>
          <p:nvSpPr>
            <p:cNvPr id="312" name="Rectangle 311">
              <a:extLst>
                <a:ext uri="{FF2B5EF4-FFF2-40B4-BE49-F238E27FC236}">
                  <a16:creationId xmlns:a16="http://schemas.microsoft.com/office/drawing/2014/main" id="{7646CCCA-774A-4181-91EC-966EC388CA83}"/>
                </a:ext>
              </a:extLst>
            </p:cNvPr>
            <p:cNvSpPr/>
            <p:nvPr/>
          </p:nvSpPr>
          <p:spPr>
            <a:xfrm>
              <a:off x="3497015" y="5506609"/>
              <a:ext cx="904987" cy="273927"/>
            </a:xfrm>
            <a:prstGeom prst="rect">
              <a:avLst/>
            </a:prstGeom>
          </p:spPr>
          <p:txBody>
            <a:bodyPr wrap="square">
              <a:spAutoFit/>
            </a:bodyPr>
            <a:lstStyle/>
            <a:p>
              <a:pPr algn="ctr">
                <a:lnSpc>
                  <a:spcPct val="107000"/>
                </a:lnSpc>
                <a:spcAft>
                  <a:spcPts val="710"/>
                </a:spcAft>
              </a:pPr>
              <a:r>
                <a:rPr lang="mn-MN" sz="1400" dirty="0">
                  <a:solidFill>
                    <a:schemeClr val="bg2">
                      <a:lumMod val="25000"/>
                    </a:schemeClr>
                  </a:solidFill>
                  <a:latin typeface="Mogul Helios" pitchFamily="2" charset="0"/>
                  <a:ea typeface="Calibri" panose="020F0502020204030204" pitchFamily="34" charset="0"/>
                  <a:cs typeface="Calibri" panose="020F0502020204030204" pitchFamily="34" charset="0"/>
                </a:rPr>
                <a:t>Даатгал</a:t>
              </a:r>
              <a:endParaRPr lang="en-US" sz="1400" dirty="0">
                <a:solidFill>
                  <a:schemeClr val="bg2">
                    <a:lumMod val="25000"/>
                  </a:schemeClr>
                </a:solidFill>
                <a:latin typeface="Mogul Helios" pitchFamily="2" charset="0"/>
                <a:ea typeface="Calibri" panose="020F0502020204030204" pitchFamily="34" charset="0"/>
                <a:cs typeface="Times New Roman" panose="02020603050405020304" pitchFamily="18" charset="0"/>
              </a:endParaRPr>
            </a:p>
          </p:txBody>
        </p:sp>
        <p:sp>
          <p:nvSpPr>
            <p:cNvPr id="313" name="Rectangle 312">
              <a:extLst>
                <a:ext uri="{FF2B5EF4-FFF2-40B4-BE49-F238E27FC236}">
                  <a16:creationId xmlns:a16="http://schemas.microsoft.com/office/drawing/2014/main" id="{C092DA42-562F-494F-8751-52C8E17E9028}"/>
                </a:ext>
              </a:extLst>
            </p:cNvPr>
            <p:cNvSpPr/>
            <p:nvPr/>
          </p:nvSpPr>
          <p:spPr>
            <a:xfrm>
              <a:off x="3010345" y="6305880"/>
              <a:ext cx="564602" cy="301081"/>
            </a:xfrm>
            <a:prstGeom prst="rect">
              <a:avLst/>
            </a:prstGeom>
          </p:spPr>
          <p:txBody>
            <a:bodyPr wrap="square">
              <a:spAutoFit/>
            </a:bodyPr>
            <a:lstStyle/>
            <a:p>
              <a:pPr algn="just">
                <a:lnSpc>
                  <a:spcPct val="107000"/>
                </a:lnSpc>
                <a:spcAft>
                  <a:spcPts val="710"/>
                </a:spcAft>
              </a:pPr>
              <a:r>
                <a:rPr lang="en-US" sz="1600" b="1" dirty="0">
                  <a:solidFill>
                    <a:srgbClr val="D0402C"/>
                  </a:solidFill>
                  <a:latin typeface="Mogul Helios" pitchFamily="2" charset="0"/>
                  <a:ea typeface="Calibri" panose="020F0502020204030204" pitchFamily="34" charset="0"/>
                  <a:cs typeface="Times New Roman" panose="02020603050405020304" pitchFamily="18" charset="0"/>
                </a:rPr>
                <a:t>5</a:t>
              </a:r>
            </a:p>
          </p:txBody>
        </p:sp>
        <p:sp>
          <p:nvSpPr>
            <p:cNvPr id="314" name="Rectangle 313">
              <a:extLst>
                <a:ext uri="{FF2B5EF4-FFF2-40B4-BE49-F238E27FC236}">
                  <a16:creationId xmlns:a16="http://schemas.microsoft.com/office/drawing/2014/main" id="{660ABA4A-9019-4F98-830C-EB4D07216B33}"/>
                </a:ext>
              </a:extLst>
            </p:cNvPr>
            <p:cNvSpPr/>
            <p:nvPr/>
          </p:nvSpPr>
          <p:spPr>
            <a:xfrm>
              <a:off x="3259792" y="5546404"/>
              <a:ext cx="564602" cy="301081"/>
            </a:xfrm>
            <a:prstGeom prst="rect">
              <a:avLst/>
            </a:prstGeom>
          </p:spPr>
          <p:txBody>
            <a:bodyPr wrap="square">
              <a:spAutoFit/>
            </a:bodyPr>
            <a:lstStyle/>
            <a:p>
              <a:pPr algn="just">
                <a:lnSpc>
                  <a:spcPct val="107000"/>
                </a:lnSpc>
                <a:spcAft>
                  <a:spcPts val="710"/>
                </a:spcAft>
              </a:pPr>
              <a:r>
                <a:rPr lang="en-US" sz="1600" b="1" dirty="0">
                  <a:solidFill>
                    <a:schemeClr val="bg1"/>
                  </a:solidFill>
                  <a:latin typeface="Mogul Helios" pitchFamily="2" charset="0"/>
                  <a:ea typeface="Calibri" panose="020F0502020204030204" pitchFamily="34" charset="0"/>
                  <a:cs typeface="Times New Roman" panose="02020603050405020304" pitchFamily="18" charset="0"/>
                </a:rPr>
                <a:t>27</a:t>
              </a:r>
            </a:p>
          </p:txBody>
        </p:sp>
        <p:sp>
          <p:nvSpPr>
            <p:cNvPr id="315" name="Rectangle 314">
              <a:extLst>
                <a:ext uri="{FF2B5EF4-FFF2-40B4-BE49-F238E27FC236}">
                  <a16:creationId xmlns:a16="http://schemas.microsoft.com/office/drawing/2014/main" id="{28A70632-173A-4732-8EDB-15E8499FDF3E}"/>
                </a:ext>
              </a:extLst>
            </p:cNvPr>
            <p:cNvSpPr/>
            <p:nvPr/>
          </p:nvSpPr>
          <p:spPr>
            <a:xfrm>
              <a:off x="2680432" y="5249138"/>
              <a:ext cx="307012" cy="195372"/>
            </a:xfrm>
            <a:prstGeom prst="rect">
              <a:avLst/>
            </a:prstGeom>
          </p:spPr>
          <p:txBody>
            <a:bodyPr wrap="none">
              <a:spAutoFit/>
            </a:bodyPr>
            <a:lstStyle/>
            <a:p>
              <a:r>
                <a:rPr lang="en-US" sz="800" b="1" dirty="0">
                  <a:solidFill>
                    <a:srgbClr val="049BD5"/>
                  </a:solidFill>
                  <a:latin typeface="Times New Roman" panose="02020603050405020304" pitchFamily="18" charset="0"/>
                  <a:cs typeface="Times New Roman" panose="02020603050405020304" pitchFamily="18" charset="0"/>
                </a:rPr>
                <a:t>113</a:t>
              </a:r>
              <a:endParaRPr lang="en-US" sz="800" dirty="0">
                <a:latin typeface="Times New Roman" panose="02020603050405020304" pitchFamily="18" charset="0"/>
                <a:cs typeface="Times New Roman" panose="02020603050405020304" pitchFamily="18" charset="0"/>
              </a:endParaRPr>
            </a:p>
          </p:txBody>
        </p:sp>
        <p:grpSp>
          <p:nvGrpSpPr>
            <p:cNvPr id="316" name="Group 315">
              <a:extLst>
                <a:ext uri="{FF2B5EF4-FFF2-40B4-BE49-F238E27FC236}">
                  <a16:creationId xmlns:a16="http://schemas.microsoft.com/office/drawing/2014/main" id="{A64D3AE3-7DDF-42B8-9AAA-15765F82B2F6}"/>
                </a:ext>
              </a:extLst>
            </p:cNvPr>
            <p:cNvGrpSpPr/>
            <p:nvPr/>
          </p:nvGrpSpPr>
          <p:grpSpPr>
            <a:xfrm rot="11631832">
              <a:off x="2404431" y="5245607"/>
              <a:ext cx="773852" cy="773852"/>
              <a:chOff x="7063489" y="2813762"/>
              <a:chExt cx="3126477" cy="3126477"/>
            </a:xfrm>
          </p:grpSpPr>
          <p:sp>
            <p:nvSpPr>
              <p:cNvPr id="319" name="Oval 318">
                <a:extLst>
                  <a:ext uri="{FF2B5EF4-FFF2-40B4-BE49-F238E27FC236}">
                    <a16:creationId xmlns:a16="http://schemas.microsoft.com/office/drawing/2014/main" id="{51AFAE2D-A6E1-4491-B61F-20B2F5B5A619}"/>
                  </a:ext>
                </a:extLst>
              </p:cNvPr>
              <p:cNvSpPr/>
              <p:nvPr/>
            </p:nvSpPr>
            <p:spPr>
              <a:xfrm>
                <a:off x="7063489" y="2813762"/>
                <a:ext cx="3126477" cy="3126477"/>
              </a:xfrm>
              <a:prstGeom prst="ellipse">
                <a:avLst/>
              </a:prstGeom>
              <a:solidFill>
                <a:srgbClr val="E7E6E6"/>
              </a:solidFill>
              <a:ln>
                <a:noFill/>
              </a:ln>
              <a:effectLst>
                <a:outerShdw blurRad="533400" dist="279400" dir="60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Mogul Helios" pitchFamily="2" charset="0"/>
                </a:endParaRPr>
              </a:p>
            </p:txBody>
          </p:sp>
          <p:sp>
            <p:nvSpPr>
              <p:cNvPr id="320" name="Donut 230">
                <a:extLst>
                  <a:ext uri="{FF2B5EF4-FFF2-40B4-BE49-F238E27FC236}">
                    <a16:creationId xmlns:a16="http://schemas.microsoft.com/office/drawing/2014/main" id="{71D633ED-6351-4470-BD31-E0E1D3DEB077}"/>
                  </a:ext>
                </a:extLst>
              </p:cNvPr>
              <p:cNvSpPr/>
              <p:nvPr/>
            </p:nvSpPr>
            <p:spPr>
              <a:xfrm>
                <a:off x="7260201" y="3010474"/>
                <a:ext cx="2733052" cy="2733052"/>
              </a:xfrm>
              <a:prstGeom prst="donut">
                <a:avLst>
                  <a:gd name="adj" fmla="val 0"/>
                </a:avLst>
              </a:prstGeom>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latin typeface="Mogul Helios" pitchFamily="2" charset="0"/>
                </a:endParaRPr>
              </a:p>
            </p:txBody>
          </p:sp>
        </p:grpSp>
        <p:sp>
          <p:nvSpPr>
            <p:cNvPr id="317" name="Rectangle 316">
              <a:extLst>
                <a:ext uri="{FF2B5EF4-FFF2-40B4-BE49-F238E27FC236}">
                  <a16:creationId xmlns:a16="http://schemas.microsoft.com/office/drawing/2014/main" id="{F2EAAA7E-0A59-491E-8F60-E3B8ADCB0253}"/>
                </a:ext>
              </a:extLst>
            </p:cNvPr>
            <p:cNvSpPr/>
            <p:nvPr/>
          </p:nvSpPr>
          <p:spPr>
            <a:xfrm>
              <a:off x="2422510" y="5429493"/>
              <a:ext cx="735427" cy="418653"/>
            </a:xfrm>
            <a:prstGeom prst="rect">
              <a:avLst/>
            </a:prstGeom>
          </p:spPr>
          <p:txBody>
            <a:bodyPr wrap="square">
              <a:spAutoFit/>
            </a:bodyPr>
            <a:lstStyle/>
            <a:p>
              <a:pPr algn="ctr"/>
              <a:r>
                <a:rPr lang="mn-MN" sz="800" dirty="0">
                  <a:solidFill>
                    <a:schemeClr val="bg2">
                      <a:lumMod val="25000"/>
                    </a:schemeClr>
                  </a:solidFill>
                  <a:latin typeface="Mogul Helios" pitchFamily="2" charset="0"/>
                </a:rPr>
                <a:t>МӨРДӨГДӨЖ БУЙ ДҮРЭМ ЖУРАМ</a:t>
              </a:r>
              <a:endParaRPr lang="mn-MN" sz="700" dirty="0">
                <a:solidFill>
                  <a:schemeClr val="bg2">
                    <a:lumMod val="25000"/>
                  </a:schemeClr>
                </a:solidFill>
                <a:latin typeface="Mogul Helios" pitchFamily="2" charset="0"/>
              </a:endParaRPr>
            </a:p>
          </p:txBody>
        </p:sp>
        <p:sp>
          <p:nvSpPr>
            <p:cNvPr id="318" name="Isosceles Triangle 317">
              <a:extLst>
                <a:ext uri="{FF2B5EF4-FFF2-40B4-BE49-F238E27FC236}">
                  <a16:creationId xmlns:a16="http://schemas.microsoft.com/office/drawing/2014/main" id="{D9FB9292-C81E-4C14-85E3-0573B9073B82}"/>
                </a:ext>
              </a:extLst>
            </p:cNvPr>
            <p:cNvSpPr/>
            <p:nvPr/>
          </p:nvSpPr>
          <p:spPr>
            <a:xfrm rot="20517592">
              <a:off x="2922285" y="5947627"/>
              <a:ext cx="65048" cy="462472"/>
            </a:xfrm>
            <a:prstGeom prst="triangle">
              <a:avLst/>
            </a:prstGeom>
            <a:solidFill>
              <a:srgbClr val="D04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endParaRPr>
            </a:p>
          </p:txBody>
        </p:sp>
      </p:grpSp>
      <p:grpSp>
        <p:nvGrpSpPr>
          <p:cNvPr id="166" name="Group 165">
            <a:extLst>
              <a:ext uri="{FF2B5EF4-FFF2-40B4-BE49-F238E27FC236}">
                <a16:creationId xmlns:a16="http://schemas.microsoft.com/office/drawing/2014/main" id="{37B6BAC2-DA84-407D-B3D3-3B7CCB075FCC}"/>
              </a:ext>
            </a:extLst>
          </p:cNvPr>
          <p:cNvGrpSpPr/>
          <p:nvPr/>
        </p:nvGrpSpPr>
        <p:grpSpPr>
          <a:xfrm rot="20450480">
            <a:off x="5325388" y="6862688"/>
            <a:ext cx="799432" cy="798636"/>
            <a:chOff x="-12558775" y="4365850"/>
            <a:chExt cx="3834374" cy="3830574"/>
          </a:xfrm>
          <a:solidFill>
            <a:srgbClr val="D9D9D9"/>
          </a:solidFill>
        </p:grpSpPr>
        <p:sp>
          <p:nvSpPr>
            <p:cNvPr id="208" name="Block Arc 207">
              <a:extLst>
                <a:ext uri="{FF2B5EF4-FFF2-40B4-BE49-F238E27FC236}">
                  <a16:creationId xmlns:a16="http://schemas.microsoft.com/office/drawing/2014/main" id="{5A1424F7-24F8-4B5C-8B6D-1827EA41A5FE}"/>
                </a:ext>
              </a:extLst>
            </p:cNvPr>
            <p:cNvSpPr/>
            <p:nvPr/>
          </p:nvSpPr>
          <p:spPr>
            <a:xfrm rot="15961084">
              <a:off x="-12224825" y="4805220"/>
              <a:ext cx="2202219" cy="2202207"/>
            </a:xfrm>
            <a:prstGeom prst="blockArc">
              <a:avLst>
                <a:gd name="adj1" fmla="val 7437922"/>
                <a:gd name="adj2" fmla="val 10743718"/>
                <a:gd name="adj3" fmla="val 18806"/>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600" spc="45">
                <a:solidFill>
                  <a:schemeClr val="tx1"/>
                </a:solidFill>
              </a:endParaRPr>
            </a:p>
          </p:txBody>
        </p:sp>
        <p:sp>
          <p:nvSpPr>
            <p:cNvPr id="209" name="Block Arc 208">
              <a:extLst>
                <a:ext uri="{FF2B5EF4-FFF2-40B4-BE49-F238E27FC236}">
                  <a16:creationId xmlns:a16="http://schemas.microsoft.com/office/drawing/2014/main" id="{47B85B00-2588-4B01-8A0E-AA3A1B4CA9B7}"/>
                </a:ext>
              </a:extLst>
            </p:cNvPr>
            <p:cNvSpPr/>
            <p:nvPr/>
          </p:nvSpPr>
          <p:spPr>
            <a:xfrm rot="13925973">
              <a:off x="-11618636" y="5464349"/>
              <a:ext cx="1893600" cy="2202210"/>
            </a:xfrm>
            <a:prstGeom prst="blockArc">
              <a:avLst>
                <a:gd name="adj1" fmla="val 7437922"/>
                <a:gd name="adj2" fmla="val 14778229"/>
                <a:gd name="adj3" fmla="val 22216"/>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600" spc="45">
                <a:solidFill>
                  <a:schemeClr val="tx1"/>
                </a:solidFill>
              </a:endParaRPr>
            </a:p>
          </p:txBody>
        </p:sp>
        <p:sp>
          <p:nvSpPr>
            <p:cNvPr id="210" name="Block Arc 209">
              <a:extLst>
                <a:ext uri="{FF2B5EF4-FFF2-40B4-BE49-F238E27FC236}">
                  <a16:creationId xmlns:a16="http://schemas.microsoft.com/office/drawing/2014/main" id="{F243F02E-81DA-4B2B-8023-AF0665A1244F}"/>
                </a:ext>
              </a:extLst>
            </p:cNvPr>
            <p:cNvSpPr/>
            <p:nvPr/>
          </p:nvSpPr>
          <p:spPr>
            <a:xfrm rot="16772976">
              <a:off x="-12558778" y="4365853"/>
              <a:ext cx="2202214" cy="2202207"/>
            </a:xfrm>
            <a:prstGeom prst="blockArc">
              <a:avLst>
                <a:gd name="adj1" fmla="val 7437922"/>
                <a:gd name="adj2" fmla="val 8935990"/>
                <a:gd name="adj3" fmla="val 12526"/>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600" spc="45">
                <a:solidFill>
                  <a:schemeClr val="tx1"/>
                </a:solidFill>
              </a:endParaRPr>
            </a:p>
          </p:txBody>
        </p:sp>
        <p:sp>
          <p:nvSpPr>
            <p:cNvPr id="211" name="Block Arc 210">
              <a:extLst>
                <a:ext uri="{FF2B5EF4-FFF2-40B4-BE49-F238E27FC236}">
                  <a16:creationId xmlns:a16="http://schemas.microsoft.com/office/drawing/2014/main" id="{A5FCE718-3C5A-4A2A-8677-B9DD2C8994E4}"/>
                </a:ext>
              </a:extLst>
            </p:cNvPr>
            <p:cNvSpPr/>
            <p:nvPr/>
          </p:nvSpPr>
          <p:spPr>
            <a:xfrm rot="13730697">
              <a:off x="-11543427" y="5377398"/>
              <a:ext cx="2418250" cy="3219802"/>
            </a:xfrm>
            <a:prstGeom prst="blockArc">
              <a:avLst>
                <a:gd name="adj1" fmla="val 6388803"/>
                <a:gd name="adj2" fmla="val 16131597"/>
                <a:gd name="adj3" fmla="val 20410"/>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sz="1600" spc="45">
                <a:solidFill>
                  <a:schemeClr val="tx1"/>
                </a:solidFill>
              </a:endParaRPr>
            </a:p>
          </p:txBody>
        </p:sp>
      </p:grpSp>
      <p:sp>
        <p:nvSpPr>
          <p:cNvPr id="167" name="Rectangle 166">
            <a:extLst>
              <a:ext uri="{FF2B5EF4-FFF2-40B4-BE49-F238E27FC236}">
                <a16:creationId xmlns:a16="http://schemas.microsoft.com/office/drawing/2014/main" id="{FEF47787-A3BA-45E0-AB2A-9A31D997E361}"/>
              </a:ext>
            </a:extLst>
          </p:cNvPr>
          <p:cNvSpPr/>
          <p:nvPr/>
        </p:nvSpPr>
        <p:spPr>
          <a:xfrm>
            <a:off x="6186238" y="6960202"/>
            <a:ext cx="1535260" cy="1015663"/>
          </a:xfrm>
          <a:prstGeom prst="rect">
            <a:avLst/>
          </a:prstGeom>
        </p:spPr>
        <p:txBody>
          <a:bodyPr wrap="square">
            <a:spAutoFit/>
          </a:bodyPr>
          <a:lstStyle/>
          <a:p>
            <a:pPr algn="ctr"/>
            <a:r>
              <a:rPr lang="en-US" sz="6000" b="1" dirty="0">
                <a:latin typeface="Mogul Helios" panose="020B0604020202020204" charset="0"/>
              </a:rPr>
              <a:t>117</a:t>
            </a:r>
            <a:endParaRPr lang="en-US" sz="1600" b="1" dirty="0">
              <a:latin typeface="Mogul Helios" panose="020B0604020202020204" charset="0"/>
            </a:endParaRPr>
          </a:p>
        </p:txBody>
      </p:sp>
      <p:grpSp>
        <p:nvGrpSpPr>
          <p:cNvPr id="168" name="Group 167">
            <a:extLst>
              <a:ext uri="{FF2B5EF4-FFF2-40B4-BE49-F238E27FC236}">
                <a16:creationId xmlns:a16="http://schemas.microsoft.com/office/drawing/2014/main" id="{F6E5CD3B-DE5F-4453-94E9-5F75B3DB5FCB}"/>
              </a:ext>
            </a:extLst>
          </p:cNvPr>
          <p:cNvGrpSpPr/>
          <p:nvPr/>
        </p:nvGrpSpPr>
        <p:grpSpPr>
          <a:xfrm>
            <a:off x="9650156" y="681291"/>
            <a:ext cx="5670431" cy="5425185"/>
            <a:chOff x="1425685" y="74221"/>
            <a:chExt cx="11088775" cy="7769057"/>
          </a:xfrm>
        </p:grpSpPr>
        <p:grpSp>
          <p:nvGrpSpPr>
            <p:cNvPr id="175" name="Group 174">
              <a:extLst>
                <a:ext uri="{FF2B5EF4-FFF2-40B4-BE49-F238E27FC236}">
                  <a16:creationId xmlns:a16="http://schemas.microsoft.com/office/drawing/2014/main" id="{5F4AED75-E175-4AA0-9D66-FD5554077EDE}"/>
                </a:ext>
              </a:extLst>
            </p:cNvPr>
            <p:cNvGrpSpPr/>
            <p:nvPr/>
          </p:nvGrpSpPr>
          <p:grpSpPr>
            <a:xfrm>
              <a:off x="1425685" y="74221"/>
              <a:ext cx="11088775" cy="7769057"/>
              <a:chOff x="621598" y="-502437"/>
              <a:chExt cx="12216623" cy="8978320"/>
            </a:xfrm>
          </p:grpSpPr>
          <p:grpSp>
            <p:nvGrpSpPr>
              <p:cNvPr id="179" name="Group 178">
                <a:extLst>
                  <a:ext uri="{FF2B5EF4-FFF2-40B4-BE49-F238E27FC236}">
                    <a16:creationId xmlns:a16="http://schemas.microsoft.com/office/drawing/2014/main" id="{BBDA6B81-6522-4B41-943D-C163011EABE2}"/>
                  </a:ext>
                </a:extLst>
              </p:cNvPr>
              <p:cNvGrpSpPr/>
              <p:nvPr/>
            </p:nvGrpSpPr>
            <p:grpSpPr>
              <a:xfrm>
                <a:off x="2439156" y="495602"/>
                <a:ext cx="6384045" cy="5950918"/>
                <a:chOff x="2577075" y="769922"/>
                <a:chExt cx="5789685" cy="5508961"/>
              </a:xfrm>
            </p:grpSpPr>
            <p:grpSp>
              <p:nvGrpSpPr>
                <p:cNvPr id="188" name="Group 187">
                  <a:extLst>
                    <a:ext uri="{FF2B5EF4-FFF2-40B4-BE49-F238E27FC236}">
                      <a16:creationId xmlns:a16="http://schemas.microsoft.com/office/drawing/2014/main" id="{F3278D4F-529E-40A7-8EDE-04ADA1F775C4}"/>
                    </a:ext>
                  </a:extLst>
                </p:cNvPr>
                <p:cNvGrpSpPr/>
                <p:nvPr/>
              </p:nvGrpSpPr>
              <p:grpSpPr>
                <a:xfrm>
                  <a:off x="4360651" y="2112492"/>
                  <a:ext cx="2574616" cy="2981414"/>
                  <a:chOff x="2120371" y="2402052"/>
                  <a:chExt cx="2574616" cy="2981414"/>
                </a:xfrm>
              </p:grpSpPr>
              <p:sp>
                <p:nvSpPr>
                  <p:cNvPr id="201" name="Isosceles Triangle 200">
                    <a:extLst>
                      <a:ext uri="{FF2B5EF4-FFF2-40B4-BE49-F238E27FC236}">
                        <a16:creationId xmlns:a16="http://schemas.microsoft.com/office/drawing/2014/main" id="{DB7503B3-65EC-4C5D-B452-B99E253469E9}"/>
                      </a:ext>
                    </a:extLst>
                  </p:cNvPr>
                  <p:cNvSpPr/>
                  <p:nvPr/>
                </p:nvSpPr>
                <p:spPr>
                  <a:xfrm rot="14593516">
                    <a:off x="2984251" y="2699768"/>
                    <a:ext cx="1710489" cy="1710983"/>
                  </a:xfrm>
                  <a:prstGeom prst="triangle">
                    <a:avLst/>
                  </a:prstGeom>
                  <a:solidFill>
                    <a:srgbClr val="D04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02" name="Isosceles Triangle 201">
                    <a:extLst>
                      <a:ext uri="{FF2B5EF4-FFF2-40B4-BE49-F238E27FC236}">
                        <a16:creationId xmlns:a16="http://schemas.microsoft.com/office/drawing/2014/main" id="{A18DDDEA-FD23-43EA-96B3-259EB62814DC}"/>
                      </a:ext>
                    </a:extLst>
                  </p:cNvPr>
                  <p:cNvSpPr/>
                  <p:nvPr/>
                </p:nvSpPr>
                <p:spPr>
                  <a:xfrm rot="10800000">
                    <a:off x="2575560" y="2402052"/>
                    <a:ext cx="1630680" cy="1507941"/>
                  </a:xfrm>
                  <a:prstGeom prst="triangle">
                    <a:avLst/>
                  </a:prstGeom>
                  <a:solidFill>
                    <a:srgbClr val="295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03" name="Isosceles Triangle 202">
                    <a:extLst>
                      <a:ext uri="{FF2B5EF4-FFF2-40B4-BE49-F238E27FC236}">
                        <a16:creationId xmlns:a16="http://schemas.microsoft.com/office/drawing/2014/main" id="{853BE531-6EFC-4E86-9847-8F797C05D991}"/>
                      </a:ext>
                    </a:extLst>
                  </p:cNvPr>
                  <p:cNvSpPr/>
                  <p:nvPr/>
                </p:nvSpPr>
                <p:spPr>
                  <a:xfrm rot="6989676">
                    <a:off x="2143149" y="2681569"/>
                    <a:ext cx="1665427" cy="1710983"/>
                  </a:xfrm>
                  <a:prstGeom prst="triangle">
                    <a:avLst/>
                  </a:prstGeom>
                  <a:solidFill>
                    <a:srgbClr val="D04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04" name="Isosceles Triangle 203">
                    <a:extLst>
                      <a:ext uri="{FF2B5EF4-FFF2-40B4-BE49-F238E27FC236}">
                        <a16:creationId xmlns:a16="http://schemas.microsoft.com/office/drawing/2014/main" id="{EC7AC3EB-20F2-4044-A567-E2B946CC5751}"/>
                      </a:ext>
                    </a:extLst>
                  </p:cNvPr>
                  <p:cNvSpPr/>
                  <p:nvPr/>
                </p:nvSpPr>
                <p:spPr>
                  <a:xfrm rot="3807591">
                    <a:off x="2138858" y="3394079"/>
                    <a:ext cx="1710590" cy="1746666"/>
                  </a:xfrm>
                  <a:prstGeom prst="triangle">
                    <a:avLst/>
                  </a:prstGeom>
                  <a:solidFill>
                    <a:srgbClr val="295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05" name="Isosceles Triangle 204">
                    <a:extLst>
                      <a:ext uri="{FF2B5EF4-FFF2-40B4-BE49-F238E27FC236}">
                        <a16:creationId xmlns:a16="http://schemas.microsoft.com/office/drawing/2014/main" id="{8FACD340-0ECC-4831-B661-2BE624B7FA17}"/>
                      </a:ext>
                    </a:extLst>
                  </p:cNvPr>
                  <p:cNvSpPr/>
                  <p:nvPr/>
                </p:nvSpPr>
                <p:spPr>
                  <a:xfrm>
                    <a:off x="2587441" y="3672484"/>
                    <a:ext cx="1628959" cy="1710982"/>
                  </a:xfrm>
                  <a:prstGeom prst="triangle">
                    <a:avLst/>
                  </a:prstGeom>
                  <a:solidFill>
                    <a:srgbClr val="D04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06" name="Isosceles Triangle 205">
                    <a:extLst>
                      <a:ext uri="{FF2B5EF4-FFF2-40B4-BE49-F238E27FC236}">
                        <a16:creationId xmlns:a16="http://schemas.microsoft.com/office/drawing/2014/main" id="{BD43FF47-D1FF-4EB7-93AC-1DF1F4696750}"/>
                      </a:ext>
                    </a:extLst>
                  </p:cNvPr>
                  <p:cNvSpPr/>
                  <p:nvPr/>
                </p:nvSpPr>
                <p:spPr>
                  <a:xfrm rot="17837845">
                    <a:off x="2982272" y="3424365"/>
                    <a:ext cx="1681638" cy="1709455"/>
                  </a:xfrm>
                  <a:prstGeom prst="triangle">
                    <a:avLst/>
                  </a:prstGeom>
                  <a:solidFill>
                    <a:srgbClr val="295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07" name="Hexagon 206">
                    <a:extLst>
                      <a:ext uri="{FF2B5EF4-FFF2-40B4-BE49-F238E27FC236}">
                        <a16:creationId xmlns:a16="http://schemas.microsoft.com/office/drawing/2014/main" id="{DC7D10CB-3456-496A-8C6B-3BA0E526FEA0}"/>
                      </a:ext>
                    </a:extLst>
                  </p:cNvPr>
                  <p:cNvSpPr/>
                  <p:nvPr/>
                </p:nvSpPr>
                <p:spPr>
                  <a:xfrm>
                    <a:off x="2194560" y="2779052"/>
                    <a:ext cx="2392680" cy="2290037"/>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cxnSp>
              <p:nvCxnSpPr>
                <p:cNvPr id="189" name="Elbow Connector 111">
                  <a:extLst>
                    <a:ext uri="{FF2B5EF4-FFF2-40B4-BE49-F238E27FC236}">
                      <a16:creationId xmlns:a16="http://schemas.microsoft.com/office/drawing/2014/main" id="{2CA49E4D-EEC7-45EF-8CF1-D2690C591343}"/>
                    </a:ext>
                  </a:extLst>
                </p:cNvPr>
                <p:cNvCxnSpPr/>
                <p:nvPr/>
              </p:nvCxnSpPr>
              <p:spPr>
                <a:xfrm rot="5400000" flipH="1" flipV="1">
                  <a:off x="4581894" y="1033537"/>
                  <a:ext cx="1342570" cy="815340"/>
                </a:xfrm>
                <a:prstGeom prst="bentConnector3">
                  <a:avLst>
                    <a:gd name="adj1" fmla="val 99946"/>
                  </a:avLst>
                </a:prstGeom>
                <a:ln w="28575">
                  <a:solidFill>
                    <a:srgbClr val="2957A4"/>
                  </a:solidFill>
                </a:ln>
              </p:spPr>
              <p:style>
                <a:lnRef idx="1">
                  <a:schemeClr val="accent1"/>
                </a:lnRef>
                <a:fillRef idx="0">
                  <a:schemeClr val="accent1"/>
                </a:fillRef>
                <a:effectRef idx="0">
                  <a:schemeClr val="accent1"/>
                </a:effectRef>
                <a:fontRef idx="minor">
                  <a:schemeClr val="tx1"/>
                </a:fontRef>
              </p:style>
            </p:cxnSp>
            <p:cxnSp>
              <p:nvCxnSpPr>
                <p:cNvPr id="190" name="Elbow Connector 113">
                  <a:extLst>
                    <a:ext uri="{FF2B5EF4-FFF2-40B4-BE49-F238E27FC236}">
                      <a16:creationId xmlns:a16="http://schemas.microsoft.com/office/drawing/2014/main" id="{16BB0F2E-5DDB-4F67-96B1-A861E8BCC1E6}"/>
                    </a:ext>
                  </a:extLst>
                </p:cNvPr>
                <p:cNvCxnSpPr>
                  <a:stCxn id="201" idx="4"/>
                </p:cNvCxnSpPr>
                <p:nvPr/>
              </p:nvCxnSpPr>
              <p:spPr>
                <a:xfrm flipV="1">
                  <a:off x="6458271" y="1617162"/>
                  <a:ext cx="1472737" cy="499604"/>
                </a:xfrm>
                <a:prstGeom prst="bentConnector3">
                  <a:avLst>
                    <a:gd name="adj1" fmla="val -706"/>
                  </a:avLst>
                </a:prstGeom>
                <a:ln w="28575">
                  <a:solidFill>
                    <a:srgbClr val="D0402C"/>
                  </a:solidFill>
                </a:ln>
              </p:spPr>
              <p:style>
                <a:lnRef idx="1">
                  <a:schemeClr val="accent1"/>
                </a:lnRef>
                <a:fillRef idx="0">
                  <a:schemeClr val="accent1"/>
                </a:fillRef>
                <a:effectRef idx="0">
                  <a:schemeClr val="accent1"/>
                </a:effectRef>
                <a:fontRef idx="minor">
                  <a:schemeClr val="tx1"/>
                </a:fontRef>
              </p:style>
            </p:cxnSp>
            <p:cxnSp>
              <p:nvCxnSpPr>
                <p:cNvPr id="191" name="Elbow Connector 114">
                  <a:extLst>
                    <a:ext uri="{FF2B5EF4-FFF2-40B4-BE49-F238E27FC236}">
                      <a16:creationId xmlns:a16="http://schemas.microsoft.com/office/drawing/2014/main" id="{1C94A36A-E502-4639-9DA9-5F4322773F3D}"/>
                    </a:ext>
                  </a:extLst>
                </p:cNvPr>
                <p:cNvCxnSpPr/>
                <p:nvPr/>
              </p:nvCxnSpPr>
              <p:spPr>
                <a:xfrm>
                  <a:off x="7191397" y="3634510"/>
                  <a:ext cx="1175363" cy="642127"/>
                </a:xfrm>
                <a:prstGeom prst="bentConnector3">
                  <a:avLst>
                    <a:gd name="adj1" fmla="val 101865"/>
                  </a:avLst>
                </a:prstGeom>
                <a:ln w="28575">
                  <a:solidFill>
                    <a:srgbClr val="2957A4"/>
                  </a:solidFill>
                </a:ln>
              </p:spPr>
              <p:style>
                <a:lnRef idx="1">
                  <a:schemeClr val="accent1"/>
                </a:lnRef>
                <a:fillRef idx="0">
                  <a:schemeClr val="accent1"/>
                </a:fillRef>
                <a:effectRef idx="0">
                  <a:schemeClr val="accent1"/>
                </a:effectRef>
                <a:fontRef idx="minor">
                  <a:schemeClr val="tx1"/>
                </a:fontRef>
              </p:style>
            </p:cxnSp>
            <p:cxnSp>
              <p:nvCxnSpPr>
                <p:cNvPr id="192" name="Elbow Connector 115">
                  <a:extLst>
                    <a:ext uri="{FF2B5EF4-FFF2-40B4-BE49-F238E27FC236}">
                      <a16:creationId xmlns:a16="http://schemas.microsoft.com/office/drawing/2014/main" id="{235A11BE-7838-43B7-B318-301C4504BF29}"/>
                    </a:ext>
                  </a:extLst>
                </p:cNvPr>
                <p:cNvCxnSpPr/>
                <p:nvPr/>
              </p:nvCxnSpPr>
              <p:spPr>
                <a:xfrm rot="5400000">
                  <a:off x="5455022" y="5304863"/>
                  <a:ext cx="1150179" cy="797861"/>
                </a:xfrm>
                <a:prstGeom prst="bentConnector3">
                  <a:avLst>
                    <a:gd name="adj1" fmla="val 78775"/>
                  </a:avLst>
                </a:prstGeom>
                <a:ln w="28575">
                  <a:solidFill>
                    <a:srgbClr val="D0402C"/>
                  </a:solidFill>
                </a:ln>
              </p:spPr>
              <p:style>
                <a:lnRef idx="1">
                  <a:schemeClr val="accent1"/>
                </a:lnRef>
                <a:fillRef idx="0">
                  <a:schemeClr val="accent1"/>
                </a:fillRef>
                <a:effectRef idx="0">
                  <a:schemeClr val="accent1"/>
                </a:effectRef>
                <a:fontRef idx="minor">
                  <a:schemeClr val="tx1"/>
                </a:fontRef>
              </p:style>
            </p:cxnSp>
            <p:cxnSp>
              <p:nvCxnSpPr>
                <p:cNvPr id="193" name="Elbow Connector 116">
                  <a:extLst>
                    <a:ext uri="{FF2B5EF4-FFF2-40B4-BE49-F238E27FC236}">
                      <a16:creationId xmlns:a16="http://schemas.microsoft.com/office/drawing/2014/main" id="{2CBE52A1-397B-4564-A6B6-0C137C3F89FD}"/>
                    </a:ext>
                  </a:extLst>
                </p:cNvPr>
                <p:cNvCxnSpPr/>
                <p:nvPr/>
              </p:nvCxnSpPr>
              <p:spPr>
                <a:xfrm rot="10800000" flipV="1">
                  <a:off x="3473900" y="5155725"/>
                  <a:ext cx="1371609" cy="679384"/>
                </a:xfrm>
                <a:prstGeom prst="bentConnector3">
                  <a:avLst>
                    <a:gd name="adj1" fmla="val 1112"/>
                  </a:avLst>
                </a:prstGeom>
                <a:ln w="28575">
                  <a:solidFill>
                    <a:srgbClr val="2957A4"/>
                  </a:solidFill>
                </a:ln>
              </p:spPr>
              <p:style>
                <a:lnRef idx="1">
                  <a:schemeClr val="accent1"/>
                </a:lnRef>
                <a:fillRef idx="0">
                  <a:schemeClr val="accent1"/>
                </a:fillRef>
                <a:effectRef idx="0">
                  <a:schemeClr val="accent1"/>
                </a:effectRef>
                <a:fontRef idx="minor">
                  <a:schemeClr val="tx1"/>
                </a:fontRef>
              </p:style>
            </p:cxnSp>
            <p:cxnSp>
              <p:nvCxnSpPr>
                <p:cNvPr id="194" name="Elbow Connector 120">
                  <a:extLst>
                    <a:ext uri="{FF2B5EF4-FFF2-40B4-BE49-F238E27FC236}">
                      <a16:creationId xmlns:a16="http://schemas.microsoft.com/office/drawing/2014/main" id="{189838FC-4CF1-48F2-B726-5D68804C806C}"/>
                    </a:ext>
                  </a:extLst>
                </p:cNvPr>
                <p:cNvCxnSpPr/>
                <p:nvPr/>
              </p:nvCxnSpPr>
              <p:spPr>
                <a:xfrm rot="10800000">
                  <a:off x="2577075" y="2866463"/>
                  <a:ext cx="1478356" cy="748872"/>
                </a:xfrm>
                <a:prstGeom prst="bentConnector3">
                  <a:avLst>
                    <a:gd name="adj1" fmla="val 100513"/>
                  </a:avLst>
                </a:prstGeom>
                <a:ln w="28575">
                  <a:solidFill>
                    <a:srgbClr val="D0402C"/>
                  </a:solidFill>
                </a:ln>
              </p:spPr>
              <p:style>
                <a:lnRef idx="1">
                  <a:schemeClr val="accent1"/>
                </a:lnRef>
                <a:fillRef idx="0">
                  <a:schemeClr val="accent1"/>
                </a:fillRef>
                <a:effectRef idx="0">
                  <a:schemeClr val="accent1"/>
                </a:effectRef>
                <a:fontRef idx="minor">
                  <a:schemeClr val="tx1"/>
                </a:fontRef>
              </p:style>
            </p:cxnSp>
            <p:pic>
              <p:nvPicPr>
                <p:cNvPr id="195" name="Picture 194">
                  <a:extLst>
                    <a:ext uri="{FF2B5EF4-FFF2-40B4-BE49-F238E27FC236}">
                      <a16:creationId xmlns:a16="http://schemas.microsoft.com/office/drawing/2014/main" id="{8C0F7811-2B65-4FDC-8E52-DF278F48A7DD}"/>
                    </a:ext>
                  </a:extLst>
                </p:cNvPr>
                <p:cNvPicPr>
                  <a:picLocks noChangeAspect="1"/>
                </p:cNvPicPr>
                <p:nvPr/>
              </p:nvPicPr>
              <p:blipFill>
                <a:blip r:embed="rId11"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930732" y="908376"/>
                  <a:ext cx="876499" cy="819830"/>
                </a:xfrm>
                <a:prstGeom prst="rect">
                  <a:avLst/>
                </a:prstGeom>
              </p:spPr>
            </p:pic>
            <p:pic>
              <p:nvPicPr>
                <p:cNvPr id="196" name="Picture 195">
                  <a:extLst>
                    <a:ext uri="{FF2B5EF4-FFF2-40B4-BE49-F238E27FC236}">
                      <a16:creationId xmlns:a16="http://schemas.microsoft.com/office/drawing/2014/main" id="{2D7E476C-6193-4562-9E69-36E38E26CB4B}"/>
                    </a:ext>
                  </a:extLst>
                </p:cNvPr>
                <p:cNvPicPr>
                  <a:picLocks noChangeAspect="1"/>
                </p:cNvPicPr>
                <p:nvPr/>
              </p:nvPicPr>
              <p:blipFill>
                <a:blip r:embed="rId1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051578" y="1730954"/>
                  <a:ext cx="850725" cy="1007655"/>
                </a:xfrm>
                <a:prstGeom prst="rect">
                  <a:avLst/>
                </a:prstGeom>
              </p:spPr>
            </p:pic>
            <p:pic>
              <p:nvPicPr>
                <p:cNvPr id="197" name="Picture 196">
                  <a:extLst>
                    <a:ext uri="{FF2B5EF4-FFF2-40B4-BE49-F238E27FC236}">
                      <a16:creationId xmlns:a16="http://schemas.microsoft.com/office/drawing/2014/main" id="{8CF75D3F-31BF-44BE-93BB-A755AD3B09E9}"/>
                    </a:ext>
                  </a:extLst>
                </p:cNvPr>
                <p:cNvPicPr>
                  <a:picLocks noChangeAspect="1"/>
                </p:cNvPicPr>
                <p:nvPr/>
              </p:nvPicPr>
              <p:blipFill>
                <a:blip r:embed="rId13"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476940" y="3634510"/>
                  <a:ext cx="864667" cy="864667"/>
                </a:xfrm>
                <a:prstGeom prst="rect">
                  <a:avLst/>
                </a:prstGeom>
              </p:spPr>
            </p:pic>
            <p:pic>
              <p:nvPicPr>
                <p:cNvPr id="198" name="Picture 197">
                  <a:extLst>
                    <a:ext uri="{FF2B5EF4-FFF2-40B4-BE49-F238E27FC236}">
                      <a16:creationId xmlns:a16="http://schemas.microsoft.com/office/drawing/2014/main" id="{FF8BFDC2-A054-4A53-9082-CE1102CE1EF1}"/>
                    </a:ext>
                  </a:extLst>
                </p:cNvPr>
                <p:cNvPicPr>
                  <a:picLocks noChangeAspect="1"/>
                </p:cNvPicPr>
                <p:nvPr/>
              </p:nvPicPr>
              <p:blipFill>
                <a:blip r:embed="rId1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794009" y="4928762"/>
                  <a:ext cx="815946" cy="815946"/>
                </a:xfrm>
                <a:prstGeom prst="rect">
                  <a:avLst/>
                </a:prstGeom>
              </p:spPr>
            </p:pic>
            <p:pic>
              <p:nvPicPr>
                <p:cNvPr id="199" name="Picture 198">
                  <a:extLst>
                    <a:ext uri="{FF2B5EF4-FFF2-40B4-BE49-F238E27FC236}">
                      <a16:creationId xmlns:a16="http://schemas.microsoft.com/office/drawing/2014/main" id="{C602274C-8C2F-43CE-A73C-F8F9731FA592}"/>
                    </a:ext>
                  </a:extLst>
                </p:cNvPr>
                <p:cNvPicPr>
                  <a:picLocks noChangeAspect="1"/>
                </p:cNvPicPr>
                <p:nvPr/>
              </p:nvPicPr>
              <p:blipFill>
                <a:blip r:embed="rId15" cstate="hq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759082" y="2696561"/>
                  <a:ext cx="807412" cy="807412"/>
                </a:xfrm>
                <a:prstGeom prst="rect">
                  <a:avLst/>
                </a:prstGeom>
              </p:spPr>
            </p:pic>
            <p:pic>
              <p:nvPicPr>
                <p:cNvPr id="200" name="Picture 199">
                  <a:extLst>
                    <a:ext uri="{FF2B5EF4-FFF2-40B4-BE49-F238E27FC236}">
                      <a16:creationId xmlns:a16="http://schemas.microsoft.com/office/drawing/2014/main" id="{3ED07EF1-79AF-46F6-BDFE-29347149AB85}"/>
                    </a:ext>
                  </a:extLst>
                </p:cNvPr>
                <p:cNvPicPr>
                  <a:picLocks noChangeAspect="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593062" y="5258461"/>
                  <a:ext cx="667161" cy="681648"/>
                </a:xfrm>
                <a:prstGeom prst="rect">
                  <a:avLst/>
                </a:prstGeom>
              </p:spPr>
            </p:pic>
          </p:grpSp>
          <p:sp>
            <p:nvSpPr>
              <p:cNvPr id="180" name="TextBox 179">
                <a:extLst>
                  <a:ext uri="{FF2B5EF4-FFF2-40B4-BE49-F238E27FC236}">
                    <a16:creationId xmlns:a16="http://schemas.microsoft.com/office/drawing/2014/main" id="{B042BFF1-2944-41E3-B349-E0074429E7BD}"/>
                  </a:ext>
                </a:extLst>
              </p:cNvPr>
              <p:cNvSpPr txBox="1"/>
              <p:nvPr/>
            </p:nvSpPr>
            <p:spPr>
              <a:xfrm>
                <a:off x="4584733" y="2242410"/>
                <a:ext cx="2509543" cy="1910061"/>
              </a:xfrm>
              <a:prstGeom prst="rect">
                <a:avLst/>
              </a:prstGeom>
              <a:noFill/>
            </p:spPr>
            <p:txBody>
              <a:bodyPr wrap="square" rtlCol="0">
                <a:spAutoFit/>
              </a:bodyPr>
              <a:lstStyle/>
              <a:p>
                <a:pPr algn="ctr"/>
                <a:r>
                  <a:rPr lang="en-US" sz="2000" b="1" dirty="0">
                    <a:solidFill>
                      <a:schemeClr val="accent5">
                        <a:lumMod val="50000"/>
                      </a:schemeClr>
                    </a:solidFill>
                    <a:latin typeface="Mogul Helios" pitchFamily="2" charset="0"/>
                    <a:cs typeface="Arial" panose="020B0604020202020204" pitchFamily="34" charset="0"/>
                  </a:rPr>
                  <a:t>2</a:t>
                </a:r>
                <a:r>
                  <a:rPr lang="mn-MN" sz="2000" b="1" dirty="0">
                    <a:solidFill>
                      <a:schemeClr val="accent5">
                        <a:lumMod val="50000"/>
                      </a:schemeClr>
                    </a:solidFill>
                    <a:latin typeface="Mogul Helios" pitchFamily="2" charset="0"/>
                    <a:cs typeface="Arial" panose="020B0604020202020204" pitchFamily="34" charset="0"/>
                  </a:rPr>
                  <a:t>4</a:t>
                </a:r>
                <a:endParaRPr lang="mn-MN" sz="1400" b="1" dirty="0">
                  <a:solidFill>
                    <a:schemeClr val="accent5">
                      <a:lumMod val="50000"/>
                    </a:schemeClr>
                  </a:solidFill>
                  <a:latin typeface="Mogul Helios" pitchFamily="2" charset="0"/>
                  <a:cs typeface="Arial" panose="020B0604020202020204" pitchFamily="34" charset="0"/>
                </a:endParaRPr>
              </a:p>
              <a:p>
                <a:pPr algn="ctr"/>
                <a:r>
                  <a:rPr lang="mn-MN" sz="1400" b="1" dirty="0">
                    <a:solidFill>
                      <a:schemeClr val="accent5">
                        <a:lumMod val="50000"/>
                      </a:schemeClr>
                    </a:solidFill>
                    <a:latin typeface="Mogul Helios" pitchFamily="2" charset="0"/>
                    <a:cs typeface="Arial" panose="020B0604020202020204" pitchFamily="34" charset="0"/>
                  </a:rPr>
                  <a:t>удаагийн хуралдаан </a:t>
                </a:r>
                <a:endParaRPr lang="en-US" sz="1400" b="1" dirty="0">
                  <a:solidFill>
                    <a:schemeClr val="accent5">
                      <a:lumMod val="50000"/>
                    </a:schemeClr>
                  </a:solidFill>
                  <a:latin typeface="Mogul Helios" pitchFamily="2" charset="0"/>
                  <a:cs typeface="Arial" panose="020B0604020202020204" pitchFamily="34" charset="0"/>
                </a:endParaRPr>
              </a:p>
              <a:p>
                <a:pPr algn="ctr"/>
                <a:endParaRPr lang="mn-MN" sz="700" dirty="0">
                  <a:solidFill>
                    <a:schemeClr val="accent5">
                      <a:lumMod val="50000"/>
                    </a:schemeClr>
                  </a:solidFill>
                  <a:latin typeface="Mogul Helios" pitchFamily="2" charset="0"/>
                  <a:cs typeface="Arial" panose="020B0604020202020204" pitchFamily="34" charset="0"/>
                </a:endParaRPr>
              </a:p>
              <a:p>
                <a:pPr algn="ctr"/>
                <a:r>
                  <a:rPr lang="en-US" sz="1400" b="1" dirty="0">
                    <a:solidFill>
                      <a:srgbClr val="EC5F31"/>
                    </a:solidFill>
                    <a:latin typeface="Mogul Helios" pitchFamily="2" charset="0"/>
                    <a:cs typeface="Arial" panose="020B0604020202020204" pitchFamily="34" charset="0"/>
                  </a:rPr>
                  <a:t>1051 </a:t>
                </a:r>
                <a:r>
                  <a:rPr lang="mn-MN" sz="1400" b="1" dirty="0">
                    <a:solidFill>
                      <a:srgbClr val="EC5F31"/>
                    </a:solidFill>
                    <a:latin typeface="Mogul Helios" pitchFamily="2" charset="0"/>
                    <a:cs typeface="Arial" panose="020B0604020202020204" pitchFamily="34" charset="0"/>
                  </a:rPr>
                  <a:t>тогтоол</a:t>
                </a:r>
                <a:endParaRPr lang="en-US" sz="1400" b="1" dirty="0">
                  <a:solidFill>
                    <a:srgbClr val="EC5F31"/>
                  </a:solidFill>
                  <a:latin typeface="Mogul Helios" pitchFamily="2" charset="0"/>
                  <a:cs typeface="Arial" panose="020B0604020202020204" pitchFamily="34" charset="0"/>
                </a:endParaRPr>
              </a:p>
            </p:txBody>
          </p:sp>
          <p:sp>
            <p:nvSpPr>
              <p:cNvPr id="181" name="TextBox 180">
                <a:extLst>
                  <a:ext uri="{FF2B5EF4-FFF2-40B4-BE49-F238E27FC236}">
                    <a16:creationId xmlns:a16="http://schemas.microsoft.com/office/drawing/2014/main" id="{0775A5D6-D901-4EA6-8868-3DC623BF19BD}"/>
                  </a:ext>
                </a:extLst>
              </p:cNvPr>
              <p:cNvSpPr txBox="1"/>
              <p:nvPr/>
            </p:nvSpPr>
            <p:spPr>
              <a:xfrm>
                <a:off x="5608689" y="-502437"/>
                <a:ext cx="2066331" cy="1324309"/>
              </a:xfrm>
              <a:prstGeom prst="rect">
                <a:avLst/>
              </a:prstGeom>
              <a:noFill/>
            </p:spPr>
            <p:txBody>
              <a:bodyPr wrap="square" rtlCol="0">
                <a:spAutoFit/>
              </a:bodyPr>
              <a:lstStyle/>
              <a:p>
                <a:pPr algn="ctr"/>
                <a:r>
                  <a:rPr lang="mn-MN" b="1" dirty="0">
                    <a:solidFill>
                      <a:srgbClr val="2957A4"/>
                    </a:solidFill>
                    <a:latin typeface="Mogul Helios" pitchFamily="2" charset="0"/>
                    <a:cs typeface="Arial" panose="020B0604020202020204" pitchFamily="34" charset="0"/>
                  </a:rPr>
                  <a:t>Даатгал</a:t>
                </a:r>
                <a:r>
                  <a:rPr lang="en-US" b="1" dirty="0">
                    <a:solidFill>
                      <a:srgbClr val="2957A4"/>
                    </a:solidFill>
                    <a:latin typeface="Mogul Helios" pitchFamily="2" charset="0"/>
                    <a:cs typeface="Arial" panose="020B0604020202020204" pitchFamily="34" charset="0"/>
                  </a:rPr>
                  <a:t> </a:t>
                </a:r>
                <a:endParaRPr lang="mn-MN" b="1" dirty="0">
                  <a:solidFill>
                    <a:srgbClr val="2957A4"/>
                  </a:solidFill>
                  <a:latin typeface="Mogul Helios" pitchFamily="2" charset="0"/>
                  <a:cs typeface="Arial" panose="020B0604020202020204" pitchFamily="34" charset="0"/>
                </a:endParaRPr>
              </a:p>
              <a:p>
                <a:pPr algn="ctr"/>
                <a:r>
                  <a:rPr lang="en-US" sz="2800" b="1" dirty="0">
                    <a:solidFill>
                      <a:srgbClr val="2957A4"/>
                    </a:solidFill>
                    <a:latin typeface="Mogul Helios" pitchFamily="2" charset="0"/>
                    <a:cs typeface="Arial" panose="020B0604020202020204" pitchFamily="34" charset="0"/>
                  </a:rPr>
                  <a:t>8</a:t>
                </a:r>
                <a:r>
                  <a:rPr lang="mn-MN" sz="2800" b="1" dirty="0">
                    <a:solidFill>
                      <a:srgbClr val="2957A4"/>
                    </a:solidFill>
                    <a:latin typeface="Mogul Helios" pitchFamily="2" charset="0"/>
                    <a:cs typeface="Arial" panose="020B0604020202020204" pitchFamily="34" charset="0"/>
                  </a:rPr>
                  <a:t>9</a:t>
                </a:r>
                <a:endParaRPr lang="en-US" sz="2000" b="1" dirty="0">
                  <a:solidFill>
                    <a:srgbClr val="2957A4"/>
                  </a:solidFill>
                  <a:latin typeface="Mogul Helios" pitchFamily="2" charset="0"/>
                  <a:cs typeface="Arial" panose="020B0604020202020204" pitchFamily="34" charset="0"/>
                </a:endParaRPr>
              </a:p>
            </p:txBody>
          </p:sp>
          <p:sp>
            <p:nvSpPr>
              <p:cNvPr id="182" name="TextBox 181">
                <a:extLst>
                  <a:ext uri="{FF2B5EF4-FFF2-40B4-BE49-F238E27FC236}">
                    <a16:creationId xmlns:a16="http://schemas.microsoft.com/office/drawing/2014/main" id="{9C1133BC-2D3A-43DB-B4A4-C9A754162B0F}"/>
                  </a:ext>
                </a:extLst>
              </p:cNvPr>
              <p:cNvSpPr txBox="1"/>
              <p:nvPr/>
            </p:nvSpPr>
            <p:spPr>
              <a:xfrm>
                <a:off x="7659557" y="431376"/>
                <a:ext cx="4531124" cy="1884593"/>
              </a:xfrm>
              <a:prstGeom prst="rect">
                <a:avLst/>
              </a:prstGeom>
              <a:noFill/>
            </p:spPr>
            <p:txBody>
              <a:bodyPr wrap="square" rtlCol="0">
                <a:spAutoFit/>
              </a:bodyPr>
              <a:lstStyle/>
              <a:p>
                <a:pPr algn="ctr"/>
                <a:r>
                  <a:rPr lang="mn-MN" b="1" dirty="0">
                    <a:solidFill>
                      <a:srgbClr val="D0402C"/>
                    </a:solidFill>
                    <a:latin typeface="Mogul Helios" pitchFamily="2" charset="0"/>
                    <a:cs typeface="Arial" panose="020B0604020202020204" pitchFamily="34" charset="0"/>
                  </a:rPr>
                  <a:t>Банк бус санхүүгийн байгууллага</a:t>
                </a:r>
              </a:p>
              <a:p>
                <a:pPr algn="ctr"/>
                <a:r>
                  <a:rPr lang="mn-MN" b="1" dirty="0">
                    <a:solidFill>
                      <a:srgbClr val="D0402C"/>
                    </a:solidFill>
                    <a:latin typeface="Mogul Helios" pitchFamily="2" charset="0"/>
                    <a:cs typeface="Arial" panose="020B0604020202020204" pitchFamily="34" charset="0"/>
                  </a:rPr>
                  <a:t> </a:t>
                </a:r>
                <a:r>
                  <a:rPr lang="en-US" sz="3200" b="1" dirty="0">
                    <a:solidFill>
                      <a:srgbClr val="D0402C"/>
                    </a:solidFill>
                    <a:latin typeface="Mogul Helios" pitchFamily="2" charset="0"/>
                    <a:cs typeface="Arial" panose="020B0604020202020204" pitchFamily="34" charset="0"/>
                  </a:rPr>
                  <a:t>4</a:t>
                </a:r>
                <a:r>
                  <a:rPr lang="mn-MN" sz="3200" b="1" dirty="0">
                    <a:solidFill>
                      <a:srgbClr val="D0402C"/>
                    </a:solidFill>
                    <a:latin typeface="Mogul Helios" pitchFamily="2" charset="0"/>
                    <a:cs typeface="Arial" panose="020B0604020202020204" pitchFamily="34" charset="0"/>
                  </a:rPr>
                  <a:t>4</a:t>
                </a:r>
                <a:endParaRPr lang="en-US" b="1" dirty="0">
                  <a:solidFill>
                    <a:srgbClr val="D0402C"/>
                  </a:solidFill>
                  <a:latin typeface="Mogul Helios" pitchFamily="2" charset="0"/>
                  <a:cs typeface="Arial" panose="020B0604020202020204" pitchFamily="34" charset="0"/>
                </a:endParaRPr>
              </a:p>
            </p:txBody>
          </p:sp>
          <p:sp>
            <p:nvSpPr>
              <p:cNvPr id="183" name="TextBox 182">
                <a:extLst>
                  <a:ext uri="{FF2B5EF4-FFF2-40B4-BE49-F238E27FC236}">
                    <a16:creationId xmlns:a16="http://schemas.microsoft.com/office/drawing/2014/main" id="{EDFC36C5-88A6-4EB0-9570-D37AEF6305D2}"/>
                  </a:ext>
                </a:extLst>
              </p:cNvPr>
              <p:cNvSpPr txBox="1"/>
              <p:nvPr/>
            </p:nvSpPr>
            <p:spPr>
              <a:xfrm>
                <a:off x="8364177" y="2827790"/>
                <a:ext cx="4474044" cy="1884593"/>
              </a:xfrm>
              <a:prstGeom prst="rect">
                <a:avLst/>
              </a:prstGeom>
              <a:noFill/>
            </p:spPr>
            <p:txBody>
              <a:bodyPr wrap="square" rtlCol="0">
                <a:spAutoFit/>
              </a:bodyPr>
              <a:lstStyle/>
              <a:p>
                <a:pPr algn="ctr"/>
                <a:r>
                  <a:rPr lang="mn-MN" b="1" dirty="0">
                    <a:solidFill>
                      <a:srgbClr val="2957A4"/>
                    </a:solidFill>
                    <a:latin typeface="Mogul Helios" pitchFamily="2" charset="0"/>
                    <a:cs typeface="Arial" panose="020B0604020202020204" pitchFamily="34" charset="0"/>
                  </a:rPr>
                  <a:t>Хяналт шалгалт, зохицуулалт</a:t>
                </a:r>
                <a:endParaRPr lang="en-US" b="1" dirty="0">
                  <a:solidFill>
                    <a:srgbClr val="2957A4"/>
                  </a:solidFill>
                  <a:latin typeface="Mogul Helios" pitchFamily="2" charset="0"/>
                  <a:cs typeface="Arial" panose="020B0604020202020204" pitchFamily="34" charset="0"/>
                </a:endParaRPr>
              </a:p>
              <a:p>
                <a:pPr algn="ctr"/>
                <a:r>
                  <a:rPr lang="en-US" sz="3200" b="1" dirty="0">
                    <a:solidFill>
                      <a:srgbClr val="2957A4"/>
                    </a:solidFill>
                    <a:latin typeface="Mogul Helios" pitchFamily="2" charset="0"/>
                    <a:cs typeface="Arial" panose="020B0604020202020204" pitchFamily="34" charset="0"/>
                  </a:rPr>
                  <a:t>15</a:t>
                </a:r>
                <a:r>
                  <a:rPr lang="mn-MN" sz="3200" b="1" dirty="0">
                    <a:solidFill>
                      <a:srgbClr val="2957A4"/>
                    </a:solidFill>
                    <a:latin typeface="Mogul Helios" pitchFamily="2" charset="0"/>
                    <a:cs typeface="Arial" panose="020B0604020202020204" pitchFamily="34" charset="0"/>
                  </a:rPr>
                  <a:t>3</a:t>
                </a:r>
                <a:endParaRPr lang="en-US" b="1" dirty="0">
                  <a:solidFill>
                    <a:srgbClr val="2957A4"/>
                  </a:solidFill>
                  <a:latin typeface="Mogul Helios" pitchFamily="2" charset="0"/>
                  <a:cs typeface="Arial" panose="020B0604020202020204" pitchFamily="34" charset="0"/>
                </a:endParaRPr>
              </a:p>
            </p:txBody>
          </p:sp>
          <p:sp>
            <p:nvSpPr>
              <p:cNvPr id="184" name="TextBox 183">
                <a:extLst>
                  <a:ext uri="{FF2B5EF4-FFF2-40B4-BE49-F238E27FC236}">
                    <a16:creationId xmlns:a16="http://schemas.microsoft.com/office/drawing/2014/main" id="{DB314E2C-7BC9-40B2-A37E-30A5FB31C9CE}"/>
                  </a:ext>
                </a:extLst>
              </p:cNvPr>
              <p:cNvSpPr txBox="1"/>
              <p:nvPr/>
            </p:nvSpPr>
            <p:spPr>
              <a:xfrm>
                <a:off x="4230875" y="6226230"/>
                <a:ext cx="3367376" cy="1426178"/>
              </a:xfrm>
              <a:prstGeom prst="rect">
                <a:avLst/>
              </a:prstGeom>
              <a:noFill/>
            </p:spPr>
            <p:txBody>
              <a:bodyPr wrap="square" rtlCol="0">
                <a:spAutoFit/>
              </a:bodyPr>
              <a:lstStyle/>
              <a:p>
                <a:pPr algn="ctr"/>
                <a:r>
                  <a:rPr lang="mn-MN" b="1" dirty="0">
                    <a:solidFill>
                      <a:srgbClr val="D0402C"/>
                    </a:solidFill>
                    <a:latin typeface="Mogul Helios" pitchFamily="2" charset="0"/>
                    <a:cs typeface="Arial" panose="020B0604020202020204" pitchFamily="34" charset="0"/>
                  </a:rPr>
                  <a:t>Бусад</a:t>
                </a:r>
              </a:p>
              <a:p>
                <a:pPr algn="ctr"/>
                <a:r>
                  <a:rPr lang="en-US" sz="3200" b="1" dirty="0">
                    <a:solidFill>
                      <a:srgbClr val="D0402C"/>
                    </a:solidFill>
                    <a:latin typeface="Mogul Helios" pitchFamily="2" charset="0"/>
                    <a:cs typeface="Arial" panose="020B0604020202020204" pitchFamily="34" charset="0"/>
                  </a:rPr>
                  <a:t>4</a:t>
                </a:r>
                <a:endParaRPr lang="en-US" sz="2800" b="1" dirty="0">
                  <a:solidFill>
                    <a:srgbClr val="D0402C"/>
                  </a:solidFill>
                  <a:latin typeface="Mogul Helios" pitchFamily="2" charset="0"/>
                  <a:cs typeface="Arial" panose="020B0604020202020204" pitchFamily="34" charset="0"/>
                </a:endParaRPr>
              </a:p>
            </p:txBody>
          </p:sp>
          <p:sp>
            <p:nvSpPr>
              <p:cNvPr id="185" name="TextBox 184">
                <a:extLst>
                  <a:ext uri="{FF2B5EF4-FFF2-40B4-BE49-F238E27FC236}">
                    <a16:creationId xmlns:a16="http://schemas.microsoft.com/office/drawing/2014/main" id="{F0367700-83FF-40CF-8902-9E8977C7C2DC}"/>
                  </a:ext>
                </a:extLst>
              </p:cNvPr>
              <p:cNvSpPr txBox="1"/>
              <p:nvPr/>
            </p:nvSpPr>
            <p:spPr>
              <a:xfrm>
                <a:off x="621598" y="4476634"/>
                <a:ext cx="3445397" cy="1884593"/>
              </a:xfrm>
              <a:prstGeom prst="rect">
                <a:avLst/>
              </a:prstGeom>
              <a:noFill/>
            </p:spPr>
            <p:txBody>
              <a:bodyPr wrap="square" rtlCol="0">
                <a:spAutoFit/>
              </a:bodyPr>
              <a:lstStyle/>
              <a:p>
                <a:pPr algn="ctr"/>
                <a:r>
                  <a:rPr lang="mn-MN" b="1" dirty="0">
                    <a:solidFill>
                      <a:srgbClr val="2957A4"/>
                    </a:solidFill>
                    <a:latin typeface="Mogul Helios" pitchFamily="2" charset="0"/>
                    <a:cs typeface="Arial" panose="020B0604020202020204" pitchFamily="34" charset="0"/>
                  </a:rPr>
                  <a:t>Хадгаламж, зээлийн хоршоо</a:t>
                </a:r>
              </a:p>
              <a:p>
                <a:pPr algn="ctr"/>
                <a:r>
                  <a:rPr lang="en-US" sz="3200" b="1" dirty="0">
                    <a:solidFill>
                      <a:srgbClr val="2957A4"/>
                    </a:solidFill>
                    <a:latin typeface="Mogul Helios" pitchFamily="2" charset="0"/>
                    <a:cs typeface="Arial" panose="020B0604020202020204" pitchFamily="34" charset="0"/>
                  </a:rPr>
                  <a:t>6</a:t>
                </a:r>
                <a:r>
                  <a:rPr lang="mn-MN" sz="3200" b="1" dirty="0">
                    <a:solidFill>
                      <a:srgbClr val="2957A4"/>
                    </a:solidFill>
                    <a:latin typeface="Mogul Helios" pitchFamily="2" charset="0"/>
                    <a:cs typeface="Arial" panose="020B0604020202020204" pitchFamily="34" charset="0"/>
                  </a:rPr>
                  <a:t>7</a:t>
                </a:r>
                <a:endParaRPr lang="en-US" b="1" dirty="0">
                  <a:solidFill>
                    <a:srgbClr val="2957A4"/>
                  </a:solidFill>
                  <a:latin typeface="Mogul Helios" pitchFamily="2" charset="0"/>
                  <a:cs typeface="Arial" panose="020B0604020202020204" pitchFamily="34" charset="0"/>
                </a:endParaRPr>
              </a:p>
            </p:txBody>
          </p:sp>
          <p:sp>
            <p:nvSpPr>
              <p:cNvPr id="186" name="TextBox 185">
                <a:extLst>
                  <a:ext uri="{FF2B5EF4-FFF2-40B4-BE49-F238E27FC236}">
                    <a16:creationId xmlns:a16="http://schemas.microsoft.com/office/drawing/2014/main" id="{9207F223-A658-45AF-A6FA-61A5D7F2D438}"/>
                  </a:ext>
                </a:extLst>
              </p:cNvPr>
              <p:cNvSpPr txBox="1"/>
              <p:nvPr/>
            </p:nvSpPr>
            <p:spPr>
              <a:xfrm>
                <a:off x="858244" y="971839"/>
                <a:ext cx="3024072" cy="1426179"/>
              </a:xfrm>
              <a:prstGeom prst="rect">
                <a:avLst/>
              </a:prstGeom>
              <a:noFill/>
            </p:spPr>
            <p:txBody>
              <a:bodyPr wrap="square" rtlCol="0">
                <a:spAutoFit/>
              </a:bodyPr>
              <a:lstStyle/>
              <a:p>
                <a:pPr algn="ctr"/>
                <a:r>
                  <a:rPr lang="mn-MN" b="1" dirty="0">
                    <a:solidFill>
                      <a:srgbClr val="DA2D19"/>
                    </a:solidFill>
                    <a:latin typeface="Mogul Helios" pitchFamily="2" charset="0"/>
                    <a:cs typeface="Arial" panose="020B0604020202020204" pitchFamily="34" charset="0"/>
                  </a:rPr>
                  <a:t>Үнэт цаас</a:t>
                </a:r>
                <a:r>
                  <a:rPr lang="en-US" b="1" dirty="0">
                    <a:solidFill>
                      <a:srgbClr val="DA2D19"/>
                    </a:solidFill>
                    <a:latin typeface="Mogul Helios" pitchFamily="2" charset="0"/>
                    <a:cs typeface="Arial" panose="020B0604020202020204" pitchFamily="34" charset="0"/>
                  </a:rPr>
                  <a:t> </a:t>
                </a:r>
                <a:endParaRPr lang="mn-MN" b="1" dirty="0">
                  <a:solidFill>
                    <a:srgbClr val="DA2D19"/>
                  </a:solidFill>
                  <a:latin typeface="Mogul Helios" pitchFamily="2" charset="0"/>
                  <a:cs typeface="Arial" panose="020B0604020202020204" pitchFamily="34" charset="0"/>
                </a:endParaRPr>
              </a:p>
              <a:p>
                <a:pPr algn="ctr"/>
                <a:r>
                  <a:rPr lang="en-US" sz="3200" b="1" dirty="0">
                    <a:solidFill>
                      <a:srgbClr val="DA2D19"/>
                    </a:solidFill>
                    <a:latin typeface="Mogul Helios" pitchFamily="2" charset="0"/>
                    <a:cs typeface="Arial" panose="020B0604020202020204" pitchFamily="34" charset="0"/>
                  </a:rPr>
                  <a:t>8</a:t>
                </a:r>
                <a:r>
                  <a:rPr lang="mn-MN" sz="3200" b="1" dirty="0">
                    <a:solidFill>
                      <a:srgbClr val="DA2D19"/>
                    </a:solidFill>
                    <a:latin typeface="Mogul Helios" pitchFamily="2" charset="0"/>
                    <a:cs typeface="Arial" panose="020B0604020202020204" pitchFamily="34" charset="0"/>
                  </a:rPr>
                  <a:t>6</a:t>
                </a:r>
                <a:endParaRPr lang="en-US" sz="2000" b="1" dirty="0">
                  <a:solidFill>
                    <a:srgbClr val="DA2D19"/>
                  </a:solidFill>
                  <a:latin typeface="Mogul Helios" pitchFamily="2" charset="0"/>
                  <a:cs typeface="Arial" panose="020B0604020202020204" pitchFamily="34" charset="0"/>
                </a:endParaRPr>
              </a:p>
            </p:txBody>
          </p:sp>
          <p:sp>
            <p:nvSpPr>
              <p:cNvPr id="187" name="TextBox 186">
                <a:extLst>
                  <a:ext uri="{FF2B5EF4-FFF2-40B4-BE49-F238E27FC236}">
                    <a16:creationId xmlns:a16="http://schemas.microsoft.com/office/drawing/2014/main" id="{EE56E634-79D6-474F-B2D1-3FB3E42417E0}"/>
                  </a:ext>
                </a:extLst>
              </p:cNvPr>
              <p:cNvSpPr txBox="1"/>
              <p:nvPr/>
            </p:nvSpPr>
            <p:spPr>
              <a:xfrm>
                <a:off x="8562997" y="5216045"/>
                <a:ext cx="4147093" cy="3259838"/>
              </a:xfrm>
              <a:prstGeom prst="rect">
                <a:avLst/>
              </a:prstGeom>
              <a:noFill/>
            </p:spPr>
            <p:txBody>
              <a:bodyPr wrap="square" rtlCol="0">
                <a:spAutoFit/>
              </a:bodyPr>
              <a:lstStyle/>
              <a:p>
                <a:pPr algn="ctr"/>
                <a:r>
                  <a:rPr lang="mn-MN" b="1" dirty="0">
                    <a:solidFill>
                      <a:schemeClr val="tx1">
                        <a:lumMod val="50000"/>
                        <a:lumOff val="50000"/>
                      </a:schemeClr>
                    </a:solidFill>
                    <a:latin typeface="Mogul Helios" pitchFamily="2" charset="0"/>
                    <a:cs typeface="Arial" panose="020B0604020202020204" pitchFamily="34" charset="0"/>
                  </a:rPr>
                  <a:t>Үл хөдлөх эд хөрөнгө зуучлал, үнэт металл, үнэт эдлэлийн арилжаа эрхлэгч</a:t>
                </a:r>
              </a:p>
              <a:p>
                <a:pPr algn="ctr"/>
                <a:r>
                  <a:rPr lang="mn-MN" sz="3200" b="1" dirty="0">
                    <a:solidFill>
                      <a:schemeClr val="tx1">
                        <a:lumMod val="50000"/>
                        <a:lumOff val="50000"/>
                      </a:schemeClr>
                    </a:solidFill>
                    <a:latin typeface="Mogul Helios" pitchFamily="2" charset="0"/>
                    <a:cs typeface="Arial" panose="020B0604020202020204" pitchFamily="34" charset="0"/>
                  </a:rPr>
                  <a:t>608</a:t>
                </a:r>
                <a:endParaRPr lang="en-US" b="1" dirty="0">
                  <a:solidFill>
                    <a:schemeClr val="tx1">
                      <a:lumMod val="50000"/>
                      <a:lumOff val="50000"/>
                    </a:schemeClr>
                  </a:solidFill>
                  <a:latin typeface="Mogul Helios" pitchFamily="2" charset="0"/>
                  <a:cs typeface="Arial" panose="020B0604020202020204" pitchFamily="34" charset="0"/>
                </a:endParaRPr>
              </a:p>
            </p:txBody>
          </p:sp>
        </p:grpSp>
        <p:grpSp>
          <p:nvGrpSpPr>
            <p:cNvPr id="176" name="Group 175">
              <a:extLst>
                <a:ext uri="{FF2B5EF4-FFF2-40B4-BE49-F238E27FC236}">
                  <a16:creationId xmlns:a16="http://schemas.microsoft.com/office/drawing/2014/main" id="{DBC1B0CB-FE87-45DD-B337-7D581E2EF981}"/>
                </a:ext>
              </a:extLst>
            </p:cNvPr>
            <p:cNvGrpSpPr/>
            <p:nvPr/>
          </p:nvGrpSpPr>
          <p:grpSpPr>
            <a:xfrm>
              <a:off x="8032211" y="5059725"/>
              <a:ext cx="666683" cy="666684"/>
              <a:chOff x="7487510" y="4755682"/>
              <a:chExt cx="914398" cy="914400"/>
            </a:xfrm>
          </p:grpSpPr>
          <p:pic>
            <p:nvPicPr>
              <p:cNvPr id="177" name="Graphic 67" descr="Add">
                <a:extLst>
                  <a:ext uri="{FF2B5EF4-FFF2-40B4-BE49-F238E27FC236}">
                    <a16:creationId xmlns:a16="http://schemas.microsoft.com/office/drawing/2014/main" id="{6927D406-71E2-40E8-BCF1-FD1408FCB60D}"/>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622609" y="4904510"/>
                <a:ext cx="644209" cy="644210"/>
              </a:xfrm>
              <a:prstGeom prst="rect">
                <a:avLst/>
              </a:prstGeom>
            </p:spPr>
          </p:pic>
          <p:sp>
            <p:nvSpPr>
              <p:cNvPr id="178" name="Oval 177">
                <a:extLst>
                  <a:ext uri="{FF2B5EF4-FFF2-40B4-BE49-F238E27FC236}">
                    <a16:creationId xmlns:a16="http://schemas.microsoft.com/office/drawing/2014/main" id="{B9D057C6-D97E-44D0-9CB1-91F76B25C906}"/>
                  </a:ext>
                </a:extLst>
              </p:cNvPr>
              <p:cNvSpPr/>
              <p:nvPr/>
            </p:nvSpPr>
            <p:spPr>
              <a:xfrm>
                <a:off x="7487510" y="4755682"/>
                <a:ext cx="914398" cy="914400"/>
              </a:xfrm>
              <a:prstGeom prst="ellips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lumMod val="50000"/>
                      <a:lumOff val="50000"/>
                    </a:schemeClr>
                  </a:solidFill>
                </a:endParaRPr>
              </a:p>
            </p:txBody>
          </p:sp>
        </p:grpSp>
      </p:grpSp>
      <p:pic>
        <p:nvPicPr>
          <p:cNvPr id="169" name="Picture 6" descr="Snowflake Icon | Christmas Flat Color Iconset | Icons8">
            <a:extLst>
              <a:ext uri="{FF2B5EF4-FFF2-40B4-BE49-F238E27FC236}">
                <a16:creationId xmlns:a16="http://schemas.microsoft.com/office/drawing/2014/main" id="{7BFAF045-5202-4CC1-B925-5BA2AA830894}"/>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8829" y="1993925"/>
            <a:ext cx="411877" cy="411877"/>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64456554-E697-4AE1-8BB4-B299B421B240}"/>
              </a:ext>
            </a:extLst>
          </p:cNvPr>
          <p:cNvGrpSpPr/>
          <p:nvPr/>
        </p:nvGrpSpPr>
        <p:grpSpPr>
          <a:xfrm>
            <a:off x="826541" y="830849"/>
            <a:ext cx="2995410" cy="1815929"/>
            <a:chOff x="349718" y="789184"/>
            <a:chExt cx="2995410" cy="789186"/>
          </a:xfrm>
        </p:grpSpPr>
        <p:sp>
          <p:nvSpPr>
            <p:cNvPr id="170" name="Rectangle 169">
              <a:extLst>
                <a:ext uri="{FF2B5EF4-FFF2-40B4-BE49-F238E27FC236}">
                  <a16:creationId xmlns:a16="http://schemas.microsoft.com/office/drawing/2014/main" id="{0588B925-6A1E-4B5F-9024-F4A0DF4ACB19}"/>
                </a:ext>
              </a:extLst>
            </p:cNvPr>
            <p:cNvSpPr/>
            <p:nvPr/>
          </p:nvSpPr>
          <p:spPr>
            <a:xfrm>
              <a:off x="349718" y="789184"/>
              <a:ext cx="2995410" cy="468149"/>
            </a:xfrm>
            <a:prstGeom prst="rect">
              <a:avLst/>
            </a:prstGeom>
          </p:spPr>
          <p:txBody>
            <a:bodyPr wrap="square">
              <a:spAutoFit/>
            </a:bodyPr>
            <a:lstStyle/>
            <a:p>
              <a:pPr defTabSz="810325" eaLnBrk="0" fontAlgn="base" hangingPunct="0">
                <a:spcBef>
                  <a:spcPct val="0"/>
                </a:spcBef>
                <a:spcAft>
                  <a:spcPct val="0"/>
                </a:spcAft>
              </a:pPr>
              <a:r>
                <a:rPr lang="mn-MN" sz="3200" b="1" dirty="0">
                  <a:solidFill>
                    <a:srgbClr val="3457A4"/>
                  </a:solidFill>
                  <a:latin typeface="Mogul Helios" pitchFamily="2" charset="0"/>
                </a:rPr>
                <a:t>ГАРГАСАН</a:t>
              </a:r>
              <a:r>
                <a:rPr lang="mn-MN" sz="3200" b="1" dirty="0">
                  <a:solidFill>
                    <a:srgbClr val="D0402C"/>
                  </a:solidFill>
                  <a:latin typeface="Mogul Helios" pitchFamily="2" charset="0"/>
                </a:rPr>
                <a:t> ШИЙДВЭРҮҮД</a:t>
              </a:r>
              <a:endParaRPr lang="en-US" sz="3200" b="1" dirty="0">
                <a:solidFill>
                  <a:srgbClr val="D0402C"/>
                </a:solidFill>
                <a:latin typeface="Mogul Helios" pitchFamily="2" charset="0"/>
              </a:endParaRPr>
            </a:p>
          </p:txBody>
        </p:sp>
        <p:grpSp>
          <p:nvGrpSpPr>
            <p:cNvPr id="30" name="Group 29">
              <a:extLst>
                <a:ext uri="{FF2B5EF4-FFF2-40B4-BE49-F238E27FC236}">
                  <a16:creationId xmlns:a16="http://schemas.microsoft.com/office/drawing/2014/main" id="{D1C5054C-3AAC-4E28-860B-89E27EE2537B}"/>
                </a:ext>
              </a:extLst>
            </p:cNvPr>
            <p:cNvGrpSpPr/>
            <p:nvPr/>
          </p:nvGrpSpPr>
          <p:grpSpPr>
            <a:xfrm>
              <a:off x="2107482" y="1014176"/>
              <a:ext cx="942997" cy="564194"/>
              <a:chOff x="2103963" y="1084027"/>
              <a:chExt cx="942997" cy="564194"/>
            </a:xfrm>
          </p:grpSpPr>
          <p:cxnSp>
            <p:nvCxnSpPr>
              <p:cNvPr id="171" name="AutoShape 71">
                <a:extLst>
                  <a:ext uri="{FF2B5EF4-FFF2-40B4-BE49-F238E27FC236}">
                    <a16:creationId xmlns:a16="http://schemas.microsoft.com/office/drawing/2014/main" id="{C0127E2D-055F-4CB4-9311-1A70F7695076}"/>
                  </a:ext>
                </a:extLst>
              </p:cNvPr>
              <p:cNvCxnSpPr>
                <a:cxnSpLocks noChangeShapeType="1"/>
              </p:cNvCxnSpPr>
              <p:nvPr/>
            </p:nvCxnSpPr>
            <p:spPr bwMode="auto">
              <a:xfrm>
                <a:off x="2103963" y="1085978"/>
                <a:ext cx="940453" cy="0"/>
              </a:xfrm>
              <a:prstGeom prst="straightConnector1">
                <a:avLst/>
              </a:prstGeom>
              <a:noFill/>
              <a:ln w="3175">
                <a:solidFill>
                  <a:srgbClr val="0852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72" name="AutoShape 72">
                <a:extLst>
                  <a:ext uri="{FF2B5EF4-FFF2-40B4-BE49-F238E27FC236}">
                    <a16:creationId xmlns:a16="http://schemas.microsoft.com/office/drawing/2014/main" id="{73081BA1-CD63-4D17-A15B-8F295737EAC8}"/>
                  </a:ext>
                </a:extLst>
              </p:cNvPr>
              <p:cNvCxnSpPr>
                <a:cxnSpLocks noChangeShapeType="1"/>
              </p:cNvCxnSpPr>
              <p:nvPr/>
            </p:nvCxnSpPr>
            <p:spPr bwMode="auto">
              <a:xfrm>
                <a:off x="3046960" y="1084027"/>
                <a:ext cx="0" cy="564194"/>
              </a:xfrm>
              <a:prstGeom prst="straightConnector1">
                <a:avLst/>
              </a:prstGeom>
              <a:noFill/>
              <a:ln w="3175" algn="ctr">
                <a:solidFill>
                  <a:srgbClr val="0852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73" name="AutoShape 73">
                <a:extLst>
                  <a:ext uri="{FF2B5EF4-FFF2-40B4-BE49-F238E27FC236}">
                    <a16:creationId xmlns:a16="http://schemas.microsoft.com/office/drawing/2014/main" id="{721D3692-A8F4-4C1A-B1AF-057261C2A5BA}"/>
                  </a:ext>
                </a:extLst>
              </p:cNvPr>
              <p:cNvCxnSpPr>
                <a:cxnSpLocks noChangeShapeType="1"/>
              </p:cNvCxnSpPr>
              <p:nvPr/>
            </p:nvCxnSpPr>
            <p:spPr bwMode="auto">
              <a:xfrm flipH="1">
                <a:off x="2743200" y="1648221"/>
                <a:ext cx="303630" cy="0"/>
              </a:xfrm>
              <a:prstGeom prst="straightConnector1">
                <a:avLst/>
              </a:prstGeom>
              <a:noFill/>
              <a:ln w="3175" algn="ctr">
                <a:solidFill>
                  <a:srgbClr val="D0402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grpSp>
      <p:pic>
        <p:nvPicPr>
          <p:cNvPr id="174" name="Google Shape;229;p15" descr="http://megaicons.net/static/img/icons_sizes/51/1373/256/snowflake-icon.png">
            <a:extLst>
              <a:ext uri="{FF2B5EF4-FFF2-40B4-BE49-F238E27FC236}">
                <a16:creationId xmlns:a16="http://schemas.microsoft.com/office/drawing/2014/main" id="{5F818229-33FE-4ECB-BBE9-1D5A327AF12B}"/>
              </a:ext>
            </a:extLst>
          </p:cNvPr>
          <p:cNvPicPr preferRelativeResize="0"/>
          <p:nvPr/>
        </p:nvPicPr>
        <p:blipFill rotWithShape="1">
          <a:blip r:embed="rId20">
            <a:alphaModFix/>
          </a:blip>
          <a:srcRect/>
          <a:stretch/>
        </p:blipFill>
        <p:spPr>
          <a:xfrm>
            <a:off x="-946673" y="6420642"/>
            <a:ext cx="664048" cy="664048"/>
          </a:xfrm>
          <a:prstGeom prst="rect">
            <a:avLst/>
          </a:prstGeom>
          <a:noFill/>
          <a:ln>
            <a:noFill/>
          </a:ln>
        </p:spPr>
      </p:pic>
      <p:sp>
        <p:nvSpPr>
          <p:cNvPr id="332" name="Rectangle 331">
            <a:extLst>
              <a:ext uri="{FF2B5EF4-FFF2-40B4-BE49-F238E27FC236}">
                <a16:creationId xmlns:a16="http://schemas.microsoft.com/office/drawing/2014/main" id="{10AB2B28-C205-46FB-A56C-D22160BE5916}"/>
              </a:ext>
            </a:extLst>
          </p:cNvPr>
          <p:cNvSpPr/>
          <p:nvPr/>
        </p:nvSpPr>
        <p:spPr>
          <a:xfrm>
            <a:off x="501752" y="4552740"/>
            <a:ext cx="6869240" cy="830997"/>
          </a:xfrm>
          <a:prstGeom prst="rect">
            <a:avLst/>
          </a:prstGeom>
        </p:spPr>
        <p:txBody>
          <a:bodyPr wrap="square">
            <a:spAutoFit/>
          </a:bodyPr>
          <a:lstStyle/>
          <a:p>
            <a:pPr algn="ctr"/>
            <a:r>
              <a:rPr lang="mn-MN" sz="2400" b="1" dirty="0">
                <a:solidFill>
                  <a:srgbClr val="3457A4"/>
                </a:solidFill>
                <a:latin typeface="Mogul Helios" charset="0"/>
              </a:rPr>
              <a:t>Санхүүгийн зохицуулах хорооны даргын тушаалаар салбарын зохицуулалттай холбоотойгоор 391 шийдвэр гаргажээ.</a:t>
            </a:r>
            <a:endParaRPr lang="en-US" sz="2400" b="1" dirty="0">
              <a:solidFill>
                <a:srgbClr val="3457A4"/>
              </a:solidFill>
              <a:latin typeface="Mogul Helios" charset="0"/>
            </a:endParaRPr>
          </a:p>
        </p:txBody>
      </p:sp>
      <p:pic>
        <p:nvPicPr>
          <p:cNvPr id="2052" name="Picture 4" descr="Gavel , Png Download - Defence The Law Icon, Transparent Png , Transparent  Png Image - PNGitem">
            <a:extLst>
              <a:ext uri="{FF2B5EF4-FFF2-40B4-BE49-F238E27FC236}">
                <a16:creationId xmlns:a16="http://schemas.microsoft.com/office/drawing/2014/main" id="{25CC7E9D-7346-4340-9591-FD8E22FB9EE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26118" y="995017"/>
            <a:ext cx="646976" cy="638701"/>
          </a:xfrm>
          <a:prstGeom prst="rect">
            <a:avLst/>
          </a:prstGeom>
          <a:noFill/>
          <a:extLst>
            <a:ext uri="{909E8E84-426E-40DD-AFC4-6F175D3DCCD1}">
              <a14:hiddenFill xmlns:a14="http://schemas.microsoft.com/office/drawing/2010/main">
                <a:solidFill>
                  <a:srgbClr val="FFFFFF"/>
                </a:solidFill>
              </a14:hiddenFill>
            </a:ext>
          </a:extLst>
        </p:spPr>
      </p:pic>
      <p:grpSp>
        <p:nvGrpSpPr>
          <p:cNvPr id="334" name="Group 333">
            <a:extLst>
              <a:ext uri="{FF2B5EF4-FFF2-40B4-BE49-F238E27FC236}">
                <a16:creationId xmlns:a16="http://schemas.microsoft.com/office/drawing/2014/main" id="{697EBC5E-6270-4585-BA63-16236558CAAC}"/>
              </a:ext>
            </a:extLst>
          </p:cNvPr>
          <p:cNvGrpSpPr/>
          <p:nvPr/>
        </p:nvGrpSpPr>
        <p:grpSpPr>
          <a:xfrm>
            <a:off x="3663518" y="781490"/>
            <a:ext cx="5101906" cy="3742408"/>
            <a:chOff x="3251279" y="749122"/>
            <a:chExt cx="6776285" cy="4970617"/>
          </a:xfrm>
        </p:grpSpPr>
        <p:graphicFrame>
          <p:nvGraphicFramePr>
            <p:cNvPr id="335" name="Chart 334">
              <a:extLst>
                <a:ext uri="{FF2B5EF4-FFF2-40B4-BE49-F238E27FC236}">
                  <a16:creationId xmlns:a16="http://schemas.microsoft.com/office/drawing/2014/main" id="{607E2086-BDB9-4A86-BB4F-AC7A0738418D}"/>
                </a:ext>
              </a:extLst>
            </p:cNvPr>
            <p:cNvGraphicFramePr>
              <a:graphicFrameLocks/>
            </p:cNvGraphicFramePr>
            <p:nvPr>
              <p:extLst>
                <p:ext uri="{D42A27DB-BD31-4B8C-83A1-F6EECF244321}">
                  <p14:modId xmlns:p14="http://schemas.microsoft.com/office/powerpoint/2010/main" val="596672208"/>
                </p:ext>
              </p:extLst>
            </p:nvPr>
          </p:nvGraphicFramePr>
          <p:xfrm>
            <a:off x="3251279" y="985650"/>
            <a:ext cx="5592142" cy="4734089"/>
          </p:xfrm>
          <a:graphic>
            <a:graphicData uri="http://schemas.openxmlformats.org/drawingml/2006/chart">
              <c:chart xmlns:c="http://schemas.openxmlformats.org/drawingml/2006/chart" xmlns:r="http://schemas.openxmlformats.org/officeDocument/2006/relationships" r:id="rId22"/>
            </a:graphicData>
          </a:graphic>
        </p:graphicFrame>
        <p:grpSp>
          <p:nvGrpSpPr>
            <p:cNvPr id="336" name="Group 335">
              <a:extLst>
                <a:ext uri="{FF2B5EF4-FFF2-40B4-BE49-F238E27FC236}">
                  <a16:creationId xmlns:a16="http://schemas.microsoft.com/office/drawing/2014/main" id="{8B899079-203B-4B3F-A9A8-C507A68D76A8}"/>
                </a:ext>
              </a:extLst>
            </p:cNvPr>
            <p:cNvGrpSpPr/>
            <p:nvPr/>
          </p:nvGrpSpPr>
          <p:grpSpPr>
            <a:xfrm rot="11631832">
              <a:off x="5228075" y="2360184"/>
              <a:ext cx="1822934" cy="1822934"/>
              <a:chOff x="7063489" y="2813762"/>
              <a:chExt cx="3126477" cy="3126477"/>
            </a:xfrm>
          </p:grpSpPr>
          <p:sp>
            <p:nvSpPr>
              <p:cNvPr id="369" name="Oval 368">
                <a:extLst>
                  <a:ext uri="{FF2B5EF4-FFF2-40B4-BE49-F238E27FC236}">
                    <a16:creationId xmlns:a16="http://schemas.microsoft.com/office/drawing/2014/main" id="{E4FECC14-7C3F-4004-ADCB-09439DB5D882}"/>
                  </a:ext>
                </a:extLst>
              </p:cNvPr>
              <p:cNvSpPr/>
              <p:nvPr/>
            </p:nvSpPr>
            <p:spPr>
              <a:xfrm>
                <a:off x="7063489" y="2813762"/>
                <a:ext cx="3126477" cy="3126477"/>
              </a:xfrm>
              <a:prstGeom prst="ellipse">
                <a:avLst/>
              </a:prstGeom>
              <a:solidFill>
                <a:srgbClr val="E7E6E6"/>
              </a:solidFill>
              <a:ln>
                <a:noFill/>
              </a:ln>
              <a:effectLst>
                <a:outerShdw blurRad="533400" dist="279400" dir="60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Mogul Helios" pitchFamily="2" charset="0"/>
                </a:endParaRPr>
              </a:p>
            </p:txBody>
          </p:sp>
          <p:sp>
            <p:nvSpPr>
              <p:cNvPr id="370" name="Donut 230">
                <a:extLst>
                  <a:ext uri="{FF2B5EF4-FFF2-40B4-BE49-F238E27FC236}">
                    <a16:creationId xmlns:a16="http://schemas.microsoft.com/office/drawing/2014/main" id="{B37383B2-EEEC-495F-AB0A-B1F8CF28EEF2}"/>
                  </a:ext>
                </a:extLst>
              </p:cNvPr>
              <p:cNvSpPr/>
              <p:nvPr/>
            </p:nvSpPr>
            <p:spPr>
              <a:xfrm>
                <a:off x="7260201" y="3010474"/>
                <a:ext cx="2733052" cy="2733052"/>
              </a:xfrm>
              <a:prstGeom prst="donut">
                <a:avLst>
                  <a:gd name="adj" fmla="val 0"/>
                </a:avLst>
              </a:prstGeom>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Mogul Helios" pitchFamily="2" charset="0"/>
                </a:endParaRPr>
              </a:p>
            </p:txBody>
          </p:sp>
        </p:grpSp>
        <p:sp>
          <p:nvSpPr>
            <p:cNvPr id="337" name="Rectangle 336">
              <a:extLst>
                <a:ext uri="{FF2B5EF4-FFF2-40B4-BE49-F238E27FC236}">
                  <a16:creationId xmlns:a16="http://schemas.microsoft.com/office/drawing/2014/main" id="{EDB2BF65-D59D-420A-83F4-919A0B958AF4}"/>
                </a:ext>
              </a:extLst>
            </p:cNvPr>
            <p:cNvSpPr/>
            <p:nvPr/>
          </p:nvSpPr>
          <p:spPr>
            <a:xfrm>
              <a:off x="5400541" y="2366599"/>
              <a:ext cx="1494097" cy="1635139"/>
            </a:xfrm>
            <a:prstGeom prst="rect">
              <a:avLst/>
            </a:prstGeom>
          </p:spPr>
          <p:txBody>
            <a:bodyPr wrap="square">
              <a:spAutoFit/>
            </a:bodyPr>
            <a:lstStyle/>
            <a:p>
              <a:pPr algn="ctr"/>
              <a:r>
                <a:rPr lang="en-US" sz="3200" b="1" dirty="0">
                  <a:solidFill>
                    <a:srgbClr val="3457A4"/>
                  </a:solidFill>
                  <a:latin typeface="Mogul Helios" pitchFamily="2" charset="0"/>
                  <a:cs typeface="Arial" panose="020B0604020202020204" pitchFamily="34" charset="0"/>
                </a:rPr>
                <a:t>2</a:t>
              </a:r>
              <a:r>
                <a:rPr lang="mn-MN" sz="3200" b="1" dirty="0">
                  <a:solidFill>
                    <a:srgbClr val="3457A4"/>
                  </a:solidFill>
                  <a:latin typeface="Mogul Helios" pitchFamily="2" charset="0"/>
                  <a:cs typeface="Arial" panose="020B0604020202020204" pitchFamily="34" charset="0"/>
                </a:rPr>
                <a:t>4</a:t>
              </a:r>
            </a:p>
            <a:p>
              <a:pPr algn="ctr"/>
              <a:r>
                <a:rPr lang="mn-MN" sz="1400" b="1" dirty="0">
                  <a:solidFill>
                    <a:srgbClr val="3457A4"/>
                  </a:solidFill>
                  <a:latin typeface="Mogul Helios" pitchFamily="2" charset="0"/>
                  <a:cs typeface="Arial" panose="020B0604020202020204" pitchFamily="34" charset="0"/>
                </a:rPr>
                <a:t>удаагийн хуралдаан </a:t>
              </a:r>
              <a:endParaRPr lang="en-US" sz="1400" b="1" dirty="0">
                <a:solidFill>
                  <a:srgbClr val="3457A4"/>
                </a:solidFill>
                <a:latin typeface="Mogul Helios" pitchFamily="2" charset="0"/>
                <a:cs typeface="Arial" panose="020B0604020202020204" pitchFamily="34" charset="0"/>
              </a:endParaRPr>
            </a:p>
            <a:p>
              <a:pPr algn="ctr"/>
              <a:r>
                <a:rPr lang="en-US" sz="1400" b="1" dirty="0">
                  <a:solidFill>
                    <a:srgbClr val="D0402C"/>
                  </a:solidFill>
                  <a:latin typeface="Mogul Helios" pitchFamily="2" charset="0"/>
                  <a:cs typeface="Arial" panose="020B0604020202020204" pitchFamily="34" charset="0"/>
                </a:rPr>
                <a:t>1051 </a:t>
              </a:r>
              <a:r>
                <a:rPr lang="mn-MN" sz="1400" b="1" dirty="0">
                  <a:solidFill>
                    <a:srgbClr val="D0402C"/>
                  </a:solidFill>
                  <a:latin typeface="Mogul Helios" pitchFamily="2" charset="0"/>
                  <a:cs typeface="Arial" panose="020B0604020202020204" pitchFamily="34" charset="0"/>
                </a:rPr>
                <a:t>тогтоол</a:t>
              </a:r>
              <a:endParaRPr lang="en-US" sz="1400" b="1" dirty="0">
                <a:solidFill>
                  <a:srgbClr val="D0402C"/>
                </a:solidFill>
                <a:latin typeface="Mogul Helios" pitchFamily="2" charset="0"/>
                <a:cs typeface="Arial" panose="020B0604020202020204" pitchFamily="34" charset="0"/>
              </a:endParaRPr>
            </a:p>
          </p:txBody>
        </p:sp>
        <p:sp>
          <p:nvSpPr>
            <p:cNvPr id="339" name="TextBox 338">
              <a:extLst>
                <a:ext uri="{FF2B5EF4-FFF2-40B4-BE49-F238E27FC236}">
                  <a16:creationId xmlns:a16="http://schemas.microsoft.com/office/drawing/2014/main" id="{CA38CDC1-F053-4A07-A17B-071B249539F2}"/>
                </a:ext>
              </a:extLst>
            </p:cNvPr>
            <p:cNvSpPr txBox="1"/>
            <p:nvPr/>
          </p:nvSpPr>
          <p:spPr>
            <a:xfrm>
              <a:off x="3840248" y="2822565"/>
              <a:ext cx="1508322" cy="1246794"/>
            </a:xfrm>
            <a:prstGeom prst="rect">
              <a:avLst/>
            </a:prstGeom>
            <a:noFill/>
          </p:spPr>
          <p:txBody>
            <a:bodyPr wrap="square" rtlCol="0">
              <a:spAutoFit/>
            </a:bodyPr>
            <a:lstStyle/>
            <a:p>
              <a:pPr algn="ctr"/>
              <a:r>
                <a:rPr lang="mn-MN" sz="1100" dirty="0">
                  <a:solidFill>
                    <a:schemeClr val="bg1"/>
                  </a:solidFill>
                  <a:latin typeface="Mogul Helios" panose="020B0604020202020204" charset="0"/>
                </a:rPr>
                <a:t>Үл хөдлөх эд хөрөнгө зуучлал, үнэт металл, үнэт эдлэлийн арилжаа эрхлэгч</a:t>
              </a:r>
              <a:endParaRPr lang="en-US" sz="1100" dirty="0">
                <a:solidFill>
                  <a:schemeClr val="bg1"/>
                </a:solidFill>
                <a:latin typeface="Mogul Helios" panose="020B0604020202020204" charset="0"/>
              </a:endParaRPr>
            </a:p>
          </p:txBody>
        </p:sp>
        <p:sp>
          <p:nvSpPr>
            <p:cNvPr id="340" name="TextBox 339">
              <a:extLst>
                <a:ext uri="{FF2B5EF4-FFF2-40B4-BE49-F238E27FC236}">
                  <a16:creationId xmlns:a16="http://schemas.microsoft.com/office/drawing/2014/main" id="{458B5E58-911D-479F-B4F5-C99D00267326}"/>
                </a:ext>
              </a:extLst>
            </p:cNvPr>
            <p:cNvSpPr txBox="1"/>
            <p:nvPr/>
          </p:nvSpPr>
          <p:spPr>
            <a:xfrm>
              <a:off x="4430923" y="3834804"/>
              <a:ext cx="1449878" cy="776690"/>
            </a:xfrm>
            <a:prstGeom prst="rect">
              <a:avLst/>
            </a:prstGeom>
            <a:noFill/>
          </p:spPr>
          <p:txBody>
            <a:bodyPr wrap="square" rtlCol="0">
              <a:spAutoFit/>
            </a:bodyPr>
            <a:lstStyle/>
            <a:p>
              <a:pPr algn="ctr"/>
              <a:r>
                <a:rPr lang="en-US" sz="3200" b="1" dirty="0">
                  <a:solidFill>
                    <a:schemeClr val="bg1"/>
                  </a:solidFill>
                  <a:latin typeface="Mogul Helios" panose="020B0604020202020204" charset="0"/>
                </a:rPr>
                <a:t>608</a:t>
              </a:r>
            </a:p>
          </p:txBody>
        </p:sp>
        <p:pic>
          <p:nvPicPr>
            <p:cNvPr id="342" name="Graphic 341" descr="Mining tools">
              <a:extLst>
                <a:ext uri="{FF2B5EF4-FFF2-40B4-BE49-F238E27FC236}">
                  <a16:creationId xmlns:a16="http://schemas.microsoft.com/office/drawing/2014/main" id="{7DCE173B-BBC8-4DBD-A70B-B10E50433020}"/>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929875" y="4568207"/>
              <a:ext cx="553999" cy="553999"/>
            </a:xfrm>
            <a:prstGeom prst="rect">
              <a:avLst/>
            </a:prstGeom>
          </p:spPr>
        </p:pic>
        <p:pic>
          <p:nvPicPr>
            <p:cNvPr id="347" name="Graphic 346" descr="House">
              <a:extLst>
                <a:ext uri="{FF2B5EF4-FFF2-40B4-BE49-F238E27FC236}">
                  <a16:creationId xmlns:a16="http://schemas.microsoft.com/office/drawing/2014/main" id="{7336F44F-384E-4D92-83C2-EB854927700B}"/>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745957" y="1753219"/>
              <a:ext cx="781094" cy="781094"/>
            </a:xfrm>
            <a:prstGeom prst="rect">
              <a:avLst/>
            </a:prstGeom>
          </p:spPr>
        </p:pic>
        <p:sp>
          <p:nvSpPr>
            <p:cNvPr id="348" name="TextBox 347">
              <a:extLst>
                <a:ext uri="{FF2B5EF4-FFF2-40B4-BE49-F238E27FC236}">
                  <a16:creationId xmlns:a16="http://schemas.microsoft.com/office/drawing/2014/main" id="{AAEA5CA0-3FE6-4118-B92C-AE2E713EDD2F}"/>
                </a:ext>
              </a:extLst>
            </p:cNvPr>
            <p:cNvSpPr txBox="1"/>
            <p:nvPr/>
          </p:nvSpPr>
          <p:spPr>
            <a:xfrm>
              <a:off x="7677312" y="986432"/>
              <a:ext cx="1835460" cy="572298"/>
            </a:xfrm>
            <a:prstGeom prst="rect">
              <a:avLst/>
            </a:prstGeom>
            <a:noFill/>
          </p:spPr>
          <p:txBody>
            <a:bodyPr wrap="square" rtlCol="0">
              <a:spAutoFit/>
            </a:bodyPr>
            <a:lstStyle/>
            <a:p>
              <a:pPr algn="ctr"/>
              <a:r>
                <a:rPr lang="mn-MN" sz="1100" b="1" dirty="0">
                  <a:solidFill>
                    <a:srgbClr val="3457A4"/>
                  </a:solidFill>
                  <a:latin typeface="Mogul Helios" pitchFamily="2" charset="0"/>
                  <a:cs typeface="Arial" panose="020B0604020202020204" pitchFamily="34" charset="0"/>
                </a:rPr>
                <a:t>Хадгаламж, зээлийн хоршоо</a:t>
              </a:r>
            </a:p>
          </p:txBody>
        </p:sp>
        <p:sp>
          <p:nvSpPr>
            <p:cNvPr id="349" name="TextBox 348">
              <a:extLst>
                <a:ext uri="{FF2B5EF4-FFF2-40B4-BE49-F238E27FC236}">
                  <a16:creationId xmlns:a16="http://schemas.microsoft.com/office/drawing/2014/main" id="{6B0FD270-EAD1-4283-9CF5-110F0506B3BF}"/>
                </a:ext>
              </a:extLst>
            </p:cNvPr>
            <p:cNvSpPr txBox="1"/>
            <p:nvPr/>
          </p:nvSpPr>
          <p:spPr>
            <a:xfrm>
              <a:off x="8342143" y="2534313"/>
              <a:ext cx="1245418" cy="347467"/>
            </a:xfrm>
            <a:prstGeom prst="rect">
              <a:avLst/>
            </a:prstGeom>
            <a:noFill/>
          </p:spPr>
          <p:txBody>
            <a:bodyPr wrap="square" rtlCol="0">
              <a:spAutoFit/>
            </a:bodyPr>
            <a:lstStyle/>
            <a:p>
              <a:pPr algn="ctr"/>
              <a:r>
                <a:rPr lang="mn-MN" sz="1100" b="1" dirty="0">
                  <a:solidFill>
                    <a:srgbClr val="D0402C"/>
                  </a:solidFill>
                  <a:latin typeface="Mogul Helios" pitchFamily="2" charset="0"/>
                  <a:cs typeface="Arial" panose="020B0604020202020204" pitchFamily="34" charset="0"/>
                </a:rPr>
                <a:t>Даатгал</a:t>
              </a:r>
              <a:endParaRPr lang="en-US" sz="1100" b="1" dirty="0">
                <a:solidFill>
                  <a:srgbClr val="D0402C"/>
                </a:solidFill>
                <a:latin typeface="Mogul Helios" pitchFamily="2" charset="0"/>
                <a:cs typeface="Arial" panose="020B0604020202020204" pitchFamily="34" charset="0"/>
              </a:endParaRPr>
            </a:p>
          </p:txBody>
        </p:sp>
        <p:sp>
          <p:nvSpPr>
            <p:cNvPr id="350" name="TextBox 349">
              <a:extLst>
                <a:ext uri="{FF2B5EF4-FFF2-40B4-BE49-F238E27FC236}">
                  <a16:creationId xmlns:a16="http://schemas.microsoft.com/office/drawing/2014/main" id="{D5DB9277-9CE7-4ABD-8082-567990FCC086}"/>
                </a:ext>
              </a:extLst>
            </p:cNvPr>
            <p:cNvSpPr txBox="1"/>
            <p:nvPr/>
          </p:nvSpPr>
          <p:spPr>
            <a:xfrm>
              <a:off x="8323792" y="3202594"/>
              <a:ext cx="1638807" cy="572298"/>
            </a:xfrm>
            <a:prstGeom prst="rect">
              <a:avLst/>
            </a:prstGeom>
            <a:noFill/>
          </p:spPr>
          <p:txBody>
            <a:bodyPr wrap="square" rtlCol="0">
              <a:spAutoFit/>
            </a:bodyPr>
            <a:lstStyle/>
            <a:p>
              <a:pPr algn="ctr"/>
              <a:r>
                <a:rPr lang="mn-MN" sz="1100" b="1" dirty="0">
                  <a:solidFill>
                    <a:srgbClr val="3457A4"/>
                  </a:solidFill>
                  <a:latin typeface="Mogul Helios" pitchFamily="2" charset="0"/>
                  <a:cs typeface="Arial" panose="020B0604020202020204" pitchFamily="34" charset="0"/>
                </a:rPr>
                <a:t>Банк бус санхүүгийн байгууллага</a:t>
              </a:r>
            </a:p>
          </p:txBody>
        </p:sp>
        <p:sp>
          <p:nvSpPr>
            <p:cNvPr id="351" name="TextBox 350">
              <a:extLst>
                <a:ext uri="{FF2B5EF4-FFF2-40B4-BE49-F238E27FC236}">
                  <a16:creationId xmlns:a16="http://schemas.microsoft.com/office/drawing/2014/main" id="{F33197B8-AC14-4AA7-887F-91D8FB2AE7A8}"/>
                </a:ext>
              </a:extLst>
            </p:cNvPr>
            <p:cNvSpPr txBox="1"/>
            <p:nvPr/>
          </p:nvSpPr>
          <p:spPr>
            <a:xfrm>
              <a:off x="7853161" y="4425090"/>
              <a:ext cx="1374179" cy="572298"/>
            </a:xfrm>
            <a:prstGeom prst="rect">
              <a:avLst/>
            </a:prstGeom>
            <a:noFill/>
          </p:spPr>
          <p:txBody>
            <a:bodyPr wrap="square" rtlCol="0">
              <a:spAutoFit/>
            </a:bodyPr>
            <a:lstStyle/>
            <a:p>
              <a:pPr algn="ctr"/>
              <a:r>
                <a:rPr lang="mn-MN" sz="1100" b="1" dirty="0">
                  <a:solidFill>
                    <a:srgbClr val="D0402C"/>
                  </a:solidFill>
                  <a:latin typeface="Mogul Helios" pitchFamily="2" charset="0"/>
                  <a:cs typeface="Arial" panose="020B0604020202020204" pitchFamily="34" charset="0"/>
                </a:rPr>
                <a:t>Хяналт шалгалт, зохицуулалт</a:t>
              </a:r>
              <a:endParaRPr lang="en-US" sz="1100" b="1" dirty="0">
                <a:solidFill>
                  <a:srgbClr val="D0402C"/>
                </a:solidFill>
                <a:latin typeface="Mogul Helios" pitchFamily="2" charset="0"/>
                <a:cs typeface="Arial" panose="020B0604020202020204" pitchFamily="34" charset="0"/>
              </a:endParaRPr>
            </a:p>
          </p:txBody>
        </p:sp>
        <p:sp>
          <p:nvSpPr>
            <p:cNvPr id="352" name="TextBox 351">
              <a:extLst>
                <a:ext uri="{FF2B5EF4-FFF2-40B4-BE49-F238E27FC236}">
                  <a16:creationId xmlns:a16="http://schemas.microsoft.com/office/drawing/2014/main" id="{ED457830-48D0-44B6-A59F-E816014CAF09}"/>
                </a:ext>
              </a:extLst>
            </p:cNvPr>
            <p:cNvSpPr txBox="1"/>
            <p:nvPr/>
          </p:nvSpPr>
          <p:spPr>
            <a:xfrm>
              <a:off x="6971064" y="1709541"/>
              <a:ext cx="3056500" cy="347467"/>
            </a:xfrm>
            <a:prstGeom prst="rect">
              <a:avLst/>
            </a:prstGeom>
            <a:noFill/>
          </p:spPr>
          <p:txBody>
            <a:bodyPr wrap="square" rtlCol="0">
              <a:spAutoFit/>
            </a:bodyPr>
            <a:lstStyle/>
            <a:p>
              <a:pPr algn="ctr"/>
              <a:r>
                <a:rPr lang="mn-MN" sz="1100" b="1" dirty="0">
                  <a:solidFill>
                    <a:schemeClr val="bg1">
                      <a:lumMod val="50000"/>
                    </a:schemeClr>
                  </a:solidFill>
                  <a:latin typeface="Mogul Helios" pitchFamily="2" charset="0"/>
                  <a:cs typeface="Arial" panose="020B0604020202020204" pitchFamily="34" charset="0"/>
                </a:rPr>
                <a:t>Бусад</a:t>
              </a:r>
            </a:p>
          </p:txBody>
        </p:sp>
        <p:sp>
          <p:nvSpPr>
            <p:cNvPr id="353" name="TextBox 352">
              <a:extLst>
                <a:ext uri="{FF2B5EF4-FFF2-40B4-BE49-F238E27FC236}">
                  <a16:creationId xmlns:a16="http://schemas.microsoft.com/office/drawing/2014/main" id="{8F5D67E6-52B1-4C64-B840-B483E0A7EA60}"/>
                </a:ext>
              </a:extLst>
            </p:cNvPr>
            <p:cNvSpPr txBox="1"/>
            <p:nvPr/>
          </p:nvSpPr>
          <p:spPr>
            <a:xfrm>
              <a:off x="6254040" y="749122"/>
              <a:ext cx="1288849" cy="347467"/>
            </a:xfrm>
            <a:prstGeom prst="rect">
              <a:avLst/>
            </a:prstGeom>
            <a:noFill/>
          </p:spPr>
          <p:txBody>
            <a:bodyPr wrap="square" rtlCol="0">
              <a:spAutoFit/>
            </a:bodyPr>
            <a:lstStyle/>
            <a:p>
              <a:pPr algn="ctr"/>
              <a:r>
                <a:rPr lang="mn-MN" sz="1100" b="1" dirty="0">
                  <a:solidFill>
                    <a:srgbClr val="D0402C"/>
                  </a:solidFill>
                  <a:latin typeface="Mogul Helios" pitchFamily="2" charset="0"/>
                  <a:cs typeface="Arial" panose="020B0604020202020204" pitchFamily="34" charset="0"/>
                </a:rPr>
                <a:t>Үнэт цаас</a:t>
              </a:r>
            </a:p>
          </p:txBody>
        </p:sp>
        <p:pic>
          <p:nvPicPr>
            <p:cNvPr id="354" name="Graphic 353" descr="Head with gears">
              <a:extLst>
                <a:ext uri="{FF2B5EF4-FFF2-40B4-BE49-F238E27FC236}">
                  <a16:creationId xmlns:a16="http://schemas.microsoft.com/office/drawing/2014/main" id="{F8BF4A3A-2392-436F-8A44-D24DE6292B57}"/>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687538" y="1635128"/>
              <a:ext cx="498636" cy="498636"/>
            </a:xfrm>
            <a:prstGeom prst="rect">
              <a:avLst/>
            </a:prstGeom>
          </p:spPr>
        </p:pic>
        <p:pic>
          <p:nvPicPr>
            <p:cNvPr id="355" name="Graphic 354" descr="Protecting hand">
              <a:extLst>
                <a:ext uri="{FF2B5EF4-FFF2-40B4-BE49-F238E27FC236}">
                  <a16:creationId xmlns:a16="http://schemas.microsoft.com/office/drawing/2014/main" id="{1C75809C-D795-442B-9F78-023C5ABAD68B}"/>
                </a:ext>
              </a:extLst>
            </p:cNvPr>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7036215" y="2590553"/>
              <a:ext cx="605247" cy="605247"/>
            </a:xfrm>
            <a:prstGeom prst="rect">
              <a:avLst/>
            </a:prstGeom>
          </p:spPr>
        </p:pic>
        <p:pic>
          <p:nvPicPr>
            <p:cNvPr id="356" name="Graphic 355" descr="Piggy Bank">
              <a:extLst>
                <a:ext uri="{FF2B5EF4-FFF2-40B4-BE49-F238E27FC236}">
                  <a16:creationId xmlns:a16="http://schemas.microsoft.com/office/drawing/2014/main" id="{57396998-C58A-43B2-A9DE-616B7F6819AE}"/>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7902200" y="3242175"/>
              <a:ext cx="392442" cy="392442"/>
            </a:xfrm>
            <a:prstGeom prst="rect">
              <a:avLst/>
            </a:prstGeom>
          </p:spPr>
        </p:pic>
        <p:pic>
          <p:nvPicPr>
            <p:cNvPr id="357" name="Graphic 356" descr="Open folder">
              <a:extLst>
                <a:ext uri="{FF2B5EF4-FFF2-40B4-BE49-F238E27FC236}">
                  <a16:creationId xmlns:a16="http://schemas.microsoft.com/office/drawing/2014/main" id="{F2024B5C-8936-405A-A3E3-C0D9B0A610E8}"/>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6952110" y="4333862"/>
              <a:ext cx="692802" cy="692802"/>
            </a:xfrm>
            <a:prstGeom prst="rect">
              <a:avLst/>
            </a:prstGeom>
          </p:spPr>
        </p:pic>
        <p:sp>
          <p:nvSpPr>
            <p:cNvPr id="358" name="TextBox 357">
              <a:extLst>
                <a:ext uri="{FF2B5EF4-FFF2-40B4-BE49-F238E27FC236}">
                  <a16:creationId xmlns:a16="http://schemas.microsoft.com/office/drawing/2014/main" id="{BF0168D2-FB3A-48B7-AEBF-484699FEE441}"/>
                </a:ext>
              </a:extLst>
            </p:cNvPr>
            <p:cNvSpPr txBox="1"/>
            <p:nvPr/>
          </p:nvSpPr>
          <p:spPr>
            <a:xfrm>
              <a:off x="6064364" y="1138954"/>
              <a:ext cx="1232202" cy="776690"/>
            </a:xfrm>
            <a:prstGeom prst="rect">
              <a:avLst/>
            </a:prstGeom>
            <a:noFill/>
          </p:spPr>
          <p:txBody>
            <a:bodyPr wrap="square" rtlCol="0">
              <a:spAutoFit/>
            </a:bodyPr>
            <a:lstStyle/>
            <a:p>
              <a:pPr algn="ctr"/>
              <a:r>
                <a:rPr lang="en-US" sz="3200" b="1" dirty="0">
                  <a:solidFill>
                    <a:schemeClr val="bg1"/>
                  </a:solidFill>
                  <a:latin typeface="Mogul Helios" panose="020B0604020202020204" charset="0"/>
                </a:rPr>
                <a:t>86</a:t>
              </a:r>
            </a:p>
          </p:txBody>
        </p:sp>
        <p:sp>
          <p:nvSpPr>
            <p:cNvPr id="359" name="TextBox 358">
              <a:extLst>
                <a:ext uri="{FF2B5EF4-FFF2-40B4-BE49-F238E27FC236}">
                  <a16:creationId xmlns:a16="http://schemas.microsoft.com/office/drawing/2014/main" id="{1BAF5F8D-9DF2-4488-B309-9149ECDBB444}"/>
                </a:ext>
              </a:extLst>
            </p:cNvPr>
            <p:cNvSpPr txBox="1"/>
            <p:nvPr/>
          </p:nvSpPr>
          <p:spPr>
            <a:xfrm>
              <a:off x="6466976" y="1885068"/>
              <a:ext cx="1232202" cy="776690"/>
            </a:xfrm>
            <a:prstGeom prst="rect">
              <a:avLst/>
            </a:prstGeom>
            <a:noFill/>
          </p:spPr>
          <p:txBody>
            <a:bodyPr wrap="square" rtlCol="0">
              <a:spAutoFit/>
            </a:bodyPr>
            <a:lstStyle/>
            <a:p>
              <a:pPr algn="ctr"/>
              <a:r>
                <a:rPr lang="en-US" sz="3200" b="1" dirty="0">
                  <a:solidFill>
                    <a:schemeClr val="bg1"/>
                  </a:solidFill>
                  <a:latin typeface="Mogul Helios" panose="020B0604020202020204" charset="0"/>
                </a:rPr>
                <a:t>4</a:t>
              </a:r>
            </a:p>
          </p:txBody>
        </p:sp>
        <p:sp>
          <p:nvSpPr>
            <p:cNvPr id="360" name="TextBox 359">
              <a:extLst>
                <a:ext uri="{FF2B5EF4-FFF2-40B4-BE49-F238E27FC236}">
                  <a16:creationId xmlns:a16="http://schemas.microsoft.com/office/drawing/2014/main" id="{D0E8CBDF-30CF-4D02-9F27-0329BC674FF3}"/>
                </a:ext>
              </a:extLst>
            </p:cNvPr>
            <p:cNvSpPr txBox="1"/>
            <p:nvPr/>
          </p:nvSpPr>
          <p:spPr>
            <a:xfrm>
              <a:off x="7289792" y="2398982"/>
              <a:ext cx="1232202" cy="776690"/>
            </a:xfrm>
            <a:prstGeom prst="rect">
              <a:avLst/>
            </a:prstGeom>
            <a:noFill/>
          </p:spPr>
          <p:txBody>
            <a:bodyPr wrap="square" rtlCol="0">
              <a:spAutoFit/>
            </a:bodyPr>
            <a:lstStyle/>
            <a:p>
              <a:pPr algn="ctr"/>
              <a:r>
                <a:rPr lang="en-US" sz="3200" b="1" dirty="0">
                  <a:solidFill>
                    <a:schemeClr val="bg1"/>
                  </a:solidFill>
                  <a:latin typeface="Mogul Helios" panose="020B0604020202020204" charset="0"/>
                </a:rPr>
                <a:t>89</a:t>
              </a:r>
            </a:p>
          </p:txBody>
        </p:sp>
        <p:sp>
          <p:nvSpPr>
            <p:cNvPr id="361" name="TextBox 360">
              <a:extLst>
                <a:ext uri="{FF2B5EF4-FFF2-40B4-BE49-F238E27FC236}">
                  <a16:creationId xmlns:a16="http://schemas.microsoft.com/office/drawing/2014/main" id="{E21EB6FB-D83D-4073-A5F0-991B0278561C}"/>
                </a:ext>
              </a:extLst>
            </p:cNvPr>
            <p:cNvSpPr txBox="1"/>
            <p:nvPr/>
          </p:nvSpPr>
          <p:spPr>
            <a:xfrm>
              <a:off x="7274109" y="3153969"/>
              <a:ext cx="813803" cy="694934"/>
            </a:xfrm>
            <a:prstGeom prst="rect">
              <a:avLst/>
            </a:prstGeom>
            <a:noFill/>
          </p:spPr>
          <p:txBody>
            <a:bodyPr wrap="square" rtlCol="0">
              <a:spAutoFit/>
            </a:bodyPr>
            <a:lstStyle/>
            <a:p>
              <a:pPr algn="ctr"/>
              <a:r>
                <a:rPr lang="en-US" sz="2800" b="1" dirty="0">
                  <a:solidFill>
                    <a:schemeClr val="bg1"/>
                  </a:solidFill>
                  <a:latin typeface="Mogul Helios" panose="020B0604020202020204" charset="0"/>
                </a:rPr>
                <a:t>44</a:t>
              </a:r>
              <a:endParaRPr lang="en-US" sz="3200" b="1" dirty="0">
                <a:solidFill>
                  <a:schemeClr val="bg1"/>
                </a:solidFill>
                <a:latin typeface="Mogul Helios" panose="020B0604020202020204" charset="0"/>
              </a:endParaRPr>
            </a:p>
          </p:txBody>
        </p:sp>
        <p:sp>
          <p:nvSpPr>
            <p:cNvPr id="362" name="TextBox 361">
              <a:extLst>
                <a:ext uri="{FF2B5EF4-FFF2-40B4-BE49-F238E27FC236}">
                  <a16:creationId xmlns:a16="http://schemas.microsoft.com/office/drawing/2014/main" id="{5A8556FB-5FEA-4DFB-8559-8965E0AE4C36}"/>
                </a:ext>
              </a:extLst>
            </p:cNvPr>
            <p:cNvSpPr txBox="1"/>
            <p:nvPr/>
          </p:nvSpPr>
          <p:spPr>
            <a:xfrm>
              <a:off x="7023481" y="3751657"/>
              <a:ext cx="1064429" cy="776690"/>
            </a:xfrm>
            <a:prstGeom prst="rect">
              <a:avLst/>
            </a:prstGeom>
            <a:noFill/>
          </p:spPr>
          <p:txBody>
            <a:bodyPr wrap="square" rtlCol="0">
              <a:spAutoFit/>
            </a:bodyPr>
            <a:lstStyle/>
            <a:p>
              <a:pPr algn="ctr"/>
              <a:r>
                <a:rPr lang="en-US" sz="3200" b="1" dirty="0">
                  <a:solidFill>
                    <a:schemeClr val="bg1"/>
                  </a:solidFill>
                  <a:latin typeface="Mogul Helios" panose="020B0604020202020204" charset="0"/>
                </a:rPr>
                <a:t>153</a:t>
              </a:r>
            </a:p>
          </p:txBody>
        </p:sp>
        <p:cxnSp>
          <p:nvCxnSpPr>
            <p:cNvPr id="363" name="Straight Connector 362">
              <a:extLst>
                <a:ext uri="{FF2B5EF4-FFF2-40B4-BE49-F238E27FC236}">
                  <a16:creationId xmlns:a16="http://schemas.microsoft.com/office/drawing/2014/main" id="{2E144C8B-D766-42D7-987A-ADACFC0F6D03}"/>
                </a:ext>
              </a:extLst>
            </p:cNvPr>
            <p:cNvCxnSpPr>
              <a:cxnSpLocks/>
            </p:cNvCxnSpPr>
            <p:nvPr/>
          </p:nvCxnSpPr>
          <p:spPr>
            <a:xfrm flipV="1">
              <a:off x="6886590" y="1009403"/>
              <a:ext cx="1098" cy="319952"/>
            </a:xfrm>
            <a:prstGeom prst="line">
              <a:avLst/>
            </a:prstGeom>
            <a:ln>
              <a:solidFill>
                <a:srgbClr val="D0402C"/>
              </a:solidFill>
            </a:ln>
          </p:spPr>
          <p:style>
            <a:lnRef idx="1">
              <a:schemeClr val="accent1"/>
            </a:lnRef>
            <a:fillRef idx="0">
              <a:schemeClr val="accent1"/>
            </a:fillRef>
            <a:effectRef idx="0">
              <a:schemeClr val="accent1"/>
            </a:effectRef>
            <a:fontRef idx="minor">
              <a:schemeClr val="tx1"/>
            </a:fontRef>
          </p:style>
        </p:cxnSp>
        <p:cxnSp>
          <p:nvCxnSpPr>
            <p:cNvPr id="364" name="Connector: Elbow 363">
              <a:extLst>
                <a:ext uri="{FF2B5EF4-FFF2-40B4-BE49-F238E27FC236}">
                  <a16:creationId xmlns:a16="http://schemas.microsoft.com/office/drawing/2014/main" id="{252DB869-1931-4D1E-B4D7-01CA88805CF6}"/>
                </a:ext>
              </a:extLst>
            </p:cNvPr>
            <p:cNvCxnSpPr>
              <a:cxnSpLocks/>
            </p:cNvCxnSpPr>
            <p:nvPr/>
          </p:nvCxnSpPr>
          <p:spPr>
            <a:xfrm flipV="1">
              <a:off x="7631776" y="1341231"/>
              <a:ext cx="639116" cy="399211"/>
            </a:xfrm>
            <a:prstGeom prst="bentConnector3">
              <a:avLst/>
            </a:prstGeom>
            <a:ln>
              <a:solidFill>
                <a:srgbClr val="2957A4"/>
              </a:solidFill>
            </a:ln>
          </p:spPr>
          <p:style>
            <a:lnRef idx="1">
              <a:schemeClr val="accent1"/>
            </a:lnRef>
            <a:fillRef idx="0">
              <a:schemeClr val="accent1"/>
            </a:fillRef>
            <a:effectRef idx="0">
              <a:schemeClr val="accent1"/>
            </a:effectRef>
            <a:fontRef idx="minor">
              <a:schemeClr val="tx1"/>
            </a:fontRef>
          </p:style>
        </p:cxnSp>
        <p:cxnSp>
          <p:nvCxnSpPr>
            <p:cNvPr id="365" name="Connector: Elbow 364">
              <a:extLst>
                <a:ext uri="{FF2B5EF4-FFF2-40B4-BE49-F238E27FC236}">
                  <a16:creationId xmlns:a16="http://schemas.microsoft.com/office/drawing/2014/main" id="{F699665D-4B64-404A-9C27-8EF71EAAA37C}"/>
                </a:ext>
              </a:extLst>
            </p:cNvPr>
            <p:cNvCxnSpPr>
              <a:endCxn id="352" idx="2"/>
            </p:cNvCxnSpPr>
            <p:nvPr/>
          </p:nvCxnSpPr>
          <p:spPr>
            <a:xfrm flipV="1">
              <a:off x="7951334" y="2057007"/>
              <a:ext cx="547981" cy="76759"/>
            </a:xfrm>
            <a:prstGeom prst="bentConnector2">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74A26503-63B2-4062-AD20-7FA67C67C8F1}"/>
                </a:ext>
              </a:extLst>
            </p:cNvPr>
            <p:cNvCxnSpPr/>
            <p:nvPr/>
          </p:nvCxnSpPr>
          <p:spPr>
            <a:xfrm flipV="1">
              <a:off x="8213449" y="2688201"/>
              <a:ext cx="462214" cy="64724"/>
            </a:xfrm>
            <a:prstGeom prst="line">
              <a:avLst/>
            </a:prstGeom>
            <a:ln>
              <a:solidFill>
                <a:srgbClr val="D0402C"/>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23CB4699-D5B3-49E3-A617-495AC6597410}"/>
                </a:ext>
              </a:extLst>
            </p:cNvPr>
            <p:cNvCxnSpPr>
              <a:cxnSpLocks/>
            </p:cNvCxnSpPr>
            <p:nvPr/>
          </p:nvCxnSpPr>
          <p:spPr>
            <a:xfrm>
              <a:off x="8270892" y="3438396"/>
              <a:ext cx="381021" cy="109425"/>
            </a:xfrm>
            <a:prstGeom prst="line">
              <a:avLst/>
            </a:prstGeom>
            <a:ln>
              <a:solidFill>
                <a:srgbClr val="2957A4"/>
              </a:solidFill>
            </a:ln>
          </p:spPr>
          <p:style>
            <a:lnRef idx="1">
              <a:schemeClr val="accent1"/>
            </a:lnRef>
            <a:fillRef idx="0">
              <a:schemeClr val="accent1"/>
            </a:fillRef>
            <a:effectRef idx="0">
              <a:schemeClr val="accent1"/>
            </a:effectRef>
            <a:fontRef idx="minor">
              <a:schemeClr val="tx1"/>
            </a:fontRef>
          </p:style>
        </p:cxnSp>
        <p:cxnSp>
          <p:nvCxnSpPr>
            <p:cNvPr id="368" name="Connector: Elbow 367">
              <a:extLst>
                <a:ext uri="{FF2B5EF4-FFF2-40B4-BE49-F238E27FC236}">
                  <a16:creationId xmlns:a16="http://schemas.microsoft.com/office/drawing/2014/main" id="{577B468E-4DE6-4715-BEC3-44D4FD597455}"/>
                </a:ext>
              </a:extLst>
            </p:cNvPr>
            <p:cNvCxnSpPr>
              <a:cxnSpLocks/>
              <a:stCxn id="362" idx="3"/>
            </p:cNvCxnSpPr>
            <p:nvPr/>
          </p:nvCxnSpPr>
          <p:spPr>
            <a:xfrm>
              <a:off x="8087910" y="4140003"/>
              <a:ext cx="330557" cy="339507"/>
            </a:xfrm>
            <a:prstGeom prst="bentConnector2">
              <a:avLst/>
            </a:prstGeom>
            <a:ln>
              <a:solidFill>
                <a:srgbClr val="D0402C"/>
              </a:solidFill>
            </a:ln>
          </p:spPr>
          <p:style>
            <a:lnRef idx="1">
              <a:schemeClr val="accent1"/>
            </a:lnRef>
            <a:fillRef idx="0">
              <a:schemeClr val="accent1"/>
            </a:fillRef>
            <a:effectRef idx="0">
              <a:schemeClr val="accent1"/>
            </a:effectRef>
            <a:fontRef idx="minor">
              <a:schemeClr val="tx1"/>
            </a:fontRef>
          </p:style>
        </p:cxnSp>
      </p:grpSp>
      <p:pic>
        <p:nvPicPr>
          <p:cNvPr id="151" name="Picture 6" descr="Snowflake Icon | Christmas Flat Color Iconset | Icons8">
            <a:extLst>
              <a:ext uri="{FF2B5EF4-FFF2-40B4-BE49-F238E27FC236}">
                <a16:creationId xmlns:a16="http://schemas.microsoft.com/office/drawing/2014/main" id="{ABF120AC-225A-44C2-B224-E4069C6B98C5}"/>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5110806" y="3793952"/>
            <a:ext cx="306298" cy="306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10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6" descr="Snowflake Icon | Christmas Flat Color Iconset | Icons8">
            <a:extLst>
              <a:ext uri="{FF2B5EF4-FFF2-40B4-BE49-F238E27FC236}">
                <a16:creationId xmlns:a16="http://schemas.microsoft.com/office/drawing/2014/main" id="{B6A5B57F-EB64-4DB1-861D-75CCF43B70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8476" y="1855588"/>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Snowflake Icon | Christmas Flat Color Iconset | Icons8">
            <a:extLst>
              <a:ext uri="{FF2B5EF4-FFF2-40B4-BE49-F238E27FC236}">
                <a16:creationId xmlns:a16="http://schemas.microsoft.com/office/drawing/2014/main" id="{E7DB40F5-3BC1-43FF-8363-6F5CEA2B76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23" y="419085"/>
            <a:ext cx="429177" cy="429177"/>
          </a:xfrm>
          <a:prstGeom prst="rect">
            <a:avLst/>
          </a:prstGeom>
          <a:noFill/>
          <a:extLst>
            <a:ext uri="{909E8E84-426E-40DD-AFC4-6F175D3DCCD1}">
              <a14:hiddenFill xmlns:a14="http://schemas.microsoft.com/office/drawing/2010/main">
                <a:solidFill>
                  <a:srgbClr val="FFFFFF"/>
                </a:solidFill>
              </a14:hiddenFill>
            </a:ext>
          </a:extLst>
        </p:spPr>
      </p:pic>
      <p:sp>
        <p:nvSpPr>
          <p:cNvPr id="34" name="Google Shape;1444;p47">
            <a:extLst>
              <a:ext uri="{FF2B5EF4-FFF2-40B4-BE49-F238E27FC236}">
                <a16:creationId xmlns:a16="http://schemas.microsoft.com/office/drawing/2014/main" id="{B2ACDC16-CFE4-4087-AAEB-790827C91AF2}"/>
              </a:ext>
            </a:extLst>
          </p:cNvPr>
          <p:cNvSpPr txBox="1"/>
          <p:nvPr/>
        </p:nvSpPr>
        <p:spPr>
          <a:xfrm>
            <a:off x="1744621" y="715277"/>
            <a:ext cx="2467103" cy="1011571"/>
          </a:xfrm>
          <a:prstGeom prst="rect">
            <a:avLst/>
          </a:prstGeom>
          <a:noFill/>
          <a:ln w="19050">
            <a:noFill/>
            <a:prstDash val="sysDash"/>
          </a:ln>
        </p:spPr>
        <p:txBody>
          <a:bodyPr spcFirstLastPara="1" wrap="square" lIns="85821" tIns="85821" rIns="85821" bIns="85821" anchor="t" anchorCtr="0">
            <a:noAutofit/>
          </a:bodyPr>
          <a:lstStyle/>
          <a:p>
            <a:r>
              <a:rPr lang="mn-MN" sz="3200" b="1" dirty="0">
                <a:solidFill>
                  <a:srgbClr val="2957A4"/>
                </a:solidFill>
                <a:latin typeface="Mogul Helios" pitchFamily="2" charset="0"/>
                <a:sym typeface="Roboto"/>
              </a:rPr>
              <a:t>СУДАЛГАА, </a:t>
            </a:r>
            <a:endParaRPr lang="en-US" sz="3200" b="1" dirty="0">
              <a:solidFill>
                <a:srgbClr val="2957A4"/>
              </a:solidFill>
              <a:latin typeface="Mogul Helios" pitchFamily="2" charset="0"/>
              <a:sym typeface="Roboto"/>
            </a:endParaRPr>
          </a:p>
          <a:p>
            <a:pPr>
              <a:spcAft>
                <a:spcPts val="1502"/>
              </a:spcAft>
            </a:pPr>
            <a:r>
              <a:rPr lang="mn-MN" sz="3200" b="1" dirty="0">
                <a:solidFill>
                  <a:srgbClr val="D0402C"/>
                </a:solidFill>
                <a:latin typeface="Mogul Helios" pitchFamily="2" charset="0"/>
                <a:sym typeface="Roboto"/>
              </a:rPr>
              <a:t>ХӨГЖИЛ</a:t>
            </a:r>
          </a:p>
        </p:txBody>
      </p:sp>
      <p:sp>
        <p:nvSpPr>
          <p:cNvPr id="35" name="Google Shape;1444;p47">
            <a:extLst>
              <a:ext uri="{FF2B5EF4-FFF2-40B4-BE49-F238E27FC236}">
                <a16:creationId xmlns:a16="http://schemas.microsoft.com/office/drawing/2014/main" id="{CFB3D189-A485-4D46-B5D6-C1186937B148}"/>
              </a:ext>
            </a:extLst>
          </p:cNvPr>
          <p:cNvSpPr txBox="1"/>
          <p:nvPr/>
        </p:nvSpPr>
        <p:spPr>
          <a:xfrm>
            <a:off x="239981" y="6645521"/>
            <a:ext cx="1323938" cy="346260"/>
          </a:xfrm>
          <a:prstGeom prst="rect">
            <a:avLst/>
          </a:prstGeom>
          <a:solidFill>
            <a:srgbClr val="3457A4"/>
          </a:solidFill>
          <a:ln w="19050">
            <a:solidFill>
              <a:schemeClr val="bg1"/>
            </a:solidFill>
          </a:ln>
        </p:spPr>
        <p:txBody>
          <a:bodyPr spcFirstLastPara="1" wrap="square" lIns="85821" tIns="85821" rIns="85821" bIns="85821" anchor="t" anchorCtr="0">
            <a:noAutofit/>
          </a:bodyPr>
          <a:lstStyle/>
          <a:p>
            <a:pPr algn="ctr">
              <a:lnSpc>
                <a:spcPct val="115000"/>
              </a:lnSpc>
              <a:spcAft>
                <a:spcPts val="1502"/>
              </a:spcAft>
            </a:pPr>
            <a:r>
              <a:rPr lang="mn-MN" sz="1126" b="1" dirty="0">
                <a:solidFill>
                  <a:schemeClr val="bg1"/>
                </a:solidFill>
                <a:latin typeface="Mogul Helios" panose="020B0604020202020204" charset="0"/>
                <a:ea typeface="Roboto"/>
                <a:cs typeface="Times New Roman" panose="02020603050405020304" pitchFamily="18" charset="0"/>
                <a:sym typeface="Roboto"/>
              </a:rPr>
              <a:t>ОНЦЛОХ АЖЛУУД</a:t>
            </a:r>
            <a:endParaRPr lang="mn-MN" sz="1126" b="1" dirty="0">
              <a:solidFill>
                <a:schemeClr val="bg1"/>
              </a:solidFill>
              <a:latin typeface="Times New Roman" panose="02020603050405020304" pitchFamily="18" charset="0"/>
              <a:ea typeface="Roboto"/>
              <a:cs typeface="Times New Roman" panose="02020603050405020304" pitchFamily="18" charset="0"/>
              <a:sym typeface="Roboto"/>
            </a:endParaRPr>
          </a:p>
        </p:txBody>
      </p:sp>
      <p:cxnSp>
        <p:nvCxnSpPr>
          <p:cNvPr id="45" name="Straight Arrow Connector 44">
            <a:extLst>
              <a:ext uri="{FF2B5EF4-FFF2-40B4-BE49-F238E27FC236}">
                <a16:creationId xmlns:a16="http://schemas.microsoft.com/office/drawing/2014/main" id="{8338639A-7B4B-4E20-8151-653D68239D84}"/>
              </a:ext>
            </a:extLst>
          </p:cNvPr>
          <p:cNvCxnSpPr>
            <a:cxnSpLocks/>
          </p:cNvCxnSpPr>
          <p:nvPr/>
        </p:nvCxnSpPr>
        <p:spPr>
          <a:xfrm flipH="1">
            <a:off x="1652550" y="6854335"/>
            <a:ext cx="6567328" cy="0"/>
          </a:xfrm>
          <a:prstGeom prst="straightConnector1">
            <a:avLst/>
          </a:prstGeom>
          <a:ln w="19050">
            <a:solidFill>
              <a:srgbClr val="3457A4"/>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848F7979-C4F4-405C-8FC7-05C1B6A67D37}"/>
              </a:ext>
            </a:extLst>
          </p:cNvPr>
          <p:cNvSpPr/>
          <p:nvPr/>
        </p:nvSpPr>
        <p:spPr>
          <a:xfrm>
            <a:off x="7626253" y="6785911"/>
            <a:ext cx="126192" cy="136850"/>
          </a:xfrm>
          <a:prstGeom prst="ellipse">
            <a:avLst/>
          </a:prstGeom>
          <a:solidFill>
            <a:schemeClr val="bg1"/>
          </a:solidFill>
          <a:ln w="28575">
            <a:solidFill>
              <a:srgbClr val="3457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dirty="0"/>
          </a:p>
        </p:txBody>
      </p:sp>
      <p:sp>
        <p:nvSpPr>
          <p:cNvPr id="49" name="Oval 48">
            <a:extLst>
              <a:ext uri="{FF2B5EF4-FFF2-40B4-BE49-F238E27FC236}">
                <a16:creationId xmlns:a16="http://schemas.microsoft.com/office/drawing/2014/main" id="{FBF9C60A-C223-4E7B-9A7D-78310CDFCDBC}"/>
              </a:ext>
            </a:extLst>
          </p:cNvPr>
          <p:cNvSpPr/>
          <p:nvPr/>
        </p:nvSpPr>
        <p:spPr>
          <a:xfrm>
            <a:off x="2671033" y="6785911"/>
            <a:ext cx="126192" cy="136850"/>
          </a:xfrm>
          <a:prstGeom prst="ellipse">
            <a:avLst/>
          </a:prstGeom>
          <a:solidFill>
            <a:schemeClr val="bg1"/>
          </a:solidFill>
          <a:ln w="28575">
            <a:solidFill>
              <a:srgbClr val="D04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dirty="0"/>
          </a:p>
        </p:txBody>
      </p:sp>
      <p:sp>
        <p:nvSpPr>
          <p:cNvPr id="50" name="Oval 49">
            <a:extLst>
              <a:ext uri="{FF2B5EF4-FFF2-40B4-BE49-F238E27FC236}">
                <a16:creationId xmlns:a16="http://schemas.microsoft.com/office/drawing/2014/main" id="{A7CF847F-289E-466E-9CAF-923731612720}"/>
              </a:ext>
            </a:extLst>
          </p:cNvPr>
          <p:cNvSpPr/>
          <p:nvPr/>
        </p:nvSpPr>
        <p:spPr>
          <a:xfrm>
            <a:off x="4438616" y="6785911"/>
            <a:ext cx="126192" cy="136850"/>
          </a:xfrm>
          <a:prstGeom prst="ellipse">
            <a:avLst/>
          </a:prstGeom>
          <a:solidFill>
            <a:schemeClr val="bg1"/>
          </a:solidFill>
          <a:ln w="28575">
            <a:solidFill>
              <a:srgbClr val="3457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dirty="0"/>
          </a:p>
        </p:txBody>
      </p:sp>
      <p:sp>
        <p:nvSpPr>
          <p:cNvPr id="51" name="Oval 50">
            <a:extLst>
              <a:ext uri="{FF2B5EF4-FFF2-40B4-BE49-F238E27FC236}">
                <a16:creationId xmlns:a16="http://schemas.microsoft.com/office/drawing/2014/main" id="{1925D661-9CF6-4F2E-8F77-2AC8CDF75BE4}"/>
              </a:ext>
            </a:extLst>
          </p:cNvPr>
          <p:cNvSpPr/>
          <p:nvPr/>
        </p:nvSpPr>
        <p:spPr>
          <a:xfrm>
            <a:off x="6010760" y="6785911"/>
            <a:ext cx="126192" cy="136850"/>
          </a:xfrm>
          <a:prstGeom prst="ellipse">
            <a:avLst/>
          </a:prstGeom>
          <a:solidFill>
            <a:schemeClr val="bg1"/>
          </a:solidFill>
          <a:ln w="28575">
            <a:solidFill>
              <a:srgbClr val="EC5F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dirty="0"/>
          </a:p>
        </p:txBody>
      </p:sp>
      <p:grpSp>
        <p:nvGrpSpPr>
          <p:cNvPr id="79" name="Group 78">
            <a:extLst>
              <a:ext uri="{FF2B5EF4-FFF2-40B4-BE49-F238E27FC236}">
                <a16:creationId xmlns:a16="http://schemas.microsoft.com/office/drawing/2014/main" id="{C7FDC426-1D0E-4227-8911-588380335C82}"/>
              </a:ext>
            </a:extLst>
          </p:cNvPr>
          <p:cNvGrpSpPr/>
          <p:nvPr/>
        </p:nvGrpSpPr>
        <p:grpSpPr>
          <a:xfrm>
            <a:off x="2201161" y="6988741"/>
            <a:ext cx="1027874" cy="1205443"/>
            <a:chOff x="1159053" y="2302617"/>
            <a:chExt cx="4005492" cy="4697450"/>
          </a:xfrm>
        </p:grpSpPr>
        <p:pic>
          <p:nvPicPr>
            <p:cNvPr id="81" name="Picture 80">
              <a:extLst>
                <a:ext uri="{FF2B5EF4-FFF2-40B4-BE49-F238E27FC236}">
                  <a16:creationId xmlns:a16="http://schemas.microsoft.com/office/drawing/2014/main" id="{F87892BF-56A5-4D02-8988-5A596D09CD3A}"/>
                </a:ext>
              </a:extLst>
            </p:cNvPr>
            <p:cNvPicPr>
              <a:picLocks noChangeAspect="1"/>
            </p:cNvPicPr>
            <p:nvPr/>
          </p:nvPicPr>
          <p:blipFill rotWithShape="1">
            <a:blip r:embed="rId4"/>
            <a:srcRect l="49666" t="20189" r="18207" b="2431"/>
            <a:stretch/>
          </p:blipFill>
          <p:spPr>
            <a:xfrm>
              <a:off x="2610031" y="3540829"/>
              <a:ext cx="2554514" cy="3459238"/>
            </a:xfrm>
            <a:prstGeom prst="rect">
              <a:avLst/>
            </a:prstGeom>
          </p:spPr>
        </p:pic>
        <p:pic>
          <p:nvPicPr>
            <p:cNvPr id="82" name="Picture 81">
              <a:extLst>
                <a:ext uri="{FF2B5EF4-FFF2-40B4-BE49-F238E27FC236}">
                  <a16:creationId xmlns:a16="http://schemas.microsoft.com/office/drawing/2014/main" id="{0AFE139E-B149-42AC-8097-BBE6494765A2}"/>
                </a:ext>
              </a:extLst>
            </p:cNvPr>
            <p:cNvPicPr>
              <a:picLocks noChangeAspect="1"/>
            </p:cNvPicPr>
            <p:nvPr/>
          </p:nvPicPr>
          <p:blipFill rotWithShape="1">
            <a:blip r:embed="rId5"/>
            <a:srcRect l="49777" t="20982" r="18207" b="248"/>
            <a:stretch/>
          </p:blipFill>
          <p:spPr>
            <a:xfrm>
              <a:off x="2121238" y="2979014"/>
              <a:ext cx="2685143" cy="3714292"/>
            </a:xfrm>
            <a:prstGeom prst="rect">
              <a:avLst/>
            </a:prstGeom>
          </p:spPr>
        </p:pic>
        <p:pic>
          <p:nvPicPr>
            <p:cNvPr id="83" name="Picture 82">
              <a:extLst>
                <a:ext uri="{FF2B5EF4-FFF2-40B4-BE49-F238E27FC236}">
                  <a16:creationId xmlns:a16="http://schemas.microsoft.com/office/drawing/2014/main" id="{99CE2F8A-712F-49B4-9148-E600DA844A66}"/>
                </a:ext>
              </a:extLst>
            </p:cNvPr>
            <p:cNvPicPr>
              <a:picLocks noChangeAspect="1"/>
            </p:cNvPicPr>
            <p:nvPr/>
          </p:nvPicPr>
          <p:blipFill rotWithShape="1">
            <a:blip r:embed="rId6"/>
            <a:srcRect l="33825" t="20189" r="33937" b="645"/>
            <a:stretch/>
          </p:blipFill>
          <p:spPr>
            <a:xfrm>
              <a:off x="2201361" y="3159965"/>
              <a:ext cx="2276256" cy="3142652"/>
            </a:xfrm>
            <a:prstGeom prst="rect">
              <a:avLst/>
            </a:prstGeom>
            <a:ln>
              <a:noFill/>
            </a:ln>
            <a:effectLst>
              <a:outerShdw blurRad="292100" dist="139700" dir="2700000" algn="tl" rotWithShape="0">
                <a:srgbClr val="333333">
                  <a:alpha val="65000"/>
                </a:srgbClr>
              </a:outerShdw>
            </a:effectLst>
          </p:spPr>
        </p:pic>
        <p:pic>
          <p:nvPicPr>
            <p:cNvPr id="84" name="Picture 83">
              <a:extLst>
                <a:ext uri="{FF2B5EF4-FFF2-40B4-BE49-F238E27FC236}">
                  <a16:creationId xmlns:a16="http://schemas.microsoft.com/office/drawing/2014/main" id="{81BF10B9-81EC-4012-BEA3-32503FB8AE69}"/>
                </a:ext>
              </a:extLst>
            </p:cNvPr>
            <p:cNvPicPr>
              <a:picLocks noChangeAspect="1"/>
            </p:cNvPicPr>
            <p:nvPr/>
          </p:nvPicPr>
          <p:blipFill rotWithShape="1">
            <a:blip r:embed="rId7"/>
            <a:srcRect l="51673" t="20387" r="16646" b="2232"/>
            <a:stretch/>
          </p:blipFill>
          <p:spPr>
            <a:xfrm>
              <a:off x="1747512" y="2680895"/>
              <a:ext cx="2356670" cy="3236271"/>
            </a:xfrm>
            <a:prstGeom prst="rect">
              <a:avLst/>
            </a:prstGeom>
            <a:ln>
              <a:noFill/>
            </a:ln>
            <a:effectLst>
              <a:outerShdw blurRad="292100" dist="139700" dir="2700000" algn="tl" rotWithShape="0">
                <a:srgbClr val="333333">
                  <a:alpha val="65000"/>
                </a:srgbClr>
              </a:outerShdw>
            </a:effectLst>
          </p:spPr>
        </p:pic>
        <p:pic>
          <p:nvPicPr>
            <p:cNvPr id="85" name="Picture 84">
              <a:extLst>
                <a:ext uri="{FF2B5EF4-FFF2-40B4-BE49-F238E27FC236}">
                  <a16:creationId xmlns:a16="http://schemas.microsoft.com/office/drawing/2014/main" id="{21637034-AD50-4D5A-BACE-32AED1C0B0D8}"/>
                </a:ext>
              </a:extLst>
            </p:cNvPr>
            <p:cNvPicPr>
              <a:picLocks noChangeAspect="1"/>
            </p:cNvPicPr>
            <p:nvPr/>
          </p:nvPicPr>
          <p:blipFill rotWithShape="1">
            <a:blip r:embed="rId8"/>
            <a:srcRect l="33602" t="20625" r="34070" b="-834"/>
            <a:stretch/>
          </p:blipFill>
          <p:spPr>
            <a:xfrm>
              <a:off x="1621322" y="2680895"/>
              <a:ext cx="2139776" cy="2984832"/>
            </a:xfrm>
            <a:prstGeom prst="rect">
              <a:avLst/>
            </a:prstGeom>
            <a:ln>
              <a:noFill/>
            </a:ln>
            <a:effectLst>
              <a:outerShdw blurRad="292100" dist="139700" dir="2700000" algn="tl" rotWithShape="0">
                <a:srgbClr val="333333">
                  <a:alpha val="65000"/>
                </a:srgbClr>
              </a:outerShdw>
            </a:effectLst>
          </p:spPr>
        </p:pic>
        <p:pic>
          <p:nvPicPr>
            <p:cNvPr id="86" name="Picture 85">
              <a:extLst>
                <a:ext uri="{FF2B5EF4-FFF2-40B4-BE49-F238E27FC236}">
                  <a16:creationId xmlns:a16="http://schemas.microsoft.com/office/drawing/2014/main" id="{8F3C1388-6275-49F7-829E-3ECBC74E409E}"/>
                </a:ext>
              </a:extLst>
            </p:cNvPr>
            <p:cNvPicPr>
              <a:picLocks noChangeAspect="1"/>
            </p:cNvPicPr>
            <p:nvPr/>
          </p:nvPicPr>
          <p:blipFill rotWithShape="1">
            <a:blip r:embed="rId9"/>
            <a:srcRect l="33367" t="20000" r="33836" b="1042"/>
            <a:stretch/>
          </p:blipFill>
          <p:spPr>
            <a:xfrm>
              <a:off x="1159053" y="2302617"/>
              <a:ext cx="2218008" cy="3002232"/>
            </a:xfrm>
            <a:prstGeom prst="rect">
              <a:avLst/>
            </a:prstGeom>
            <a:ln>
              <a:noFill/>
            </a:ln>
            <a:effectLst>
              <a:outerShdw blurRad="292100" dist="139700" dir="2700000" algn="tl" rotWithShape="0">
                <a:srgbClr val="333333">
                  <a:alpha val="65000"/>
                </a:srgbClr>
              </a:outerShdw>
            </a:effectLst>
          </p:spPr>
        </p:pic>
      </p:grpSp>
      <p:sp>
        <p:nvSpPr>
          <p:cNvPr id="87" name="TextBox 86">
            <a:extLst>
              <a:ext uri="{FF2B5EF4-FFF2-40B4-BE49-F238E27FC236}">
                <a16:creationId xmlns:a16="http://schemas.microsoft.com/office/drawing/2014/main" id="{2F2B47DF-B82F-4CD6-B6BE-EEEDFE98786D}"/>
              </a:ext>
            </a:extLst>
          </p:cNvPr>
          <p:cNvSpPr txBox="1"/>
          <p:nvPr/>
        </p:nvSpPr>
        <p:spPr>
          <a:xfrm>
            <a:off x="1776915" y="6335479"/>
            <a:ext cx="1813801" cy="381386"/>
          </a:xfrm>
          <a:prstGeom prst="rect">
            <a:avLst/>
          </a:prstGeom>
          <a:noFill/>
          <a:ln w="19050">
            <a:solidFill>
              <a:srgbClr val="D0402C"/>
            </a:solidFill>
            <a:prstDash val="sysDash"/>
          </a:ln>
        </p:spPr>
        <p:txBody>
          <a:bodyPr wrap="square" rtlCol="0">
            <a:spAutoFit/>
          </a:bodyPr>
          <a:lstStyle/>
          <a:p>
            <a:pPr algn="ctr"/>
            <a:r>
              <a:rPr lang="en-US" sz="939" dirty="0">
                <a:latin typeface="Mogul Helios" pitchFamily="2" charset="0"/>
              </a:rPr>
              <a:t>У</a:t>
            </a:r>
            <a:r>
              <a:rPr lang="mn-MN" sz="939" dirty="0">
                <a:latin typeface="Mogul Helios" pitchFamily="2" charset="0"/>
              </a:rPr>
              <a:t>лирал бүр</a:t>
            </a:r>
            <a:r>
              <a:rPr lang="en-US" sz="939" dirty="0">
                <a:latin typeface="Mogul Helios" pitchFamily="2" charset="0"/>
              </a:rPr>
              <a:t>:</a:t>
            </a:r>
          </a:p>
          <a:p>
            <a:pPr algn="ctr"/>
            <a:r>
              <a:rPr lang="mn-MN" sz="939" b="1" dirty="0">
                <a:solidFill>
                  <a:srgbClr val="D0402C"/>
                </a:solidFill>
                <a:latin typeface="Mogul Helios" pitchFamily="2" charset="0"/>
              </a:rPr>
              <a:t>САНХҮҮГИЙН ЗАХ ЗЭЭЛИЙН ТОЙМ</a:t>
            </a:r>
            <a:endParaRPr lang="en-US" sz="939" b="1" dirty="0">
              <a:solidFill>
                <a:srgbClr val="D0402C"/>
              </a:solidFill>
              <a:latin typeface="Mogul Helios" pitchFamily="2" charset="0"/>
            </a:endParaRPr>
          </a:p>
        </p:txBody>
      </p:sp>
      <p:sp>
        <p:nvSpPr>
          <p:cNvPr id="88" name="TextBox 87">
            <a:extLst>
              <a:ext uri="{FF2B5EF4-FFF2-40B4-BE49-F238E27FC236}">
                <a16:creationId xmlns:a16="http://schemas.microsoft.com/office/drawing/2014/main" id="{E5A52AB1-97DC-4B4C-A133-632670567454}"/>
              </a:ext>
            </a:extLst>
          </p:cNvPr>
          <p:cNvSpPr txBox="1"/>
          <p:nvPr/>
        </p:nvSpPr>
        <p:spPr>
          <a:xfrm>
            <a:off x="3926726" y="6166167"/>
            <a:ext cx="992061" cy="525913"/>
          </a:xfrm>
          <a:prstGeom prst="rect">
            <a:avLst/>
          </a:prstGeom>
          <a:noFill/>
          <a:ln w="19050">
            <a:solidFill>
              <a:srgbClr val="002060"/>
            </a:solidFill>
            <a:prstDash val="sysDash"/>
          </a:ln>
        </p:spPr>
        <p:txBody>
          <a:bodyPr wrap="square" rtlCol="0">
            <a:spAutoFit/>
          </a:bodyPr>
          <a:lstStyle/>
          <a:p>
            <a:pPr algn="ctr"/>
            <a:r>
              <a:rPr lang="en-US" sz="939" dirty="0">
                <a:latin typeface="Mogul Helios" pitchFamily="2" charset="0"/>
              </a:rPr>
              <a:t>С</a:t>
            </a:r>
            <a:r>
              <a:rPr lang="mn-MN" sz="939" dirty="0">
                <a:latin typeface="Mogul Helios" pitchFamily="2" charset="0"/>
              </a:rPr>
              <a:t>ар бүр</a:t>
            </a:r>
            <a:r>
              <a:rPr lang="en-US" sz="939" dirty="0">
                <a:latin typeface="Mogul Helios" pitchFamily="2" charset="0"/>
              </a:rPr>
              <a:t>:</a:t>
            </a:r>
          </a:p>
          <a:p>
            <a:pPr algn="ctr"/>
            <a:r>
              <a:rPr lang="en-US" sz="939" b="1" dirty="0">
                <a:solidFill>
                  <a:srgbClr val="3457A4"/>
                </a:solidFill>
                <a:latin typeface="Mogul Helios" pitchFamily="2" charset="0"/>
              </a:rPr>
              <a:t>“</a:t>
            </a:r>
            <a:r>
              <a:rPr lang="mn-MN" sz="939" b="1" dirty="0">
                <a:solidFill>
                  <a:srgbClr val="3457A4"/>
                </a:solidFill>
                <a:latin typeface="Mogul Helios" pitchFamily="2" charset="0"/>
              </a:rPr>
              <a:t>ХҮРТЭЭМЖТЭЙ САНХҮҮ</a:t>
            </a:r>
            <a:r>
              <a:rPr lang="en-US" sz="939" b="1" dirty="0">
                <a:solidFill>
                  <a:srgbClr val="3457A4"/>
                </a:solidFill>
                <a:latin typeface="Mogul Helios" pitchFamily="2" charset="0"/>
              </a:rPr>
              <a:t>”</a:t>
            </a:r>
            <a:r>
              <a:rPr lang="mn-MN" sz="939" dirty="0">
                <a:latin typeface="Mogul Helios" pitchFamily="2" charset="0"/>
              </a:rPr>
              <a:t>сэтгүүл</a:t>
            </a:r>
            <a:endParaRPr lang="en-US" sz="939" dirty="0">
              <a:latin typeface="Mogul Helios" pitchFamily="2" charset="0"/>
            </a:endParaRPr>
          </a:p>
        </p:txBody>
      </p:sp>
      <p:grpSp>
        <p:nvGrpSpPr>
          <p:cNvPr id="89" name="Group 88">
            <a:extLst>
              <a:ext uri="{FF2B5EF4-FFF2-40B4-BE49-F238E27FC236}">
                <a16:creationId xmlns:a16="http://schemas.microsoft.com/office/drawing/2014/main" id="{8F66E6CF-E0AC-4B06-ABF9-F254493069F5}"/>
              </a:ext>
            </a:extLst>
          </p:cNvPr>
          <p:cNvGrpSpPr/>
          <p:nvPr/>
        </p:nvGrpSpPr>
        <p:grpSpPr>
          <a:xfrm>
            <a:off x="3953070" y="7003250"/>
            <a:ext cx="1337181" cy="1114257"/>
            <a:chOff x="6259106" y="1320392"/>
            <a:chExt cx="4430104" cy="5159457"/>
          </a:xfrm>
          <a:effectLst/>
        </p:grpSpPr>
        <p:pic>
          <p:nvPicPr>
            <p:cNvPr id="90" name="Picture 89">
              <a:extLst>
                <a:ext uri="{FF2B5EF4-FFF2-40B4-BE49-F238E27FC236}">
                  <a16:creationId xmlns:a16="http://schemas.microsoft.com/office/drawing/2014/main" id="{6FAD23FB-B7F9-4C8F-9EBA-F8630611BFDF}"/>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41716" y="3841804"/>
              <a:ext cx="2447494" cy="2638045"/>
            </a:xfrm>
            <a:prstGeom prst="rect">
              <a:avLst/>
            </a:prstGeom>
            <a:noFill/>
          </p:spPr>
        </p:pic>
        <p:grpSp>
          <p:nvGrpSpPr>
            <p:cNvPr id="93" name="Group 92">
              <a:extLst>
                <a:ext uri="{FF2B5EF4-FFF2-40B4-BE49-F238E27FC236}">
                  <a16:creationId xmlns:a16="http://schemas.microsoft.com/office/drawing/2014/main" id="{8E67AA32-10B6-4B27-9F72-6A24EF3E2170}"/>
                </a:ext>
              </a:extLst>
            </p:cNvPr>
            <p:cNvGrpSpPr/>
            <p:nvPr/>
          </p:nvGrpSpPr>
          <p:grpSpPr>
            <a:xfrm>
              <a:off x="6259106" y="1320392"/>
              <a:ext cx="4373966" cy="4774835"/>
              <a:chOff x="6370234" y="2429831"/>
              <a:chExt cx="5791173" cy="6321927"/>
            </a:xfrm>
          </p:grpSpPr>
          <p:pic>
            <p:nvPicPr>
              <p:cNvPr id="95" name="Picture 94">
                <a:extLst>
                  <a:ext uri="{FF2B5EF4-FFF2-40B4-BE49-F238E27FC236}">
                    <a16:creationId xmlns:a16="http://schemas.microsoft.com/office/drawing/2014/main" id="{D383B41A-7968-4639-BEB3-4DDD652CA340}"/>
                  </a:ext>
                </a:extLst>
              </p:cNvPr>
              <p:cNvPicPr>
                <a:picLocks noChangeAspect="1"/>
              </p:cNvPicPr>
              <p:nvPr/>
            </p:nvPicPr>
            <p:blipFill rotWithShape="1">
              <a:blip r:embed="rId11"/>
              <a:srcRect l="34940" t="22966" r="36168" b="3286"/>
              <a:stretch/>
            </p:blipFill>
            <p:spPr>
              <a:xfrm>
                <a:off x="6370234" y="2429831"/>
                <a:ext cx="2045110" cy="2934928"/>
              </a:xfrm>
              <a:prstGeom prst="rect">
                <a:avLst/>
              </a:prstGeom>
              <a:ln>
                <a:noFill/>
              </a:ln>
              <a:effectLst>
                <a:outerShdw blurRad="292100" dist="139700" dir="2700000" algn="tl" rotWithShape="0">
                  <a:srgbClr val="333333">
                    <a:alpha val="65000"/>
                  </a:srgbClr>
                </a:outerShdw>
              </a:effectLst>
            </p:spPr>
          </p:pic>
          <p:pic>
            <p:nvPicPr>
              <p:cNvPr id="96" name="Picture 95">
                <a:extLst>
                  <a:ext uri="{FF2B5EF4-FFF2-40B4-BE49-F238E27FC236}">
                    <a16:creationId xmlns:a16="http://schemas.microsoft.com/office/drawing/2014/main" id="{4AD4D2CB-D1B5-41E2-82EE-B82672F68D66}"/>
                  </a:ext>
                </a:extLst>
              </p:cNvPr>
              <p:cNvPicPr>
                <a:picLocks noChangeAspect="1"/>
              </p:cNvPicPr>
              <p:nvPr/>
            </p:nvPicPr>
            <p:blipFill rotWithShape="1">
              <a:blip r:embed="rId12"/>
              <a:srcRect l="35274" t="23561" r="36168" b="3621"/>
              <a:stretch/>
            </p:blipFill>
            <p:spPr>
              <a:xfrm>
                <a:off x="6649839" y="2654537"/>
                <a:ext cx="2210123" cy="3168420"/>
              </a:xfrm>
              <a:prstGeom prst="rect">
                <a:avLst/>
              </a:prstGeom>
              <a:ln>
                <a:noFill/>
              </a:ln>
              <a:effectLst>
                <a:outerShdw blurRad="292100" dist="139700" dir="2700000" algn="tl" rotWithShape="0">
                  <a:srgbClr val="333333">
                    <a:alpha val="65000"/>
                  </a:srgbClr>
                </a:outerShdw>
              </a:effectLst>
            </p:spPr>
          </p:pic>
          <p:pic>
            <p:nvPicPr>
              <p:cNvPr id="97" name="Picture 96">
                <a:extLst>
                  <a:ext uri="{FF2B5EF4-FFF2-40B4-BE49-F238E27FC236}">
                    <a16:creationId xmlns:a16="http://schemas.microsoft.com/office/drawing/2014/main" id="{1667F9A0-1DB2-482C-906B-8356C9E902EC}"/>
                  </a:ext>
                </a:extLst>
              </p:cNvPr>
              <p:cNvPicPr>
                <a:picLocks noChangeAspect="1"/>
              </p:cNvPicPr>
              <p:nvPr/>
            </p:nvPicPr>
            <p:blipFill rotWithShape="1">
              <a:blip r:embed="rId13"/>
              <a:srcRect l="34940" t="23760" r="36503" b="3423"/>
              <a:stretch/>
            </p:blipFill>
            <p:spPr>
              <a:xfrm>
                <a:off x="6917776" y="2869238"/>
                <a:ext cx="2445656" cy="3506076"/>
              </a:xfrm>
              <a:prstGeom prst="rect">
                <a:avLst/>
              </a:prstGeom>
              <a:ln>
                <a:noFill/>
              </a:ln>
              <a:effectLst>
                <a:outerShdw blurRad="292100" dist="139700" dir="2700000" algn="tl" rotWithShape="0">
                  <a:srgbClr val="333333">
                    <a:alpha val="65000"/>
                  </a:srgbClr>
                </a:outerShdw>
              </a:effectLst>
            </p:spPr>
          </p:pic>
          <p:pic>
            <p:nvPicPr>
              <p:cNvPr id="98" name="Picture 97">
                <a:extLst>
                  <a:ext uri="{FF2B5EF4-FFF2-40B4-BE49-F238E27FC236}">
                    <a16:creationId xmlns:a16="http://schemas.microsoft.com/office/drawing/2014/main" id="{963A4810-6BD6-46CC-B726-214383013E9C}"/>
                  </a:ext>
                </a:extLst>
              </p:cNvPr>
              <p:cNvPicPr>
                <a:picLocks noChangeAspect="1"/>
              </p:cNvPicPr>
              <p:nvPr/>
            </p:nvPicPr>
            <p:blipFill rotWithShape="1">
              <a:blip r:embed="rId14"/>
              <a:srcRect l="34996" t="23264" r="36223" b="3522"/>
              <a:stretch/>
            </p:blipFill>
            <p:spPr>
              <a:xfrm>
                <a:off x="7178896" y="3092539"/>
                <a:ext cx="2579042" cy="3688630"/>
              </a:xfrm>
              <a:prstGeom prst="rect">
                <a:avLst/>
              </a:prstGeom>
              <a:ln>
                <a:noFill/>
              </a:ln>
              <a:effectLst>
                <a:outerShdw blurRad="292100" dist="139700" dir="2700000" algn="tl" rotWithShape="0">
                  <a:srgbClr val="333333">
                    <a:alpha val="65000"/>
                  </a:srgbClr>
                </a:outerShdw>
              </a:effectLst>
            </p:spPr>
          </p:pic>
          <p:pic>
            <p:nvPicPr>
              <p:cNvPr id="99" name="Picture 98">
                <a:extLst>
                  <a:ext uri="{FF2B5EF4-FFF2-40B4-BE49-F238E27FC236}">
                    <a16:creationId xmlns:a16="http://schemas.microsoft.com/office/drawing/2014/main" id="{CF6AC6C8-D80B-4B23-B7D6-5449A98C0BE3}"/>
                  </a:ext>
                </a:extLst>
              </p:cNvPr>
              <p:cNvPicPr>
                <a:picLocks noChangeAspect="1"/>
              </p:cNvPicPr>
              <p:nvPr/>
            </p:nvPicPr>
            <p:blipFill rotWithShape="1">
              <a:blip r:embed="rId15"/>
              <a:srcRect l="36725" t="23718" r="36279" b="1085"/>
              <a:stretch/>
            </p:blipFill>
            <p:spPr>
              <a:xfrm>
                <a:off x="7528161" y="3435628"/>
                <a:ext cx="2463586" cy="3858261"/>
              </a:xfrm>
              <a:prstGeom prst="rect">
                <a:avLst/>
              </a:prstGeom>
              <a:ln>
                <a:noFill/>
              </a:ln>
              <a:effectLst>
                <a:outerShdw blurRad="292100" dist="139700" dir="2700000" algn="tl" rotWithShape="0">
                  <a:srgbClr val="333333">
                    <a:alpha val="65000"/>
                  </a:srgbClr>
                </a:outerShdw>
              </a:effectLst>
            </p:spPr>
          </p:pic>
          <p:pic>
            <p:nvPicPr>
              <p:cNvPr id="100" name="Picture 99">
                <a:extLst>
                  <a:ext uri="{FF2B5EF4-FFF2-40B4-BE49-F238E27FC236}">
                    <a16:creationId xmlns:a16="http://schemas.microsoft.com/office/drawing/2014/main" id="{23AF56F9-27D9-4489-A924-C0D9FA8AAABF}"/>
                  </a:ext>
                </a:extLst>
              </p:cNvPr>
              <p:cNvPicPr>
                <a:picLocks noChangeAspect="1"/>
              </p:cNvPicPr>
              <p:nvPr/>
            </p:nvPicPr>
            <p:blipFill rotWithShape="1">
              <a:blip r:embed="rId16"/>
              <a:srcRect l="35191" t="23471" r="36140" b="4703"/>
              <a:stretch/>
            </p:blipFill>
            <p:spPr>
              <a:xfrm>
                <a:off x="7898372" y="3701533"/>
                <a:ext cx="2659752" cy="3746422"/>
              </a:xfrm>
              <a:prstGeom prst="rect">
                <a:avLst/>
              </a:prstGeom>
              <a:ln>
                <a:noFill/>
              </a:ln>
              <a:effectLst>
                <a:outerShdw blurRad="292100" dist="139700" dir="2700000" algn="tl" rotWithShape="0">
                  <a:srgbClr val="333333">
                    <a:alpha val="65000"/>
                  </a:srgbClr>
                </a:outerShdw>
              </a:effectLst>
            </p:spPr>
          </p:pic>
          <p:pic>
            <p:nvPicPr>
              <p:cNvPr id="101" name="Picture 100">
                <a:extLst>
                  <a:ext uri="{FF2B5EF4-FFF2-40B4-BE49-F238E27FC236}">
                    <a16:creationId xmlns:a16="http://schemas.microsoft.com/office/drawing/2014/main" id="{3E096D64-619D-458E-95D6-8B3D0A7A549D}"/>
                  </a:ext>
                </a:extLst>
              </p:cNvPr>
              <p:cNvPicPr>
                <a:picLocks noChangeAspect="1"/>
              </p:cNvPicPr>
              <p:nvPr/>
            </p:nvPicPr>
            <p:blipFill rotWithShape="1">
              <a:blip r:embed="rId17"/>
              <a:srcRect l="35275" t="23561" r="36502" b="3224"/>
              <a:stretch/>
            </p:blipFill>
            <p:spPr>
              <a:xfrm>
                <a:off x="8180587" y="3977732"/>
                <a:ext cx="2747748" cy="4007585"/>
              </a:xfrm>
              <a:prstGeom prst="rect">
                <a:avLst/>
              </a:prstGeom>
              <a:ln>
                <a:noFill/>
              </a:ln>
              <a:effectLst>
                <a:outerShdw blurRad="292100" dist="139700" dir="2700000" algn="tl" rotWithShape="0">
                  <a:srgbClr val="333333">
                    <a:alpha val="65000"/>
                  </a:srgbClr>
                </a:outerShdw>
              </a:effectLst>
            </p:spPr>
          </p:pic>
          <p:pic>
            <p:nvPicPr>
              <p:cNvPr id="102" name="Picture 101">
                <a:extLst>
                  <a:ext uri="{FF2B5EF4-FFF2-40B4-BE49-F238E27FC236}">
                    <a16:creationId xmlns:a16="http://schemas.microsoft.com/office/drawing/2014/main" id="{49D7714A-B2D7-4FD0-83A8-B8350A10CB7E}"/>
                  </a:ext>
                </a:extLst>
              </p:cNvPr>
              <p:cNvPicPr>
                <a:picLocks noChangeAspect="1"/>
              </p:cNvPicPr>
              <p:nvPr/>
            </p:nvPicPr>
            <p:blipFill rotWithShape="1">
              <a:blip r:embed="rId18"/>
              <a:srcRect l="35164" t="23363" r="36056" b="3422"/>
              <a:stretch/>
            </p:blipFill>
            <p:spPr>
              <a:xfrm>
                <a:off x="8613378" y="4248289"/>
                <a:ext cx="2514233" cy="3595938"/>
              </a:xfrm>
              <a:prstGeom prst="rect">
                <a:avLst/>
              </a:prstGeom>
              <a:ln>
                <a:noFill/>
              </a:ln>
              <a:effectLst>
                <a:outerShdw blurRad="292100" dist="139700" dir="2700000" algn="tl" rotWithShape="0">
                  <a:srgbClr val="333333">
                    <a:alpha val="65000"/>
                  </a:srgbClr>
                </a:outerShdw>
              </a:effectLst>
            </p:spPr>
          </p:pic>
          <p:pic>
            <p:nvPicPr>
              <p:cNvPr id="103" name="Picture 102">
                <a:extLst>
                  <a:ext uri="{FF2B5EF4-FFF2-40B4-BE49-F238E27FC236}">
                    <a16:creationId xmlns:a16="http://schemas.microsoft.com/office/drawing/2014/main" id="{B999DAD6-3EAC-448E-8E5B-CE622FDECDFD}"/>
                  </a:ext>
                </a:extLst>
              </p:cNvPr>
              <p:cNvPicPr>
                <a:picLocks noChangeAspect="1"/>
              </p:cNvPicPr>
              <p:nvPr/>
            </p:nvPicPr>
            <p:blipFill rotWithShape="1">
              <a:blip r:embed="rId19"/>
              <a:srcRect l="35274" t="23363" r="36168" b="3422"/>
              <a:stretch/>
            </p:blipFill>
            <p:spPr>
              <a:xfrm>
                <a:off x="8922369" y="4562040"/>
                <a:ext cx="2609712" cy="3761656"/>
              </a:xfrm>
              <a:prstGeom prst="rect">
                <a:avLst/>
              </a:prstGeom>
              <a:ln>
                <a:noFill/>
              </a:ln>
              <a:effectLst>
                <a:outerShdw blurRad="292100" dist="139700" dir="2700000" algn="tl" rotWithShape="0">
                  <a:srgbClr val="333333">
                    <a:alpha val="65000"/>
                  </a:srgbClr>
                </a:outerShdw>
              </a:effectLst>
            </p:spPr>
          </p:pic>
          <p:pic>
            <p:nvPicPr>
              <p:cNvPr id="104" name="Picture 103">
                <a:extLst>
                  <a:ext uri="{FF2B5EF4-FFF2-40B4-BE49-F238E27FC236}">
                    <a16:creationId xmlns:a16="http://schemas.microsoft.com/office/drawing/2014/main" id="{ADB01384-5D51-4363-ABBD-C01A107F88C8}"/>
                  </a:ext>
                </a:extLst>
              </p:cNvPr>
              <p:cNvPicPr>
                <a:picLocks noChangeAspect="1"/>
              </p:cNvPicPr>
              <p:nvPr/>
            </p:nvPicPr>
            <p:blipFill rotWithShape="1">
              <a:blip r:embed="rId20"/>
              <a:srcRect l="34830" t="23413" r="36255" b="3637"/>
              <a:stretch/>
            </p:blipFill>
            <p:spPr>
              <a:xfrm>
                <a:off x="9240336" y="4850554"/>
                <a:ext cx="2650040" cy="3758975"/>
              </a:xfrm>
              <a:prstGeom prst="rect">
                <a:avLst/>
              </a:prstGeom>
              <a:ln>
                <a:noFill/>
              </a:ln>
              <a:effectLst>
                <a:outerShdw blurRad="292100" dist="139700" dir="2700000" algn="tl" rotWithShape="0">
                  <a:srgbClr val="333333">
                    <a:alpha val="65000"/>
                  </a:srgbClr>
                </a:outerShdw>
              </a:effectLst>
            </p:spPr>
          </p:pic>
          <p:pic>
            <p:nvPicPr>
              <p:cNvPr id="105" name="Picture 104">
                <a:extLst>
                  <a:ext uri="{FF2B5EF4-FFF2-40B4-BE49-F238E27FC236}">
                    <a16:creationId xmlns:a16="http://schemas.microsoft.com/office/drawing/2014/main" id="{12F0AAD0-8D18-4C43-8065-7E93FA671F99}"/>
                  </a:ext>
                </a:extLst>
              </p:cNvPr>
              <p:cNvPicPr>
                <a:picLocks noChangeAspect="1"/>
              </p:cNvPicPr>
              <p:nvPr/>
            </p:nvPicPr>
            <p:blipFill rotWithShape="1">
              <a:blip r:embed="rId21"/>
              <a:srcRect l="35163" t="23363" r="36168" b="3224"/>
              <a:stretch/>
            </p:blipFill>
            <p:spPr>
              <a:xfrm>
                <a:off x="9645647" y="5129847"/>
                <a:ext cx="2515760" cy="3621911"/>
              </a:xfrm>
              <a:prstGeom prst="rect">
                <a:avLst/>
              </a:prstGeom>
              <a:ln>
                <a:noFill/>
              </a:ln>
              <a:effectLst>
                <a:outerShdw blurRad="292100" dist="139700" dir="2700000" algn="tl" rotWithShape="0">
                  <a:srgbClr val="333333">
                    <a:alpha val="65000"/>
                  </a:srgbClr>
                </a:outerShdw>
              </a:effectLst>
            </p:spPr>
          </p:pic>
        </p:grpSp>
      </p:grpSp>
      <p:grpSp>
        <p:nvGrpSpPr>
          <p:cNvPr id="106" name="Group 105">
            <a:extLst>
              <a:ext uri="{FF2B5EF4-FFF2-40B4-BE49-F238E27FC236}">
                <a16:creationId xmlns:a16="http://schemas.microsoft.com/office/drawing/2014/main" id="{8295237A-7C68-4F78-93B4-96485A460C5D}"/>
              </a:ext>
            </a:extLst>
          </p:cNvPr>
          <p:cNvGrpSpPr/>
          <p:nvPr/>
        </p:nvGrpSpPr>
        <p:grpSpPr>
          <a:xfrm>
            <a:off x="5803777" y="6955532"/>
            <a:ext cx="954925" cy="1148285"/>
            <a:chOff x="1538594" y="2993290"/>
            <a:chExt cx="3253003" cy="3911691"/>
          </a:xfrm>
        </p:grpSpPr>
        <p:pic>
          <p:nvPicPr>
            <p:cNvPr id="107" name="Picture 6" descr="C:\Users\ByaMbaA\AppData\Local\Temp\Rar$DRa0.609\Monthly report 10_page-0001.jpg">
              <a:extLst>
                <a:ext uri="{FF2B5EF4-FFF2-40B4-BE49-F238E27FC236}">
                  <a16:creationId xmlns:a16="http://schemas.microsoft.com/office/drawing/2014/main" id="{66C72005-BCCE-468F-8302-4A98CFF09EE7}"/>
                </a:ext>
              </a:extLst>
            </p:cNvPr>
            <p:cNvPicPr>
              <a:picLocks noChangeAspect="1" noChangeArrowheads="1"/>
            </p:cNvPicPr>
            <p:nvPr/>
          </p:nvPicPr>
          <p:blipFill>
            <a:blip r:embed="rId22" cstate="hqprint">
              <a:extLst>
                <a:ext uri="{28A0092B-C50C-407E-A947-70E740481C1C}">
                  <a14:useLocalDpi xmlns:a14="http://schemas.microsoft.com/office/drawing/2010/main" val="0"/>
                </a:ext>
              </a:extLst>
            </a:blip>
            <a:srcRect/>
            <a:stretch>
              <a:fillRect/>
            </a:stretch>
          </p:blipFill>
          <p:spPr bwMode="auto">
            <a:xfrm>
              <a:off x="1538594" y="2993290"/>
              <a:ext cx="1797195" cy="2325781"/>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6" descr="C:\Users\ByaMbaA\AppData\Local\Temp\Rar$DRa0.609\Monthly report 10_page-0001.jpg">
              <a:extLst>
                <a:ext uri="{FF2B5EF4-FFF2-40B4-BE49-F238E27FC236}">
                  <a16:creationId xmlns:a16="http://schemas.microsoft.com/office/drawing/2014/main" id="{88FD0FA9-CD17-4006-92D0-46F3D6CB6940}"/>
                </a:ext>
              </a:extLst>
            </p:cNvPr>
            <p:cNvPicPr>
              <a:picLocks noChangeAspect="1" noChangeArrowheads="1"/>
            </p:cNvPicPr>
            <p:nvPr/>
          </p:nvPicPr>
          <p:blipFill>
            <a:blip r:embed="rId22" cstate="hqprint">
              <a:extLst>
                <a:ext uri="{28A0092B-C50C-407E-A947-70E740481C1C}">
                  <a14:useLocalDpi xmlns:a14="http://schemas.microsoft.com/office/drawing/2010/main" val="0"/>
                </a:ext>
              </a:extLst>
            </a:blip>
            <a:srcRect/>
            <a:stretch>
              <a:fillRect/>
            </a:stretch>
          </p:blipFill>
          <p:spPr bwMode="auto">
            <a:xfrm>
              <a:off x="1981507" y="3436202"/>
              <a:ext cx="1797195" cy="2325781"/>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6" descr="C:\Users\ByaMbaA\AppData\Local\Temp\Rar$DRa0.609\Monthly report 10_page-0001.jpg">
              <a:extLst>
                <a:ext uri="{FF2B5EF4-FFF2-40B4-BE49-F238E27FC236}">
                  <a16:creationId xmlns:a16="http://schemas.microsoft.com/office/drawing/2014/main" id="{735A5E3D-E96B-469E-89DF-9DF29AC78F74}"/>
                </a:ext>
              </a:extLst>
            </p:cNvPr>
            <p:cNvPicPr>
              <a:picLocks noChangeAspect="1" noChangeArrowheads="1"/>
            </p:cNvPicPr>
            <p:nvPr/>
          </p:nvPicPr>
          <p:blipFill>
            <a:blip r:embed="rId22" cstate="hqprint">
              <a:extLst>
                <a:ext uri="{28A0092B-C50C-407E-A947-70E740481C1C}">
                  <a14:useLocalDpi xmlns:a14="http://schemas.microsoft.com/office/drawing/2010/main" val="0"/>
                </a:ext>
              </a:extLst>
            </a:blip>
            <a:srcRect/>
            <a:stretch>
              <a:fillRect/>
            </a:stretch>
          </p:blipFill>
          <p:spPr bwMode="auto">
            <a:xfrm>
              <a:off x="2437190" y="4082924"/>
              <a:ext cx="1797195" cy="2325781"/>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6" descr="C:\Users\ByaMbaA\AppData\Local\Temp\Rar$DRa0.609\Monthly report 10_page-0001.jpg">
              <a:extLst>
                <a:ext uri="{FF2B5EF4-FFF2-40B4-BE49-F238E27FC236}">
                  <a16:creationId xmlns:a16="http://schemas.microsoft.com/office/drawing/2014/main" id="{771C7602-45DA-471D-9A1B-3CD9F2FBE994}"/>
                </a:ext>
              </a:extLst>
            </p:cNvPr>
            <p:cNvPicPr>
              <a:picLocks noChangeAspect="1" noChangeArrowheads="1"/>
            </p:cNvPicPr>
            <p:nvPr/>
          </p:nvPicPr>
          <p:blipFill>
            <a:blip r:embed="rId22" cstate="hqprint">
              <a:extLst>
                <a:ext uri="{28A0092B-C50C-407E-A947-70E740481C1C}">
                  <a14:useLocalDpi xmlns:a14="http://schemas.microsoft.com/office/drawing/2010/main" val="0"/>
                </a:ext>
              </a:extLst>
            </a:blip>
            <a:srcRect/>
            <a:stretch>
              <a:fillRect/>
            </a:stretch>
          </p:blipFill>
          <p:spPr bwMode="auto">
            <a:xfrm>
              <a:off x="2994402" y="4579200"/>
              <a:ext cx="1797195" cy="2325781"/>
            </a:xfrm>
            <a:prstGeom prst="rect">
              <a:avLst/>
            </a:prstGeom>
            <a:noFill/>
            <a:extLst>
              <a:ext uri="{909E8E84-426E-40DD-AFC4-6F175D3DCCD1}">
                <a14:hiddenFill xmlns:a14="http://schemas.microsoft.com/office/drawing/2010/main">
                  <a:solidFill>
                    <a:srgbClr val="FFFFFF"/>
                  </a:solidFill>
                </a14:hiddenFill>
              </a:ext>
            </a:extLst>
          </p:spPr>
        </p:pic>
      </p:grpSp>
      <p:sp>
        <p:nvSpPr>
          <p:cNvPr id="111" name="TextBox 110">
            <a:extLst>
              <a:ext uri="{FF2B5EF4-FFF2-40B4-BE49-F238E27FC236}">
                <a16:creationId xmlns:a16="http://schemas.microsoft.com/office/drawing/2014/main" id="{0E50B8AD-C41F-4DC1-A5C5-60641D305A86}"/>
              </a:ext>
            </a:extLst>
          </p:cNvPr>
          <p:cNvSpPr txBox="1"/>
          <p:nvPr/>
        </p:nvSpPr>
        <p:spPr>
          <a:xfrm>
            <a:off x="5462047" y="6015426"/>
            <a:ext cx="1214524" cy="670440"/>
          </a:xfrm>
          <a:prstGeom prst="rect">
            <a:avLst/>
          </a:prstGeom>
          <a:noFill/>
          <a:ln w="19050">
            <a:solidFill>
              <a:srgbClr val="D0402C"/>
            </a:solidFill>
            <a:prstDash val="sysDash"/>
          </a:ln>
        </p:spPr>
        <p:txBody>
          <a:bodyPr wrap="square" rtlCol="0">
            <a:spAutoFit/>
          </a:bodyPr>
          <a:lstStyle/>
          <a:p>
            <a:pPr algn="ctr"/>
            <a:r>
              <a:rPr lang="en-US" sz="939" dirty="0">
                <a:latin typeface="Mogul Helios" pitchFamily="2" charset="0"/>
              </a:rPr>
              <a:t>С</a:t>
            </a:r>
            <a:r>
              <a:rPr lang="mn-MN" sz="939" dirty="0">
                <a:latin typeface="Mogul Helios" pitchFamily="2" charset="0"/>
              </a:rPr>
              <a:t>ар бүр</a:t>
            </a:r>
            <a:r>
              <a:rPr lang="en-US" sz="939" dirty="0">
                <a:latin typeface="Mogul Helios" pitchFamily="2" charset="0"/>
              </a:rPr>
              <a:t>:</a:t>
            </a:r>
          </a:p>
          <a:p>
            <a:pPr algn="ctr"/>
            <a:r>
              <a:rPr lang="en-US" sz="939" b="1" dirty="0">
                <a:solidFill>
                  <a:srgbClr val="D0402C"/>
                </a:solidFill>
                <a:latin typeface="Mogul Helios" pitchFamily="2" charset="0"/>
              </a:rPr>
              <a:t>С</a:t>
            </a:r>
            <a:r>
              <a:rPr lang="mn-MN" sz="939" b="1" dirty="0">
                <a:solidFill>
                  <a:srgbClr val="D0402C"/>
                </a:solidFill>
                <a:latin typeface="Mogul Helios" pitchFamily="2" charset="0"/>
              </a:rPr>
              <a:t>АНХҮҮГИЙН ЗАХ ЗЭЭЛИЙН САРЫН ТОЙМ</a:t>
            </a:r>
            <a:endParaRPr lang="en-US" sz="939" b="1" dirty="0">
              <a:solidFill>
                <a:srgbClr val="D0402C"/>
              </a:solidFill>
              <a:latin typeface="Mogul Helios" pitchFamily="2" charset="0"/>
            </a:endParaRPr>
          </a:p>
        </p:txBody>
      </p:sp>
      <p:grpSp>
        <p:nvGrpSpPr>
          <p:cNvPr id="112" name="Group 111">
            <a:extLst>
              <a:ext uri="{FF2B5EF4-FFF2-40B4-BE49-F238E27FC236}">
                <a16:creationId xmlns:a16="http://schemas.microsoft.com/office/drawing/2014/main" id="{29597B02-E913-46C2-B64A-B4B02CCE9268}"/>
              </a:ext>
            </a:extLst>
          </p:cNvPr>
          <p:cNvGrpSpPr/>
          <p:nvPr/>
        </p:nvGrpSpPr>
        <p:grpSpPr>
          <a:xfrm>
            <a:off x="7085974" y="7071075"/>
            <a:ext cx="1332944" cy="895385"/>
            <a:chOff x="2052637" y="-1"/>
            <a:chExt cx="10025063" cy="6734174"/>
          </a:xfrm>
        </p:grpSpPr>
        <p:pic>
          <p:nvPicPr>
            <p:cNvPr id="113" name="Picture 7" descr="C:\Users\ByaMbaA\Downloads\week toim (4).png">
              <a:extLst>
                <a:ext uri="{FF2B5EF4-FFF2-40B4-BE49-F238E27FC236}">
                  <a16:creationId xmlns:a16="http://schemas.microsoft.com/office/drawing/2014/main" id="{D59FF579-F9EA-4477-9B11-AA7009D7AB39}"/>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052637" y="3295648"/>
              <a:ext cx="3438525" cy="3438525"/>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8" descr="C:\Users\ByaMbaA\Downloads\week toim (3).png">
              <a:extLst>
                <a:ext uri="{FF2B5EF4-FFF2-40B4-BE49-F238E27FC236}">
                  <a16:creationId xmlns:a16="http://schemas.microsoft.com/office/drawing/2014/main" id="{7C62A442-8E42-4EBB-AE92-0B8337D6E201}"/>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632613" y="2677832"/>
              <a:ext cx="3438525" cy="3438525"/>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9" descr="C:\Users\ByaMbaA\Downloads\week toim (2).png">
              <a:extLst>
                <a:ext uri="{FF2B5EF4-FFF2-40B4-BE49-F238E27FC236}">
                  <a16:creationId xmlns:a16="http://schemas.microsoft.com/office/drawing/2014/main" id="{B0BB95C8-39C0-4FAB-8656-14B98C091199}"/>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873624" y="1990723"/>
              <a:ext cx="3438525" cy="3438525"/>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10" descr="C:\Users\ByaMbaA\Downloads\week toim (1).png">
              <a:extLst>
                <a:ext uri="{FF2B5EF4-FFF2-40B4-BE49-F238E27FC236}">
                  <a16:creationId xmlns:a16="http://schemas.microsoft.com/office/drawing/2014/main" id="{6CC3FC64-0467-4397-95A2-3685A88B0562}"/>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961062" y="1389944"/>
              <a:ext cx="3438525" cy="3438525"/>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1" descr="C:\Users\ByaMbaA\Downloads\week toim.png">
              <a:extLst>
                <a:ext uri="{FF2B5EF4-FFF2-40B4-BE49-F238E27FC236}">
                  <a16:creationId xmlns:a16="http://schemas.microsoft.com/office/drawing/2014/main" id="{1F08B3AE-A161-4848-B027-A565B7BF04D1}"/>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071138" y="958570"/>
              <a:ext cx="3438525" cy="3438525"/>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2" descr="C:\Users\ByaMbaA\Downloads\week toim 11.16-11.20.png">
              <a:extLst>
                <a:ext uri="{FF2B5EF4-FFF2-40B4-BE49-F238E27FC236}">
                  <a16:creationId xmlns:a16="http://schemas.microsoft.com/office/drawing/2014/main" id="{F0A26DB4-72A3-430A-9377-5954C25AF6FF}"/>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680324" y="271461"/>
              <a:ext cx="3438525" cy="3438525"/>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6" descr="C:\Users\ByaMbaA\Downloads\week toim 11.23-11.27.png">
              <a:extLst>
                <a:ext uri="{FF2B5EF4-FFF2-40B4-BE49-F238E27FC236}">
                  <a16:creationId xmlns:a16="http://schemas.microsoft.com/office/drawing/2014/main" id="{05EF293E-5184-4C5F-BBF7-F2CE0BE50820}"/>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639175" y="-1"/>
              <a:ext cx="3438525" cy="3438525"/>
            </a:xfrm>
            <a:prstGeom prst="rect">
              <a:avLst/>
            </a:prstGeom>
            <a:noFill/>
            <a:extLst>
              <a:ext uri="{909E8E84-426E-40DD-AFC4-6F175D3DCCD1}">
                <a14:hiddenFill xmlns:a14="http://schemas.microsoft.com/office/drawing/2010/main">
                  <a:solidFill>
                    <a:srgbClr val="FFFFFF"/>
                  </a:solidFill>
                </a14:hiddenFill>
              </a:ext>
            </a:extLst>
          </p:spPr>
        </p:pic>
      </p:grpSp>
      <p:sp>
        <p:nvSpPr>
          <p:cNvPr id="120" name="TextBox 119">
            <a:extLst>
              <a:ext uri="{FF2B5EF4-FFF2-40B4-BE49-F238E27FC236}">
                <a16:creationId xmlns:a16="http://schemas.microsoft.com/office/drawing/2014/main" id="{F9DEA175-A380-4138-A4A5-AE2F437FF13B}"/>
              </a:ext>
            </a:extLst>
          </p:cNvPr>
          <p:cNvSpPr txBox="1"/>
          <p:nvPr/>
        </p:nvSpPr>
        <p:spPr>
          <a:xfrm>
            <a:off x="6912002" y="6023028"/>
            <a:ext cx="1323938" cy="670440"/>
          </a:xfrm>
          <a:prstGeom prst="rect">
            <a:avLst/>
          </a:prstGeom>
          <a:noFill/>
          <a:ln w="19050">
            <a:solidFill>
              <a:srgbClr val="002060"/>
            </a:solidFill>
            <a:prstDash val="sysDash"/>
          </a:ln>
        </p:spPr>
        <p:txBody>
          <a:bodyPr wrap="square" rtlCol="0">
            <a:spAutoFit/>
          </a:bodyPr>
          <a:lstStyle/>
          <a:p>
            <a:pPr algn="ctr"/>
            <a:r>
              <a:rPr lang="mn-MN" sz="939" dirty="0">
                <a:latin typeface="Mogul Helios" pitchFamily="2" charset="0"/>
              </a:rPr>
              <a:t>7 хоног бүр</a:t>
            </a:r>
            <a:r>
              <a:rPr lang="en-US" sz="939" dirty="0">
                <a:latin typeface="Mogul Helios" pitchFamily="2" charset="0"/>
              </a:rPr>
              <a:t>:</a:t>
            </a:r>
          </a:p>
          <a:p>
            <a:pPr algn="ctr"/>
            <a:r>
              <a:rPr lang="en-US" sz="939" b="1" dirty="0">
                <a:solidFill>
                  <a:srgbClr val="3457A4"/>
                </a:solidFill>
                <a:latin typeface="Mogul Helios" pitchFamily="2" charset="0"/>
              </a:rPr>
              <a:t>С</a:t>
            </a:r>
            <a:r>
              <a:rPr lang="mn-MN" sz="939" b="1" dirty="0">
                <a:solidFill>
                  <a:srgbClr val="3457A4"/>
                </a:solidFill>
                <a:latin typeface="Mogul Helios" pitchFamily="2" charset="0"/>
              </a:rPr>
              <a:t>АНХҮҮГИЙН ЗАХ ЗЭЭЛИЙН 7 ХОНОГИЙН МЭДЭЭ</a:t>
            </a:r>
            <a:endParaRPr lang="en-US" sz="939" b="1" dirty="0">
              <a:solidFill>
                <a:srgbClr val="3457A4"/>
              </a:solidFill>
              <a:latin typeface="Mogul Helios" pitchFamily="2" charset="0"/>
            </a:endParaRPr>
          </a:p>
        </p:txBody>
      </p:sp>
      <p:pic>
        <p:nvPicPr>
          <p:cNvPr id="146" name="Picture 6" descr="Snowflake Icon | Christmas Flat Color Iconset | Icons8">
            <a:extLst>
              <a:ext uri="{FF2B5EF4-FFF2-40B4-BE49-F238E27FC236}">
                <a16:creationId xmlns:a16="http://schemas.microsoft.com/office/drawing/2014/main" id="{866BCC4C-72E4-4256-8286-C6FA797D73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8895" y="1258812"/>
            <a:ext cx="429177" cy="429177"/>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6" descr="Snowflake Icon | Christmas Flat Color Iconset | Icons8">
            <a:extLst>
              <a:ext uri="{FF2B5EF4-FFF2-40B4-BE49-F238E27FC236}">
                <a16:creationId xmlns:a16="http://schemas.microsoft.com/office/drawing/2014/main" id="{16DA797C-3CAC-4396-A2C2-1A0757E7C75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29275" y="1001003"/>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6" descr="Snowflake Icon | Christmas Flat Color Iconset | Icons8">
            <a:extLst>
              <a:ext uri="{FF2B5EF4-FFF2-40B4-BE49-F238E27FC236}">
                <a16:creationId xmlns:a16="http://schemas.microsoft.com/office/drawing/2014/main" id="{07569307-2D0D-4851-A784-2F120F062B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5607" y="2731570"/>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6" descr="Snowflake Icon | Christmas Flat Color Iconset | Icons8">
            <a:extLst>
              <a:ext uri="{FF2B5EF4-FFF2-40B4-BE49-F238E27FC236}">
                <a16:creationId xmlns:a16="http://schemas.microsoft.com/office/drawing/2014/main" id="{55C8062A-D10E-4317-AB60-3E8FF8A044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13955" y="4931095"/>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6" descr="Snowflake Icon | Christmas Flat Color Iconset | Icons8">
            <a:extLst>
              <a:ext uri="{FF2B5EF4-FFF2-40B4-BE49-F238E27FC236}">
                <a16:creationId xmlns:a16="http://schemas.microsoft.com/office/drawing/2014/main" id="{07569307-2D0D-4851-A784-2F120F062B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982" y="4873527"/>
            <a:ext cx="286118" cy="286118"/>
          </a:xfrm>
          <a:prstGeom prst="rect">
            <a:avLst/>
          </a:prstGeom>
          <a:noFill/>
          <a:extLst>
            <a:ext uri="{909E8E84-426E-40DD-AFC4-6F175D3DCCD1}">
              <a14:hiddenFill xmlns:a14="http://schemas.microsoft.com/office/drawing/2010/main">
                <a:solidFill>
                  <a:srgbClr val="FFFFFF"/>
                </a:solidFill>
              </a14:hiddenFill>
            </a:ext>
          </a:extLst>
        </p:spPr>
      </p:pic>
      <p:grpSp>
        <p:nvGrpSpPr>
          <p:cNvPr id="166" name="Group 165">
            <a:extLst>
              <a:ext uri="{FF2B5EF4-FFF2-40B4-BE49-F238E27FC236}">
                <a16:creationId xmlns:a16="http://schemas.microsoft.com/office/drawing/2014/main" id="{E3FA7D3C-2803-477D-92E3-133921533C87}"/>
              </a:ext>
            </a:extLst>
          </p:cNvPr>
          <p:cNvGrpSpPr/>
          <p:nvPr/>
        </p:nvGrpSpPr>
        <p:grpSpPr>
          <a:xfrm>
            <a:off x="4892967" y="2051659"/>
            <a:ext cx="3765679" cy="3390259"/>
            <a:chOff x="6988646" y="1555359"/>
            <a:chExt cx="4233240" cy="3277384"/>
          </a:xfrm>
        </p:grpSpPr>
        <p:sp>
          <p:nvSpPr>
            <p:cNvPr id="167" name="Rectangle 166">
              <a:extLst>
                <a:ext uri="{FF2B5EF4-FFF2-40B4-BE49-F238E27FC236}">
                  <a16:creationId xmlns:a16="http://schemas.microsoft.com/office/drawing/2014/main" id="{5DB5F418-0E77-4847-B52C-E522DE77213D}"/>
                </a:ext>
              </a:extLst>
            </p:cNvPr>
            <p:cNvSpPr/>
            <p:nvPr/>
          </p:nvSpPr>
          <p:spPr>
            <a:xfrm>
              <a:off x="7247574" y="1902079"/>
              <a:ext cx="3841444" cy="2930664"/>
            </a:xfrm>
            <a:prstGeom prst="rect">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2" dirty="0">
                <a:latin typeface="Mogul Helios" pitchFamily="2" charset="0"/>
              </a:endParaRPr>
            </a:p>
          </p:txBody>
        </p:sp>
        <p:grpSp>
          <p:nvGrpSpPr>
            <p:cNvPr id="168" name="Group 167">
              <a:extLst>
                <a:ext uri="{FF2B5EF4-FFF2-40B4-BE49-F238E27FC236}">
                  <a16:creationId xmlns:a16="http://schemas.microsoft.com/office/drawing/2014/main" id="{F8F341F8-5561-4D07-BC05-0D9EAAD9311C}"/>
                </a:ext>
              </a:extLst>
            </p:cNvPr>
            <p:cNvGrpSpPr/>
            <p:nvPr/>
          </p:nvGrpSpPr>
          <p:grpSpPr>
            <a:xfrm>
              <a:off x="6988646" y="1555359"/>
              <a:ext cx="4233240" cy="654435"/>
              <a:chOff x="846475" y="1069586"/>
              <a:chExt cx="4233240" cy="654435"/>
            </a:xfrm>
            <a:effectLst>
              <a:outerShdw blurRad="50800" dist="38100" dir="5400000" algn="t" rotWithShape="0">
                <a:prstClr val="black">
                  <a:alpha val="40000"/>
                </a:prstClr>
              </a:outerShdw>
            </a:effectLst>
          </p:grpSpPr>
          <p:grpSp>
            <p:nvGrpSpPr>
              <p:cNvPr id="170" name="Group 169">
                <a:extLst>
                  <a:ext uri="{FF2B5EF4-FFF2-40B4-BE49-F238E27FC236}">
                    <a16:creationId xmlns:a16="http://schemas.microsoft.com/office/drawing/2014/main" id="{C5A5841A-5B82-459D-849F-8107139C9CF2}"/>
                  </a:ext>
                </a:extLst>
              </p:cNvPr>
              <p:cNvGrpSpPr/>
              <p:nvPr/>
            </p:nvGrpSpPr>
            <p:grpSpPr>
              <a:xfrm>
                <a:off x="846475" y="1069586"/>
                <a:ext cx="4233240" cy="654435"/>
                <a:chOff x="846475" y="1069586"/>
                <a:chExt cx="4233240" cy="654435"/>
              </a:xfrm>
            </p:grpSpPr>
            <p:sp>
              <p:nvSpPr>
                <p:cNvPr id="172" name="Isosceles Triangle 171">
                  <a:extLst>
                    <a:ext uri="{FF2B5EF4-FFF2-40B4-BE49-F238E27FC236}">
                      <a16:creationId xmlns:a16="http://schemas.microsoft.com/office/drawing/2014/main" id="{24144F00-E251-4E65-A0D9-B56BF6A80C19}"/>
                    </a:ext>
                  </a:extLst>
                </p:cNvPr>
                <p:cNvSpPr/>
                <p:nvPr/>
              </p:nvSpPr>
              <p:spPr>
                <a:xfrm rot="5400000" flipV="1">
                  <a:off x="827451" y="1445186"/>
                  <a:ext cx="298441" cy="259229"/>
                </a:xfrm>
                <a:prstGeom prst="triangle">
                  <a:avLst>
                    <a:gd name="adj" fmla="val 0"/>
                  </a:avLst>
                </a:prstGeom>
                <a:solidFill>
                  <a:srgbClr val="D04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2">
                    <a:latin typeface="Mogul Helios" pitchFamily="2" charset="0"/>
                  </a:endParaRPr>
                </a:p>
              </p:txBody>
            </p:sp>
            <p:sp>
              <p:nvSpPr>
                <p:cNvPr id="173" name="Freeform 25">
                  <a:extLst>
                    <a:ext uri="{FF2B5EF4-FFF2-40B4-BE49-F238E27FC236}">
                      <a16:creationId xmlns:a16="http://schemas.microsoft.com/office/drawing/2014/main" id="{3CAA0818-0F7F-4D03-913E-612D3C38573B}"/>
                    </a:ext>
                  </a:extLst>
                </p:cNvPr>
                <p:cNvSpPr/>
                <p:nvPr/>
              </p:nvSpPr>
              <p:spPr>
                <a:xfrm>
                  <a:off x="846475" y="1069586"/>
                  <a:ext cx="4233240" cy="381357"/>
                </a:xfrm>
                <a:custGeom>
                  <a:avLst/>
                  <a:gdLst>
                    <a:gd name="connsiteX0" fmla="*/ 0 w 6126767"/>
                    <a:gd name="connsiteY0" fmla="*/ 0 h 731252"/>
                    <a:gd name="connsiteX1" fmla="*/ 596417 w 6126767"/>
                    <a:gd name="connsiteY1" fmla="*/ 0 h 731252"/>
                    <a:gd name="connsiteX2" fmla="*/ 933450 w 6126767"/>
                    <a:gd name="connsiteY2" fmla="*/ 0 h 731252"/>
                    <a:gd name="connsiteX3" fmla="*/ 5761141 w 6126767"/>
                    <a:gd name="connsiteY3" fmla="*/ 0 h 731252"/>
                    <a:gd name="connsiteX4" fmla="*/ 6126767 w 6126767"/>
                    <a:gd name="connsiteY4" fmla="*/ 365626 h 731252"/>
                    <a:gd name="connsiteX5" fmla="*/ 6126766 w 6126767"/>
                    <a:gd name="connsiteY5" fmla="*/ 365626 h 731252"/>
                    <a:gd name="connsiteX6" fmla="*/ 5761140 w 6126767"/>
                    <a:gd name="connsiteY6" fmla="*/ 731252 h 731252"/>
                    <a:gd name="connsiteX7" fmla="*/ 596417 w 6126767"/>
                    <a:gd name="connsiteY7" fmla="*/ 731251 h 731252"/>
                    <a:gd name="connsiteX8" fmla="*/ 0 w 6126767"/>
                    <a:gd name="connsiteY8" fmla="*/ 731251 h 73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26767" h="731252">
                      <a:moveTo>
                        <a:pt x="0" y="0"/>
                      </a:moveTo>
                      <a:lnTo>
                        <a:pt x="596417" y="0"/>
                      </a:lnTo>
                      <a:lnTo>
                        <a:pt x="933450" y="0"/>
                      </a:lnTo>
                      <a:lnTo>
                        <a:pt x="5761141" y="0"/>
                      </a:lnTo>
                      <a:cubicBezTo>
                        <a:pt x="5963071" y="0"/>
                        <a:pt x="6126767" y="163696"/>
                        <a:pt x="6126767" y="365626"/>
                      </a:cubicBezTo>
                      <a:lnTo>
                        <a:pt x="6126766" y="365626"/>
                      </a:lnTo>
                      <a:cubicBezTo>
                        <a:pt x="6126766" y="567556"/>
                        <a:pt x="5963070" y="731252"/>
                        <a:pt x="5761140" y="731252"/>
                      </a:cubicBezTo>
                      <a:lnTo>
                        <a:pt x="596417" y="731251"/>
                      </a:lnTo>
                      <a:lnTo>
                        <a:pt x="0" y="731251"/>
                      </a:lnTo>
                      <a:close/>
                    </a:path>
                  </a:pathLst>
                </a:custGeom>
                <a:solidFill>
                  <a:srgbClr val="D04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2">
                    <a:latin typeface="Mogul Helios" pitchFamily="2" charset="0"/>
                  </a:endParaRPr>
                </a:p>
              </p:txBody>
            </p:sp>
          </p:grpSp>
          <p:sp>
            <p:nvSpPr>
              <p:cNvPr id="171" name="Rectangle 170">
                <a:extLst>
                  <a:ext uri="{FF2B5EF4-FFF2-40B4-BE49-F238E27FC236}">
                    <a16:creationId xmlns:a16="http://schemas.microsoft.com/office/drawing/2014/main" id="{465AAEEE-3820-4971-BCC5-94D23ADACB6D}"/>
                  </a:ext>
                </a:extLst>
              </p:cNvPr>
              <p:cNvSpPr/>
              <p:nvPr/>
            </p:nvSpPr>
            <p:spPr>
              <a:xfrm>
                <a:off x="1085785" y="1083705"/>
                <a:ext cx="3951493" cy="368504"/>
              </a:xfrm>
              <a:prstGeom prst="rect">
                <a:avLst/>
              </a:prstGeom>
              <a:noFill/>
            </p:spPr>
            <p:txBody>
              <a:bodyPr wrap="square">
                <a:spAutoFit/>
              </a:bodyPr>
              <a:lstStyle/>
              <a:p>
                <a:pPr>
                  <a:spcAft>
                    <a:spcPts val="751"/>
                  </a:spcAft>
                </a:pPr>
                <a:r>
                  <a:rPr lang="mn-MN" sz="1877" b="1" spc="47" dirty="0">
                    <a:solidFill>
                      <a:schemeClr val="bg1"/>
                    </a:solidFill>
                    <a:latin typeface="Mogul Helios" pitchFamily="2" charset="0"/>
                    <a:ea typeface="Calibri" panose="020F0502020204030204" pitchFamily="34" charset="0"/>
                    <a:cs typeface="Calibri" panose="020F0502020204030204" pitchFamily="34" charset="0"/>
                  </a:rPr>
                  <a:t>БОДЛОГЫН БАРИМТ БИЧГҮҮД</a:t>
                </a:r>
                <a:endParaRPr lang="mn-MN" sz="1877" spc="47" dirty="0">
                  <a:solidFill>
                    <a:schemeClr val="bg1"/>
                  </a:solidFill>
                  <a:latin typeface="Mogul Helios" pitchFamily="2" charset="0"/>
                  <a:ea typeface="Calibri" panose="020F0502020204030204" pitchFamily="34" charset="0"/>
                  <a:cs typeface="Calibri" panose="020F0502020204030204" pitchFamily="34" charset="0"/>
                </a:endParaRPr>
              </a:p>
            </p:txBody>
          </p:sp>
        </p:grpSp>
        <p:sp>
          <p:nvSpPr>
            <p:cNvPr id="169" name="Rectangle 168">
              <a:extLst>
                <a:ext uri="{FF2B5EF4-FFF2-40B4-BE49-F238E27FC236}">
                  <a16:creationId xmlns:a16="http://schemas.microsoft.com/office/drawing/2014/main" id="{6AC2511F-4ABC-4833-9AB4-E6AD25CAEE14}"/>
                </a:ext>
              </a:extLst>
            </p:cNvPr>
            <p:cNvSpPr/>
            <p:nvPr/>
          </p:nvSpPr>
          <p:spPr>
            <a:xfrm>
              <a:off x="7264461" y="1993137"/>
              <a:ext cx="3957425" cy="2825601"/>
            </a:xfrm>
            <a:prstGeom prst="rect">
              <a:avLst/>
            </a:prstGeom>
          </p:spPr>
          <p:txBody>
            <a:bodyPr wrap="square">
              <a:spAutoFit/>
            </a:bodyPr>
            <a:lstStyle/>
            <a:p>
              <a:pPr marL="268237" indent="-268237">
                <a:spcAft>
                  <a:spcPts val="563"/>
                </a:spcAft>
                <a:buFont typeface="Arial" panose="020B0604020202020204" pitchFamily="34" charset="0"/>
                <a:buChar char="•"/>
              </a:pPr>
              <a:r>
                <a:rPr lang="mn-MN" sz="1877" b="1" dirty="0">
                  <a:latin typeface="Mogul Helios" pitchFamily="2" charset="0"/>
                </a:rPr>
                <a:t>“Санхүүгийн зохицуулах хорооны мэдээллийн нэгдсэн сангийн журам”, </a:t>
              </a:r>
              <a:endParaRPr lang="en-US" sz="1877" b="1" dirty="0">
                <a:latin typeface="Mogul Helios" pitchFamily="2" charset="0"/>
              </a:endParaRPr>
            </a:p>
            <a:p>
              <a:pPr marL="268237" indent="-268237">
                <a:spcAft>
                  <a:spcPts val="563"/>
                </a:spcAft>
                <a:buFont typeface="Arial" panose="020B0604020202020204" pitchFamily="34" charset="0"/>
                <a:buChar char="•"/>
              </a:pPr>
              <a:r>
                <a:rPr lang="mn-MN" sz="1877" b="1" dirty="0">
                  <a:latin typeface="Mogul Helios" pitchFamily="2" charset="0"/>
                </a:rPr>
                <a:t>“Гамшгаас хамгаалах бэлэн байдлын төлөвлөгөө”</a:t>
              </a:r>
            </a:p>
            <a:p>
              <a:pPr marL="268237" indent="-268237">
                <a:spcAft>
                  <a:spcPts val="563"/>
                </a:spcAft>
                <a:buFont typeface="Arial" panose="020B0604020202020204" pitchFamily="34" charset="0"/>
                <a:buChar char="•"/>
              </a:pPr>
              <a:r>
                <a:rPr lang="mn-MN" sz="1877" dirty="0">
                  <a:latin typeface="Mogul Helios" pitchFamily="2" charset="0"/>
                </a:rPr>
                <a:t>“Сэндбокс зохицуулалтын орчин журам” </a:t>
              </a:r>
              <a:endParaRPr lang="en-US" sz="1877" dirty="0">
                <a:latin typeface="Mogul Helios" pitchFamily="2" charset="0"/>
              </a:endParaRPr>
            </a:p>
            <a:p>
              <a:pPr marL="268237" indent="-268237">
                <a:spcAft>
                  <a:spcPts val="563"/>
                </a:spcAft>
                <a:buFont typeface="Arial" panose="020B0604020202020204" pitchFamily="34" charset="0"/>
                <a:buChar char="•"/>
              </a:pPr>
              <a:r>
                <a:rPr lang="mn-MN" sz="1877" dirty="0">
                  <a:latin typeface="Mogul Helios" pitchFamily="2" charset="0"/>
                </a:rPr>
                <a:t> “Монгол Улсын санхүүгийн хүртээмжийг сайжруулах хөтөлбөр”</a:t>
              </a:r>
            </a:p>
          </p:txBody>
        </p:sp>
      </p:grpSp>
      <p:grpSp>
        <p:nvGrpSpPr>
          <p:cNvPr id="8" name="Group 7">
            <a:extLst>
              <a:ext uri="{FF2B5EF4-FFF2-40B4-BE49-F238E27FC236}">
                <a16:creationId xmlns:a16="http://schemas.microsoft.com/office/drawing/2014/main" id="{99525971-2152-4B10-BAB6-ADAC0B3DC344}"/>
              </a:ext>
            </a:extLst>
          </p:cNvPr>
          <p:cNvGrpSpPr/>
          <p:nvPr/>
        </p:nvGrpSpPr>
        <p:grpSpPr>
          <a:xfrm>
            <a:off x="339289" y="2044556"/>
            <a:ext cx="4475590" cy="3031597"/>
            <a:chOff x="136963" y="1035516"/>
            <a:chExt cx="4767825" cy="3229546"/>
          </a:xfrm>
        </p:grpSpPr>
        <p:pic>
          <p:nvPicPr>
            <p:cNvPr id="6" name="Picture 5">
              <a:extLst>
                <a:ext uri="{FF2B5EF4-FFF2-40B4-BE49-F238E27FC236}">
                  <a16:creationId xmlns:a16="http://schemas.microsoft.com/office/drawing/2014/main" id="{3CE39511-1E7F-40BD-99FE-B33827C46ADB}"/>
                </a:ext>
              </a:extLst>
            </p:cNvPr>
            <p:cNvPicPr>
              <a:picLocks noChangeAspect="1"/>
            </p:cNvPicPr>
            <p:nvPr/>
          </p:nvPicPr>
          <p:blipFill rotWithShape="1">
            <a:blip r:embed="rId30"/>
            <a:srcRect l="24166" t="20844" r="24510" b="17323"/>
            <a:stretch/>
          </p:blipFill>
          <p:spPr>
            <a:xfrm>
              <a:off x="136963" y="1035516"/>
              <a:ext cx="4767825" cy="3229546"/>
            </a:xfrm>
            <a:prstGeom prst="rect">
              <a:avLst/>
            </a:prstGeom>
          </p:spPr>
        </p:pic>
        <p:sp>
          <p:nvSpPr>
            <p:cNvPr id="7" name="Rectangle 6">
              <a:extLst>
                <a:ext uri="{FF2B5EF4-FFF2-40B4-BE49-F238E27FC236}">
                  <a16:creationId xmlns:a16="http://schemas.microsoft.com/office/drawing/2014/main" id="{C6C9B914-4941-4357-B996-92E067CAE85A}"/>
                </a:ext>
              </a:extLst>
            </p:cNvPr>
            <p:cNvSpPr/>
            <p:nvPr/>
          </p:nvSpPr>
          <p:spPr>
            <a:xfrm>
              <a:off x="193095" y="3332108"/>
              <a:ext cx="1991305" cy="820593"/>
            </a:xfrm>
            <a:prstGeom prst="rect">
              <a:avLst/>
            </a:prstGeom>
            <a:solidFill>
              <a:srgbClr val="007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dirty="0"/>
            </a:p>
          </p:txBody>
        </p:sp>
      </p:grpSp>
      <p:pic>
        <p:nvPicPr>
          <p:cNvPr id="145" name="Picture 6" descr="Snowflake Icon | Christmas Flat Color Iconset | Icons8">
            <a:extLst>
              <a:ext uri="{FF2B5EF4-FFF2-40B4-BE49-F238E27FC236}">
                <a16:creationId xmlns:a16="http://schemas.microsoft.com/office/drawing/2014/main" id="{4B89F3DD-3D1A-475C-A5CF-3C5D49C366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57072" y="5537661"/>
            <a:ext cx="286118" cy="286118"/>
          </a:xfrm>
          <a:prstGeom prst="rect">
            <a:avLst/>
          </a:prstGeom>
          <a:noFill/>
          <a:extLst>
            <a:ext uri="{909E8E84-426E-40DD-AFC4-6F175D3DCCD1}">
              <a14:hiddenFill xmlns:a14="http://schemas.microsoft.com/office/drawing/2010/main">
                <a:solidFill>
                  <a:srgbClr val="FFFFFF"/>
                </a:solidFill>
              </a14:hiddenFill>
            </a:ext>
          </a:extLst>
        </p:spPr>
      </p:pic>
      <p:sp>
        <p:nvSpPr>
          <p:cNvPr id="147" name="Rectangle 146">
            <a:extLst>
              <a:ext uri="{FF2B5EF4-FFF2-40B4-BE49-F238E27FC236}">
                <a16:creationId xmlns:a16="http://schemas.microsoft.com/office/drawing/2014/main" id="{CE087EC3-C47E-4178-BC0C-74CD0134CF32}"/>
              </a:ext>
            </a:extLst>
          </p:cNvPr>
          <p:cNvSpPr/>
          <p:nvPr/>
        </p:nvSpPr>
        <p:spPr>
          <a:xfrm>
            <a:off x="472359" y="2125341"/>
            <a:ext cx="1823812" cy="2231380"/>
          </a:xfrm>
          <a:prstGeom prst="rect">
            <a:avLst/>
          </a:prstGeom>
        </p:spPr>
        <p:txBody>
          <a:bodyPr wrap="square">
            <a:spAutoFit/>
          </a:bodyPr>
          <a:lstStyle/>
          <a:p>
            <a:pPr algn="ctr">
              <a:spcBef>
                <a:spcPts val="1126"/>
              </a:spcBef>
              <a:spcAft>
                <a:spcPts val="1126"/>
              </a:spcAft>
            </a:pPr>
            <a:r>
              <a:rPr lang="ru-RU" sz="1315" dirty="0">
                <a:solidFill>
                  <a:schemeClr val="bg1"/>
                </a:solidFill>
                <a:latin typeface="Mogul Helios" pitchFamily="2" charset="0"/>
              </a:rPr>
              <a:t>2019-2020 онд </a:t>
            </a:r>
            <a:r>
              <a:rPr lang="ru-RU" sz="1690" b="1" dirty="0">
                <a:solidFill>
                  <a:schemeClr val="bg1"/>
                </a:solidFill>
                <a:latin typeface="Mogul Helios" pitchFamily="2" charset="0"/>
              </a:rPr>
              <a:t>нийт 32 төрлийн судалгаа </a:t>
            </a:r>
            <a:r>
              <a:rPr lang="ru-RU" sz="1315" dirty="0">
                <a:solidFill>
                  <a:schemeClr val="bg1"/>
                </a:solidFill>
                <a:latin typeface="Mogul Helios" pitchFamily="2" charset="0"/>
              </a:rPr>
              <a:t>хий</a:t>
            </a:r>
            <a:r>
              <a:rPr lang="mn-MN" sz="1315" dirty="0">
                <a:solidFill>
                  <a:schemeClr val="bg1"/>
                </a:solidFill>
                <a:latin typeface="Mogul Helios" pitchFamily="2" charset="0"/>
              </a:rPr>
              <a:t>снээс зарим судалгааг эмхэтгэн СЗХ байгуулагдсаны 15 жилийн ойд зориулан </a:t>
            </a:r>
            <a:r>
              <a:rPr lang="mn-MN" sz="1315" b="1" dirty="0">
                <a:solidFill>
                  <a:schemeClr val="bg1"/>
                </a:solidFill>
                <a:latin typeface="Mogul Helios" pitchFamily="2" charset="0"/>
              </a:rPr>
              <a:t>“СУДАЛГААНЫ ТОВХИМОЛ” </a:t>
            </a:r>
            <a:r>
              <a:rPr lang="mn-MN" sz="1315" dirty="0">
                <a:solidFill>
                  <a:schemeClr val="bg1"/>
                </a:solidFill>
                <a:latin typeface="Mogul Helios" pitchFamily="2" charset="0"/>
              </a:rPr>
              <a:t>сэтгүүлийн анхны дугаараа нийтлүүллээ.</a:t>
            </a:r>
          </a:p>
        </p:txBody>
      </p:sp>
      <p:grpSp>
        <p:nvGrpSpPr>
          <p:cNvPr id="150" name="Group 149">
            <a:extLst>
              <a:ext uri="{FF2B5EF4-FFF2-40B4-BE49-F238E27FC236}">
                <a16:creationId xmlns:a16="http://schemas.microsoft.com/office/drawing/2014/main" id="{4DDBCE2C-8A94-4258-948D-4690E6EE6A1B}"/>
              </a:ext>
            </a:extLst>
          </p:cNvPr>
          <p:cNvGrpSpPr/>
          <p:nvPr/>
        </p:nvGrpSpPr>
        <p:grpSpPr>
          <a:xfrm>
            <a:off x="1056294" y="4361504"/>
            <a:ext cx="3722387" cy="1855212"/>
            <a:chOff x="542139" y="1886861"/>
            <a:chExt cx="11261934" cy="4942778"/>
          </a:xfrm>
        </p:grpSpPr>
        <p:pic>
          <p:nvPicPr>
            <p:cNvPr id="151" name="Picture 150">
              <a:extLst>
                <a:ext uri="{FF2B5EF4-FFF2-40B4-BE49-F238E27FC236}">
                  <a16:creationId xmlns:a16="http://schemas.microsoft.com/office/drawing/2014/main" id="{96CA9F5A-9A04-491F-9677-1B817BF7A9F8}"/>
                </a:ext>
              </a:extLst>
            </p:cNvPr>
            <p:cNvPicPr>
              <a:picLocks noChangeAspect="1"/>
            </p:cNvPicPr>
            <p:nvPr/>
          </p:nvPicPr>
          <p:blipFill rotWithShape="1">
            <a:blip r:embed="rId31"/>
            <a:srcRect l="33044" t="20190" r="32933" b="4215"/>
            <a:stretch/>
          </p:blipFill>
          <p:spPr>
            <a:xfrm>
              <a:off x="542139" y="1886861"/>
              <a:ext cx="2468916" cy="3084121"/>
            </a:xfrm>
            <a:prstGeom prst="roundRect">
              <a:avLst>
                <a:gd name="adj" fmla="val 8594"/>
              </a:avLst>
            </a:prstGeom>
            <a:solidFill>
              <a:srgbClr val="FFFFFF">
                <a:shade val="85000"/>
              </a:srgbClr>
            </a:solidFill>
            <a:ln>
              <a:solidFill>
                <a:schemeClr val="bg2"/>
              </a:solidFill>
            </a:ln>
            <a:effectLst>
              <a:reflection blurRad="12700" stA="38000" endPos="28000" dist="5000" dir="5400000" sy="-100000" algn="bl" rotWithShape="0"/>
            </a:effectLst>
          </p:spPr>
        </p:pic>
        <p:pic>
          <p:nvPicPr>
            <p:cNvPr id="156" name="Picture 155">
              <a:extLst>
                <a:ext uri="{FF2B5EF4-FFF2-40B4-BE49-F238E27FC236}">
                  <a16:creationId xmlns:a16="http://schemas.microsoft.com/office/drawing/2014/main" id="{6B3335FD-A2DF-4294-8510-F5029E25B121}"/>
                </a:ext>
              </a:extLst>
            </p:cNvPr>
            <p:cNvPicPr>
              <a:picLocks noChangeAspect="1"/>
            </p:cNvPicPr>
            <p:nvPr/>
          </p:nvPicPr>
          <p:blipFill rotWithShape="1">
            <a:blip r:embed="rId32"/>
            <a:srcRect l="32820" t="19989" r="32710" b="5208"/>
            <a:stretch/>
          </p:blipFill>
          <p:spPr>
            <a:xfrm>
              <a:off x="909848" y="2248768"/>
              <a:ext cx="2504731" cy="3055934"/>
            </a:xfrm>
            <a:prstGeom prst="roundRect">
              <a:avLst>
                <a:gd name="adj" fmla="val 8594"/>
              </a:avLst>
            </a:prstGeom>
            <a:solidFill>
              <a:srgbClr val="FFFFFF">
                <a:shade val="85000"/>
              </a:srgbClr>
            </a:solidFill>
            <a:ln>
              <a:solidFill>
                <a:schemeClr val="bg2"/>
              </a:solidFill>
            </a:ln>
            <a:effectLst>
              <a:reflection blurRad="12700" stA="38000" endPos="28000" dist="5000" dir="5400000" sy="-100000" algn="bl" rotWithShape="0"/>
            </a:effectLst>
          </p:spPr>
        </p:pic>
        <p:grpSp>
          <p:nvGrpSpPr>
            <p:cNvPr id="157" name="Group 156">
              <a:extLst>
                <a:ext uri="{FF2B5EF4-FFF2-40B4-BE49-F238E27FC236}">
                  <a16:creationId xmlns:a16="http://schemas.microsoft.com/office/drawing/2014/main" id="{F07CB3A0-6834-410D-802D-45602E219B5B}"/>
                </a:ext>
              </a:extLst>
            </p:cNvPr>
            <p:cNvGrpSpPr/>
            <p:nvPr/>
          </p:nvGrpSpPr>
          <p:grpSpPr>
            <a:xfrm>
              <a:off x="5657661" y="2048541"/>
              <a:ext cx="6146412" cy="4065441"/>
              <a:chOff x="5657661" y="2048541"/>
              <a:chExt cx="6146412" cy="4065441"/>
            </a:xfrm>
          </p:grpSpPr>
          <p:pic>
            <p:nvPicPr>
              <p:cNvPr id="161" name="Picture 160">
                <a:extLst>
                  <a:ext uri="{FF2B5EF4-FFF2-40B4-BE49-F238E27FC236}">
                    <a16:creationId xmlns:a16="http://schemas.microsoft.com/office/drawing/2014/main" id="{D0BE772E-25FE-476E-A97E-F6584409FFE8}"/>
                  </a:ext>
                </a:extLst>
              </p:cNvPr>
              <p:cNvPicPr>
                <a:picLocks noChangeAspect="1"/>
              </p:cNvPicPr>
              <p:nvPr/>
            </p:nvPicPr>
            <p:blipFill rotWithShape="1">
              <a:blip r:embed="rId33"/>
              <a:srcRect l="33490" t="20784" r="32599" b="5604"/>
              <a:stretch/>
            </p:blipFill>
            <p:spPr>
              <a:xfrm>
                <a:off x="5657661" y="3827982"/>
                <a:ext cx="1873164" cy="2286000"/>
              </a:xfrm>
              <a:prstGeom prst="roundRect">
                <a:avLst>
                  <a:gd name="adj" fmla="val 8594"/>
                </a:avLst>
              </a:prstGeom>
              <a:solidFill>
                <a:srgbClr val="FFFFFF">
                  <a:shade val="85000"/>
                </a:srgbClr>
              </a:solidFill>
              <a:ln>
                <a:solidFill>
                  <a:schemeClr val="bg2"/>
                </a:solidFill>
              </a:ln>
              <a:effectLst>
                <a:reflection blurRad="12700" stA="38000" endPos="28000" dist="5000" dir="5400000" sy="-100000" algn="bl" rotWithShape="0"/>
              </a:effectLst>
            </p:spPr>
          </p:pic>
          <p:pic>
            <p:nvPicPr>
              <p:cNvPr id="162" name="Picture 161">
                <a:extLst>
                  <a:ext uri="{FF2B5EF4-FFF2-40B4-BE49-F238E27FC236}">
                    <a16:creationId xmlns:a16="http://schemas.microsoft.com/office/drawing/2014/main" id="{A9E29107-A556-4DFA-AE38-9BBFB0CA4754}"/>
                  </a:ext>
                </a:extLst>
              </p:cNvPr>
              <p:cNvPicPr>
                <a:picLocks noChangeAspect="1"/>
              </p:cNvPicPr>
              <p:nvPr/>
            </p:nvPicPr>
            <p:blipFill rotWithShape="1">
              <a:blip r:embed="rId34"/>
              <a:srcRect l="34327" t="20288" r="34216" b="2331"/>
              <a:stretch/>
            </p:blipFill>
            <p:spPr>
              <a:xfrm>
                <a:off x="10087425" y="3827982"/>
                <a:ext cx="1716648" cy="2286000"/>
              </a:xfrm>
              <a:prstGeom prst="roundRect">
                <a:avLst>
                  <a:gd name="adj" fmla="val 8594"/>
                </a:avLst>
              </a:prstGeom>
              <a:solidFill>
                <a:srgbClr val="FFFFFF">
                  <a:shade val="85000"/>
                </a:srgbClr>
              </a:solidFill>
              <a:ln>
                <a:solidFill>
                  <a:schemeClr val="bg2"/>
                </a:solidFill>
              </a:ln>
              <a:effectLst>
                <a:reflection blurRad="12700" stA="38000" endPos="28000" dist="5000" dir="5400000" sy="-100000" algn="bl" rotWithShape="0"/>
              </a:effectLst>
            </p:spPr>
          </p:pic>
          <p:pic>
            <p:nvPicPr>
              <p:cNvPr id="163" name="Picture 162">
                <a:extLst>
                  <a:ext uri="{FF2B5EF4-FFF2-40B4-BE49-F238E27FC236}">
                    <a16:creationId xmlns:a16="http://schemas.microsoft.com/office/drawing/2014/main" id="{53B86AB9-0199-433C-891D-984BC266C402}"/>
                  </a:ext>
                </a:extLst>
              </p:cNvPr>
              <p:cNvPicPr>
                <a:picLocks noChangeAspect="1"/>
              </p:cNvPicPr>
              <p:nvPr/>
            </p:nvPicPr>
            <p:blipFill rotWithShape="1">
              <a:blip r:embed="rId35"/>
              <a:srcRect l="42191" t="30109" r="31036" b="7986"/>
              <a:stretch/>
            </p:blipFill>
            <p:spPr>
              <a:xfrm>
                <a:off x="7314980" y="2048541"/>
                <a:ext cx="1838700" cy="2390308"/>
              </a:xfrm>
              <a:prstGeom prst="roundRect">
                <a:avLst>
                  <a:gd name="adj" fmla="val 8594"/>
                </a:avLst>
              </a:prstGeom>
              <a:solidFill>
                <a:srgbClr val="FFFFFF">
                  <a:shade val="85000"/>
                </a:srgbClr>
              </a:solidFill>
              <a:ln>
                <a:solidFill>
                  <a:schemeClr val="bg2"/>
                </a:solidFill>
              </a:ln>
              <a:effectLst>
                <a:reflection blurRad="12700" stA="38000" endPos="28000" dist="5000" dir="5400000" sy="-100000" algn="bl" rotWithShape="0"/>
              </a:effectLst>
            </p:spPr>
          </p:pic>
          <p:pic>
            <p:nvPicPr>
              <p:cNvPr id="164" name="Picture 163">
                <a:extLst>
                  <a:ext uri="{FF2B5EF4-FFF2-40B4-BE49-F238E27FC236}">
                    <a16:creationId xmlns:a16="http://schemas.microsoft.com/office/drawing/2014/main" id="{FC482E2E-5A46-4009-8662-18EEF7D58FAE}"/>
                  </a:ext>
                </a:extLst>
              </p:cNvPr>
              <p:cNvPicPr>
                <a:picLocks noChangeAspect="1"/>
              </p:cNvPicPr>
              <p:nvPr/>
            </p:nvPicPr>
            <p:blipFill rotWithShape="1">
              <a:blip r:embed="rId36"/>
              <a:srcRect l="32375" t="20189" r="32933" b="1439"/>
              <a:stretch/>
            </p:blipFill>
            <p:spPr>
              <a:xfrm>
                <a:off x="7909193" y="3827982"/>
                <a:ext cx="1799864" cy="2286000"/>
              </a:xfrm>
              <a:prstGeom prst="roundRect">
                <a:avLst>
                  <a:gd name="adj" fmla="val 8594"/>
                </a:avLst>
              </a:prstGeom>
              <a:solidFill>
                <a:srgbClr val="FFFFFF">
                  <a:shade val="85000"/>
                </a:srgbClr>
              </a:solidFill>
              <a:ln>
                <a:solidFill>
                  <a:schemeClr val="bg2"/>
                </a:solidFill>
              </a:ln>
              <a:effectLst>
                <a:reflection blurRad="12700" stA="38000" endPos="28000" dist="5000" dir="5400000" sy="-100000" algn="bl" rotWithShape="0"/>
              </a:effectLst>
            </p:spPr>
          </p:pic>
          <p:pic>
            <p:nvPicPr>
              <p:cNvPr id="165" name="Picture 164">
                <a:extLst>
                  <a:ext uri="{FF2B5EF4-FFF2-40B4-BE49-F238E27FC236}">
                    <a16:creationId xmlns:a16="http://schemas.microsoft.com/office/drawing/2014/main" id="{67C843B5-5AA5-4219-AA3C-187086FA8935}"/>
                  </a:ext>
                </a:extLst>
              </p:cNvPr>
              <p:cNvPicPr>
                <a:picLocks noChangeAspect="1"/>
              </p:cNvPicPr>
              <p:nvPr/>
            </p:nvPicPr>
            <p:blipFill rotWithShape="1">
              <a:blip r:embed="rId37" cstate="print">
                <a:extLst>
                  <a:ext uri="{28A0092B-C50C-407E-A947-70E740481C1C}">
                    <a14:useLocalDpi xmlns:a14="http://schemas.microsoft.com/office/drawing/2010/main" val="0"/>
                  </a:ext>
                </a:extLst>
              </a:blip>
              <a:srcRect l="4234" t="6350" r="11612" b="6454"/>
              <a:stretch/>
            </p:blipFill>
            <p:spPr>
              <a:xfrm>
                <a:off x="9501015" y="2048541"/>
                <a:ext cx="1808676" cy="2412244"/>
              </a:xfrm>
              <a:prstGeom prst="roundRect">
                <a:avLst>
                  <a:gd name="adj" fmla="val 8594"/>
                </a:avLst>
              </a:prstGeom>
              <a:solidFill>
                <a:srgbClr val="FFFFFF">
                  <a:shade val="85000"/>
                </a:srgbClr>
              </a:solidFill>
              <a:ln>
                <a:solidFill>
                  <a:schemeClr val="bg2"/>
                </a:solidFill>
              </a:ln>
              <a:effectLst>
                <a:reflection blurRad="12700" stA="38000" endPos="28000" dist="5000" dir="5400000" sy="-100000" algn="bl" rotWithShape="0"/>
              </a:effectLst>
            </p:spPr>
          </p:pic>
        </p:grpSp>
        <p:pic>
          <p:nvPicPr>
            <p:cNvPr id="158" name="Picture 157">
              <a:extLst>
                <a:ext uri="{FF2B5EF4-FFF2-40B4-BE49-F238E27FC236}">
                  <a16:creationId xmlns:a16="http://schemas.microsoft.com/office/drawing/2014/main" id="{907B99C6-1208-41CB-A160-328A5C7AEB5B}"/>
                </a:ext>
              </a:extLst>
            </p:cNvPr>
            <p:cNvPicPr>
              <a:picLocks noChangeAspect="1"/>
            </p:cNvPicPr>
            <p:nvPr/>
          </p:nvPicPr>
          <p:blipFill rotWithShape="1">
            <a:blip r:embed="rId38"/>
            <a:srcRect l="32821" t="20586" r="32821" b="843"/>
            <a:stretch/>
          </p:blipFill>
          <p:spPr>
            <a:xfrm>
              <a:off x="1121381" y="2576542"/>
              <a:ext cx="2471805" cy="3178035"/>
            </a:xfrm>
            <a:prstGeom prst="roundRect">
              <a:avLst>
                <a:gd name="adj" fmla="val 8594"/>
              </a:avLst>
            </a:prstGeom>
            <a:solidFill>
              <a:srgbClr val="FFFFFF">
                <a:shade val="85000"/>
              </a:srgbClr>
            </a:solidFill>
            <a:ln>
              <a:solidFill>
                <a:schemeClr val="bg2"/>
              </a:solidFill>
            </a:ln>
            <a:effectLst>
              <a:reflection blurRad="12700" stA="38000" endPos="28000" dist="5000" dir="5400000" sy="-100000" algn="bl" rotWithShape="0"/>
            </a:effectLst>
          </p:spPr>
        </p:pic>
        <p:pic>
          <p:nvPicPr>
            <p:cNvPr id="159" name="Picture 158">
              <a:extLst>
                <a:ext uri="{FF2B5EF4-FFF2-40B4-BE49-F238E27FC236}">
                  <a16:creationId xmlns:a16="http://schemas.microsoft.com/office/drawing/2014/main" id="{4638E80D-3A18-4E0B-B922-5D23FA82BAA1}"/>
                </a:ext>
              </a:extLst>
            </p:cNvPr>
            <p:cNvPicPr>
              <a:picLocks noChangeAspect="1"/>
            </p:cNvPicPr>
            <p:nvPr/>
          </p:nvPicPr>
          <p:blipFill rotWithShape="1">
            <a:blip r:embed="rId39"/>
            <a:srcRect l="33155" t="20586" r="33156" b="1835"/>
            <a:stretch/>
          </p:blipFill>
          <p:spPr>
            <a:xfrm>
              <a:off x="1444858" y="2905355"/>
              <a:ext cx="2614819" cy="3385412"/>
            </a:xfrm>
            <a:prstGeom prst="roundRect">
              <a:avLst>
                <a:gd name="adj" fmla="val 8594"/>
              </a:avLst>
            </a:prstGeom>
            <a:solidFill>
              <a:srgbClr val="FFFFFF">
                <a:shade val="85000"/>
              </a:srgbClr>
            </a:solidFill>
            <a:ln>
              <a:solidFill>
                <a:schemeClr val="bg2"/>
              </a:solidFill>
            </a:ln>
            <a:effectLst>
              <a:reflection blurRad="12700" stA="38000" endPos="28000" dist="5000" dir="5400000" sy="-100000" algn="bl" rotWithShape="0"/>
            </a:effectLst>
          </p:spPr>
        </p:pic>
        <p:pic>
          <p:nvPicPr>
            <p:cNvPr id="160" name="Picture 159">
              <a:extLst>
                <a:ext uri="{FF2B5EF4-FFF2-40B4-BE49-F238E27FC236}">
                  <a16:creationId xmlns:a16="http://schemas.microsoft.com/office/drawing/2014/main" id="{551BDE31-EA24-4D9D-94A1-6938A2349A6D}"/>
                </a:ext>
              </a:extLst>
            </p:cNvPr>
            <p:cNvPicPr>
              <a:picLocks noChangeAspect="1"/>
            </p:cNvPicPr>
            <p:nvPr/>
          </p:nvPicPr>
          <p:blipFill rotWithShape="1">
            <a:blip r:embed="rId40"/>
            <a:srcRect l="33936" t="20585" r="34382" b="1240"/>
            <a:stretch/>
          </p:blipFill>
          <p:spPr>
            <a:xfrm>
              <a:off x="2126066" y="3533230"/>
              <a:ext cx="2376091" cy="3296409"/>
            </a:xfrm>
            <a:prstGeom prst="roundRect">
              <a:avLst>
                <a:gd name="adj" fmla="val 8594"/>
              </a:avLst>
            </a:prstGeom>
            <a:solidFill>
              <a:srgbClr val="FFFFFF">
                <a:shade val="85000"/>
              </a:srgbClr>
            </a:solidFill>
            <a:ln>
              <a:solidFill>
                <a:schemeClr val="bg2"/>
              </a:solidFill>
            </a:ln>
            <a:effectLst>
              <a:reflection blurRad="12700" stA="38000" endPos="28000" dist="5000" dir="5400000" sy="-100000" algn="bl" rotWithShape="0"/>
            </a:effectLst>
          </p:spPr>
        </p:pic>
      </p:grpSp>
      <p:pic>
        <p:nvPicPr>
          <p:cNvPr id="153" name="Picture 6" descr="Snowflake Icon | Christmas Flat Color Iconset | Icons8">
            <a:extLst>
              <a:ext uri="{FF2B5EF4-FFF2-40B4-BE49-F238E27FC236}">
                <a16:creationId xmlns:a16="http://schemas.microsoft.com/office/drawing/2014/main" id="{96D4BCFA-E0AF-4CAF-B831-72B47AD7D0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0507" y="7250468"/>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6" descr="Snowflake Icon | Christmas Flat Color Iconset | Icons8">
            <a:extLst>
              <a:ext uri="{FF2B5EF4-FFF2-40B4-BE49-F238E27FC236}">
                <a16:creationId xmlns:a16="http://schemas.microsoft.com/office/drawing/2014/main" id="{E63F4F7E-D143-4EE4-B1DD-175F380CD9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337" y="7231398"/>
            <a:ext cx="429177" cy="429177"/>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6" descr="Snowflake Icon | Christmas Flat Color Iconset | Icons8">
            <a:extLst>
              <a:ext uri="{FF2B5EF4-FFF2-40B4-BE49-F238E27FC236}">
                <a16:creationId xmlns:a16="http://schemas.microsoft.com/office/drawing/2014/main" id="{AA15CA17-2A99-4DF7-A390-D7E64595FC6B}"/>
              </a:ext>
            </a:extLst>
          </p:cNvPr>
          <p:cNvPicPr>
            <a:picLocks noChangeAspect="1" noChangeArrowheads="1"/>
          </p:cNvPicPr>
          <p:nvPr/>
        </p:nvPicPr>
        <p:blipFill>
          <a:blip r:embed="rId41" cstate="hqprint">
            <a:extLst>
              <a:ext uri="{28A0092B-C50C-407E-A947-70E740481C1C}">
                <a14:useLocalDpi xmlns:a14="http://schemas.microsoft.com/office/drawing/2010/main" val="0"/>
              </a:ext>
            </a:extLst>
          </a:blip>
          <a:srcRect/>
          <a:stretch>
            <a:fillRect/>
          </a:stretch>
        </p:blipFill>
        <p:spPr bwMode="auto">
          <a:xfrm>
            <a:off x="8027558" y="7469115"/>
            <a:ext cx="605245" cy="605245"/>
          </a:xfrm>
          <a:prstGeom prst="rect">
            <a:avLst/>
          </a:prstGeom>
          <a:noFill/>
          <a:extLst>
            <a:ext uri="{909E8E84-426E-40DD-AFC4-6F175D3DCCD1}">
              <a14:hiddenFill xmlns:a14="http://schemas.microsoft.com/office/drawing/2010/main">
                <a:solidFill>
                  <a:srgbClr val="FFFFFF"/>
                </a:solidFill>
              </a14:hiddenFill>
            </a:ext>
          </a:extLst>
        </p:spPr>
      </p:pic>
      <p:sp>
        <p:nvSpPr>
          <p:cNvPr id="121" name="Rectangle 120">
            <a:extLst>
              <a:ext uri="{FF2B5EF4-FFF2-40B4-BE49-F238E27FC236}">
                <a16:creationId xmlns:a16="http://schemas.microsoft.com/office/drawing/2014/main" id="{C54F6B5A-27EB-4287-A33A-D0BEE23E14DD}"/>
              </a:ext>
            </a:extLst>
          </p:cNvPr>
          <p:cNvSpPr/>
          <p:nvPr/>
        </p:nvSpPr>
        <p:spPr>
          <a:xfrm rot="5400000">
            <a:off x="4439892" y="-3816375"/>
            <a:ext cx="726955" cy="8131987"/>
          </a:xfrm>
          <a:prstGeom prst="rect">
            <a:avLst/>
          </a:prstGeom>
          <a:solidFill>
            <a:srgbClr val="295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7"/>
          </a:p>
        </p:txBody>
      </p:sp>
      <p:sp>
        <p:nvSpPr>
          <p:cNvPr id="122" name="Rectangle 121">
            <a:extLst>
              <a:ext uri="{FF2B5EF4-FFF2-40B4-BE49-F238E27FC236}">
                <a16:creationId xmlns:a16="http://schemas.microsoft.com/office/drawing/2014/main" id="{8746F9EC-43FF-4ECC-93EE-352C29677EB3}"/>
              </a:ext>
            </a:extLst>
          </p:cNvPr>
          <p:cNvSpPr/>
          <p:nvPr/>
        </p:nvSpPr>
        <p:spPr>
          <a:xfrm>
            <a:off x="7325572" y="-147362"/>
            <a:ext cx="1396635" cy="830997"/>
          </a:xfrm>
          <a:prstGeom prst="rect">
            <a:avLst/>
          </a:prstGeom>
          <a:effectLst>
            <a:outerShdw blurRad="50800" dist="38100" dir="2700000" algn="tl" rotWithShape="0">
              <a:prstClr val="black">
                <a:alpha val="40000"/>
              </a:prstClr>
            </a:outerShdw>
          </a:effectLst>
        </p:spPr>
        <p:txBody>
          <a:bodyPr wrap="square">
            <a:spAutoFit/>
          </a:bodyPr>
          <a:lstStyle/>
          <a:p>
            <a:pPr defTabSz="760652" eaLnBrk="0" fontAlgn="base" hangingPunct="0">
              <a:spcBef>
                <a:spcPct val="0"/>
              </a:spcBef>
              <a:spcAft>
                <a:spcPct val="0"/>
              </a:spcAft>
            </a:pPr>
            <a:r>
              <a:rPr lang="mn-MN" sz="4800" b="1" dirty="0">
                <a:solidFill>
                  <a:schemeClr val="bg1"/>
                </a:solidFill>
                <a:latin typeface="Mogul Helios" pitchFamily="2" charset="0"/>
              </a:rPr>
              <a:t>2020</a:t>
            </a:r>
            <a:endParaRPr lang="en-US" sz="4991" b="1" dirty="0">
              <a:solidFill>
                <a:schemeClr val="bg1"/>
              </a:solidFill>
              <a:latin typeface="Mogul Helios" pitchFamily="2" charset="0"/>
            </a:endParaRPr>
          </a:p>
        </p:txBody>
      </p:sp>
      <p:sp>
        <p:nvSpPr>
          <p:cNvPr id="123" name="Rectangle 122">
            <a:extLst>
              <a:ext uri="{FF2B5EF4-FFF2-40B4-BE49-F238E27FC236}">
                <a16:creationId xmlns:a16="http://schemas.microsoft.com/office/drawing/2014/main" id="{0344C338-10BC-4355-9645-B29D69B62435}"/>
              </a:ext>
            </a:extLst>
          </p:cNvPr>
          <p:cNvSpPr/>
          <p:nvPr/>
        </p:nvSpPr>
        <p:spPr>
          <a:xfrm>
            <a:off x="963238" y="10650"/>
            <a:ext cx="6440386" cy="646331"/>
          </a:xfrm>
          <a:prstGeom prst="rect">
            <a:avLst/>
          </a:prstGeom>
        </p:spPr>
        <p:txBody>
          <a:bodyPr wrap="square">
            <a:spAutoFit/>
          </a:bodyPr>
          <a:lstStyle/>
          <a:p>
            <a:pPr defTabSz="760652" eaLnBrk="0" fontAlgn="base" hangingPunct="0">
              <a:spcBef>
                <a:spcPct val="0"/>
              </a:spcBef>
              <a:spcAft>
                <a:spcPct val="0"/>
              </a:spcAft>
            </a:pPr>
            <a:r>
              <a:rPr lang="mn-MN" sz="3600" b="1" dirty="0">
                <a:solidFill>
                  <a:schemeClr val="bg1"/>
                </a:solidFill>
                <a:latin typeface="Mogul Helios" pitchFamily="2" charset="0"/>
              </a:rPr>
              <a:t>САНХҮҮГИЙН ЗОХИЦУУЛАХ ХОРОО </a:t>
            </a:r>
            <a:endParaRPr lang="en-US" sz="3600" b="1" dirty="0">
              <a:solidFill>
                <a:schemeClr val="bg1"/>
              </a:solidFill>
              <a:latin typeface="Mogul Helios" pitchFamily="2" charset="0"/>
            </a:endParaRPr>
          </a:p>
        </p:txBody>
      </p:sp>
      <p:pic>
        <p:nvPicPr>
          <p:cNvPr id="124" name="Picture 123">
            <a:extLst>
              <a:ext uri="{FF2B5EF4-FFF2-40B4-BE49-F238E27FC236}">
                <a16:creationId xmlns:a16="http://schemas.microsoft.com/office/drawing/2014/main" id="{74581A13-42AF-4B2D-BC64-C50930A56831}"/>
              </a:ext>
            </a:extLst>
          </p:cNvPr>
          <p:cNvPicPr>
            <a:picLocks noChangeAspect="1"/>
          </p:cNvPicPr>
          <p:nvPr/>
        </p:nvPicPr>
        <p:blipFill>
          <a:blip r:embed="rId42" cstate="print">
            <a:clrChange>
              <a:clrFrom>
                <a:srgbClr val="FEFBFF"/>
              </a:clrFrom>
              <a:clrTo>
                <a:srgbClr val="FEFBFF">
                  <a:alpha val="0"/>
                </a:srgbClr>
              </a:clrTo>
            </a:clrChange>
            <a:extLst>
              <a:ext uri="{28A0092B-C50C-407E-A947-70E740481C1C}">
                <a14:useLocalDpi xmlns:a14="http://schemas.microsoft.com/office/drawing/2010/main" val="0"/>
              </a:ext>
            </a:extLst>
          </a:blip>
          <a:stretch>
            <a:fillRect/>
          </a:stretch>
        </p:blipFill>
        <p:spPr>
          <a:xfrm>
            <a:off x="135807" y="39035"/>
            <a:ext cx="520754" cy="541901"/>
          </a:xfrm>
          <a:prstGeom prst="rect">
            <a:avLst/>
          </a:prstGeom>
        </p:spPr>
      </p:pic>
      <p:pic>
        <p:nvPicPr>
          <p:cNvPr id="125" name="Picture 6" descr="Snowflake Icon | Christmas Flat Color Iconset | Icons8">
            <a:extLst>
              <a:ext uri="{FF2B5EF4-FFF2-40B4-BE49-F238E27FC236}">
                <a16:creationId xmlns:a16="http://schemas.microsoft.com/office/drawing/2014/main" id="{67110D5F-9BDC-4ECD-9BC7-EEA8076CF2E2}"/>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8296587" y="759283"/>
            <a:ext cx="306298" cy="306298"/>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6" descr="Snowflake Icon | Christmas Flat Color Iconset | Icons8">
            <a:extLst>
              <a:ext uri="{FF2B5EF4-FFF2-40B4-BE49-F238E27FC236}">
                <a16:creationId xmlns:a16="http://schemas.microsoft.com/office/drawing/2014/main" id="{4792E42B-B37A-4C43-B1C2-CC905313EA65}"/>
              </a:ext>
            </a:extLst>
          </p:cNvPr>
          <p:cNvPicPr>
            <a:picLocks noChangeAspect="1" noChangeArrowheads="1"/>
          </p:cNvPicPr>
          <p:nvPr/>
        </p:nvPicPr>
        <p:blipFill>
          <a:blip r:embed="rId44" cstate="print">
            <a:lum bright="70000" contrast="-70000"/>
            <a:extLst>
              <a:ext uri="{28A0092B-C50C-407E-A947-70E740481C1C}">
                <a14:useLocalDpi xmlns:a14="http://schemas.microsoft.com/office/drawing/2010/main" val="0"/>
              </a:ext>
            </a:extLst>
          </a:blip>
          <a:srcRect/>
          <a:stretch>
            <a:fillRect/>
          </a:stretch>
        </p:blipFill>
        <p:spPr bwMode="auto">
          <a:xfrm>
            <a:off x="2045292" y="4164599"/>
            <a:ext cx="405087" cy="405087"/>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6" descr="Snowflake Icon | Christmas Flat Color Iconset | Icons8">
            <a:extLst>
              <a:ext uri="{FF2B5EF4-FFF2-40B4-BE49-F238E27FC236}">
                <a16:creationId xmlns:a16="http://schemas.microsoft.com/office/drawing/2014/main" id="{B6B5E85C-F4EB-4F35-9B65-B489E7996981}"/>
              </a:ext>
            </a:extLst>
          </p:cNvPr>
          <p:cNvPicPr>
            <a:picLocks noChangeAspect="1" noChangeArrowheads="1"/>
          </p:cNvPicPr>
          <p:nvPr/>
        </p:nvPicPr>
        <p:blipFill>
          <a:blip r:embed="rId45" cstate="print">
            <a:lum bright="70000" contrast="-70000"/>
            <a:extLst>
              <a:ext uri="{28A0092B-C50C-407E-A947-70E740481C1C}">
                <a14:useLocalDpi xmlns:a14="http://schemas.microsoft.com/office/drawing/2010/main" val="0"/>
              </a:ext>
            </a:extLst>
          </a:blip>
          <a:srcRect/>
          <a:stretch>
            <a:fillRect/>
          </a:stretch>
        </p:blipFill>
        <p:spPr bwMode="auto">
          <a:xfrm>
            <a:off x="3559862" y="2632951"/>
            <a:ext cx="267551" cy="267551"/>
          </a:xfrm>
          <a:prstGeom prst="rect">
            <a:avLst/>
          </a:prstGeom>
          <a:noFill/>
          <a:extLst>
            <a:ext uri="{909E8E84-426E-40DD-AFC4-6F175D3DCCD1}">
              <a14:hiddenFill xmlns:a14="http://schemas.microsoft.com/office/drawing/2010/main">
                <a:solidFill>
                  <a:srgbClr val="FFFFFF"/>
                </a:solidFill>
              </a14:hiddenFill>
            </a:ext>
          </a:extLst>
        </p:spPr>
      </p:pic>
      <p:cxnSp>
        <p:nvCxnSpPr>
          <p:cNvPr id="128" name="AutoShape 71">
            <a:extLst>
              <a:ext uri="{FF2B5EF4-FFF2-40B4-BE49-F238E27FC236}">
                <a16:creationId xmlns:a16="http://schemas.microsoft.com/office/drawing/2014/main" id="{A3237803-0315-483F-911A-15C591234FCB}"/>
              </a:ext>
            </a:extLst>
          </p:cNvPr>
          <p:cNvCxnSpPr>
            <a:cxnSpLocks noChangeShapeType="1"/>
          </p:cNvCxnSpPr>
          <p:nvPr/>
        </p:nvCxnSpPr>
        <p:spPr bwMode="auto">
          <a:xfrm>
            <a:off x="3786361" y="1019873"/>
            <a:ext cx="630373" cy="0"/>
          </a:xfrm>
          <a:prstGeom prst="straightConnector1">
            <a:avLst/>
          </a:prstGeom>
          <a:noFill/>
          <a:ln w="3175">
            <a:solidFill>
              <a:srgbClr val="0852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49" name="AutoShape 72">
            <a:extLst>
              <a:ext uri="{FF2B5EF4-FFF2-40B4-BE49-F238E27FC236}">
                <a16:creationId xmlns:a16="http://schemas.microsoft.com/office/drawing/2014/main" id="{2F15BF8A-4AFA-40BD-B2BD-7EEEBE11C205}"/>
              </a:ext>
            </a:extLst>
          </p:cNvPr>
          <p:cNvCxnSpPr>
            <a:cxnSpLocks noChangeShapeType="1"/>
          </p:cNvCxnSpPr>
          <p:nvPr/>
        </p:nvCxnSpPr>
        <p:spPr bwMode="auto">
          <a:xfrm>
            <a:off x="4422400" y="1019874"/>
            <a:ext cx="0" cy="549717"/>
          </a:xfrm>
          <a:prstGeom prst="straightConnector1">
            <a:avLst/>
          </a:prstGeom>
          <a:noFill/>
          <a:ln w="3175" algn="ctr">
            <a:solidFill>
              <a:srgbClr val="0852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76" name="AutoShape 73">
            <a:extLst>
              <a:ext uri="{FF2B5EF4-FFF2-40B4-BE49-F238E27FC236}">
                <a16:creationId xmlns:a16="http://schemas.microsoft.com/office/drawing/2014/main" id="{76120A39-EEDC-4F3B-853C-1B360658DEC9}"/>
              </a:ext>
            </a:extLst>
          </p:cNvPr>
          <p:cNvCxnSpPr>
            <a:cxnSpLocks noChangeShapeType="1"/>
          </p:cNvCxnSpPr>
          <p:nvPr/>
        </p:nvCxnSpPr>
        <p:spPr bwMode="auto">
          <a:xfrm flipH="1">
            <a:off x="3354550" y="1569590"/>
            <a:ext cx="1062185" cy="0"/>
          </a:xfrm>
          <a:prstGeom prst="straightConnector1">
            <a:avLst/>
          </a:prstGeom>
          <a:noFill/>
          <a:ln w="3175" algn="ctr">
            <a:solidFill>
              <a:srgbClr val="D0402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nvGrpSpPr>
          <p:cNvPr id="177" name="Group 176">
            <a:extLst>
              <a:ext uri="{FF2B5EF4-FFF2-40B4-BE49-F238E27FC236}">
                <a16:creationId xmlns:a16="http://schemas.microsoft.com/office/drawing/2014/main" id="{862DDF14-3DAE-4E8D-B12F-2C21EEF89BFE}"/>
              </a:ext>
            </a:extLst>
          </p:cNvPr>
          <p:cNvGrpSpPr/>
          <p:nvPr/>
        </p:nvGrpSpPr>
        <p:grpSpPr>
          <a:xfrm>
            <a:off x="308717" y="922893"/>
            <a:ext cx="1129279" cy="840568"/>
            <a:chOff x="-315186" y="2139925"/>
            <a:chExt cx="1796701" cy="1337357"/>
          </a:xfrm>
        </p:grpSpPr>
        <p:grpSp>
          <p:nvGrpSpPr>
            <p:cNvPr id="178" name="Group 177">
              <a:extLst>
                <a:ext uri="{FF2B5EF4-FFF2-40B4-BE49-F238E27FC236}">
                  <a16:creationId xmlns:a16="http://schemas.microsoft.com/office/drawing/2014/main" id="{045BD3F6-7174-4C56-8821-5BF849176798}"/>
                </a:ext>
              </a:extLst>
            </p:cNvPr>
            <p:cNvGrpSpPr/>
            <p:nvPr/>
          </p:nvGrpSpPr>
          <p:grpSpPr>
            <a:xfrm>
              <a:off x="-315186" y="2139925"/>
              <a:ext cx="1587174" cy="1337357"/>
              <a:chOff x="547396" y="1141536"/>
              <a:chExt cx="2032237" cy="1614097"/>
            </a:xfrm>
          </p:grpSpPr>
          <p:sp>
            <p:nvSpPr>
              <p:cNvPr id="180" name="Oval 179">
                <a:extLst>
                  <a:ext uri="{FF2B5EF4-FFF2-40B4-BE49-F238E27FC236}">
                    <a16:creationId xmlns:a16="http://schemas.microsoft.com/office/drawing/2014/main" id="{2B819A4F-0F37-4767-AD58-CA8823AFEE25}"/>
                  </a:ext>
                </a:extLst>
              </p:cNvPr>
              <p:cNvSpPr/>
              <p:nvPr/>
            </p:nvSpPr>
            <p:spPr>
              <a:xfrm>
                <a:off x="1373528" y="1188340"/>
                <a:ext cx="1159301" cy="1159301"/>
              </a:xfrm>
              <a:prstGeom prst="ellipse">
                <a:avLst/>
              </a:prstGeom>
              <a:solidFill>
                <a:schemeClr val="bg1">
                  <a:lumMod val="85000"/>
                </a:schemeClr>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B6DACE73-0552-4C72-A582-8F44011A7CB5}"/>
                  </a:ext>
                </a:extLst>
              </p:cNvPr>
              <p:cNvSpPr/>
              <p:nvPr/>
            </p:nvSpPr>
            <p:spPr>
              <a:xfrm rot="19152895">
                <a:off x="1144218" y="2245623"/>
                <a:ext cx="365760" cy="9144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A084187A-4C8D-4E95-9C1C-B65445F3DE26}"/>
                  </a:ext>
                </a:extLst>
              </p:cNvPr>
              <p:cNvSpPr/>
              <p:nvPr/>
            </p:nvSpPr>
            <p:spPr>
              <a:xfrm>
                <a:off x="1326724" y="1141536"/>
                <a:ext cx="1252909" cy="1252909"/>
              </a:xfrm>
              <a:prstGeom prst="ellipse">
                <a:avLst/>
              </a:prstGeom>
              <a:noFill/>
              <a:ln w="114300">
                <a:solidFill>
                  <a:srgbClr val="2957A4"/>
                </a:solidFill>
              </a:ln>
              <a:effectLst>
                <a:outerShdw blurRad="25400" dist="50800" dir="18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Block Arc 12">
                <a:extLst>
                  <a:ext uri="{FF2B5EF4-FFF2-40B4-BE49-F238E27FC236}">
                    <a16:creationId xmlns:a16="http://schemas.microsoft.com/office/drawing/2014/main" id="{42AE1FD1-F3B7-4F28-9B6B-76C2DA7C500C}"/>
                  </a:ext>
                </a:extLst>
              </p:cNvPr>
              <p:cNvSpPr/>
              <p:nvPr/>
            </p:nvSpPr>
            <p:spPr>
              <a:xfrm rot="10800000">
                <a:off x="1659855" y="2096641"/>
                <a:ext cx="561560" cy="160385"/>
              </a:xfrm>
              <a:custGeom>
                <a:avLst/>
                <a:gdLst>
                  <a:gd name="connsiteX0" fmla="*/ 1666 w 870014"/>
                  <a:gd name="connsiteY0" fmla="*/ 224224 h 412393"/>
                  <a:gd name="connsiteX1" fmla="*/ 313279 w 870014"/>
                  <a:gd name="connsiteY1" fmla="*/ 8237 h 412393"/>
                  <a:gd name="connsiteX2" fmla="*/ 546430 w 870014"/>
                  <a:gd name="connsiteY2" fmla="*/ 6878 h 412393"/>
                  <a:gd name="connsiteX3" fmla="*/ 870015 w 870014"/>
                  <a:gd name="connsiteY3" fmla="*/ 206196 h 412393"/>
                  <a:gd name="connsiteX4" fmla="*/ 766916 w 870014"/>
                  <a:gd name="connsiteY4" fmla="*/ 206197 h 412393"/>
                  <a:gd name="connsiteX5" fmla="*/ 491791 w 870014"/>
                  <a:gd name="connsiteY5" fmla="*/ 104619 h 412393"/>
                  <a:gd name="connsiteX6" fmla="*/ 372736 w 870014"/>
                  <a:gd name="connsiteY6" fmla="*/ 104930 h 412393"/>
                  <a:gd name="connsiteX7" fmla="*/ 106035 w 870014"/>
                  <a:gd name="connsiteY7" fmla="*/ 219883 h 412393"/>
                  <a:gd name="connsiteX8" fmla="*/ 1666 w 870014"/>
                  <a:gd name="connsiteY8" fmla="*/ 224224 h 412393"/>
                  <a:gd name="connsiteX0" fmla="*/ 1680 w 870029"/>
                  <a:gd name="connsiteY0" fmla="*/ 224224 h 229391"/>
                  <a:gd name="connsiteX1" fmla="*/ 313293 w 870029"/>
                  <a:gd name="connsiteY1" fmla="*/ 8237 h 229391"/>
                  <a:gd name="connsiteX2" fmla="*/ 546444 w 870029"/>
                  <a:gd name="connsiteY2" fmla="*/ 6878 h 229391"/>
                  <a:gd name="connsiteX3" fmla="*/ 870029 w 870029"/>
                  <a:gd name="connsiteY3" fmla="*/ 206196 h 229391"/>
                  <a:gd name="connsiteX4" fmla="*/ 820641 w 870029"/>
                  <a:gd name="connsiteY4" fmla="*/ 229391 h 229391"/>
                  <a:gd name="connsiteX5" fmla="*/ 766930 w 870029"/>
                  <a:gd name="connsiteY5" fmla="*/ 206197 h 229391"/>
                  <a:gd name="connsiteX6" fmla="*/ 491805 w 870029"/>
                  <a:gd name="connsiteY6" fmla="*/ 104619 h 229391"/>
                  <a:gd name="connsiteX7" fmla="*/ 372750 w 870029"/>
                  <a:gd name="connsiteY7" fmla="*/ 104930 h 229391"/>
                  <a:gd name="connsiteX8" fmla="*/ 106049 w 870029"/>
                  <a:gd name="connsiteY8" fmla="*/ 219883 h 229391"/>
                  <a:gd name="connsiteX9" fmla="*/ 1680 w 870029"/>
                  <a:gd name="connsiteY9" fmla="*/ 224224 h 229391"/>
                  <a:gd name="connsiteX0" fmla="*/ 1680 w 870029"/>
                  <a:gd name="connsiteY0" fmla="*/ 224224 h 229391"/>
                  <a:gd name="connsiteX1" fmla="*/ 313293 w 870029"/>
                  <a:gd name="connsiteY1" fmla="*/ 8237 h 229391"/>
                  <a:gd name="connsiteX2" fmla="*/ 546444 w 870029"/>
                  <a:gd name="connsiteY2" fmla="*/ 6878 h 229391"/>
                  <a:gd name="connsiteX3" fmla="*/ 870029 w 870029"/>
                  <a:gd name="connsiteY3" fmla="*/ 206196 h 229391"/>
                  <a:gd name="connsiteX4" fmla="*/ 820641 w 870029"/>
                  <a:gd name="connsiteY4" fmla="*/ 229391 h 229391"/>
                  <a:gd name="connsiteX5" fmla="*/ 766930 w 870029"/>
                  <a:gd name="connsiteY5" fmla="*/ 206197 h 229391"/>
                  <a:gd name="connsiteX6" fmla="*/ 491805 w 870029"/>
                  <a:gd name="connsiteY6" fmla="*/ 104619 h 229391"/>
                  <a:gd name="connsiteX7" fmla="*/ 372750 w 870029"/>
                  <a:gd name="connsiteY7" fmla="*/ 104930 h 229391"/>
                  <a:gd name="connsiteX8" fmla="*/ 106049 w 870029"/>
                  <a:gd name="connsiteY8" fmla="*/ 219883 h 229391"/>
                  <a:gd name="connsiteX9" fmla="*/ 1680 w 870029"/>
                  <a:gd name="connsiteY9" fmla="*/ 224224 h 229391"/>
                  <a:gd name="connsiteX0" fmla="*/ 1680 w 870029"/>
                  <a:gd name="connsiteY0" fmla="*/ 224224 h 229391"/>
                  <a:gd name="connsiteX1" fmla="*/ 313293 w 870029"/>
                  <a:gd name="connsiteY1" fmla="*/ 8237 h 229391"/>
                  <a:gd name="connsiteX2" fmla="*/ 546444 w 870029"/>
                  <a:gd name="connsiteY2" fmla="*/ 6878 h 229391"/>
                  <a:gd name="connsiteX3" fmla="*/ 870029 w 870029"/>
                  <a:gd name="connsiteY3" fmla="*/ 206196 h 229391"/>
                  <a:gd name="connsiteX4" fmla="*/ 820641 w 870029"/>
                  <a:gd name="connsiteY4" fmla="*/ 229391 h 229391"/>
                  <a:gd name="connsiteX5" fmla="*/ 766930 w 870029"/>
                  <a:gd name="connsiteY5" fmla="*/ 206197 h 229391"/>
                  <a:gd name="connsiteX6" fmla="*/ 491805 w 870029"/>
                  <a:gd name="connsiteY6" fmla="*/ 104619 h 229391"/>
                  <a:gd name="connsiteX7" fmla="*/ 372750 w 870029"/>
                  <a:gd name="connsiteY7" fmla="*/ 104930 h 229391"/>
                  <a:gd name="connsiteX8" fmla="*/ 106049 w 870029"/>
                  <a:gd name="connsiteY8" fmla="*/ 219883 h 229391"/>
                  <a:gd name="connsiteX9" fmla="*/ 1680 w 870029"/>
                  <a:gd name="connsiteY9" fmla="*/ 224224 h 229391"/>
                  <a:gd name="connsiteX0" fmla="*/ 1680 w 870029"/>
                  <a:gd name="connsiteY0" fmla="*/ 224224 h 248462"/>
                  <a:gd name="connsiteX1" fmla="*/ 313293 w 870029"/>
                  <a:gd name="connsiteY1" fmla="*/ 8237 h 248462"/>
                  <a:gd name="connsiteX2" fmla="*/ 546444 w 870029"/>
                  <a:gd name="connsiteY2" fmla="*/ 6878 h 248462"/>
                  <a:gd name="connsiteX3" fmla="*/ 870029 w 870029"/>
                  <a:gd name="connsiteY3" fmla="*/ 206196 h 248462"/>
                  <a:gd name="connsiteX4" fmla="*/ 820641 w 870029"/>
                  <a:gd name="connsiteY4" fmla="*/ 229391 h 248462"/>
                  <a:gd name="connsiteX5" fmla="*/ 766930 w 870029"/>
                  <a:gd name="connsiteY5" fmla="*/ 206197 h 248462"/>
                  <a:gd name="connsiteX6" fmla="*/ 491805 w 870029"/>
                  <a:gd name="connsiteY6" fmla="*/ 104619 h 248462"/>
                  <a:gd name="connsiteX7" fmla="*/ 372750 w 870029"/>
                  <a:gd name="connsiteY7" fmla="*/ 104930 h 248462"/>
                  <a:gd name="connsiteX8" fmla="*/ 106049 w 870029"/>
                  <a:gd name="connsiteY8" fmla="*/ 219883 h 248462"/>
                  <a:gd name="connsiteX9" fmla="*/ 61115 w 870029"/>
                  <a:gd name="connsiteY9" fmla="*/ 248462 h 248462"/>
                  <a:gd name="connsiteX10" fmla="*/ 1680 w 870029"/>
                  <a:gd name="connsiteY10" fmla="*/ 224224 h 248462"/>
                  <a:gd name="connsiteX0" fmla="*/ 1680 w 870029"/>
                  <a:gd name="connsiteY0" fmla="*/ 224224 h 248486"/>
                  <a:gd name="connsiteX1" fmla="*/ 313293 w 870029"/>
                  <a:gd name="connsiteY1" fmla="*/ 8237 h 248486"/>
                  <a:gd name="connsiteX2" fmla="*/ 546444 w 870029"/>
                  <a:gd name="connsiteY2" fmla="*/ 6878 h 248486"/>
                  <a:gd name="connsiteX3" fmla="*/ 870029 w 870029"/>
                  <a:gd name="connsiteY3" fmla="*/ 206196 h 248486"/>
                  <a:gd name="connsiteX4" fmla="*/ 820641 w 870029"/>
                  <a:gd name="connsiteY4" fmla="*/ 229391 h 248486"/>
                  <a:gd name="connsiteX5" fmla="*/ 766930 w 870029"/>
                  <a:gd name="connsiteY5" fmla="*/ 206197 h 248486"/>
                  <a:gd name="connsiteX6" fmla="*/ 491805 w 870029"/>
                  <a:gd name="connsiteY6" fmla="*/ 104619 h 248486"/>
                  <a:gd name="connsiteX7" fmla="*/ 372750 w 870029"/>
                  <a:gd name="connsiteY7" fmla="*/ 104930 h 248486"/>
                  <a:gd name="connsiteX8" fmla="*/ 106049 w 870029"/>
                  <a:gd name="connsiteY8" fmla="*/ 219883 h 248486"/>
                  <a:gd name="connsiteX9" fmla="*/ 61115 w 870029"/>
                  <a:gd name="connsiteY9" fmla="*/ 248462 h 248486"/>
                  <a:gd name="connsiteX10" fmla="*/ 1680 w 870029"/>
                  <a:gd name="connsiteY10" fmla="*/ 224224 h 248486"/>
                  <a:gd name="connsiteX0" fmla="*/ 1680 w 870029"/>
                  <a:gd name="connsiteY0" fmla="*/ 224224 h 248486"/>
                  <a:gd name="connsiteX1" fmla="*/ 313293 w 870029"/>
                  <a:gd name="connsiteY1" fmla="*/ 8237 h 248486"/>
                  <a:gd name="connsiteX2" fmla="*/ 546444 w 870029"/>
                  <a:gd name="connsiteY2" fmla="*/ 6878 h 248486"/>
                  <a:gd name="connsiteX3" fmla="*/ 870029 w 870029"/>
                  <a:gd name="connsiteY3" fmla="*/ 206196 h 248486"/>
                  <a:gd name="connsiteX4" fmla="*/ 820641 w 870029"/>
                  <a:gd name="connsiteY4" fmla="*/ 229391 h 248486"/>
                  <a:gd name="connsiteX5" fmla="*/ 766930 w 870029"/>
                  <a:gd name="connsiteY5" fmla="*/ 206197 h 248486"/>
                  <a:gd name="connsiteX6" fmla="*/ 491805 w 870029"/>
                  <a:gd name="connsiteY6" fmla="*/ 104619 h 248486"/>
                  <a:gd name="connsiteX7" fmla="*/ 372750 w 870029"/>
                  <a:gd name="connsiteY7" fmla="*/ 104930 h 248486"/>
                  <a:gd name="connsiteX8" fmla="*/ 106049 w 870029"/>
                  <a:gd name="connsiteY8" fmla="*/ 219883 h 248486"/>
                  <a:gd name="connsiteX9" fmla="*/ 61115 w 870029"/>
                  <a:gd name="connsiteY9" fmla="*/ 248462 h 248486"/>
                  <a:gd name="connsiteX10" fmla="*/ 1680 w 870029"/>
                  <a:gd name="connsiteY10" fmla="*/ 224224 h 24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0029" h="248486">
                    <a:moveTo>
                      <a:pt x="1680" y="224224"/>
                    </a:moveTo>
                    <a:cubicBezTo>
                      <a:pt x="-16468" y="126209"/>
                      <a:pt x="114011" y="35771"/>
                      <a:pt x="313293" y="8237"/>
                    </a:cubicBezTo>
                    <a:cubicBezTo>
                      <a:pt x="389301" y="-2264"/>
                      <a:pt x="469914" y="-2734"/>
                      <a:pt x="546444" y="6878"/>
                    </a:cubicBezTo>
                    <a:cubicBezTo>
                      <a:pt x="737196" y="30837"/>
                      <a:pt x="870029" y="112658"/>
                      <a:pt x="870029" y="206196"/>
                    </a:cubicBezTo>
                    <a:cubicBezTo>
                      <a:pt x="852340" y="207498"/>
                      <a:pt x="866994" y="227324"/>
                      <a:pt x="820641" y="229391"/>
                    </a:cubicBezTo>
                    <a:cubicBezTo>
                      <a:pt x="796832" y="227686"/>
                      <a:pt x="783607" y="207499"/>
                      <a:pt x="766930" y="206197"/>
                    </a:cubicBezTo>
                    <a:cubicBezTo>
                      <a:pt x="766930" y="156063"/>
                      <a:pt x="650825" y="113196"/>
                      <a:pt x="491805" y="104619"/>
                    </a:cubicBezTo>
                    <a:cubicBezTo>
                      <a:pt x="452384" y="102493"/>
                      <a:pt x="412050" y="102598"/>
                      <a:pt x="372750" y="104930"/>
                    </a:cubicBezTo>
                    <a:cubicBezTo>
                      <a:pt x="199735" y="115195"/>
                      <a:pt x="82668" y="165653"/>
                      <a:pt x="106049" y="219883"/>
                    </a:cubicBezTo>
                    <a:cubicBezTo>
                      <a:pt x="89889" y="222187"/>
                      <a:pt x="89162" y="246830"/>
                      <a:pt x="61115" y="248462"/>
                    </a:cubicBezTo>
                    <a:cubicBezTo>
                      <a:pt x="28878" y="249221"/>
                      <a:pt x="21492" y="232303"/>
                      <a:pt x="1680" y="2242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4" name="Rectangle 183">
                <a:extLst>
                  <a:ext uri="{FF2B5EF4-FFF2-40B4-BE49-F238E27FC236}">
                    <a16:creationId xmlns:a16="http://schemas.microsoft.com/office/drawing/2014/main" id="{5949D183-377E-425D-90A8-AD09E1EC512F}"/>
                  </a:ext>
                </a:extLst>
              </p:cNvPr>
              <p:cNvSpPr/>
              <p:nvPr/>
            </p:nvSpPr>
            <p:spPr>
              <a:xfrm rot="19152895">
                <a:off x="547396" y="2533835"/>
                <a:ext cx="732322" cy="221798"/>
              </a:xfrm>
              <a:prstGeom prst="rect">
                <a:avLst/>
              </a:prstGeom>
              <a:solidFill>
                <a:srgbClr val="5356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F0256F3B-62AC-4D4A-9A5B-6CEB8773CFBB}"/>
                  </a:ext>
                </a:extLst>
              </p:cNvPr>
              <p:cNvSpPr/>
              <p:nvPr/>
            </p:nvSpPr>
            <p:spPr>
              <a:xfrm rot="19152895">
                <a:off x="1076985" y="2361432"/>
                <a:ext cx="72667" cy="221798"/>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9" name="TextBox 178">
              <a:extLst>
                <a:ext uri="{FF2B5EF4-FFF2-40B4-BE49-F238E27FC236}">
                  <a16:creationId xmlns:a16="http://schemas.microsoft.com/office/drawing/2014/main" id="{225A235E-867A-43E2-A45F-2D72C8F8F5B7}"/>
                </a:ext>
              </a:extLst>
            </p:cNvPr>
            <p:cNvSpPr txBox="1"/>
            <p:nvPr/>
          </p:nvSpPr>
          <p:spPr>
            <a:xfrm>
              <a:off x="184924" y="2311570"/>
              <a:ext cx="1296591" cy="587613"/>
            </a:xfrm>
            <a:prstGeom prst="rect">
              <a:avLst/>
            </a:prstGeom>
            <a:noFill/>
          </p:spPr>
          <p:txBody>
            <a:bodyPr wrap="square" rtlCol="0">
              <a:spAutoFit/>
            </a:bodyPr>
            <a:lstStyle/>
            <a:p>
              <a:pPr algn="ctr"/>
              <a:endParaRPr lang="en-US" b="1" dirty="0">
                <a:latin typeface="Mogul Helios" pitchFamily="2" charset="0"/>
              </a:endParaRPr>
            </a:p>
          </p:txBody>
        </p:sp>
      </p:grpSp>
    </p:spTree>
    <p:extLst>
      <p:ext uri="{BB962C8B-B14F-4D97-AF65-F5344CB8AC3E}">
        <p14:creationId xmlns:p14="http://schemas.microsoft.com/office/powerpoint/2010/main" val="4121672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3" name="Straight Connector 72">
            <a:extLst>
              <a:ext uri="{FF2B5EF4-FFF2-40B4-BE49-F238E27FC236}">
                <a16:creationId xmlns:a16="http://schemas.microsoft.com/office/drawing/2014/main" id="{3F5EF56C-B8C2-4449-9816-45C973EA033B}"/>
              </a:ext>
            </a:extLst>
          </p:cNvPr>
          <p:cNvCxnSpPr>
            <a:cxnSpLocks/>
          </p:cNvCxnSpPr>
          <p:nvPr/>
        </p:nvCxnSpPr>
        <p:spPr>
          <a:xfrm>
            <a:off x="275359" y="2281511"/>
            <a:ext cx="4210248" cy="0"/>
          </a:xfrm>
          <a:prstGeom prst="line">
            <a:avLst/>
          </a:prstGeom>
          <a:ln w="19050">
            <a:solidFill>
              <a:srgbClr val="2957A4"/>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ADE73451-9D78-4375-B159-037A18FACF0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825" t="3761" r="439" b="14530"/>
          <a:stretch/>
        </p:blipFill>
        <p:spPr>
          <a:xfrm>
            <a:off x="485821" y="2494058"/>
            <a:ext cx="991576" cy="807232"/>
          </a:xfrm>
          <a:prstGeom prst="rect">
            <a:avLst/>
          </a:prstGeom>
        </p:spPr>
      </p:pic>
      <p:pic>
        <p:nvPicPr>
          <p:cNvPr id="25" name="Picture 24">
            <a:extLst>
              <a:ext uri="{FF2B5EF4-FFF2-40B4-BE49-F238E27FC236}">
                <a16:creationId xmlns:a16="http://schemas.microsoft.com/office/drawing/2014/main" id="{846E84E5-A46A-4E20-94BA-8E47AD2D1E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024" t="13711" r="45951" b="14530"/>
          <a:stretch/>
        </p:blipFill>
        <p:spPr>
          <a:xfrm>
            <a:off x="1124646" y="2897669"/>
            <a:ext cx="1039571" cy="808878"/>
          </a:xfrm>
          <a:prstGeom prst="rect">
            <a:avLst/>
          </a:prstGeom>
        </p:spPr>
      </p:pic>
      <p:sp>
        <p:nvSpPr>
          <p:cNvPr id="32" name="Google Shape;1444;p47">
            <a:extLst>
              <a:ext uri="{FF2B5EF4-FFF2-40B4-BE49-F238E27FC236}">
                <a16:creationId xmlns:a16="http://schemas.microsoft.com/office/drawing/2014/main" id="{93900979-1F24-42E3-A8B3-2274FD716646}"/>
              </a:ext>
            </a:extLst>
          </p:cNvPr>
          <p:cNvSpPr txBox="1"/>
          <p:nvPr/>
        </p:nvSpPr>
        <p:spPr>
          <a:xfrm>
            <a:off x="1233493" y="691158"/>
            <a:ext cx="3377880" cy="1301945"/>
          </a:xfrm>
          <a:prstGeom prst="rect">
            <a:avLst/>
          </a:prstGeom>
          <a:noFill/>
          <a:ln w="19050">
            <a:noFill/>
            <a:prstDash val="sysDash"/>
          </a:ln>
        </p:spPr>
        <p:txBody>
          <a:bodyPr spcFirstLastPara="1" wrap="square" lIns="85821" tIns="85821" rIns="85821" bIns="85821" anchor="t" anchorCtr="0">
            <a:noAutofit/>
          </a:bodyPr>
          <a:lstStyle/>
          <a:p>
            <a:pPr>
              <a:spcAft>
                <a:spcPts val="1502"/>
              </a:spcAft>
            </a:pPr>
            <a:r>
              <a:rPr lang="mn-MN" sz="3200" b="1" dirty="0">
                <a:solidFill>
                  <a:srgbClr val="2957A4"/>
                </a:solidFill>
                <a:latin typeface="Mogul Helios" pitchFamily="2" charset="0"/>
                <a:sym typeface="Roboto"/>
              </a:rPr>
              <a:t>МЭДЭЭЛЛИЙН </a:t>
            </a:r>
            <a:r>
              <a:rPr lang="mn-MN" sz="3200" b="1" dirty="0">
                <a:solidFill>
                  <a:srgbClr val="D0402C"/>
                </a:solidFill>
                <a:latin typeface="Mogul Helios" pitchFamily="2" charset="0"/>
                <a:sym typeface="Roboto"/>
              </a:rPr>
              <a:t>ТЕХНОЛОГИ</a:t>
            </a:r>
          </a:p>
        </p:txBody>
      </p:sp>
      <p:sp>
        <p:nvSpPr>
          <p:cNvPr id="33" name="Google Shape;1444;p47">
            <a:extLst>
              <a:ext uri="{FF2B5EF4-FFF2-40B4-BE49-F238E27FC236}">
                <a16:creationId xmlns:a16="http://schemas.microsoft.com/office/drawing/2014/main" id="{C047CEB1-ED49-439E-80D0-CBED1E984243}"/>
              </a:ext>
            </a:extLst>
          </p:cNvPr>
          <p:cNvSpPr txBox="1"/>
          <p:nvPr/>
        </p:nvSpPr>
        <p:spPr>
          <a:xfrm>
            <a:off x="1413530" y="2101035"/>
            <a:ext cx="1863146" cy="366348"/>
          </a:xfrm>
          <a:prstGeom prst="rect">
            <a:avLst/>
          </a:prstGeom>
          <a:solidFill>
            <a:srgbClr val="3457A4"/>
          </a:solidFill>
          <a:ln w="19050">
            <a:noFill/>
          </a:ln>
        </p:spPr>
        <p:txBody>
          <a:bodyPr spcFirstLastPara="1" wrap="square" lIns="85821" tIns="85821" rIns="85821" bIns="85821" anchor="t" anchorCtr="0">
            <a:noAutofit/>
          </a:bodyPr>
          <a:lstStyle/>
          <a:p>
            <a:pPr algn="ctr">
              <a:lnSpc>
                <a:spcPct val="115000"/>
              </a:lnSpc>
              <a:spcAft>
                <a:spcPts val="1502"/>
              </a:spcAft>
            </a:pPr>
            <a:r>
              <a:rPr lang="mn-MN" sz="1500" b="1" dirty="0">
                <a:solidFill>
                  <a:schemeClr val="bg1"/>
                </a:solidFill>
                <a:latin typeface="Mogul Helios" panose="020B0604020202020204" charset="0"/>
                <a:ea typeface="Roboto"/>
                <a:cs typeface="Times New Roman" panose="02020603050405020304" pitchFamily="18" charset="0"/>
                <a:sym typeface="Roboto"/>
              </a:rPr>
              <a:t>ОНЦЛОХ АЖЛУУД</a:t>
            </a:r>
            <a:endParaRPr lang="mn-MN" sz="1500" b="1" dirty="0">
              <a:solidFill>
                <a:schemeClr val="bg1"/>
              </a:solidFill>
              <a:latin typeface="Times New Roman" panose="02020603050405020304" pitchFamily="18" charset="0"/>
              <a:ea typeface="Roboto"/>
              <a:cs typeface="Times New Roman" panose="02020603050405020304" pitchFamily="18" charset="0"/>
              <a:sym typeface="Roboto"/>
            </a:endParaRPr>
          </a:p>
        </p:txBody>
      </p:sp>
      <p:sp>
        <p:nvSpPr>
          <p:cNvPr id="36" name="Rectangle 35">
            <a:extLst>
              <a:ext uri="{FF2B5EF4-FFF2-40B4-BE49-F238E27FC236}">
                <a16:creationId xmlns:a16="http://schemas.microsoft.com/office/drawing/2014/main" id="{E732E47A-EBDE-4C90-9FC0-267EE5DC5100}"/>
              </a:ext>
            </a:extLst>
          </p:cNvPr>
          <p:cNvSpPr/>
          <p:nvPr/>
        </p:nvSpPr>
        <p:spPr>
          <a:xfrm>
            <a:off x="405396" y="3821887"/>
            <a:ext cx="1911558" cy="900246"/>
          </a:xfrm>
          <a:prstGeom prst="rect">
            <a:avLst/>
          </a:prstGeom>
          <a:noFill/>
          <a:ln w="19050">
            <a:solidFill>
              <a:srgbClr val="0E2C69"/>
            </a:solidFill>
            <a:prstDash val="lgDash"/>
          </a:ln>
        </p:spPr>
        <p:txBody>
          <a:bodyPr wrap="square">
            <a:spAutoFit/>
          </a:bodyPr>
          <a:lstStyle/>
          <a:p>
            <a:pPr algn="ctr"/>
            <a:r>
              <a:rPr lang="mn-MN" sz="1050" dirty="0">
                <a:latin typeface="Mogul Helios" pitchFamily="2" charset="0"/>
              </a:rPr>
              <a:t>ҮХХЗ, ҮМҮЧЭАЭ-ийн салбарын </a:t>
            </a:r>
            <a:r>
              <a:rPr lang="mn-MN" sz="1050" b="1" dirty="0">
                <a:latin typeface="Mogul Helios" pitchFamily="2" charset="0"/>
              </a:rPr>
              <a:t>ТУСГАЙ ЗӨВШӨӨРЛИЙН хүсэлтийг   </a:t>
            </a:r>
            <a:r>
              <a:rPr lang="mn-MN" sz="1050" b="1" dirty="0">
                <a:solidFill>
                  <a:srgbClr val="3457A4"/>
                </a:solidFill>
                <a:latin typeface="Mogul Helios" pitchFamily="2" charset="0"/>
              </a:rPr>
              <a:t>БҮРТГЭЛИЙН СИСТЕМД НЭМЭЛТ ХӨГЖҮҮЛЭЛТ </a:t>
            </a:r>
            <a:r>
              <a:rPr lang="mn-MN" sz="1050" dirty="0">
                <a:latin typeface="Mogul Helios" pitchFamily="2" charset="0"/>
              </a:rPr>
              <a:t>хийж бүрэн ашиглалтад орууллаа.</a:t>
            </a:r>
            <a:endParaRPr lang="en-US" sz="1050" dirty="0">
              <a:latin typeface="Mogul Helios" pitchFamily="2" charset="0"/>
            </a:endParaRPr>
          </a:p>
        </p:txBody>
      </p:sp>
      <p:sp>
        <p:nvSpPr>
          <p:cNvPr id="37" name="Rectangle 36">
            <a:extLst>
              <a:ext uri="{FF2B5EF4-FFF2-40B4-BE49-F238E27FC236}">
                <a16:creationId xmlns:a16="http://schemas.microsoft.com/office/drawing/2014/main" id="{452CB3AB-6151-41D0-8E13-C36DD82D0987}"/>
              </a:ext>
            </a:extLst>
          </p:cNvPr>
          <p:cNvSpPr/>
          <p:nvPr/>
        </p:nvSpPr>
        <p:spPr>
          <a:xfrm>
            <a:off x="2667490" y="5922751"/>
            <a:ext cx="1905787" cy="861774"/>
          </a:xfrm>
          <a:prstGeom prst="rect">
            <a:avLst/>
          </a:prstGeom>
          <a:noFill/>
          <a:ln w="19050">
            <a:solidFill>
              <a:srgbClr val="0E2C69"/>
            </a:solidFill>
            <a:prstDash val="lgDash"/>
          </a:ln>
        </p:spPr>
        <p:txBody>
          <a:bodyPr wrap="square">
            <a:spAutoFit/>
          </a:bodyPr>
          <a:lstStyle/>
          <a:p>
            <a:pPr algn="ctr"/>
            <a:r>
              <a:rPr lang="mn-MN" sz="1000" dirty="0">
                <a:latin typeface="Mogul Helios" pitchFamily="2" charset="0"/>
              </a:rPr>
              <a:t>Төрийн байгууллагуудын </a:t>
            </a:r>
            <a:r>
              <a:rPr lang="mn-MN" sz="1000" b="1" dirty="0">
                <a:solidFill>
                  <a:srgbClr val="3457A4"/>
                </a:solidFill>
                <a:latin typeface="Mogul Helios" pitchFamily="2" charset="0"/>
              </a:rPr>
              <a:t>ДОТООД ҮЙЛ АЖИЛЛАГААНЫ НЭГДСЭН УДИРДЛАГЫН СИСТЕМ</a:t>
            </a:r>
            <a:r>
              <a:rPr lang="en-US" sz="1000" b="1" dirty="0">
                <a:latin typeface="Mogul Helios" pitchFamily="2" charset="0"/>
              </a:rPr>
              <a:t>-</a:t>
            </a:r>
            <a:r>
              <a:rPr lang="mn-MN" sz="1000" dirty="0">
                <a:latin typeface="Mogul Helios" pitchFamily="2" charset="0"/>
              </a:rPr>
              <a:t>д шилжихээр бэлтгэл ажлаа ханган ажиллаж байна.</a:t>
            </a:r>
            <a:endParaRPr lang="en-US" sz="1000" dirty="0">
              <a:latin typeface="Mogul Helios" pitchFamily="2" charset="0"/>
            </a:endParaRPr>
          </a:p>
        </p:txBody>
      </p:sp>
      <p:sp>
        <p:nvSpPr>
          <p:cNvPr id="38" name="Rectangle 37">
            <a:extLst>
              <a:ext uri="{FF2B5EF4-FFF2-40B4-BE49-F238E27FC236}">
                <a16:creationId xmlns:a16="http://schemas.microsoft.com/office/drawing/2014/main" id="{95E5F955-7A72-4B71-BA49-CB01BE2E1067}"/>
              </a:ext>
            </a:extLst>
          </p:cNvPr>
          <p:cNvSpPr/>
          <p:nvPr/>
        </p:nvSpPr>
        <p:spPr>
          <a:xfrm>
            <a:off x="2667490" y="3881202"/>
            <a:ext cx="1911558" cy="900246"/>
          </a:xfrm>
          <a:prstGeom prst="rect">
            <a:avLst/>
          </a:prstGeom>
          <a:noFill/>
          <a:ln w="19050">
            <a:solidFill>
              <a:srgbClr val="0E2C69"/>
            </a:solidFill>
            <a:prstDash val="lgDash"/>
          </a:ln>
        </p:spPr>
        <p:txBody>
          <a:bodyPr wrap="square">
            <a:spAutoFit/>
          </a:bodyPr>
          <a:lstStyle/>
          <a:p>
            <a:pPr algn="ctr"/>
            <a:r>
              <a:rPr lang="mn-MN" sz="1050" dirty="0">
                <a:latin typeface="Mogul Helios" pitchFamily="2" charset="0"/>
              </a:rPr>
              <a:t>Төрийн болон бусад байгууллагуудтай </a:t>
            </a:r>
            <a:r>
              <a:rPr lang="mn-MN" sz="1050" b="1" dirty="0">
                <a:solidFill>
                  <a:srgbClr val="3457A4"/>
                </a:solidFill>
                <a:latin typeface="Mogul Helios" pitchFamily="2" charset="0"/>
              </a:rPr>
              <a:t>ТООН ГАРЫН ҮСЭГТ СУУРИЛСАН АЛБАН БИЧИГ СОЛИЛЦООНЫ ҮЙЛ АЖИЛЛАГАА</a:t>
            </a:r>
            <a:r>
              <a:rPr lang="mn-MN" sz="1050" dirty="0">
                <a:solidFill>
                  <a:srgbClr val="3457A4"/>
                </a:solidFill>
                <a:latin typeface="Mogul Helios" pitchFamily="2" charset="0"/>
              </a:rPr>
              <a:t>-</a:t>
            </a:r>
            <a:r>
              <a:rPr lang="mn-MN" sz="1050" dirty="0">
                <a:latin typeface="Mogul Helios" pitchFamily="2" charset="0"/>
              </a:rPr>
              <a:t>г нэвтрүүлсэн.</a:t>
            </a:r>
            <a:endParaRPr lang="en-US" sz="1050" dirty="0">
              <a:latin typeface="Mogul Helios" pitchFamily="2" charset="0"/>
            </a:endParaRPr>
          </a:p>
        </p:txBody>
      </p:sp>
      <p:pic>
        <p:nvPicPr>
          <p:cNvPr id="40" name="Picture 10" descr="System Development. — WEKU">
            <a:extLst>
              <a:ext uri="{FF2B5EF4-FFF2-40B4-BE49-F238E27FC236}">
                <a16:creationId xmlns:a16="http://schemas.microsoft.com/office/drawing/2014/main" id="{D90AF15E-A6D6-4260-94E7-D5EF46AC55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5347" y="4865196"/>
            <a:ext cx="1490082" cy="858354"/>
          </a:xfrm>
          <a:prstGeom prst="rect">
            <a:avLst/>
          </a:prstGeom>
          <a:noFill/>
          <a:extLst>
            <a:ext uri="{909E8E84-426E-40DD-AFC4-6F175D3DCCD1}">
              <a14:hiddenFill xmlns:a14="http://schemas.microsoft.com/office/drawing/2010/main">
                <a:solidFill>
                  <a:srgbClr val="FFFFFF"/>
                </a:solidFill>
              </a14:hiddenFill>
            </a:ext>
          </a:extLst>
        </p:spPr>
      </p:pic>
      <p:sp>
        <p:nvSpPr>
          <p:cNvPr id="171" name="Google Shape;1444;p47">
            <a:extLst>
              <a:ext uri="{FF2B5EF4-FFF2-40B4-BE49-F238E27FC236}">
                <a16:creationId xmlns:a16="http://schemas.microsoft.com/office/drawing/2014/main" id="{99D0BAED-4F9C-4C42-960D-CC9930474036}"/>
              </a:ext>
            </a:extLst>
          </p:cNvPr>
          <p:cNvSpPr txBox="1"/>
          <p:nvPr/>
        </p:nvSpPr>
        <p:spPr>
          <a:xfrm>
            <a:off x="4960037" y="2150416"/>
            <a:ext cx="3553418" cy="1253550"/>
          </a:xfrm>
          <a:prstGeom prst="rect">
            <a:avLst/>
          </a:prstGeom>
          <a:noFill/>
          <a:ln w="19050">
            <a:noFill/>
          </a:ln>
        </p:spPr>
        <p:txBody>
          <a:bodyPr spcFirstLastPara="1" wrap="square" lIns="85821" tIns="85821" rIns="85821" bIns="85821" anchor="t" anchorCtr="0">
            <a:noAutofit/>
          </a:bodyPr>
          <a:lstStyle/>
          <a:p>
            <a:pPr algn="ctr">
              <a:spcAft>
                <a:spcPts val="1502"/>
              </a:spcAft>
            </a:pPr>
            <a:r>
              <a:rPr lang="mn-MN" sz="1690" dirty="0">
                <a:solidFill>
                  <a:schemeClr val="dk1"/>
                </a:solidFill>
                <a:latin typeface="Mogul Helios" panose="020B0604020202020204" charset="0"/>
                <a:ea typeface="Roboto"/>
                <a:cs typeface="Times New Roman" panose="02020603050405020304" pitchFamily="18" charset="0"/>
                <a:sym typeface="Roboto"/>
              </a:rPr>
              <a:t>Санхүүгийн зохицуулах хороо нь 2020 онд  нийт </a:t>
            </a:r>
            <a:r>
              <a:rPr lang="mn-MN" sz="1690" b="1" dirty="0">
                <a:solidFill>
                  <a:srgbClr val="3457A4"/>
                </a:solidFill>
                <a:latin typeface="Mogul Helios" panose="020B0604020202020204" charset="0"/>
                <a:ea typeface="Roboto"/>
                <a:cs typeface="Times New Roman" panose="02020603050405020304" pitchFamily="18" charset="0"/>
                <a:sym typeface="Roboto"/>
              </a:rPr>
              <a:t>27</a:t>
            </a:r>
            <a:r>
              <a:rPr lang="mn-MN" sz="1690" dirty="0">
                <a:solidFill>
                  <a:schemeClr val="dk1"/>
                </a:solidFill>
                <a:latin typeface="Mogul Helios" panose="020B0604020202020204" charset="0"/>
                <a:ea typeface="Roboto"/>
                <a:cs typeface="Times New Roman" panose="02020603050405020304" pitchFamily="18" charset="0"/>
                <a:sym typeface="Roboto"/>
              </a:rPr>
              <a:t> шүүхийн хэрэг, маргаан хянан шийдвэрлэх ажиллагаанд нэхэмжлэгч, хариуцагч, гуравдагч этгээдээр оролцлоо.</a:t>
            </a:r>
            <a:endParaRPr lang="mn-MN" sz="1690" dirty="0">
              <a:solidFill>
                <a:schemeClr val="dk1"/>
              </a:solidFill>
              <a:latin typeface="Times New Roman" panose="02020603050405020304" pitchFamily="18" charset="0"/>
              <a:ea typeface="Roboto"/>
              <a:cs typeface="Times New Roman" panose="02020603050405020304" pitchFamily="18" charset="0"/>
              <a:sym typeface="Roboto"/>
            </a:endParaRPr>
          </a:p>
        </p:txBody>
      </p:sp>
      <p:sp>
        <p:nvSpPr>
          <p:cNvPr id="41" name="Rectangle 40">
            <a:extLst>
              <a:ext uri="{FF2B5EF4-FFF2-40B4-BE49-F238E27FC236}">
                <a16:creationId xmlns:a16="http://schemas.microsoft.com/office/drawing/2014/main" id="{0135BA9F-8BA1-4B62-8870-E48854FAAE46}"/>
              </a:ext>
            </a:extLst>
          </p:cNvPr>
          <p:cNvSpPr/>
          <p:nvPr/>
        </p:nvSpPr>
        <p:spPr>
          <a:xfrm>
            <a:off x="482128" y="5762343"/>
            <a:ext cx="1975295" cy="1015663"/>
          </a:xfrm>
          <a:prstGeom prst="rect">
            <a:avLst/>
          </a:prstGeom>
          <a:noFill/>
          <a:ln w="19050">
            <a:solidFill>
              <a:srgbClr val="0E2C69"/>
            </a:solidFill>
            <a:prstDash val="lgDash"/>
          </a:ln>
        </p:spPr>
        <p:txBody>
          <a:bodyPr wrap="square">
            <a:spAutoFit/>
          </a:bodyPr>
          <a:lstStyle/>
          <a:p>
            <a:pPr algn="ctr"/>
            <a:r>
              <a:rPr lang="ru-RU" sz="1000" dirty="0">
                <a:latin typeface="Mogul Helios" pitchFamily="2" charset="0"/>
              </a:rPr>
              <a:t>Харилцаа холбоо, мэдээллийн технологийн газар</a:t>
            </a:r>
            <a:r>
              <a:rPr lang="mn-MN" sz="1000" dirty="0">
                <a:latin typeface="Mogul Helios" pitchFamily="2" charset="0"/>
              </a:rPr>
              <a:t>тай хамтран ажиллах санамж бичгийн хүрээнд </a:t>
            </a:r>
            <a:r>
              <a:rPr lang="en-US" sz="1000" dirty="0">
                <a:latin typeface="Mogul Helios" pitchFamily="2" charset="0"/>
              </a:rPr>
              <a:t>E-Mongolia-</a:t>
            </a:r>
            <a:r>
              <a:rPr lang="mn-MN" sz="1000" dirty="0">
                <a:latin typeface="Mogul Helios" pitchFamily="2" charset="0"/>
              </a:rPr>
              <a:t>д мэдээлэл солилцох зорилгоор </a:t>
            </a:r>
            <a:r>
              <a:rPr lang="mn-MN" sz="1000" b="1" dirty="0">
                <a:solidFill>
                  <a:srgbClr val="3457A4"/>
                </a:solidFill>
                <a:latin typeface="Mogul Helios" pitchFamily="2" charset="0"/>
              </a:rPr>
              <a:t>ХУР, ДАН СИСТЕМҮҮДТЭЙ ФИЗИК ХОЛБОЛТ</a:t>
            </a:r>
            <a:r>
              <a:rPr lang="mn-MN" sz="1000" b="1" dirty="0">
                <a:solidFill>
                  <a:srgbClr val="002060"/>
                </a:solidFill>
                <a:latin typeface="Mogul Helios" pitchFamily="2" charset="0"/>
              </a:rPr>
              <a:t> </a:t>
            </a:r>
            <a:r>
              <a:rPr lang="mn-MN" sz="1000" dirty="0">
                <a:latin typeface="Mogul Helios" pitchFamily="2" charset="0"/>
              </a:rPr>
              <a:t>хийв.</a:t>
            </a:r>
            <a:endParaRPr lang="en-US" sz="1000" dirty="0">
              <a:latin typeface="Mogul Helios" pitchFamily="2" charset="0"/>
            </a:endParaRPr>
          </a:p>
        </p:txBody>
      </p:sp>
      <p:pic>
        <p:nvPicPr>
          <p:cNvPr id="42" name="Picture 2" descr="e-Mongolia - Apps on Google Play">
            <a:extLst>
              <a:ext uri="{FF2B5EF4-FFF2-40B4-BE49-F238E27FC236}">
                <a16:creationId xmlns:a16="http://schemas.microsoft.com/office/drawing/2014/main" id="{834E16CA-E95C-4F1E-A3E0-C67650E6839C}"/>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8486" t="10274" r="10122" b="10466"/>
          <a:stretch/>
        </p:blipFill>
        <p:spPr bwMode="auto">
          <a:xfrm>
            <a:off x="704625" y="4969372"/>
            <a:ext cx="528868" cy="5150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ХУР Төрийн мэдээлэл солилцооны систем — XYP v1.3.1 documentation">
            <a:extLst>
              <a:ext uri="{FF2B5EF4-FFF2-40B4-BE49-F238E27FC236}">
                <a16:creationId xmlns:a16="http://schemas.microsoft.com/office/drawing/2014/main" id="{3CE59B64-26EE-4071-B9FA-DA79FDC5662F}"/>
              </a:ext>
            </a:extLst>
          </p:cNvPr>
          <p:cNvPicPr>
            <a:picLocks noChangeAspect="1" noChangeArrowheads="1"/>
          </p:cNvPicPr>
          <p:nvPr/>
        </p:nvPicPr>
        <p:blipFill rotWithShape="1">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t="23085" r="64856" b="23006"/>
          <a:stretch/>
        </p:blipFill>
        <p:spPr bwMode="auto">
          <a:xfrm>
            <a:off x="1225870" y="4969372"/>
            <a:ext cx="1020071" cy="5150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Snowflake Icon | Christmas Flat Color Iconset | Icons8">
            <a:extLst>
              <a:ext uri="{FF2B5EF4-FFF2-40B4-BE49-F238E27FC236}">
                <a16:creationId xmlns:a16="http://schemas.microsoft.com/office/drawing/2014/main" id="{B6A5B57F-EB64-4DB1-861D-75CCF43B707F}"/>
              </a:ext>
            </a:extLst>
          </p:cNvPr>
          <p:cNvPicPr>
            <a:picLocks noChangeAspect="1" noChangeArrowheads="1"/>
          </p:cNvPicPr>
          <p:nvPr/>
        </p:nvPicPr>
        <p:blipFill>
          <a:blip r:embed="rId7" cstate="print">
            <a:lum bright="70000" contrast="-70000"/>
            <a:extLst>
              <a:ext uri="{28A0092B-C50C-407E-A947-70E740481C1C}">
                <a14:useLocalDpi xmlns:a14="http://schemas.microsoft.com/office/drawing/2010/main" val="0"/>
              </a:ext>
            </a:extLst>
          </a:blip>
          <a:srcRect/>
          <a:stretch>
            <a:fillRect/>
          </a:stretch>
        </p:blipFill>
        <p:spPr bwMode="auto">
          <a:xfrm>
            <a:off x="3065984" y="2156240"/>
            <a:ext cx="286118" cy="28611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nector: Elbow 2">
            <a:extLst>
              <a:ext uri="{FF2B5EF4-FFF2-40B4-BE49-F238E27FC236}">
                <a16:creationId xmlns:a16="http://schemas.microsoft.com/office/drawing/2014/main" id="{65E6F7E0-8BD5-4988-AB90-8C8A9613616C}"/>
              </a:ext>
            </a:extLst>
          </p:cNvPr>
          <p:cNvCxnSpPr>
            <a:cxnSpLocks/>
          </p:cNvCxnSpPr>
          <p:nvPr/>
        </p:nvCxnSpPr>
        <p:spPr>
          <a:xfrm flipV="1">
            <a:off x="202192" y="2508792"/>
            <a:ext cx="4678280" cy="4346651"/>
          </a:xfrm>
          <a:prstGeom prst="bentConnector3">
            <a:avLst>
              <a:gd name="adj1" fmla="val 99783"/>
            </a:avLst>
          </a:prstGeom>
          <a:ln w="19050">
            <a:solidFill>
              <a:srgbClr val="0E2C69"/>
            </a:solidFill>
          </a:ln>
        </p:spPr>
        <p:style>
          <a:lnRef idx="1">
            <a:schemeClr val="accent1"/>
          </a:lnRef>
          <a:fillRef idx="0">
            <a:schemeClr val="accent1"/>
          </a:fillRef>
          <a:effectRef idx="0">
            <a:schemeClr val="accent1"/>
          </a:effectRef>
          <a:fontRef idx="minor">
            <a:schemeClr val="tx1"/>
          </a:fontRef>
        </p:style>
      </p:cxnSp>
      <p:pic>
        <p:nvPicPr>
          <p:cNvPr id="145" name="Picture 6" descr="Snowflake Icon | Christmas Flat Color Iconset | Icons8">
            <a:extLst>
              <a:ext uri="{FF2B5EF4-FFF2-40B4-BE49-F238E27FC236}">
                <a16:creationId xmlns:a16="http://schemas.microsoft.com/office/drawing/2014/main" id="{4B89F3DD-3D1A-475C-A5CF-3C5D49C366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72870" y="1457756"/>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6" descr="Snowflake Icon | Christmas Flat Color Iconset | Icons8">
            <a:extLst>
              <a:ext uri="{FF2B5EF4-FFF2-40B4-BE49-F238E27FC236}">
                <a16:creationId xmlns:a16="http://schemas.microsoft.com/office/drawing/2014/main" id="{866BCC4C-72E4-4256-8286-C6FA797D73B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21593" y="833326"/>
            <a:ext cx="429177" cy="429177"/>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6" descr="Snowflake Icon | Christmas Flat Color Iconset | Icons8">
            <a:extLst>
              <a:ext uri="{FF2B5EF4-FFF2-40B4-BE49-F238E27FC236}">
                <a16:creationId xmlns:a16="http://schemas.microsoft.com/office/drawing/2014/main" id="{16DA797C-3CAC-4396-A2C2-1A0757E7C75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3276" y="830073"/>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6" descr="Snowflake Icon | Christmas Flat Color Iconset | Icons8">
            <a:extLst>
              <a:ext uri="{FF2B5EF4-FFF2-40B4-BE49-F238E27FC236}">
                <a16:creationId xmlns:a16="http://schemas.microsoft.com/office/drawing/2014/main" id="{07569307-2D0D-4851-A784-2F120F062BE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85607" y="3151969"/>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6" descr="Snowflake Icon | Christmas Flat Color Iconset | Icons8">
            <a:extLst>
              <a:ext uri="{FF2B5EF4-FFF2-40B4-BE49-F238E27FC236}">
                <a16:creationId xmlns:a16="http://schemas.microsoft.com/office/drawing/2014/main" id="{55C8062A-D10E-4317-AB60-3E8FF8A0443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13955" y="5351494"/>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6" descr="Snowflake Icon | Christmas Flat Color Iconset | Icons8">
            <a:extLst>
              <a:ext uri="{FF2B5EF4-FFF2-40B4-BE49-F238E27FC236}">
                <a16:creationId xmlns:a16="http://schemas.microsoft.com/office/drawing/2014/main" id="{07569307-2D0D-4851-A784-2F120F062BE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1982" y="5103968"/>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55400" y="2495779"/>
            <a:ext cx="1341896" cy="1341896"/>
          </a:xfrm>
          <a:prstGeom prst="rect">
            <a:avLst/>
          </a:prstGeom>
        </p:spPr>
      </p:pic>
      <p:sp>
        <p:nvSpPr>
          <p:cNvPr id="147" name="Google Shape;1444;p47">
            <a:extLst>
              <a:ext uri="{FF2B5EF4-FFF2-40B4-BE49-F238E27FC236}">
                <a16:creationId xmlns:a16="http://schemas.microsoft.com/office/drawing/2014/main" id="{794A127A-7044-482C-8A10-2EC814BFA7F5}"/>
              </a:ext>
            </a:extLst>
          </p:cNvPr>
          <p:cNvSpPr txBox="1"/>
          <p:nvPr/>
        </p:nvSpPr>
        <p:spPr>
          <a:xfrm>
            <a:off x="6667391" y="752133"/>
            <a:ext cx="1936957" cy="1183561"/>
          </a:xfrm>
          <a:prstGeom prst="rect">
            <a:avLst/>
          </a:prstGeom>
          <a:noFill/>
          <a:ln w="19050">
            <a:noFill/>
            <a:prstDash val="sysDash"/>
          </a:ln>
        </p:spPr>
        <p:txBody>
          <a:bodyPr spcFirstLastPara="1" wrap="square" lIns="85821" tIns="85821" rIns="85821" bIns="85821" anchor="t" anchorCtr="0">
            <a:noAutofit/>
          </a:bodyPr>
          <a:lstStyle/>
          <a:p>
            <a:r>
              <a:rPr lang="mn-MN" sz="3200" b="1" dirty="0">
                <a:solidFill>
                  <a:srgbClr val="2957A4"/>
                </a:solidFill>
                <a:latin typeface="Mogul Helios" pitchFamily="2" charset="0"/>
                <a:sym typeface="Roboto"/>
              </a:rPr>
              <a:t>ХУУЛЬ</a:t>
            </a:r>
            <a:endParaRPr lang="en-US" sz="3200" b="1" dirty="0">
              <a:solidFill>
                <a:srgbClr val="2957A4"/>
              </a:solidFill>
              <a:latin typeface="Mogul Helios" pitchFamily="2" charset="0"/>
              <a:sym typeface="Roboto"/>
            </a:endParaRPr>
          </a:p>
          <a:p>
            <a:r>
              <a:rPr lang="mn-MN" sz="3200" b="1" dirty="0">
                <a:solidFill>
                  <a:srgbClr val="D0402C"/>
                </a:solidFill>
                <a:latin typeface="Mogul Helios" pitchFamily="2" charset="0"/>
                <a:sym typeface="Roboto"/>
              </a:rPr>
              <a:t>ЭРХ ЗҮЙ</a:t>
            </a:r>
          </a:p>
        </p:txBody>
      </p:sp>
      <p:pic>
        <p:nvPicPr>
          <p:cNvPr id="153" name="Picture 6" descr="Snowflake Icon | Christmas Flat Color Iconset | Icons8">
            <a:extLst>
              <a:ext uri="{FF2B5EF4-FFF2-40B4-BE49-F238E27FC236}">
                <a16:creationId xmlns:a16="http://schemas.microsoft.com/office/drawing/2014/main" id="{96D4BCFA-E0AF-4CAF-B831-72B47AD7D02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5389" y="7178156"/>
            <a:ext cx="286118" cy="286118"/>
          </a:xfrm>
          <a:prstGeom prst="rect">
            <a:avLst/>
          </a:prstGeom>
          <a:noFill/>
          <a:extLst>
            <a:ext uri="{909E8E84-426E-40DD-AFC4-6F175D3DCCD1}">
              <a14:hiddenFill xmlns:a14="http://schemas.microsoft.com/office/drawing/2010/main">
                <a:solidFill>
                  <a:srgbClr val="FFFFFF"/>
                </a:solidFill>
              </a14:hiddenFill>
            </a:ext>
          </a:extLst>
        </p:spPr>
      </p:pic>
      <p:cxnSp>
        <p:nvCxnSpPr>
          <p:cNvPr id="149" name="Straight Arrow Connector 148">
            <a:extLst>
              <a:ext uri="{FF2B5EF4-FFF2-40B4-BE49-F238E27FC236}">
                <a16:creationId xmlns:a16="http://schemas.microsoft.com/office/drawing/2014/main" id="{D0C99392-D855-475B-B03A-DD78BFF60BC4}"/>
              </a:ext>
            </a:extLst>
          </p:cNvPr>
          <p:cNvCxnSpPr>
            <a:cxnSpLocks/>
          </p:cNvCxnSpPr>
          <p:nvPr/>
        </p:nvCxnSpPr>
        <p:spPr>
          <a:xfrm flipV="1">
            <a:off x="6019443" y="3483681"/>
            <a:ext cx="8971" cy="4739235"/>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5908E8A8-EA52-48A7-9EC9-7949E9DA9B5F}"/>
              </a:ext>
            </a:extLst>
          </p:cNvPr>
          <p:cNvSpPr txBox="1"/>
          <p:nvPr/>
        </p:nvSpPr>
        <p:spPr>
          <a:xfrm>
            <a:off x="6220903" y="3725609"/>
            <a:ext cx="2292554" cy="496739"/>
          </a:xfrm>
          <a:prstGeom prst="rect">
            <a:avLst/>
          </a:prstGeom>
          <a:noFill/>
          <a:ln w="19050">
            <a:solidFill>
              <a:srgbClr val="002060"/>
            </a:solidFill>
            <a:prstDash val="sysDash"/>
          </a:ln>
        </p:spPr>
        <p:txBody>
          <a:bodyPr wrap="square" rtlCol="0">
            <a:spAutoFit/>
          </a:bodyPr>
          <a:lstStyle/>
          <a:p>
            <a:pPr algn="ctr"/>
            <a:r>
              <a:rPr lang="mn-MN" sz="1877" dirty="0">
                <a:latin typeface="Mogul Helios" pitchFamily="2" charset="0"/>
              </a:rPr>
              <a:t>НИЙТ ХЭРЭГ </a:t>
            </a:r>
            <a:r>
              <a:rPr lang="mn-MN" sz="2628" b="1" dirty="0">
                <a:solidFill>
                  <a:srgbClr val="3457A4"/>
                </a:solidFill>
                <a:latin typeface="Mogul Helios" pitchFamily="2" charset="0"/>
              </a:rPr>
              <a:t>27</a:t>
            </a:r>
            <a:endParaRPr lang="en-US" sz="2628" b="1" dirty="0">
              <a:solidFill>
                <a:srgbClr val="3457A4"/>
              </a:solidFill>
              <a:latin typeface="Mogul Helios" pitchFamily="2" charset="0"/>
            </a:endParaRPr>
          </a:p>
        </p:txBody>
      </p:sp>
      <p:sp>
        <p:nvSpPr>
          <p:cNvPr id="160" name="TextBox 159">
            <a:extLst>
              <a:ext uri="{FF2B5EF4-FFF2-40B4-BE49-F238E27FC236}">
                <a16:creationId xmlns:a16="http://schemas.microsoft.com/office/drawing/2014/main" id="{7F19103F-B08B-4B42-A48B-0EB05438C1F8}"/>
              </a:ext>
            </a:extLst>
          </p:cNvPr>
          <p:cNvSpPr txBox="1"/>
          <p:nvPr/>
        </p:nvSpPr>
        <p:spPr>
          <a:xfrm>
            <a:off x="6220904" y="5739796"/>
            <a:ext cx="2292552" cy="785600"/>
          </a:xfrm>
          <a:prstGeom prst="rect">
            <a:avLst/>
          </a:prstGeom>
          <a:noFill/>
          <a:ln w="19050">
            <a:solidFill>
              <a:srgbClr val="002060"/>
            </a:solidFill>
            <a:prstDash val="sysDash"/>
          </a:ln>
        </p:spPr>
        <p:txBody>
          <a:bodyPr wrap="square" rtlCol="0">
            <a:spAutoFit/>
          </a:bodyPr>
          <a:lstStyle/>
          <a:p>
            <a:pPr algn="ctr"/>
            <a:r>
              <a:rPr lang="mn-MN" sz="1877" dirty="0">
                <a:latin typeface="Mogul Helios" pitchFamily="2" charset="0"/>
              </a:rPr>
              <a:t>Хянан шийдвэрлэгдэж буй </a:t>
            </a:r>
            <a:r>
              <a:rPr lang="mn-MN" sz="2628" b="1" dirty="0">
                <a:solidFill>
                  <a:srgbClr val="3457A4"/>
                </a:solidFill>
                <a:latin typeface="Mogul Helios" pitchFamily="2" charset="0"/>
              </a:rPr>
              <a:t>20</a:t>
            </a:r>
            <a:endParaRPr lang="en-US" sz="2628" b="1" dirty="0">
              <a:solidFill>
                <a:srgbClr val="3457A4"/>
              </a:solidFill>
              <a:latin typeface="Mogul Helios" pitchFamily="2" charset="0"/>
            </a:endParaRPr>
          </a:p>
        </p:txBody>
      </p:sp>
      <p:sp>
        <p:nvSpPr>
          <p:cNvPr id="161" name="TextBox 160">
            <a:extLst>
              <a:ext uri="{FF2B5EF4-FFF2-40B4-BE49-F238E27FC236}">
                <a16:creationId xmlns:a16="http://schemas.microsoft.com/office/drawing/2014/main" id="{56FF9DFD-454B-4DC7-9F2C-1C91B99EAF09}"/>
              </a:ext>
            </a:extLst>
          </p:cNvPr>
          <p:cNvSpPr txBox="1"/>
          <p:nvPr/>
        </p:nvSpPr>
        <p:spPr>
          <a:xfrm>
            <a:off x="6220902" y="4673423"/>
            <a:ext cx="2292553" cy="785600"/>
          </a:xfrm>
          <a:prstGeom prst="rect">
            <a:avLst/>
          </a:prstGeom>
          <a:noFill/>
          <a:ln w="19050">
            <a:solidFill>
              <a:srgbClr val="002060"/>
            </a:solidFill>
            <a:prstDash val="sysDash"/>
          </a:ln>
        </p:spPr>
        <p:txBody>
          <a:bodyPr wrap="square" rtlCol="0">
            <a:spAutoFit/>
          </a:bodyPr>
          <a:lstStyle/>
          <a:p>
            <a:pPr algn="ctr"/>
            <a:r>
              <a:rPr lang="mn-MN" sz="1877" dirty="0">
                <a:latin typeface="Mogul Helios" pitchFamily="2" charset="0"/>
              </a:rPr>
              <a:t>Хянан шийдвэрлэгдсэн </a:t>
            </a:r>
            <a:r>
              <a:rPr lang="mn-MN" sz="2628" b="1" dirty="0">
                <a:solidFill>
                  <a:srgbClr val="3457A4"/>
                </a:solidFill>
                <a:latin typeface="Mogul Helios" pitchFamily="2" charset="0"/>
              </a:rPr>
              <a:t>20</a:t>
            </a:r>
            <a:endParaRPr lang="en-US" sz="2628" b="1" dirty="0">
              <a:solidFill>
                <a:srgbClr val="3457A4"/>
              </a:solidFill>
              <a:latin typeface="Mogul Helios" pitchFamily="2" charset="0"/>
            </a:endParaRPr>
          </a:p>
        </p:txBody>
      </p:sp>
      <p:sp>
        <p:nvSpPr>
          <p:cNvPr id="162" name="TextBox 161">
            <a:extLst>
              <a:ext uri="{FF2B5EF4-FFF2-40B4-BE49-F238E27FC236}">
                <a16:creationId xmlns:a16="http://schemas.microsoft.com/office/drawing/2014/main" id="{1F710BD4-379C-4135-9276-8870AA473C8A}"/>
              </a:ext>
            </a:extLst>
          </p:cNvPr>
          <p:cNvSpPr txBox="1"/>
          <p:nvPr/>
        </p:nvSpPr>
        <p:spPr>
          <a:xfrm>
            <a:off x="6220901" y="6769967"/>
            <a:ext cx="2292551" cy="496739"/>
          </a:xfrm>
          <a:prstGeom prst="rect">
            <a:avLst/>
          </a:prstGeom>
          <a:noFill/>
          <a:ln w="19050">
            <a:solidFill>
              <a:srgbClr val="D0402C"/>
            </a:solidFill>
            <a:prstDash val="sysDash"/>
          </a:ln>
        </p:spPr>
        <p:txBody>
          <a:bodyPr wrap="square" rtlCol="0">
            <a:spAutoFit/>
          </a:bodyPr>
          <a:lstStyle/>
          <a:p>
            <a:pPr algn="ctr"/>
            <a:r>
              <a:rPr lang="mn-MN" sz="1877" dirty="0">
                <a:latin typeface="Mogul Helios" pitchFamily="2" charset="0"/>
              </a:rPr>
              <a:t>Иргэний хэрэг </a:t>
            </a:r>
            <a:r>
              <a:rPr lang="mn-MN" sz="2628" b="1" dirty="0">
                <a:solidFill>
                  <a:srgbClr val="D0402C"/>
                </a:solidFill>
                <a:latin typeface="Mogul Helios" pitchFamily="2" charset="0"/>
              </a:rPr>
              <a:t>6</a:t>
            </a:r>
            <a:endParaRPr lang="en-US" sz="2628" b="1" dirty="0">
              <a:solidFill>
                <a:srgbClr val="D0402C"/>
              </a:solidFill>
              <a:latin typeface="Mogul Helios" pitchFamily="2" charset="0"/>
            </a:endParaRPr>
          </a:p>
        </p:txBody>
      </p:sp>
      <p:sp>
        <p:nvSpPr>
          <p:cNvPr id="163" name="Rectangle 162">
            <a:extLst>
              <a:ext uri="{FF2B5EF4-FFF2-40B4-BE49-F238E27FC236}">
                <a16:creationId xmlns:a16="http://schemas.microsoft.com/office/drawing/2014/main" id="{A90810EF-5A7D-463D-8DA3-5DCAE8742FB2}"/>
              </a:ext>
            </a:extLst>
          </p:cNvPr>
          <p:cNvSpPr/>
          <p:nvPr/>
        </p:nvSpPr>
        <p:spPr>
          <a:xfrm>
            <a:off x="6220901" y="7516676"/>
            <a:ext cx="2292551" cy="496739"/>
          </a:xfrm>
          <a:prstGeom prst="rect">
            <a:avLst/>
          </a:prstGeom>
          <a:ln w="19050">
            <a:solidFill>
              <a:srgbClr val="D0402C"/>
            </a:solidFill>
            <a:prstDash val="sysDash"/>
          </a:ln>
        </p:spPr>
        <p:txBody>
          <a:bodyPr wrap="square">
            <a:spAutoFit/>
          </a:bodyPr>
          <a:lstStyle/>
          <a:p>
            <a:pPr algn="ctr"/>
            <a:r>
              <a:rPr lang="mn-MN" sz="1877" dirty="0">
                <a:latin typeface="Mogul Helios" pitchFamily="2" charset="0"/>
              </a:rPr>
              <a:t>Захиргааны хэрэг </a:t>
            </a:r>
            <a:r>
              <a:rPr lang="mn-MN" sz="2628" b="1" dirty="0">
                <a:solidFill>
                  <a:srgbClr val="D0402C"/>
                </a:solidFill>
                <a:latin typeface="Mogul Helios" pitchFamily="2" charset="0"/>
              </a:rPr>
              <a:t>21</a:t>
            </a:r>
          </a:p>
        </p:txBody>
      </p:sp>
      <p:sp>
        <p:nvSpPr>
          <p:cNvPr id="164" name="Oval 163">
            <a:extLst>
              <a:ext uri="{FF2B5EF4-FFF2-40B4-BE49-F238E27FC236}">
                <a16:creationId xmlns:a16="http://schemas.microsoft.com/office/drawing/2014/main" id="{46EE860D-2BC9-4FAD-86A8-7B680BDDE330}"/>
              </a:ext>
            </a:extLst>
          </p:cNvPr>
          <p:cNvSpPr/>
          <p:nvPr/>
        </p:nvSpPr>
        <p:spPr>
          <a:xfrm>
            <a:off x="5960665" y="6822143"/>
            <a:ext cx="126192" cy="136850"/>
          </a:xfrm>
          <a:prstGeom prst="ellipse">
            <a:avLst/>
          </a:prstGeom>
          <a:solidFill>
            <a:schemeClr val="bg1"/>
          </a:solidFill>
          <a:ln w="28575">
            <a:solidFill>
              <a:srgbClr val="D04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a:p>
        </p:txBody>
      </p:sp>
      <p:sp>
        <p:nvSpPr>
          <p:cNvPr id="165" name="Oval 164">
            <a:extLst>
              <a:ext uri="{FF2B5EF4-FFF2-40B4-BE49-F238E27FC236}">
                <a16:creationId xmlns:a16="http://schemas.microsoft.com/office/drawing/2014/main" id="{34B1669F-7B47-4F96-B058-B80C730D3E1B}"/>
              </a:ext>
            </a:extLst>
          </p:cNvPr>
          <p:cNvSpPr/>
          <p:nvPr/>
        </p:nvSpPr>
        <p:spPr>
          <a:xfrm>
            <a:off x="5961547" y="5974840"/>
            <a:ext cx="126192" cy="136850"/>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dirty="0"/>
          </a:p>
        </p:txBody>
      </p:sp>
      <p:sp>
        <p:nvSpPr>
          <p:cNvPr id="166" name="Oval 165">
            <a:extLst>
              <a:ext uri="{FF2B5EF4-FFF2-40B4-BE49-F238E27FC236}">
                <a16:creationId xmlns:a16="http://schemas.microsoft.com/office/drawing/2014/main" id="{BFDEBD47-0DDE-464F-8F71-D20273FB186B}"/>
              </a:ext>
            </a:extLst>
          </p:cNvPr>
          <p:cNvSpPr/>
          <p:nvPr/>
        </p:nvSpPr>
        <p:spPr>
          <a:xfrm>
            <a:off x="5949179" y="7704589"/>
            <a:ext cx="126192" cy="136850"/>
          </a:xfrm>
          <a:prstGeom prst="ellipse">
            <a:avLst/>
          </a:prstGeom>
          <a:solidFill>
            <a:schemeClr val="bg1"/>
          </a:solidFill>
          <a:ln w="28575">
            <a:solidFill>
              <a:srgbClr val="D04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dirty="0"/>
          </a:p>
        </p:txBody>
      </p:sp>
      <p:sp>
        <p:nvSpPr>
          <p:cNvPr id="167" name="Oval 166">
            <a:extLst>
              <a:ext uri="{FF2B5EF4-FFF2-40B4-BE49-F238E27FC236}">
                <a16:creationId xmlns:a16="http://schemas.microsoft.com/office/drawing/2014/main" id="{824B20AD-7875-4E5C-A020-51DC23B3390A}"/>
              </a:ext>
            </a:extLst>
          </p:cNvPr>
          <p:cNvSpPr/>
          <p:nvPr/>
        </p:nvSpPr>
        <p:spPr>
          <a:xfrm>
            <a:off x="5959214" y="4967028"/>
            <a:ext cx="126192" cy="136850"/>
          </a:xfrm>
          <a:prstGeom prst="ellipse">
            <a:avLst/>
          </a:prstGeom>
          <a:solidFill>
            <a:schemeClr val="bg1"/>
          </a:solidFill>
          <a:ln w="28575">
            <a:solidFill>
              <a:srgbClr val="0E2C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dirty="0"/>
          </a:p>
        </p:txBody>
      </p:sp>
      <p:sp>
        <p:nvSpPr>
          <p:cNvPr id="168" name="Oval 167">
            <a:extLst>
              <a:ext uri="{FF2B5EF4-FFF2-40B4-BE49-F238E27FC236}">
                <a16:creationId xmlns:a16="http://schemas.microsoft.com/office/drawing/2014/main" id="{D301D9DE-434A-4F87-99FA-BC5BB927525A}"/>
              </a:ext>
            </a:extLst>
          </p:cNvPr>
          <p:cNvSpPr/>
          <p:nvPr/>
        </p:nvSpPr>
        <p:spPr>
          <a:xfrm>
            <a:off x="5957316" y="3913051"/>
            <a:ext cx="126192" cy="136850"/>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dirty="0"/>
          </a:p>
        </p:txBody>
      </p:sp>
      <p:pic>
        <p:nvPicPr>
          <p:cNvPr id="172" name="Picture 171">
            <a:extLst>
              <a:ext uri="{FF2B5EF4-FFF2-40B4-BE49-F238E27FC236}">
                <a16:creationId xmlns:a16="http://schemas.microsoft.com/office/drawing/2014/main" id="{A1CC85AF-1872-488B-BE0A-1B33663B545C}"/>
              </a:ext>
            </a:extLst>
          </p:cNvPr>
          <p:cNvPicPr>
            <a:picLocks noChangeAspect="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233671" y="3792770"/>
            <a:ext cx="377413" cy="377413"/>
          </a:xfrm>
          <a:prstGeom prst="rect">
            <a:avLst/>
          </a:prstGeom>
        </p:spPr>
      </p:pic>
      <p:sp>
        <p:nvSpPr>
          <p:cNvPr id="176" name="Oval 175">
            <a:extLst>
              <a:ext uri="{FF2B5EF4-FFF2-40B4-BE49-F238E27FC236}">
                <a16:creationId xmlns:a16="http://schemas.microsoft.com/office/drawing/2014/main" id="{5BA9D14B-CB31-4225-8D68-AFE28BF854F3}"/>
              </a:ext>
            </a:extLst>
          </p:cNvPr>
          <p:cNvSpPr/>
          <p:nvPr/>
        </p:nvSpPr>
        <p:spPr>
          <a:xfrm>
            <a:off x="5076749" y="3624822"/>
            <a:ext cx="674733" cy="674733"/>
          </a:xfrm>
          <a:prstGeom prst="ellipse">
            <a:avLst/>
          </a:prstGeom>
          <a:noFill/>
          <a:ln w="190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a:p>
        </p:txBody>
      </p:sp>
      <p:sp>
        <p:nvSpPr>
          <p:cNvPr id="177" name="Oval 176">
            <a:extLst>
              <a:ext uri="{FF2B5EF4-FFF2-40B4-BE49-F238E27FC236}">
                <a16:creationId xmlns:a16="http://schemas.microsoft.com/office/drawing/2014/main" id="{F373399C-CF33-4786-9EE3-52705EFB8C87}"/>
              </a:ext>
            </a:extLst>
          </p:cNvPr>
          <p:cNvSpPr/>
          <p:nvPr/>
        </p:nvSpPr>
        <p:spPr>
          <a:xfrm>
            <a:off x="5076749" y="4622334"/>
            <a:ext cx="674733" cy="674733"/>
          </a:xfrm>
          <a:prstGeom prst="ellipse">
            <a:avLst/>
          </a:prstGeom>
          <a:noFill/>
          <a:ln w="190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a:p>
        </p:txBody>
      </p:sp>
      <p:sp>
        <p:nvSpPr>
          <p:cNvPr id="178" name="Oval 177">
            <a:extLst>
              <a:ext uri="{FF2B5EF4-FFF2-40B4-BE49-F238E27FC236}">
                <a16:creationId xmlns:a16="http://schemas.microsoft.com/office/drawing/2014/main" id="{0A26FE62-68B5-4E46-ABDB-995F1637FDAE}"/>
              </a:ext>
            </a:extLst>
          </p:cNvPr>
          <p:cNvSpPr/>
          <p:nvPr/>
        </p:nvSpPr>
        <p:spPr>
          <a:xfrm>
            <a:off x="5076749" y="5699895"/>
            <a:ext cx="674733" cy="674733"/>
          </a:xfrm>
          <a:prstGeom prst="ellipse">
            <a:avLst/>
          </a:prstGeom>
          <a:noFill/>
          <a:ln w="1905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a:p>
        </p:txBody>
      </p:sp>
      <p:sp>
        <p:nvSpPr>
          <p:cNvPr id="179" name="Oval 178">
            <a:extLst>
              <a:ext uri="{FF2B5EF4-FFF2-40B4-BE49-F238E27FC236}">
                <a16:creationId xmlns:a16="http://schemas.microsoft.com/office/drawing/2014/main" id="{DC173F4B-B27C-4E61-AAC4-A15D989359FB}"/>
              </a:ext>
            </a:extLst>
          </p:cNvPr>
          <p:cNvSpPr/>
          <p:nvPr/>
        </p:nvSpPr>
        <p:spPr>
          <a:xfrm>
            <a:off x="5076749" y="6547847"/>
            <a:ext cx="674733" cy="674733"/>
          </a:xfrm>
          <a:prstGeom prst="ellipse">
            <a:avLst/>
          </a:prstGeom>
          <a:noFill/>
          <a:ln w="19050">
            <a:solidFill>
              <a:srgbClr val="D040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a:p>
        </p:txBody>
      </p:sp>
      <p:sp>
        <p:nvSpPr>
          <p:cNvPr id="180" name="Oval 179">
            <a:extLst>
              <a:ext uri="{FF2B5EF4-FFF2-40B4-BE49-F238E27FC236}">
                <a16:creationId xmlns:a16="http://schemas.microsoft.com/office/drawing/2014/main" id="{2BFB806D-3B8E-49B0-B23F-C8954C4A2883}"/>
              </a:ext>
            </a:extLst>
          </p:cNvPr>
          <p:cNvSpPr/>
          <p:nvPr/>
        </p:nvSpPr>
        <p:spPr>
          <a:xfrm>
            <a:off x="5076749" y="7443426"/>
            <a:ext cx="674733" cy="674733"/>
          </a:xfrm>
          <a:prstGeom prst="ellipse">
            <a:avLst/>
          </a:prstGeom>
          <a:noFill/>
          <a:ln w="19050">
            <a:solidFill>
              <a:srgbClr val="D040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a:p>
        </p:txBody>
      </p:sp>
      <p:pic>
        <p:nvPicPr>
          <p:cNvPr id="183" name="Picture 6" descr="Image result for regulation white icon">
            <a:extLst>
              <a:ext uri="{FF2B5EF4-FFF2-40B4-BE49-F238E27FC236}">
                <a16:creationId xmlns:a16="http://schemas.microsoft.com/office/drawing/2014/main" id="{E257BFB1-7F6D-4B7C-B2A5-E8E1A1C20B69}"/>
              </a:ext>
            </a:extLst>
          </p:cNvPr>
          <p:cNvPicPr>
            <a:picLocks noChangeAspect="1" noChangeArrowheads="1"/>
          </p:cNvPicPr>
          <p:nvPr/>
        </p:nvPicPr>
        <p:blipFill>
          <a:blip r:embed="rId11" cstate="print">
            <a:duotone>
              <a:prstClr val="black"/>
              <a:schemeClr val="tx2">
                <a:tint val="45000"/>
                <a:satMod val="400000"/>
              </a:schemeClr>
            </a:duotone>
            <a:extLst>
              <a:ext uri="{BEBA8EAE-BF5A-486C-A8C5-ECC9F3942E4B}">
                <a14:imgProps xmlns:a14="http://schemas.microsoft.com/office/drawing/2010/main">
                  <a14:imgLayer r:embed="rId12">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192372" y="4768135"/>
            <a:ext cx="426240" cy="426240"/>
          </a:xfrm>
          <a:prstGeom prst="rect">
            <a:avLst/>
          </a:prstGeom>
          <a:extLst>
            <a:ext uri="{909E8E84-426E-40DD-AFC4-6F175D3DCCD1}">
              <a14:hiddenFill xmlns:a14="http://schemas.microsoft.com/office/drawing/2010/main">
                <a:solidFill>
                  <a:srgbClr val="FFFFFF"/>
                </a:solidFill>
              </a14:hiddenFill>
            </a:ext>
          </a:extLst>
        </p:spPr>
      </p:pic>
      <p:pic>
        <p:nvPicPr>
          <p:cNvPr id="1026" name="Picture 2" descr="Free Icon | Book">
            <a:extLst>
              <a:ext uri="{FF2B5EF4-FFF2-40B4-BE49-F238E27FC236}">
                <a16:creationId xmlns:a16="http://schemas.microsoft.com/office/drawing/2014/main" id="{F716C269-38E5-43C9-AC44-19A0FE16DB68}"/>
              </a:ext>
            </a:extLst>
          </p:cNvPr>
          <p:cNvPicPr>
            <a:picLocks noChangeAspect="1" noChangeArrowheads="1"/>
          </p:cNvPicPr>
          <p:nvPr/>
        </p:nvPicPr>
        <p:blipFill>
          <a:blip r:embed="rId1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74983" y="5824682"/>
            <a:ext cx="439288" cy="4392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w icon - Free download on Iconfinder">
            <a:extLst>
              <a:ext uri="{FF2B5EF4-FFF2-40B4-BE49-F238E27FC236}">
                <a16:creationId xmlns:a16="http://schemas.microsoft.com/office/drawing/2014/main" id="{A9DA5172-AE94-452F-93CB-7F6B91024D90}"/>
              </a:ext>
            </a:extLst>
          </p:cNvPr>
          <p:cNvPicPr>
            <a:picLocks noChangeAspect="1" noChangeArrowheads="1"/>
          </p:cNvPicPr>
          <p:nvPr/>
        </p:nvPicPr>
        <p:blipFill>
          <a:blip r:embed="rId1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68293" y="6639870"/>
            <a:ext cx="479043" cy="4790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uilding, court, courthouse, home, house icon - Download on Iconfinder">
            <a:extLst>
              <a:ext uri="{FF2B5EF4-FFF2-40B4-BE49-F238E27FC236}">
                <a16:creationId xmlns:a16="http://schemas.microsoft.com/office/drawing/2014/main" id="{393BEE79-E4BB-4BCE-A5B7-10DD2AA3C192}"/>
              </a:ext>
            </a:extLst>
          </p:cNvPr>
          <p:cNvPicPr>
            <a:picLocks noChangeAspect="1" noChangeArrowheads="1"/>
          </p:cNvPicPr>
          <p:nvPr/>
        </p:nvPicPr>
        <p:blipFill>
          <a:blip r:embed="rId1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68294" y="7525473"/>
            <a:ext cx="501384" cy="501384"/>
          </a:xfrm>
          <a:prstGeom prst="rect">
            <a:avLst/>
          </a:prstGeom>
          <a:noFill/>
          <a:extLst>
            <a:ext uri="{909E8E84-426E-40DD-AFC4-6F175D3DCCD1}">
              <a14:hiddenFill xmlns:a14="http://schemas.microsoft.com/office/drawing/2010/main">
                <a:solidFill>
                  <a:srgbClr val="FFFFFF"/>
                </a:solidFill>
              </a14:hiddenFill>
            </a:ext>
          </a:extLst>
        </p:spPr>
      </p:pic>
      <p:sp>
        <p:nvSpPr>
          <p:cNvPr id="184" name="Google Shape;1444;p47">
            <a:extLst>
              <a:ext uri="{FF2B5EF4-FFF2-40B4-BE49-F238E27FC236}">
                <a16:creationId xmlns:a16="http://schemas.microsoft.com/office/drawing/2014/main" id="{B8425594-DC06-4DBF-A919-C3D1E1D61017}"/>
              </a:ext>
            </a:extLst>
          </p:cNvPr>
          <p:cNvSpPr txBox="1"/>
          <p:nvPr/>
        </p:nvSpPr>
        <p:spPr>
          <a:xfrm>
            <a:off x="170877" y="6889900"/>
            <a:ext cx="4730369" cy="1253550"/>
          </a:xfrm>
          <a:prstGeom prst="rect">
            <a:avLst/>
          </a:prstGeom>
          <a:noFill/>
          <a:ln w="19050">
            <a:noFill/>
          </a:ln>
        </p:spPr>
        <p:txBody>
          <a:bodyPr spcFirstLastPara="1" wrap="square" lIns="85821" tIns="85821" rIns="85821" bIns="85821" anchor="t" anchorCtr="0">
            <a:noAutofit/>
          </a:bodyPr>
          <a:lstStyle/>
          <a:p>
            <a:pPr algn="ctr">
              <a:spcAft>
                <a:spcPts val="1502"/>
              </a:spcAft>
            </a:pPr>
            <a:r>
              <a:rPr lang="mn-MN" sz="1877" b="1" dirty="0">
                <a:solidFill>
                  <a:srgbClr val="3457A4"/>
                </a:solidFill>
                <a:latin typeface="Mogul Helios" panose="020B0604020202020204" charset="0"/>
                <a:ea typeface="Roboto"/>
                <a:cs typeface="Times New Roman" panose="02020603050405020304" pitchFamily="18" charset="0"/>
                <a:sym typeface="Roboto"/>
              </a:rPr>
              <a:t>11</a:t>
            </a:r>
            <a:r>
              <a:rPr lang="mn-MN" sz="1877" dirty="0">
                <a:latin typeface="Mogul Helios" panose="020B0604020202020204" charset="0"/>
                <a:ea typeface="Roboto"/>
                <a:cs typeface="Times New Roman" panose="02020603050405020304" pitchFamily="18" charset="0"/>
                <a:sym typeface="Roboto"/>
              </a:rPr>
              <a:t> захиргааны хэм хэмжээний акт баталсныг </a:t>
            </a:r>
            <a:r>
              <a:rPr lang="mn-MN" sz="1877" b="1" dirty="0">
                <a:solidFill>
                  <a:srgbClr val="3457A4"/>
                </a:solidFill>
                <a:latin typeface="Mogul Helios" panose="020B0604020202020204" charset="0"/>
                <a:ea typeface="Roboto"/>
                <a:cs typeface="Times New Roman" panose="02020603050405020304" pitchFamily="18" charset="0"/>
                <a:sym typeface="Roboto"/>
              </a:rPr>
              <a:t>Захиргааны</a:t>
            </a:r>
            <a:r>
              <a:rPr lang="mn-MN" sz="1877" dirty="0">
                <a:solidFill>
                  <a:srgbClr val="3457A4"/>
                </a:solidFill>
                <a:latin typeface="Mogul Helios" panose="020B0604020202020204" charset="0"/>
                <a:ea typeface="Roboto"/>
                <a:cs typeface="Times New Roman" panose="02020603050405020304" pitchFamily="18" charset="0"/>
                <a:sym typeface="Roboto"/>
              </a:rPr>
              <a:t> </a:t>
            </a:r>
            <a:r>
              <a:rPr lang="mn-MN" sz="1877" b="1" dirty="0">
                <a:solidFill>
                  <a:srgbClr val="3457A4"/>
                </a:solidFill>
                <a:latin typeface="Mogul Helios" panose="020B0604020202020204" charset="0"/>
                <a:ea typeface="Roboto"/>
                <a:cs typeface="Times New Roman" panose="02020603050405020304" pitchFamily="18" charset="0"/>
                <a:sym typeface="Roboto"/>
              </a:rPr>
              <a:t>ерөнхий хуульд </a:t>
            </a:r>
            <a:r>
              <a:rPr lang="mn-MN" sz="1877" dirty="0">
                <a:latin typeface="Mogul Helios" panose="020B0604020202020204" charset="0"/>
                <a:ea typeface="Roboto"/>
                <a:cs typeface="Times New Roman" panose="02020603050405020304" pitchFamily="18" charset="0"/>
                <a:sym typeface="Roboto"/>
              </a:rPr>
              <a:t>нийцүүлэн тухай бүр захиргааны хэм хэмжээний актын улсын нэгдсэн санд </a:t>
            </a:r>
            <a:r>
              <a:rPr lang="mn-MN" sz="1877" b="1" dirty="0">
                <a:solidFill>
                  <a:srgbClr val="3457A4"/>
                </a:solidFill>
                <a:latin typeface="Mogul Helios" panose="020B0604020202020204" charset="0"/>
                <a:ea typeface="Roboto"/>
                <a:cs typeface="Times New Roman" panose="02020603050405020304" pitchFamily="18" charset="0"/>
                <a:sym typeface="Roboto"/>
              </a:rPr>
              <a:t>бүртгүүлж</a:t>
            </a:r>
            <a:r>
              <a:rPr lang="mn-MN" sz="1877" dirty="0">
                <a:latin typeface="Mogul Helios" panose="020B0604020202020204" charset="0"/>
                <a:ea typeface="Roboto"/>
                <a:cs typeface="Times New Roman" panose="02020603050405020304" pitchFamily="18" charset="0"/>
                <a:sym typeface="Roboto"/>
              </a:rPr>
              <a:t> ажилласан.</a:t>
            </a:r>
            <a:endParaRPr lang="mn-MN" sz="1877" dirty="0">
              <a:latin typeface="Times New Roman" panose="02020603050405020304" pitchFamily="18" charset="0"/>
              <a:ea typeface="Roboto"/>
              <a:cs typeface="Times New Roman" panose="02020603050405020304" pitchFamily="18" charset="0"/>
              <a:sym typeface="Roboto"/>
            </a:endParaRPr>
          </a:p>
        </p:txBody>
      </p:sp>
      <p:sp>
        <p:nvSpPr>
          <p:cNvPr id="64" name="Rectangle 63">
            <a:extLst>
              <a:ext uri="{FF2B5EF4-FFF2-40B4-BE49-F238E27FC236}">
                <a16:creationId xmlns:a16="http://schemas.microsoft.com/office/drawing/2014/main" id="{CA234EEA-AED7-4C49-9163-6EC30C9E99BA}"/>
              </a:ext>
            </a:extLst>
          </p:cNvPr>
          <p:cNvSpPr/>
          <p:nvPr/>
        </p:nvSpPr>
        <p:spPr>
          <a:xfrm rot="5400000">
            <a:off x="4439892" y="-3816375"/>
            <a:ext cx="726955" cy="8131987"/>
          </a:xfrm>
          <a:prstGeom prst="rect">
            <a:avLst/>
          </a:prstGeom>
          <a:solidFill>
            <a:srgbClr val="295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7"/>
          </a:p>
        </p:txBody>
      </p:sp>
      <p:sp>
        <p:nvSpPr>
          <p:cNvPr id="65" name="Rectangle 64">
            <a:extLst>
              <a:ext uri="{FF2B5EF4-FFF2-40B4-BE49-F238E27FC236}">
                <a16:creationId xmlns:a16="http://schemas.microsoft.com/office/drawing/2014/main" id="{6D115458-D0ED-4C3F-86E3-582CF7D33678}"/>
              </a:ext>
            </a:extLst>
          </p:cNvPr>
          <p:cNvSpPr/>
          <p:nvPr/>
        </p:nvSpPr>
        <p:spPr>
          <a:xfrm>
            <a:off x="7325572" y="-147362"/>
            <a:ext cx="1396635" cy="830997"/>
          </a:xfrm>
          <a:prstGeom prst="rect">
            <a:avLst/>
          </a:prstGeom>
          <a:effectLst>
            <a:outerShdw blurRad="50800" dist="38100" dir="2700000" algn="tl" rotWithShape="0">
              <a:prstClr val="black">
                <a:alpha val="40000"/>
              </a:prstClr>
            </a:outerShdw>
          </a:effectLst>
        </p:spPr>
        <p:txBody>
          <a:bodyPr wrap="square">
            <a:spAutoFit/>
          </a:bodyPr>
          <a:lstStyle/>
          <a:p>
            <a:pPr defTabSz="760652" eaLnBrk="0" fontAlgn="base" hangingPunct="0">
              <a:spcBef>
                <a:spcPct val="0"/>
              </a:spcBef>
              <a:spcAft>
                <a:spcPct val="0"/>
              </a:spcAft>
            </a:pPr>
            <a:r>
              <a:rPr lang="mn-MN" sz="4800" b="1" dirty="0">
                <a:solidFill>
                  <a:schemeClr val="bg1"/>
                </a:solidFill>
                <a:latin typeface="Mogul Helios" pitchFamily="2" charset="0"/>
              </a:rPr>
              <a:t>2020</a:t>
            </a:r>
            <a:endParaRPr lang="en-US" sz="4991" b="1" dirty="0">
              <a:solidFill>
                <a:schemeClr val="bg1"/>
              </a:solidFill>
              <a:latin typeface="Mogul Helios" pitchFamily="2" charset="0"/>
            </a:endParaRPr>
          </a:p>
        </p:txBody>
      </p:sp>
      <p:sp>
        <p:nvSpPr>
          <p:cNvPr id="66" name="Rectangle 65">
            <a:extLst>
              <a:ext uri="{FF2B5EF4-FFF2-40B4-BE49-F238E27FC236}">
                <a16:creationId xmlns:a16="http://schemas.microsoft.com/office/drawing/2014/main" id="{BA28963F-7898-4769-AF14-165254E62834}"/>
              </a:ext>
            </a:extLst>
          </p:cNvPr>
          <p:cNvSpPr/>
          <p:nvPr/>
        </p:nvSpPr>
        <p:spPr>
          <a:xfrm>
            <a:off x="963238" y="10650"/>
            <a:ext cx="6440386" cy="646331"/>
          </a:xfrm>
          <a:prstGeom prst="rect">
            <a:avLst/>
          </a:prstGeom>
        </p:spPr>
        <p:txBody>
          <a:bodyPr wrap="square">
            <a:spAutoFit/>
          </a:bodyPr>
          <a:lstStyle/>
          <a:p>
            <a:pPr defTabSz="760652" eaLnBrk="0" fontAlgn="base" hangingPunct="0">
              <a:spcBef>
                <a:spcPct val="0"/>
              </a:spcBef>
              <a:spcAft>
                <a:spcPct val="0"/>
              </a:spcAft>
            </a:pPr>
            <a:r>
              <a:rPr lang="mn-MN" sz="3600" b="1" dirty="0">
                <a:solidFill>
                  <a:schemeClr val="bg1"/>
                </a:solidFill>
                <a:latin typeface="Mogul Helios" pitchFamily="2" charset="0"/>
              </a:rPr>
              <a:t>САНХҮҮГИЙН ЗОХИЦУУЛАХ ХОРОО </a:t>
            </a:r>
            <a:endParaRPr lang="en-US" sz="3600" b="1" dirty="0">
              <a:solidFill>
                <a:schemeClr val="bg1"/>
              </a:solidFill>
              <a:latin typeface="Mogul Helios" pitchFamily="2" charset="0"/>
            </a:endParaRPr>
          </a:p>
        </p:txBody>
      </p:sp>
      <p:pic>
        <p:nvPicPr>
          <p:cNvPr id="67" name="Picture 66">
            <a:extLst>
              <a:ext uri="{FF2B5EF4-FFF2-40B4-BE49-F238E27FC236}">
                <a16:creationId xmlns:a16="http://schemas.microsoft.com/office/drawing/2014/main" id="{7EFD372A-4C65-4B05-9CA7-25504EB309C1}"/>
              </a:ext>
            </a:extLst>
          </p:cNvPr>
          <p:cNvPicPr>
            <a:picLocks noChangeAspect="1"/>
          </p:cNvPicPr>
          <p:nvPr/>
        </p:nvPicPr>
        <p:blipFill>
          <a:blip r:embed="rId16" cstate="print">
            <a:clrChange>
              <a:clrFrom>
                <a:srgbClr val="FEFBFF"/>
              </a:clrFrom>
              <a:clrTo>
                <a:srgbClr val="FEFBFF">
                  <a:alpha val="0"/>
                </a:srgbClr>
              </a:clrTo>
            </a:clrChange>
            <a:extLst>
              <a:ext uri="{28A0092B-C50C-407E-A947-70E740481C1C}">
                <a14:useLocalDpi xmlns:a14="http://schemas.microsoft.com/office/drawing/2010/main" val="0"/>
              </a:ext>
            </a:extLst>
          </a:blip>
          <a:stretch>
            <a:fillRect/>
          </a:stretch>
        </p:blipFill>
        <p:spPr>
          <a:xfrm>
            <a:off x="135807" y="39035"/>
            <a:ext cx="520754" cy="541901"/>
          </a:xfrm>
          <a:prstGeom prst="rect">
            <a:avLst/>
          </a:prstGeom>
        </p:spPr>
      </p:pic>
      <p:pic>
        <p:nvPicPr>
          <p:cNvPr id="68" name="Picture 6" descr="Snowflake Icon | Christmas Flat Color Iconset | Icons8">
            <a:extLst>
              <a:ext uri="{FF2B5EF4-FFF2-40B4-BE49-F238E27FC236}">
                <a16:creationId xmlns:a16="http://schemas.microsoft.com/office/drawing/2014/main" id="{D32CD0B2-8C82-4D66-87AC-ABC5DF65DD8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035764" y="708633"/>
            <a:ext cx="306298" cy="306298"/>
          </a:xfrm>
          <a:prstGeom prst="rect">
            <a:avLst/>
          </a:prstGeom>
          <a:noFill/>
          <a:extLst>
            <a:ext uri="{909E8E84-426E-40DD-AFC4-6F175D3DCCD1}">
              <a14:hiddenFill xmlns:a14="http://schemas.microsoft.com/office/drawing/2010/main">
                <a:solidFill>
                  <a:srgbClr val="FFFFFF"/>
                </a:solidFill>
              </a14:hiddenFill>
            </a:ext>
          </a:extLst>
        </p:spPr>
      </p:pic>
      <p:cxnSp>
        <p:nvCxnSpPr>
          <p:cNvPr id="70" name="AutoShape 71">
            <a:extLst>
              <a:ext uri="{FF2B5EF4-FFF2-40B4-BE49-F238E27FC236}">
                <a16:creationId xmlns:a16="http://schemas.microsoft.com/office/drawing/2014/main" id="{B0A3C649-BC8B-4415-85F4-861B70E62425}"/>
              </a:ext>
            </a:extLst>
          </p:cNvPr>
          <p:cNvCxnSpPr>
            <a:cxnSpLocks noChangeShapeType="1"/>
          </p:cNvCxnSpPr>
          <p:nvPr/>
        </p:nvCxnSpPr>
        <p:spPr bwMode="auto">
          <a:xfrm>
            <a:off x="3846367" y="1065581"/>
            <a:ext cx="630373" cy="0"/>
          </a:xfrm>
          <a:prstGeom prst="straightConnector1">
            <a:avLst/>
          </a:prstGeom>
          <a:noFill/>
          <a:ln w="3175">
            <a:solidFill>
              <a:srgbClr val="0852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71" name="AutoShape 72">
            <a:extLst>
              <a:ext uri="{FF2B5EF4-FFF2-40B4-BE49-F238E27FC236}">
                <a16:creationId xmlns:a16="http://schemas.microsoft.com/office/drawing/2014/main" id="{DA838677-EDE2-4BBD-AE83-2E39697EAF60}"/>
              </a:ext>
            </a:extLst>
          </p:cNvPr>
          <p:cNvCxnSpPr>
            <a:cxnSpLocks noChangeShapeType="1"/>
          </p:cNvCxnSpPr>
          <p:nvPr/>
        </p:nvCxnSpPr>
        <p:spPr bwMode="auto">
          <a:xfrm>
            <a:off x="4482405" y="1065582"/>
            <a:ext cx="0" cy="549717"/>
          </a:xfrm>
          <a:prstGeom prst="straightConnector1">
            <a:avLst/>
          </a:prstGeom>
          <a:noFill/>
          <a:ln w="3175" algn="ctr">
            <a:solidFill>
              <a:srgbClr val="0852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72" name="AutoShape 73">
            <a:extLst>
              <a:ext uri="{FF2B5EF4-FFF2-40B4-BE49-F238E27FC236}">
                <a16:creationId xmlns:a16="http://schemas.microsoft.com/office/drawing/2014/main" id="{9C9548B0-02A4-419A-99DE-5CE9C5556D71}"/>
              </a:ext>
            </a:extLst>
          </p:cNvPr>
          <p:cNvCxnSpPr>
            <a:cxnSpLocks noChangeShapeType="1"/>
          </p:cNvCxnSpPr>
          <p:nvPr/>
        </p:nvCxnSpPr>
        <p:spPr bwMode="auto">
          <a:xfrm flipH="1">
            <a:off x="3414556" y="1615298"/>
            <a:ext cx="1062185" cy="0"/>
          </a:xfrm>
          <a:prstGeom prst="straightConnector1">
            <a:avLst/>
          </a:prstGeom>
          <a:noFill/>
          <a:ln w="3175" algn="ctr">
            <a:solidFill>
              <a:srgbClr val="D0402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7170" name="Picture 2" descr="System Integeration – EverTech Innovations">
            <a:extLst>
              <a:ext uri="{FF2B5EF4-FFF2-40B4-BE49-F238E27FC236}">
                <a16:creationId xmlns:a16="http://schemas.microsoft.com/office/drawing/2014/main" id="{5953F3F7-7624-4B3C-9127-9465EC0593A4}"/>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569" y="834312"/>
            <a:ext cx="1230355" cy="917866"/>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AutoShape 71">
            <a:extLst>
              <a:ext uri="{FF2B5EF4-FFF2-40B4-BE49-F238E27FC236}">
                <a16:creationId xmlns:a16="http://schemas.microsoft.com/office/drawing/2014/main" id="{AEB98E4D-0929-4E0A-B749-AD37831E83E9}"/>
              </a:ext>
            </a:extLst>
          </p:cNvPr>
          <p:cNvCxnSpPr>
            <a:cxnSpLocks noChangeShapeType="1"/>
          </p:cNvCxnSpPr>
          <p:nvPr/>
        </p:nvCxnSpPr>
        <p:spPr bwMode="auto">
          <a:xfrm>
            <a:off x="7952461" y="1064322"/>
            <a:ext cx="651887" cy="0"/>
          </a:xfrm>
          <a:prstGeom prst="straightConnector1">
            <a:avLst/>
          </a:prstGeom>
          <a:noFill/>
          <a:ln w="3175">
            <a:solidFill>
              <a:srgbClr val="0852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76" name="AutoShape 72">
            <a:extLst>
              <a:ext uri="{FF2B5EF4-FFF2-40B4-BE49-F238E27FC236}">
                <a16:creationId xmlns:a16="http://schemas.microsoft.com/office/drawing/2014/main" id="{597BF816-6A11-4E0B-A989-858172239A4F}"/>
              </a:ext>
            </a:extLst>
          </p:cNvPr>
          <p:cNvCxnSpPr>
            <a:cxnSpLocks noChangeShapeType="1"/>
          </p:cNvCxnSpPr>
          <p:nvPr/>
        </p:nvCxnSpPr>
        <p:spPr bwMode="auto">
          <a:xfrm>
            <a:off x="8604348" y="1064323"/>
            <a:ext cx="0" cy="549717"/>
          </a:xfrm>
          <a:prstGeom prst="straightConnector1">
            <a:avLst/>
          </a:prstGeom>
          <a:noFill/>
          <a:ln w="3175" algn="ctr">
            <a:solidFill>
              <a:srgbClr val="0852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77" name="AutoShape 73">
            <a:extLst>
              <a:ext uri="{FF2B5EF4-FFF2-40B4-BE49-F238E27FC236}">
                <a16:creationId xmlns:a16="http://schemas.microsoft.com/office/drawing/2014/main" id="{D5B54A39-4D2C-4C68-99B4-9E62C550AC07}"/>
              </a:ext>
            </a:extLst>
          </p:cNvPr>
          <p:cNvCxnSpPr>
            <a:cxnSpLocks noChangeShapeType="1"/>
          </p:cNvCxnSpPr>
          <p:nvPr/>
        </p:nvCxnSpPr>
        <p:spPr bwMode="auto">
          <a:xfrm flipH="1">
            <a:off x="8194571" y="1614039"/>
            <a:ext cx="409778" cy="0"/>
          </a:xfrm>
          <a:prstGeom prst="straightConnector1">
            <a:avLst/>
          </a:prstGeom>
          <a:noFill/>
          <a:ln w="3175" algn="ctr">
            <a:solidFill>
              <a:srgbClr val="D0402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9" name="Picture 2" descr="Png Vector Images On Law - 1350x1183 PNG Download - PNGkit">
            <a:extLst>
              <a:ext uri="{FF2B5EF4-FFF2-40B4-BE49-F238E27FC236}">
                <a16:creationId xmlns:a16="http://schemas.microsoft.com/office/drawing/2014/main" id="{6C8D588D-D15B-4625-96B0-716F766D9D82}"/>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571694" y="913087"/>
            <a:ext cx="1061436" cy="908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927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6" descr="Snowflake Icon | Christmas Flat Color Iconset | Icons8">
            <a:extLst>
              <a:ext uri="{FF2B5EF4-FFF2-40B4-BE49-F238E27FC236}">
                <a16:creationId xmlns:a16="http://schemas.microsoft.com/office/drawing/2014/main" id="{35DC6261-67EE-407C-BF4E-5CE82158DF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0518" y="705040"/>
            <a:ext cx="429177" cy="429177"/>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Straight Arrow Connector 43">
            <a:extLst>
              <a:ext uri="{FF2B5EF4-FFF2-40B4-BE49-F238E27FC236}">
                <a16:creationId xmlns:a16="http://schemas.microsoft.com/office/drawing/2014/main" id="{938B7389-B8D8-4EDC-AC7F-6EFDBFC910C8}"/>
              </a:ext>
            </a:extLst>
          </p:cNvPr>
          <p:cNvCxnSpPr>
            <a:cxnSpLocks/>
          </p:cNvCxnSpPr>
          <p:nvPr/>
        </p:nvCxnSpPr>
        <p:spPr>
          <a:xfrm flipV="1">
            <a:off x="1590709" y="2826124"/>
            <a:ext cx="10558" cy="5577038"/>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05C25211-4A8A-4C32-BF1B-55888D824CC2}"/>
              </a:ext>
            </a:extLst>
          </p:cNvPr>
          <p:cNvGrpSpPr/>
          <p:nvPr/>
        </p:nvGrpSpPr>
        <p:grpSpPr>
          <a:xfrm>
            <a:off x="754596" y="4058011"/>
            <a:ext cx="409055" cy="460180"/>
            <a:chOff x="2755619" y="2664771"/>
            <a:chExt cx="2050539" cy="2344930"/>
          </a:xfrm>
        </p:grpSpPr>
        <p:pic>
          <p:nvPicPr>
            <p:cNvPr id="71" name="Picture 10" descr="http://www.frc.mn/resource/frc/image/2020/06/30/ca38hgpaf5rnnf7r/daa.PNG">
              <a:extLst>
                <a:ext uri="{FF2B5EF4-FFF2-40B4-BE49-F238E27FC236}">
                  <a16:creationId xmlns:a16="http://schemas.microsoft.com/office/drawing/2014/main" id="{FF98B5D3-6C8D-40B9-BECB-EAC37A9E26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0231" y="3180901"/>
              <a:ext cx="127592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descr="http://www.frc.mn/resource/frc/image/2020/06/30/tno6swbes9vytkuu/uld.PNG">
              <a:extLst>
                <a:ext uri="{FF2B5EF4-FFF2-40B4-BE49-F238E27FC236}">
                  <a16:creationId xmlns:a16="http://schemas.microsoft.com/office/drawing/2014/main" id="{CECC9295-EB57-4847-938C-EC0AB7E955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80" y="2994396"/>
              <a:ext cx="127846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http://www.frc.mn/resource/frc/image/2020/10/05/ecox8w9yttny6ife/ere.PNG">
              <a:extLst>
                <a:ext uri="{FF2B5EF4-FFF2-40B4-BE49-F238E27FC236}">
                  <a16:creationId xmlns:a16="http://schemas.microsoft.com/office/drawing/2014/main" id="{FD342F34-25AE-42C1-AD77-9FCC76CAF2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5649" y="2844905"/>
              <a:ext cx="128397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 descr="http://www.frc.mn/resource/frc/image/2020/06/30/24zm0szyq4w5ybah/xcx.PNG">
              <a:extLst>
                <a:ext uri="{FF2B5EF4-FFF2-40B4-BE49-F238E27FC236}">
                  <a16:creationId xmlns:a16="http://schemas.microsoft.com/office/drawing/2014/main" id="{C2518730-256E-4862-A53F-9F55F70F8AA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55619" y="2664771"/>
              <a:ext cx="1255182" cy="1828800"/>
            </a:xfrm>
            <a:prstGeom prst="rect">
              <a:avLst/>
            </a:prstGeom>
            <a:noFill/>
            <a:extLst>
              <a:ext uri="{909E8E84-426E-40DD-AFC4-6F175D3DCCD1}">
                <a14:hiddenFill xmlns:a14="http://schemas.microsoft.com/office/drawing/2010/main">
                  <a:solidFill>
                    <a:srgbClr val="FFFFFF"/>
                  </a:solidFill>
                </a14:hiddenFill>
              </a:ext>
            </a:extLst>
          </p:spPr>
        </p:pic>
      </p:grpSp>
      <p:sp>
        <p:nvSpPr>
          <p:cNvPr id="75" name="Google Shape;1444;p47">
            <a:extLst>
              <a:ext uri="{FF2B5EF4-FFF2-40B4-BE49-F238E27FC236}">
                <a16:creationId xmlns:a16="http://schemas.microsoft.com/office/drawing/2014/main" id="{8788754A-E05A-4480-8D18-8D28BB97F859}"/>
              </a:ext>
            </a:extLst>
          </p:cNvPr>
          <p:cNvSpPr txBox="1"/>
          <p:nvPr/>
        </p:nvSpPr>
        <p:spPr>
          <a:xfrm>
            <a:off x="1355093" y="891417"/>
            <a:ext cx="3403647" cy="1178506"/>
          </a:xfrm>
          <a:prstGeom prst="rect">
            <a:avLst/>
          </a:prstGeom>
          <a:noFill/>
          <a:ln w="19050">
            <a:noFill/>
            <a:prstDash val="sysDash"/>
          </a:ln>
        </p:spPr>
        <p:txBody>
          <a:bodyPr spcFirstLastPara="1" wrap="square" lIns="85821" tIns="85821" rIns="85821" bIns="85821" anchor="t" anchorCtr="0">
            <a:noAutofit/>
          </a:bodyPr>
          <a:lstStyle/>
          <a:p>
            <a:pPr>
              <a:lnSpc>
                <a:spcPct val="115000"/>
              </a:lnSpc>
              <a:spcAft>
                <a:spcPts val="1502"/>
              </a:spcAft>
            </a:pPr>
            <a:r>
              <a:rPr lang="mn-MN" sz="2800" b="1" dirty="0">
                <a:solidFill>
                  <a:srgbClr val="0E2C69"/>
                </a:solidFill>
                <a:latin typeface="Mogul Helios" pitchFamily="2" charset="0"/>
                <a:sym typeface="Roboto"/>
              </a:rPr>
              <a:t>САНХҮҮГИЙН </a:t>
            </a:r>
            <a:r>
              <a:rPr lang="mn-MN" sz="2800" b="1" dirty="0">
                <a:solidFill>
                  <a:srgbClr val="D0402C"/>
                </a:solidFill>
                <a:latin typeface="Mogul Helios" pitchFamily="2" charset="0"/>
                <a:sym typeface="Roboto"/>
              </a:rPr>
              <a:t>БОЛОВСРОЛ</a:t>
            </a:r>
          </a:p>
        </p:txBody>
      </p:sp>
      <p:sp>
        <p:nvSpPr>
          <p:cNvPr id="25" name="TextBox 24">
            <a:extLst>
              <a:ext uri="{FF2B5EF4-FFF2-40B4-BE49-F238E27FC236}">
                <a16:creationId xmlns:a16="http://schemas.microsoft.com/office/drawing/2014/main" id="{88133E41-16D4-4271-9DE1-BEAD141DCD10}"/>
              </a:ext>
            </a:extLst>
          </p:cNvPr>
          <p:cNvSpPr txBox="1"/>
          <p:nvPr/>
        </p:nvSpPr>
        <p:spPr>
          <a:xfrm>
            <a:off x="1849941" y="2934112"/>
            <a:ext cx="2187995" cy="707886"/>
          </a:xfrm>
          <a:prstGeom prst="rect">
            <a:avLst/>
          </a:prstGeom>
          <a:noFill/>
          <a:ln w="19050">
            <a:solidFill>
              <a:srgbClr val="002060"/>
            </a:solidFill>
            <a:prstDash val="sysDash"/>
          </a:ln>
        </p:spPr>
        <p:txBody>
          <a:bodyPr wrap="square" rtlCol="0">
            <a:spAutoFit/>
          </a:bodyPr>
          <a:lstStyle/>
          <a:p>
            <a:pPr algn="ctr"/>
            <a:r>
              <a:rPr lang="mn-MN" sz="1000" dirty="0">
                <a:latin typeface="Mogul Helios" pitchFamily="2" charset="0"/>
              </a:rPr>
              <a:t>Мэргэжлийн</a:t>
            </a:r>
            <a:r>
              <a:rPr lang="en-US" sz="1000" dirty="0">
                <a:latin typeface="Mogul Helios" pitchFamily="2" charset="0"/>
              </a:rPr>
              <a:t> </a:t>
            </a:r>
            <a:r>
              <a:rPr lang="en-US" sz="1000" dirty="0" err="1">
                <a:latin typeface="Mogul Helios" pitchFamily="2" charset="0"/>
              </a:rPr>
              <a:t>холбоодтой</a:t>
            </a:r>
            <a:r>
              <a:rPr lang="en-US" sz="1000" dirty="0">
                <a:latin typeface="Mogul Helios" pitchFamily="2" charset="0"/>
              </a:rPr>
              <a:t> </a:t>
            </a:r>
            <a:r>
              <a:rPr lang="en-US" sz="1000" dirty="0" err="1">
                <a:latin typeface="Mogul Helios" pitchFamily="2" charset="0"/>
              </a:rPr>
              <a:t>хамтран</a:t>
            </a:r>
            <a:r>
              <a:rPr lang="en-US" sz="1000" dirty="0">
                <a:latin typeface="Mogul Helios" pitchFamily="2" charset="0"/>
              </a:rPr>
              <a:t> </a:t>
            </a:r>
            <a:r>
              <a:rPr lang="en-US" sz="1000" b="1" dirty="0">
                <a:solidFill>
                  <a:srgbClr val="002060"/>
                </a:solidFill>
                <a:latin typeface="Mogul Helios" pitchFamily="2" charset="0"/>
              </a:rPr>
              <a:t>28</a:t>
            </a:r>
            <a:r>
              <a:rPr lang="en-US" sz="1000" dirty="0">
                <a:latin typeface="Mogul Helios" pitchFamily="2" charset="0"/>
              </a:rPr>
              <a:t> </a:t>
            </a:r>
            <a:r>
              <a:rPr lang="en-US" sz="1000" dirty="0" err="1">
                <a:latin typeface="Mogul Helios" pitchFamily="2" charset="0"/>
              </a:rPr>
              <a:t>удаагийн</a:t>
            </a:r>
            <a:r>
              <a:rPr lang="en-US" sz="1000" dirty="0">
                <a:latin typeface="Mogul Helios" pitchFamily="2" charset="0"/>
              </a:rPr>
              <a:t> </a:t>
            </a:r>
            <a:r>
              <a:rPr lang="en-US" sz="1000" dirty="0" err="1">
                <a:latin typeface="Mogul Helios" pitchFamily="2" charset="0"/>
              </a:rPr>
              <a:t>сургалтыг</a:t>
            </a:r>
            <a:r>
              <a:rPr lang="en-US" sz="1000" dirty="0">
                <a:latin typeface="Mogul Helios" pitchFamily="2" charset="0"/>
              </a:rPr>
              <a:t> </a:t>
            </a:r>
            <a:r>
              <a:rPr lang="mn-MN" sz="1000" b="1" dirty="0">
                <a:solidFill>
                  <a:srgbClr val="3457A4"/>
                </a:solidFill>
                <a:latin typeface="Mogul Helios" pitchFamily="2" charset="0"/>
              </a:rPr>
              <a:t>ЦАХИМААР</a:t>
            </a:r>
            <a:r>
              <a:rPr lang="en-US" sz="1000" dirty="0">
                <a:latin typeface="Mogul Helios" pitchFamily="2" charset="0"/>
              </a:rPr>
              <a:t> </a:t>
            </a:r>
            <a:r>
              <a:rPr lang="en-US" sz="1000" dirty="0" err="1">
                <a:latin typeface="Mogul Helios" pitchFamily="2" charset="0"/>
              </a:rPr>
              <a:t>зохион</a:t>
            </a:r>
            <a:r>
              <a:rPr lang="en-US" sz="1000" dirty="0">
                <a:latin typeface="Mogul Helios" pitchFamily="2" charset="0"/>
              </a:rPr>
              <a:t> </a:t>
            </a:r>
            <a:r>
              <a:rPr lang="en-US" sz="1000" dirty="0" err="1">
                <a:latin typeface="Mogul Helios" pitchFamily="2" charset="0"/>
              </a:rPr>
              <a:t>байгуул</a:t>
            </a:r>
            <a:r>
              <a:rPr lang="mn-MN" sz="1000" dirty="0">
                <a:latin typeface="Mogul Helios" pitchFamily="2" charset="0"/>
              </a:rPr>
              <a:t>ж нийт </a:t>
            </a:r>
            <a:r>
              <a:rPr lang="mn-MN" sz="1000" b="1" dirty="0">
                <a:solidFill>
                  <a:srgbClr val="3457A4"/>
                </a:solidFill>
                <a:latin typeface="Mogul Helios" pitchFamily="2" charset="0"/>
              </a:rPr>
              <a:t>980</a:t>
            </a:r>
            <a:r>
              <a:rPr lang="mn-MN" sz="1000" dirty="0">
                <a:latin typeface="Mogul Helios" pitchFamily="2" charset="0"/>
              </a:rPr>
              <a:t> иргэнд гэрчилгээ олгосон</a:t>
            </a:r>
            <a:r>
              <a:rPr lang="en-US" sz="1000" dirty="0">
                <a:latin typeface="Mogul Helios" pitchFamily="2" charset="0"/>
              </a:rPr>
              <a:t>.</a:t>
            </a:r>
          </a:p>
        </p:txBody>
      </p:sp>
      <p:sp>
        <p:nvSpPr>
          <p:cNvPr id="83" name="TextBox 82">
            <a:extLst>
              <a:ext uri="{FF2B5EF4-FFF2-40B4-BE49-F238E27FC236}">
                <a16:creationId xmlns:a16="http://schemas.microsoft.com/office/drawing/2014/main" id="{86DFA9F2-2F54-4705-816E-65F6DEDD485C}"/>
              </a:ext>
            </a:extLst>
          </p:cNvPr>
          <p:cNvSpPr txBox="1"/>
          <p:nvPr/>
        </p:nvSpPr>
        <p:spPr>
          <a:xfrm>
            <a:off x="1865210" y="5164591"/>
            <a:ext cx="2195211" cy="400110"/>
          </a:xfrm>
          <a:prstGeom prst="rect">
            <a:avLst/>
          </a:prstGeom>
          <a:noFill/>
          <a:ln w="19050">
            <a:solidFill>
              <a:srgbClr val="002060"/>
            </a:solidFill>
            <a:prstDash val="sysDash"/>
          </a:ln>
        </p:spPr>
        <p:txBody>
          <a:bodyPr wrap="square" rtlCol="0">
            <a:spAutoFit/>
          </a:bodyPr>
          <a:lstStyle/>
          <a:p>
            <a:pPr algn="ctr"/>
            <a:r>
              <a:rPr lang="en-US" sz="1000" dirty="0">
                <a:latin typeface="Mogul Helios" pitchFamily="2" charset="0"/>
              </a:rPr>
              <a:t>“</a:t>
            </a:r>
            <a:r>
              <a:rPr lang="mn-MN" sz="1000" dirty="0">
                <a:latin typeface="Mogul Helios" pitchFamily="2" charset="0"/>
              </a:rPr>
              <a:t>Санхүүгийн зах зээлийн цаг</a:t>
            </a:r>
            <a:r>
              <a:rPr lang="en-US" sz="1000" dirty="0">
                <a:latin typeface="Mogul Helios" pitchFamily="2" charset="0"/>
              </a:rPr>
              <a:t>”</a:t>
            </a:r>
          </a:p>
          <a:p>
            <a:pPr algn="ctr"/>
            <a:r>
              <a:rPr lang="mn-MN" sz="1000" b="1" dirty="0">
                <a:solidFill>
                  <a:srgbClr val="3457A4"/>
                </a:solidFill>
                <a:latin typeface="Mogul Helios" pitchFamily="2" charset="0"/>
              </a:rPr>
              <a:t>РАДИО НЭВТРҮҮЛЭГ</a:t>
            </a:r>
            <a:r>
              <a:rPr lang="mn-MN" sz="1000" dirty="0">
                <a:solidFill>
                  <a:srgbClr val="3457A4"/>
                </a:solidFill>
                <a:latin typeface="Mogul Helios" pitchFamily="2" charset="0"/>
              </a:rPr>
              <a:t> </a:t>
            </a:r>
            <a:r>
              <a:rPr lang="mn-MN" sz="1000" dirty="0">
                <a:latin typeface="Mogul Helios" pitchFamily="2" charset="0"/>
              </a:rPr>
              <a:t>эхлүүллээ.</a:t>
            </a:r>
            <a:endParaRPr lang="en-US" sz="1000" dirty="0">
              <a:latin typeface="Mogul Helios" pitchFamily="2" charset="0"/>
            </a:endParaRPr>
          </a:p>
        </p:txBody>
      </p:sp>
      <p:sp>
        <p:nvSpPr>
          <p:cNvPr id="84" name="TextBox 83">
            <a:extLst>
              <a:ext uri="{FF2B5EF4-FFF2-40B4-BE49-F238E27FC236}">
                <a16:creationId xmlns:a16="http://schemas.microsoft.com/office/drawing/2014/main" id="{49ECE472-2BB9-4670-9C03-A3A5A92C6D56}"/>
              </a:ext>
            </a:extLst>
          </p:cNvPr>
          <p:cNvSpPr txBox="1"/>
          <p:nvPr/>
        </p:nvSpPr>
        <p:spPr>
          <a:xfrm>
            <a:off x="1856932" y="3881928"/>
            <a:ext cx="2195212" cy="1015663"/>
          </a:xfrm>
          <a:prstGeom prst="rect">
            <a:avLst/>
          </a:prstGeom>
          <a:noFill/>
          <a:ln w="19050">
            <a:solidFill>
              <a:srgbClr val="D0402C"/>
            </a:solidFill>
            <a:prstDash val="sysDash"/>
          </a:ln>
        </p:spPr>
        <p:txBody>
          <a:bodyPr wrap="square" rtlCol="0">
            <a:spAutoFit/>
          </a:bodyPr>
          <a:lstStyle/>
          <a:p>
            <a:pPr algn="ctr"/>
            <a:r>
              <a:rPr lang="mn-MN" sz="1000" dirty="0">
                <a:latin typeface="Mogul Helios" pitchFamily="2" charset="0"/>
              </a:rPr>
              <a:t>Даатгалын ач холбогдол, мөнгө угаахтай тэмцэх, комплайнс, компанийн засаглал, санхүүгийн луйвар ба понзи, үл хөдлөх хөрөнгө зуучлал сэдвээр</a:t>
            </a:r>
          </a:p>
          <a:p>
            <a:pPr algn="ctr"/>
            <a:r>
              <a:rPr lang="mn-MN" sz="1000" dirty="0">
                <a:latin typeface="Mogul Helios" pitchFamily="2" charset="0"/>
              </a:rPr>
              <a:t> </a:t>
            </a:r>
            <a:r>
              <a:rPr lang="mn-MN" sz="1000" b="1" dirty="0">
                <a:solidFill>
                  <a:srgbClr val="D0402C"/>
                </a:solidFill>
                <a:latin typeface="Mogul Helios" pitchFamily="2" charset="0"/>
              </a:rPr>
              <a:t>ГАРЫН АВЛАГА </a:t>
            </a:r>
            <a:r>
              <a:rPr lang="mn-MN" sz="1000" dirty="0">
                <a:latin typeface="Mogul Helios" pitchFamily="2" charset="0"/>
              </a:rPr>
              <a:t>боловсруулж хэвлүүлэн олон нийтэд түгээв.</a:t>
            </a:r>
            <a:endParaRPr lang="en-US" sz="1000" dirty="0">
              <a:latin typeface="Mogul Helios" pitchFamily="2" charset="0"/>
            </a:endParaRPr>
          </a:p>
        </p:txBody>
      </p:sp>
      <p:sp>
        <p:nvSpPr>
          <p:cNvPr id="88" name="TextBox 87">
            <a:extLst>
              <a:ext uri="{FF2B5EF4-FFF2-40B4-BE49-F238E27FC236}">
                <a16:creationId xmlns:a16="http://schemas.microsoft.com/office/drawing/2014/main" id="{33B5A2EE-D11E-47CF-9695-F53A21FD6463}"/>
              </a:ext>
            </a:extLst>
          </p:cNvPr>
          <p:cNvSpPr txBox="1"/>
          <p:nvPr/>
        </p:nvSpPr>
        <p:spPr>
          <a:xfrm>
            <a:off x="1865210" y="5763182"/>
            <a:ext cx="2195211" cy="861774"/>
          </a:xfrm>
          <a:prstGeom prst="rect">
            <a:avLst/>
          </a:prstGeom>
          <a:noFill/>
          <a:ln w="19050">
            <a:solidFill>
              <a:srgbClr val="D0402C"/>
            </a:solidFill>
            <a:prstDash val="sysDash"/>
          </a:ln>
        </p:spPr>
        <p:txBody>
          <a:bodyPr wrap="square" rtlCol="0">
            <a:spAutoFit/>
          </a:bodyPr>
          <a:lstStyle/>
          <a:p>
            <a:pPr algn="ctr"/>
            <a:r>
              <a:rPr lang="mn-MN" sz="1000" dirty="0">
                <a:latin typeface="Mogul Helios" pitchFamily="2" charset="0"/>
              </a:rPr>
              <a:t>Стар ТВ-ээр </a:t>
            </a:r>
            <a:r>
              <a:rPr lang="mn-MN" sz="1000" b="1" dirty="0">
                <a:solidFill>
                  <a:srgbClr val="D0402C"/>
                </a:solidFill>
                <a:latin typeface="Mogul Helios" pitchFamily="2" charset="0"/>
              </a:rPr>
              <a:t>ТЕЛЕ ХИЧЭЭЛ </a:t>
            </a:r>
            <a:r>
              <a:rPr lang="mn-MN" sz="1000" dirty="0">
                <a:latin typeface="Mogul Helios" pitchFamily="2" charset="0"/>
              </a:rPr>
              <a:t>түгээсэн</a:t>
            </a:r>
            <a:r>
              <a:rPr lang="en-US" sz="1000" dirty="0">
                <a:latin typeface="Mogul Helios" pitchFamily="2" charset="0"/>
              </a:rPr>
              <a:t>:</a:t>
            </a:r>
          </a:p>
          <a:p>
            <a:r>
              <a:rPr lang="en-US" sz="1000" dirty="0">
                <a:latin typeface="Mogul Helios" pitchFamily="2" charset="0"/>
              </a:rPr>
              <a:t>“</a:t>
            </a:r>
            <a:r>
              <a:rPr lang="mn-MN" sz="1000" dirty="0">
                <a:latin typeface="Mogul Helios" pitchFamily="2" charset="0"/>
              </a:rPr>
              <a:t>Хувьцаа 1072</a:t>
            </a:r>
            <a:r>
              <a:rPr lang="en-US" sz="1000" dirty="0">
                <a:latin typeface="Mogul Helios" pitchFamily="2" charset="0"/>
              </a:rPr>
              <a:t>”</a:t>
            </a:r>
            <a:endParaRPr lang="mn-MN" sz="1000" dirty="0">
              <a:latin typeface="Mogul Helios" pitchFamily="2" charset="0"/>
            </a:endParaRPr>
          </a:p>
          <a:p>
            <a:r>
              <a:rPr lang="en-US" sz="1000" dirty="0">
                <a:latin typeface="Mogul Helios" pitchFamily="2" charset="0"/>
              </a:rPr>
              <a:t>“</a:t>
            </a:r>
            <a:r>
              <a:rPr lang="mn-MN" sz="1000" dirty="0">
                <a:latin typeface="Mogul Helios" pitchFamily="2" charset="0"/>
              </a:rPr>
              <a:t>Санхүүгийн хэрэглэгчийн хамгаалал</a:t>
            </a:r>
            <a:r>
              <a:rPr lang="en-US" sz="1000" dirty="0">
                <a:latin typeface="Mogul Helios" pitchFamily="2" charset="0"/>
              </a:rPr>
              <a:t>”  “</a:t>
            </a:r>
            <a:r>
              <a:rPr lang="mn-MN" sz="1000" dirty="0">
                <a:latin typeface="Mogul Helios" pitchFamily="2" charset="0"/>
              </a:rPr>
              <a:t>Мөнгө угаахтай тэмцэх</a:t>
            </a:r>
            <a:r>
              <a:rPr lang="en-US" sz="1000" dirty="0">
                <a:latin typeface="Mogul Helios" pitchFamily="2" charset="0"/>
              </a:rPr>
              <a:t>” </a:t>
            </a:r>
            <a:endParaRPr lang="mn-MN" sz="1000" dirty="0">
              <a:latin typeface="Mogul Helios" pitchFamily="2" charset="0"/>
            </a:endParaRPr>
          </a:p>
          <a:p>
            <a:r>
              <a:rPr lang="en-US" sz="1000" dirty="0">
                <a:latin typeface="Mogul Helios" pitchFamily="2" charset="0"/>
              </a:rPr>
              <a:t>“</a:t>
            </a:r>
            <a:r>
              <a:rPr lang="mn-MN" sz="1000" dirty="0">
                <a:latin typeface="Mogul Helios" pitchFamily="2" charset="0"/>
              </a:rPr>
              <a:t>Даатгал</a:t>
            </a:r>
            <a:r>
              <a:rPr lang="en-US" sz="1000" dirty="0">
                <a:latin typeface="Mogul Helios" pitchFamily="2" charset="0"/>
              </a:rPr>
              <a:t>” </a:t>
            </a:r>
          </a:p>
        </p:txBody>
      </p:sp>
      <p:sp>
        <p:nvSpPr>
          <p:cNvPr id="99" name="Rectangle 98">
            <a:extLst>
              <a:ext uri="{FF2B5EF4-FFF2-40B4-BE49-F238E27FC236}">
                <a16:creationId xmlns:a16="http://schemas.microsoft.com/office/drawing/2014/main" id="{2F4A05E5-981D-49CB-83FC-107D79EB5C00}"/>
              </a:ext>
            </a:extLst>
          </p:cNvPr>
          <p:cNvSpPr/>
          <p:nvPr/>
        </p:nvSpPr>
        <p:spPr>
          <a:xfrm>
            <a:off x="1843029" y="6965341"/>
            <a:ext cx="2229690" cy="400110"/>
          </a:xfrm>
          <a:prstGeom prst="rect">
            <a:avLst/>
          </a:prstGeom>
          <a:ln w="19050">
            <a:solidFill>
              <a:srgbClr val="002060"/>
            </a:solidFill>
            <a:prstDash val="sysDash"/>
          </a:ln>
        </p:spPr>
        <p:txBody>
          <a:bodyPr wrap="square">
            <a:spAutoFit/>
          </a:bodyPr>
          <a:lstStyle/>
          <a:p>
            <a:pPr algn="ctr"/>
            <a:r>
              <a:rPr lang="en-US" sz="1000" dirty="0">
                <a:latin typeface="Mogul Helios" pitchFamily="2" charset="0"/>
              </a:rPr>
              <a:t>11 </a:t>
            </a:r>
            <a:r>
              <a:rPr lang="mn-MN" sz="1000" dirty="0">
                <a:latin typeface="Mogul Helios" pitchFamily="2" charset="0"/>
              </a:rPr>
              <a:t>сэдвийн хүрээнд </a:t>
            </a:r>
            <a:r>
              <a:rPr lang="mn-MN" sz="1000" b="1" dirty="0">
                <a:solidFill>
                  <a:srgbClr val="3457A4"/>
                </a:solidFill>
                <a:latin typeface="Mogul Helios" pitchFamily="2" charset="0"/>
              </a:rPr>
              <a:t>ПОДКАСТ</a:t>
            </a:r>
            <a:r>
              <a:rPr lang="mn-MN" sz="1000" b="1" dirty="0">
                <a:latin typeface="Mogul Helios" pitchFamily="2" charset="0"/>
              </a:rPr>
              <a:t> </a:t>
            </a:r>
            <a:r>
              <a:rPr lang="mn-MN" sz="1000" dirty="0">
                <a:latin typeface="Mogul Helios" pitchFamily="2" charset="0"/>
              </a:rPr>
              <a:t>боловсруулж олон нийтийн хүртээл болголоо.</a:t>
            </a:r>
          </a:p>
        </p:txBody>
      </p:sp>
      <p:sp>
        <p:nvSpPr>
          <p:cNvPr id="94" name="Oval 93">
            <a:extLst>
              <a:ext uri="{FF2B5EF4-FFF2-40B4-BE49-F238E27FC236}">
                <a16:creationId xmlns:a16="http://schemas.microsoft.com/office/drawing/2014/main" id="{599C712C-7F0B-4CE2-8676-A0972A3C70C8}"/>
              </a:ext>
            </a:extLst>
          </p:cNvPr>
          <p:cNvSpPr/>
          <p:nvPr/>
        </p:nvSpPr>
        <p:spPr>
          <a:xfrm>
            <a:off x="1533519" y="6164586"/>
            <a:ext cx="126192" cy="136850"/>
          </a:xfrm>
          <a:prstGeom prst="ellipse">
            <a:avLst/>
          </a:prstGeom>
          <a:solidFill>
            <a:schemeClr val="bg1"/>
          </a:solidFill>
          <a:ln w="28575">
            <a:solidFill>
              <a:srgbClr val="0E2C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a:p>
        </p:txBody>
      </p:sp>
      <p:sp>
        <p:nvSpPr>
          <p:cNvPr id="95" name="Oval 94">
            <a:extLst>
              <a:ext uri="{FF2B5EF4-FFF2-40B4-BE49-F238E27FC236}">
                <a16:creationId xmlns:a16="http://schemas.microsoft.com/office/drawing/2014/main" id="{D7C536A3-2AD2-4EBD-A1AF-F32A0AA7E31C}"/>
              </a:ext>
            </a:extLst>
          </p:cNvPr>
          <p:cNvSpPr/>
          <p:nvPr/>
        </p:nvSpPr>
        <p:spPr>
          <a:xfrm>
            <a:off x="1534400" y="5317284"/>
            <a:ext cx="126192" cy="136850"/>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dirty="0"/>
          </a:p>
        </p:txBody>
      </p:sp>
      <p:sp>
        <p:nvSpPr>
          <p:cNvPr id="103" name="Oval 102">
            <a:extLst>
              <a:ext uri="{FF2B5EF4-FFF2-40B4-BE49-F238E27FC236}">
                <a16:creationId xmlns:a16="http://schemas.microsoft.com/office/drawing/2014/main" id="{A2E0635A-23CC-48D5-8A6E-C8C4C34A6460}"/>
              </a:ext>
            </a:extLst>
          </p:cNvPr>
          <p:cNvSpPr/>
          <p:nvPr/>
        </p:nvSpPr>
        <p:spPr>
          <a:xfrm>
            <a:off x="1522032" y="7047033"/>
            <a:ext cx="126192" cy="136850"/>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dirty="0"/>
          </a:p>
        </p:txBody>
      </p:sp>
      <p:sp>
        <p:nvSpPr>
          <p:cNvPr id="104" name="Oval 103">
            <a:extLst>
              <a:ext uri="{FF2B5EF4-FFF2-40B4-BE49-F238E27FC236}">
                <a16:creationId xmlns:a16="http://schemas.microsoft.com/office/drawing/2014/main" id="{FF42241B-87DC-4E56-BEFB-F76428150A88}"/>
              </a:ext>
            </a:extLst>
          </p:cNvPr>
          <p:cNvSpPr/>
          <p:nvPr/>
        </p:nvSpPr>
        <p:spPr>
          <a:xfrm>
            <a:off x="1532068" y="4309471"/>
            <a:ext cx="126192" cy="136850"/>
          </a:xfrm>
          <a:prstGeom prst="ellipse">
            <a:avLst/>
          </a:prstGeom>
          <a:solidFill>
            <a:schemeClr val="bg1"/>
          </a:solidFill>
          <a:ln w="28575">
            <a:solidFill>
              <a:srgbClr val="0E2C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dirty="0"/>
          </a:p>
        </p:txBody>
      </p:sp>
      <p:sp>
        <p:nvSpPr>
          <p:cNvPr id="107" name="Oval 106">
            <a:extLst>
              <a:ext uri="{FF2B5EF4-FFF2-40B4-BE49-F238E27FC236}">
                <a16:creationId xmlns:a16="http://schemas.microsoft.com/office/drawing/2014/main" id="{EAA8205A-97F7-4649-B274-D00A15BBF3CA}"/>
              </a:ext>
            </a:extLst>
          </p:cNvPr>
          <p:cNvSpPr/>
          <p:nvPr/>
        </p:nvSpPr>
        <p:spPr>
          <a:xfrm>
            <a:off x="1530170" y="3255494"/>
            <a:ext cx="126192" cy="136850"/>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dirty="0"/>
          </a:p>
        </p:txBody>
      </p:sp>
      <p:sp>
        <p:nvSpPr>
          <p:cNvPr id="108" name="Oval 107">
            <a:extLst>
              <a:ext uri="{FF2B5EF4-FFF2-40B4-BE49-F238E27FC236}">
                <a16:creationId xmlns:a16="http://schemas.microsoft.com/office/drawing/2014/main" id="{C4333B1A-0EDC-4F37-9AAF-72056A53AB5B}"/>
              </a:ext>
            </a:extLst>
          </p:cNvPr>
          <p:cNvSpPr/>
          <p:nvPr/>
        </p:nvSpPr>
        <p:spPr>
          <a:xfrm>
            <a:off x="1527611" y="7815885"/>
            <a:ext cx="126192" cy="136850"/>
          </a:xfrm>
          <a:prstGeom prst="ellipse">
            <a:avLst/>
          </a:prstGeom>
          <a:solidFill>
            <a:schemeClr val="bg1"/>
          </a:solidFill>
          <a:ln w="28575">
            <a:solidFill>
              <a:srgbClr val="0E2C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dirty="0"/>
          </a:p>
        </p:txBody>
      </p:sp>
      <p:sp>
        <p:nvSpPr>
          <p:cNvPr id="110" name="Rectangle 109">
            <a:extLst>
              <a:ext uri="{FF2B5EF4-FFF2-40B4-BE49-F238E27FC236}">
                <a16:creationId xmlns:a16="http://schemas.microsoft.com/office/drawing/2014/main" id="{46648BA6-758A-4612-85B3-3B87594321C6}"/>
              </a:ext>
            </a:extLst>
          </p:cNvPr>
          <p:cNvSpPr/>
          <p:nvPr/>
        </p:nvSpPr>
        <p:spPr>
          <a:xfrm>
            <a:off x="1848137" y="7696517"/>
            <a:ext cx="2226538" cy="400110"/>
          </a:xfrm>
          <a:prstGeom prst="rect">
            <a:avLst/>
          </a:prstGeom>
          <a:ln w="19050">
            <a:solidFill>
              <a:srgbClr val="D0402C"/>
            </a:solidFill>
            <a:prstDash val="sysDash"/>
          </a:ln>
        </p:spPr>
        <p:txBody>
          <a:bodyPr wrap="square">
            <a:spAutoFit/>
          </a:bodyPr>
          <a:lstStyle/>
          <a:p>
            <a:pPr algn="ctr"/>
            <a:r>
              <a:rPr lang="en-US" sz="1000" dirty="0">
                <a:latin typeface="Mogul Helios" pitchFamily="2" charset="0"/>
              </a:rPr>
              <a:t>Х</a:t>
            </a:r>
            <a:r>
              <a:rPr lang="mn-MN" sz="1000" dirty="0">
                <a:latin typeface="Mogul Helios" pitchFamily="2" charset="0"/>
              </a:rPr>
              <a:t>орооны цахим хуудас болон </a:t>
            </a:r>
            <a:r>
              <a:rPr lang="en-US" sz="1000" dirty="0">
                <a:solidFill>
                  <a:srgbClr val="3457A4"/>
                </a:solidFill>
                <a:latin typeface="Mogul Helios" pitchFamily="2" charset="0"/>
                <a:hlinkClick r:id="rId7">
                  <a:extLst>
                    <a:ext uri="{A12FA001-AC4F-418D-AE19-62706E023703}">
                      <ahyp:hlinkClr xmlns:ahyp="http://schemas.microsoft.com/office/drawing/2018/hyperlinkcolor" val="tx"/>
                    </a:ext>
                  </a:extLst>
                </a:hlinkClick>
              </a:rPr>
              <a:t>www.ikon.mn</a:t>
            </a:r>
            <a:r>
              <a:rPr lang="en-US" sz="1000" dirty="0">
                <a:solidFill>
                  <a:srgbClr val="3457A4"/>
                </a:solidFill>
                <a:latin typeface="Mogul Helios" pitchFamily="2" charset="0"/>
              </a:rPr>
              <a:t> </a:t>
            </a:r>
            <a:r>
              <a:rPr lang="mn-MN" sz="1000" dirty="0">
                <a:latin typeface="Mogul Helios" pitchFamily="2" charset="0"/>
              </a:rPr>
              <a:t>-д </a:t>
            </a:r>
            <a:r>
              <a:rPr lang="en-US" sz="1000" dirty="0">
                <a:latin typeface="Mogul Helios" pitchFamily="2" charset="0"/>
              </a:rPr>
              <a:t>“</a:t>
            </a:r>
            <a:r>
              <a:rPr lang="mn-MN" sz="1000" dirty="0">
                <a:latin typeface="Mogul Helios" pitchFamily="2" charset="0"/>
              </a:rPr>
              <a:t>Санхүүгийн боловсрол</a:t>
            </a:r>
            <a:r>
              <a:rPr lang="en-US" sz="1000" dirty="0">
                <a:latin typeface="Mogul Helios" pitchFamily="2" charset="0"/>
              </a:rPr>
              <a:t>”</a:t>
            </a:r>
            <a:r>
              <a:rPr lang="mn-MN" sz="1000" dirty="0">
                <a:latin typeface="Mogul Helios" pitchFamily="2" charset="0"/>
              </a:rPr>
              <a:t> </a:t>
            </a:r>
            <a:r>
              <a:rPr lang="mn-MN" sz="1000" b="1" dirty="0">
                <a:solidFill>
                  <a:srgbClr val="D0402C"/>
                </a:solidFill>
                <a:latin typeface="Mogul Helios" pitchFamily="2" charset="0"/>
              </a:rPr>
              <a:t>БУЛАН</a:t>
            </a:r>
            <a:r>
              <a:rPr lang="mn-MN" sz="1000" dirty="0">
                <a:latin typeface="Mogul Helios" pitchFamily="2" charset="0"/>
              </a:rPr>
              <a:t> үүсгэсэн.</a:t>
            </a:r>
          </a:p>
        </p:txBody>
      </p:sp>
      <p:pic>
        <p:nvPicPr>
          <p:cNvPr id="112" name="Picture 6" descr="Snowflake Icon | Christmas Flat Color Iconset | Icons8">
            <a:extLst>
              <a:ext uri="{FF2B5EF4-FFF2-40B4-BE49-F238E27FC236}">
                <a16:creationId xmlns:a16="http://schemas.microsoft.com/office/drawing/2014/main" id="{C878BDFE-D121-487B-9B18-939051DD6E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2167" y="602605"/>
            <a:ext cx="429177" cy="429177"/>
          </a:xfrm>
          <a:prstGeom prst="rect">
            <a:avLst/>
          </a:prstGeom>
          <a:noFill/>
          <a:extLst>
            <a:ext uri="{909E8E84-426E-40DD-AFC4-6F175D3DCCD1}">
              <a14:hiddenFill xmlns:a14="http://schemas.microsoft.com/office/drawing/2010/main">
                <a:solidFill>
                  <a:srgbClr val="FFFFFF"/>
                </a:solidFill>
              </a14:hiddenFill>
            </a:ext>
          </a:extLst>
        </p:spPr>
      </p:pic>
      <p:sp>
        <p:nvSpPr>
          <p:cNvPr id="113" name="Rectangle 112">
            <a:extLst>
              <a:ext uri="{FF2B5EF4-FFF2-40B4-BE49-F238E27FC236}">
                <a16:creationId xmlns:a16="http://schemas.microsoft.com/office/drawing/2014/main" id="{A75A16CA-5B3F-4742-A779-F07107750D2C}"/>
              </a:ext>
            </a:extLst>
          </p:cNvPr>
          <p:cNvSpPr/>
          <p:nvPr/>
        </p:nvSpPr>
        <p:spPr>
          <a:xfrm>
            <a:off x="4516651" y="2386163"/>
            <a:ext cx="4171529" cy="2659702"/>
          </a:xfrm>
          <a:prstGeom prst="rect">
            <a:avLst/>
          </a:prstGeom>
        </p:spPr>
        <p:txBody>
          <a:bodyPr wrap="square">
            <a:spAutoFit/>
          </a:bodyPr>
          <a:lstStyle/>
          <a:p>
            <a:pPr>
              <a:spcBef>
                <a:spcPts val="1126"/>
              </a:spcBef>
            </a:pPr>
            <a:r>
              <a:rPr lang="mn-MN" sz="1100" b="1" dirty="0">
                <a:solidFill>
                  <a:srgbClr val="3457A4"/>
                </a:solidFill>
                <a:latin typeface="Mogul Helios" pitchFamily="2" charset="0"/>
              </a:rPr>
              <a:t>“КОМПАНИЙН ЗАСАГЛАЛЫН КОДЕКС”-ЫН ХЭРЭГЖИЛТИЙГ САЙЖРУУЛАХ</a:t>
            </a:r>
            <a:endParaRPr lang="mn-MN" sz="1100" dirty="0">
              <a:solidFill>
                <a:srgbClr val="3457A4"/>
              </a:solidFill>
              <a:latin typeface="Mogul Helios" pitchFamily="2" charset="0"/>
            </a:endParaRPr>
          </a:p>
          <a:p>
            <a:pPr marL="268237" indent="-268237" algn="just">
              <a:spcBef>
                <a:spcPts val="1126"/>
              </a:spcBef>
              <a:buFont typeface="Arial" panose="020B0604020202020204" pitchFamily="34" charset="0"/>
              <a:buChar char="•"/>
            </a:pPr>
            <a:r>
              <a:rPr lang="mn-MN" sz="1100" dirty="0">
                <a:latin typeface="Mogul Helios" pitchFamily="2" charset="0"/>
              </a:rPr>
              <a:t>“Компанийн засаглалын кодексыг хэрэгжүүлэх хөтөлбөр”-ийн төслийг боловсруулсан.</a:t>
            </a:r>
            <a:endParaRPr lang="en-US" sz="1100" dirty="0">
              <a:latin typeface="Mogul Helios" pitchFamily="2" charset="0"/>
            </a:endParaRPr>
          </a:p>
          <a:p>
            <a:pPr marL="268237" indent="-268237" algn="just">
              <a:spcBef>
                <a:spcPts val="1126"/>
              </a:spcBef>
              <a:buFont typeface="Arial" panose="020B0604020202020204" pitchFamily="34" charset="0"/>
              <a:buChar char="•"/>
            </a:pPr>
            <a:r>
              <a:rPr lang="mn-MN" sz="1100" dirty="0">
                <a:latin typeface="Mogul Helios" pitchFamily="2" charset="0"/>
              </a:rPr>
              <a:t>4</a:t>
            </a:r>
            <a:r>
              <a:rPr lang="en-US" sz="1100" dirty="0">
                <a:latin typeface="Mogul Helios" pitchFamily="2" charset="0"/>
              </a:rPr>
              <a:t> </a:t>
            </a:r>
            <a:r>
              <a:rPr lang="mn-MN" sz="1100" dirty="0">
                <a:latin typeface="Mogul Helios" pitchFamily="2" charset="0"/>
              </a:rPr>
              <a:t>компанийн засаглалын түвшинг “Компанийн засаглалыг үнэлэх үнэлгээний асуулга”-ын хүрээнд үнэлэн, засаглалаа сайжруулах чиглэлд заавар, зөвлөмж хүргүүлсэн.</a:t>
            </a:r>
            <a:endParaRPr lang="en-US" sz="1100" dirty="0">
              <a:latin typeface="Mogul Helios" pitchFamily="2" charset="0"/>
            </a:endParaRPr>
          </a:p>
          <a:p>
            <a:pPr marL="268237" indent="-268237" algn="just">
              <a:spcBef>
                <a:spcPts val="1126"/>
              </a:spcBef>
              <a:buFont typeface="Arial" panose="020B0604020202020204" pitchFamily="34" charset="0"/>
              <a:buChar char="•"/>
            </a:pPr>
            <a:r>
              <a:rPr lang="mn-MN" sz="1100" dirty="0">
                <a:latin typeface="Mogul Helios" pitchFamily="2" charset="0"/>
              </a:rPr>
              <a:t>Тусгай зөвшөөрөлтэй этгээдийн комплайнсын хөтөлбөр боловсруулах гарын авлага боловсруулж нийтэд мэдээлсэн.</a:t>
            </a:r>
          </a:p>
          <a:p>
            <a:pPr fontAlgn="base">
              <a:spcBef>
                <a:spcPts val="1126"/>
              </a:spcBef>
            </a:pPr>
            <a:r>
              <a:rPr lang="mn-MN" sz="1100" dirty="0">
                <a:solidFill>
                  <a:srgbClr val="3457A4"/>
                </a:solidFill>
                <a:latin typeface="Mogul Helios" pitchFamily="2" charset="0"/>
              </a:rPr>
              <a:t> </a:t>
            </a:r>
            <a:r>
              <a:rPr lang="mn-MN" sz="1100" b="1" dirty="0">
                <a:solidFill>
                  <a:srgbClr val="3457A4"/>
                </a:solidFill>
                <a:latin typeface="Mogul Helios" pitchFamily="2" charset="0"/>
              </a:rPr>
              <a:t>ЗАХ ЗЭЭЛД ОРОЛЦОГЧДОД МЭДЭЭЛЭЛ ХҮРГЭХ </a:t>
            </a:r>
          </a:p>
          <a:p>
            <a:pPr algn="just" fontAlgn="base">
              <a:spcBef>
                <a:spcPts val="1126"/>
              </a:spcBef>
            </a:pPr>
            <a:r>
              <a:rPr lang="mn-MN" sz="1100" dirty="0">
                <a:latin typeface="Mogul Helios" pitchFamily="2" charset="0"/>
              </a:rPr>
              <a:t>  “Компанийн засаглал” болон “Комплайнс” гарын авлага боловсруулж, хэвлүүлсэн.</a:t>
            </a:r>
            <a:endParaRPr lang="en-US" sz="1100" dirty="0">
              <a:latin typeface="Mogul Helios" pitchFamily="2" charset="0"/>
            </a:endParaRPr>
          </a:p>
        </p:txBody>
      </p:sp>
      <p:pic>
        <p:nvPicPr>
          <p:cNvPr id="120" name="Picture 10" descr="File:Infobox info icon.svg - Wikipedia">
            <a:extLst>
              <a:ext uri="{FF2B5EF4-FFF2-40B4-BE49-F238E27FC236}">
                <a16:creationId xmlns:a16="http://schemas.microsoft.com/office/drawing/2014/main" id="{8AA00B32-2E16-4B85-BAC7-AFA45D71C4E8}"/>
              </a:ext>
            </a:extLst>
          </p:cNvPr>
          <p:cNvPicPr>
            <a:picLocks noChangeAspect="1" noChangeArrowheads="1"/>
          </p:cNvPicPr>
          <p:nvPr/>
        </p:nvPicPr>
        <p:blipFill>
          <a:blip r:embed="rId8"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456449" y="4759429"/>
            <a:ext cx="515012" cy="515012"/>
          </a:xfrm>
          <a:prstGeom prst="rect">
            <a:avLst/>
          </a:prstGeom>
          <a:noFill/>
          <a:extLst>
            <a:ext uri="{909E8E84-426E-40DD-AFC4-6F175D3DCCD1}">
              <a14:hiddenFill xmlns:a14="http://schemas.microsoft.com/office/drawing/2010/main">
                <a:solidFill>
                  <a:srgbClr val="FFFFFF"/>
                </a:solidFill>
              </a14:hiddenFill>
            </a:ext>
          </a:extLst>
        </p:spPr>
      </p:pic>
      <p:sp>
        <p:nvSpPr>
          <p:cNvPr id="121" name="Rectangle 120">
            <a:extLst>
              <a:ext uri="{FF2B5EF4-FFF2-40B4-BE49-F238E27FC236}">
                <a16:creationId xmlns:a16="http://schemas.microsoft.com/office/drawing/2014/main" id="{099E52E3-77C7-47BC-98C9-083670FB377D}"/>
              </a:ext>
            </a:extLst>
          </p:cNvPr>
          <p:cNvSpPr/>
          <p:nvPr/>
        </p:nvSpPr>
        <p:spPr>
          <a:xfrm>
            <a:off x="4918368" y="6762575"/>
            <a:ext cx="3596520" cy="657872"/>
          </a:xfrm>
          <a:prstGeom prst="rect">
            <a:avLst/>
          </a:prstGeom>
        </p:spPr>
        <p:txBody>
          <a:bodyPr wrap="square">
            <a:spAutoFit/>
          </a:bodyPr>
          <a:lstStyle/>
          <a:p>
            <a:pPr algn="just" fontAlgn="base">
              <a:lnSpc>
                <a:spcPct val="150000"/>
              </a:lnSpc>
            </a:pPr>
            <a:r>
              <a:rPr lang="mn-MN" sz="1050" dirty="0">
                <a:solidFill>
                  <a:srgbClr val="EC5F31"/>
                </a:solidFill>
                <a:latin typeface="Mogul Helios" pitchFamily="2" charset="0"/>
              </a:rPr>
              <a:t>      </a:t>
            </a:r>
            <a:r>
              <a:rPr lang="mn-MN" sz="1050" b="1" dirty="0">
                <a:solidFill>
                  <a:srgbClr val="D0402C"/>
                </a:solidFill>
                <a:latin typeface="Mogul Helios" pitchFamily="2" charset="0"/>
              </a:rPr>
              <a:t>ДҮРЭМ, ЖУРАМ БОЛОВСРУУЛАХ</a:t>
            </a:r>
            <a:endParaRPr lang="en-US" sz="1050" b="1" dirty="0">
              <a:solidFill>
                <a:srgbClr val="D0402C"/>
              </a:solidFill>
              <a:latin typeface="Mogul Helios" pitchFamily="2" charset="0"/>
            </a:endParaRPr>
          </a:p>
          <a:p>
            <a:pPr algn="just" fontAlgn="base"/>
            <a:r>
              <a:rPr lang="mn-MN" sz="1050" dirty="0">
                <a:latin typeface="Mogul Helios" pitchFamily="2" charset="0"/>
              </a:rPr>
              <a:t>“Санал хураах кумулятив аргыг хэрэглэх журам”-ыг шинэчлэн боловсруулж батлав. </a:t>
            </a:r>
            <a:endParaRPr lang="en-US" sz="1050" dirty="0">
              <a:latin typeface="Mogul Helios" pitchFamily="2" charset="0"/>
            </a:endParaRPr>
          </a:p>
        </p:txBody>
      </p:sp>
      <p:sp>
        <p:nvSpPr>
          <p:cNvPr id="123" name="Rectangle 122">
            <a:extLst>
              <a:ext uri="{FF2B5EF4-FFF2-40B4-BE49-F238E27FC236}">
                <a16:creationId xmlns:a16="http://schemas.microsoft.com/office/drawing/2014/main" id="{24CF7885-4FB8-4CC0-A093-C456EC1D6FB1}"/>
              </a:ext>
            </a:extLst>
          </p:cNvPr>
          <p:cNvSpPr/>
          <p:nvPr/>
        </p:nvSpPr>
        <p:spPr>
          <a:xfrm>
            <a:off x="4905153" y="5970261"/>
            <a:ext cx="3609738" cy="815608"/>
          </a:xfrm>
          <a:prstGeom prst="rect">
            <a:avLst/>
          </a:prstGeom>
        </p:spPr>
        <p:txBody>
          <a:bodyPr wrap="square">
            <a:spAutoFit/>
          </a:bodyPr>
          <a:lstStyle/>
          <a:p>
            <a:pPr algn="just" fontAlgn="base"/>
            <a:r>
              <a:rPr lang="mn-MN" sz="1050" dirty="0">
                <a:solidFill>
                  <a:srgbClr val="EC5F31"/>
                </a:solidFill>
                <a:latin typeface="Mogul Helios" pitchFamily="2" charset="0"/>
              </a:rPr>
              <a:t>       </a:t>
            </a:r>
            <a:r>
              <a:rPr lang="mn-MN" sz="1050" b="1" dirty="0">
                <a:solidFill>
                  <a:srgbClr val="D0402C"/>
                </a:solidFill>
                <a:latin typeface="Mogul Helios" pitchFamily="2" charset="0"/>
              </a:rPr>
              <a:t>ХАМТЫН АЖИЛЛАГАА</a:t>
            </a:r>
          </a:p>
          <a:p>
            <a:pPr algn="just">
              <a:spcBef>
                <a:spcPts val="563"/>
              </a:spcBef>
            </a:pPr>
            <a:r>
              <a:rPr lang="mn-MN" sz="1050" dirty="0">
                <a:latin typeface="Mogul Helios" pitchFamily="2" charset="0"/>
              </a:rPr>
              <a:t>“Нээлттэй нийгэм форум” ТББ-тай хамтран “Хувьцаат компанийн комплайнс, мэдээллийн ил тод байдал” хэлэлцүүлэг зохион байгууллаа.</a:t>
            </a:r>
            <a:endParaRPr lang="en-US" sz="1050" dirty="0">
              <a:latin typeface="Mogul Helios" pitchFamily="2" charset="0"/>
            </a:endParaRPr>
          </a:p>
        </p:txBody>
      </p:sp>
      <p:sp>
        <p:nvSpPr>
          <p:cNvPr id="124" name="Rectangle 123">
            <a:extLst>
              <a:ext uri="{FF2B5EF4-FFF2-40B4-BE49-F238E27FC236}">
                <a16:creationId xmlns:a16="http://schemas.microsoft.com/office/drawing/2014/main" id="{8055F55B-86D5-4296-83C5-1641613E9621}"/>
              </a:ext>
            </a:extLst>
          </p:cNvPr>
          <p:cNvSpPr/>
          <p:nvPr/>
        </p:nvSpPr>
        <p:spPr>
          <a:xfrm>
            <a:off x="4918368" y="5264305"/>
            <a:ext cx="3596520" cy="577081"/>
          </a:xfrm>
          <a:prstGeom prst="rect">
            <a:avLst/>
          </a:prstGeom>
        </p:spPr>
        <p:txBody>
          <a:bodyPr wrap="square">
            <a:spAutoFit/>
          </a:bodyPr>
          <a:lstStyle/>
          <a:p>
            <a:pPr algn="just"/>
            <a:r>
              <a:rPr lang="mn-MN" sz="1050" dirty="0">
                <a:latin typeface="Mogul Helios" pitchFamily="2" charset="0"/>
              </a:rPr>
              <a:t>Компанийн засаглалын олон улсын зарчмууд болон комплайнсын хяналтын тогтолцооны чиглэлээр 14 судалгаа хийж үр дүнг бодлогын барим бичиг, дүрэм, журам, заавар боловсруулахад ашигласан.</a:t>
            </a:r>
          </a:p>
        </p:txBody>
      </p:sp>
      <p:cxnSp>
        <p:nvCxnSpPr>
          <p:cNvPr id="85" name="Straight Connector 84">
            <a:extLst>
              <a:ext uri="{FF2B5EF4-FFF2-40B4-BE49-F238E27FC236}">
                <a16:creationId xmlns:a16="http://schemas.microsoft.com/office/drawing/2014/main" id="{DED5AEB0-59F9-4B28-ADAC-BD3DDD74778E}"/>
              </a:ext>
            </a:extLst>
          </p:cNvPr>
          <p:cNvCxnSpPr>
            <a:cxnSpLocks/>
          </p:cNvCxnSpPr>
          <p:nvPr/>
        </p:nvCxnSpPr>
        <p:spPr>
          <a:xfrm>
            <a:off x="250018" y="2542754"/>
            <a:ext cx="3903849" cy="0"/>
          </a:xfrm>
          <a:prstGeom prst="line">
            <a:avLst/>
          </a:prstGeom>
          <a:ln w="19050">
            <a:solidFill>
              <a:srgbClr val="2957A4"/>
            </a:solidFill>
          </a:ln>
        </p:spPr>
        <p:style>
          <a:lnRef idx="1">
            <a:schemeClr val="accent1"/>
          </a:lnRef>
          <a:fillRef idx="0">
            <a:schemeClr val="accent1"/>
          </a:fillRef>
          <a:effectRef idx="0">
            <a:schemeClr val="accent1"/>
          </a:effectRef>
          <a:fontRef idx="minor">
            <a:schemeClr val="tx1"/>
          </a:fontRef>
        </p:style>
      </p:cxnSp>
      <p:sp>
        <p:nvSpPr>
          <p:cNvPr id="128" name="Rectangle 127">
            <a:extLst>
              <a:ext uri="{FF2B5EF4-FFF2-40B4-BE49-F238E27FC236}">
                <a16:creationId xmlns:a16="http://schemas.microsoft.com/office/drawing/2014/main" id="{50983C23-7321-4A47-88FE-2756C5852E1E}"/>
              </a:ext>
            </a:extLst>
          </p:cNvPr>
          <p:cNvSpPr/>
          <p:nvPr/>
        </p:nvSpPr>
        <p:spPr>
          <a:xfrm>
            <a:off x="4918368" y="7495957"/>
            <a:ext cx="3596520" cy="657872"/>
          </a:xfrm>
          <a:prstGeom prst="rect">
            <a:avLst/>
          </a:prstGeom>
        </p:spPr>
        <p:txBody>
          <a:bodyPr wrap="square">
            <a:spAutoFit/>
          </a:bodyPr>
          <a:lstStyle/>
          <a:p>
            <a:pPr algn="just" fontAlgn="base">
              <a:lnSpc>
                <a:spcPct val="150000"/>
              </a:lnSpc>
            </a:pPr>
            <a:r>
              <a:rPr lang="mn-MN" sz="1050" dirty="0">
                <a:solidFill>
                  <a:srgbClr val="EC5F31"/>
                </a:solidFill>
                <a:latin typeface="Mogul Helios" pitchFamily="2" charset="0"/>
              </a:rPr>
              <a:t>      </a:t>
            </a:r>
            <a:r>
              <a:rPr lang="mn-MN" sz="1050" b="1" dirty="0">
                <a:solidFill>
                  <a:srgbClr val="D0402C"/>
                </a:solidFill>
                <a:latin typeface="Mogul Helios" pitchFamily="2" charset="0"/>
              </a:rPr>
              <a:t>СУРГАЛТ ЗОХИОН БАЙГУУЛАХ</a:t>
            </a:r>
          </a:p>
          <a:p>
            <a:pPr algn="just" fontAlgn="base"/>
            <a:r>
              <a:rPr lang="mn-MN" sz="1050" dirty="0">
                <a:latin typeface="Mogul Helios" pitchFamily="2" charset="0"/>
              </a:rPr>
              <a:t>Хорооны албан хаагчид болон зохицуулалттай байгууллагуудад зориулсан 9 удаагийн сургалтуудыг зохион байгуулсан.</a:t>
            </a:r>
            <a:endParaRPr lang="en-US" sz="1050" dirty="0">
              <a:latin typeface="Mogul Helios" pitchFamily="2" charset="0"/>
            </a:endParaRPr>
          </a:p>
        </p:txBody>
      </p:sp>
      <p:sp>
        <p:nvSpPr>
          <p:cNvPr id="129" name="TextBox 128">
            <a:extLst>
              <a:ext uri="{FF2B5EF4-FFF2-40B4-BE49-F238E27FC236}">
                <a16:creationId xmlns:a16="http://schemas.microsoft.com/office/drawing/2014/main" id="{C9E86CA9-7336-4508-A787-9491AB2D4E8E}"/>
              </a:ext>
            </a:extLst>
          </p:cNvPr>
          <p:cNvSpPr txBox="1"/>
          <p:nvPr/>
        </p:nvSpPr>
        <p:spPr>
          <a:xfrm>
            <a:off x="5104549" y="5065868"/>
            <a:ext cx="3961425" cy="253916"/>
          </a:xfrm>
          <a:prstGeom prst="rect">
            <a:avLst/>
          </a:prstGeom>
          <a:noFill/>
        </p:spPr>
        <p:txBody>
          <a:bodyPr wrap="square">
            <a:spAutoFit/>
          </a:bodyPr>
          <a:lstStyle/>
          <a:p>
            <a:pPr fontAlgn="base"/>
            <a:r>
              <a:rPr lang="mn-MN" sz="1050" b="1" dirty="0">
                <a:solidFill>
                  <a:srgbClr val="D0402C"/>
                </a:solidFill>
                <a:latin typeface="Mogul Helios" pitchFamily="2" charset="0"/>
              </a:rPr>
              <a:t>СУДАЛГАА, ШИНЖИЛГЭЭ</a:t>
            </a:r>
            <a:endParaRPr lang="en-US" sz="1050" b="1" dirty="0">
              <a:solidFill>
                <a:srgbClr val="D0402C"/>
              </a:solidFill>
              <a:latin typeface="Mogul Helios" pitchFamily="2" charset="0"/>
            </a:endParaRPr>
          </a:p>
        </p:txBody>
      </p:sp>
      <p:pic>
        <p:nvPicPr>
          <p:cNvPr id="1036" name="Picture 12">
            <a:extLst>
              <a:ext uri="{FF2B5EF4-FFF2-40B4-BE49-F238E27FC236}">
                <a16:creationId xmlns:a16="http://schemas.microsoft.com/office/drawing/2014/main" id="{2CB202A5-E552-46BB-9BDB-FCC5404167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39364" y="4150854"/>
            <a:ext cx="532097" cy="532097"/>
          </a:xfrm>
          <a:prstGeom prst="rect">
            <a:avLst/>
          </a:prstGeom>
          <a:noFill/>
          <a:extLst>
            <a:ext uri="{909E8E84-426E-40DD-AFC4-6F175D3DCCD1}">
              <a14:hiddenFill xmlns:a14="http://schemas.microsoft.com/office/drawing/2010/main">
                <a:solidFill>
                  <a:srgbClr val="FFFFFF"/>
                </a:solidFill>
              </a14:hiddenFill>
            </a:ext>
          </a:extLst>
        </p:spPr>
      </p:pic>
      <p:sp>
        <p:nvSpPr>
          <p:cNvPr id="59" name="Google Shape;1444;p47">
            <a:extLst>
              <a:ext uri="{FF2B5EF4-FFF2-40B4-BE49-F238E27FC236}">
                <a16:creationId xmlns:a16="http://schemas.microsoft.com/office/drawing/2014/main" id="{C0CED13C-411A-4EA6-9096-62E75867EF44}"/>
              </a:ext>
            </a:extLst>
          </p:cNvPr>
          <p:cNvSpPr txBox="1"/>
          <p:nvPr/>
        </p:nvSpPr>
        <p:spPr>
          <a:xfrm>
            <a:off x="1059278" y="2344972"/>
            <a:ext cx="2495096" cy="394910"/>
          </a:xfrm>
          <a:prstGeom prst="rect">
            <a:avLst/>
          </a:prstGeom>
          <a:solidFill>
            <a:srgbClr val="2957A4"/>
          </a:solidFill>
          <a:ln w="19050">
            <a:noFill/>
          </a:ln>
        </p:spPr>
        <p:txBody>
          <a:bodyPr spcFirstLastPara="1" wrap="square" lIns="85821" tIns="85821" rIns="85821" bIns="85821" anchor="t" anchorCtr="0">
            <a:noAutofit/>
          </a:bodyPr>
          <a:lstStyle/>
          <a:p>
            <a:pPr algn="ctr">
              <a:lnSpc>
                <a:spcPct val="115000"/>
              </a:lnSpc>
              <a:spcAft>
                <a:spcPts val="1502"/>
              </a:spcAft>
            </a:pPr>
            <a:r>
              <a:rPr lang="mn-MN" sz="1690" dirty="0">
                <a:solidFill>
                  <a:schemeClr val="bg1"/>
                </a:solidFill>
                <a:latin typeface="Mogul Helios" panose="020B0604020202020204" charset="0"/>
                <a:ea typeface="Roboto"/>
                <a:cs typeface="Times New Roman" panose="02020603050405020304" pitchFamily="18" charset="0"/>
                <a:sym typeface="Roboto"/>
              </a:rPr>
              <a:t>ОНЦЛОХ АЖЛУУД</a:t>
            </a:r>
            <a:endParaRPr lang="mn-MN" sz="1690" dirty="0">
              <a:solidFill>
                <a:schemeClr val="bg1"/>
              </a:solidFill>
              <a:latin typeface="Times New Roman" panose="02020603050405020304" pitchFamily="18" charset="0"/>
              <a:ea typeface="Roboto"/>
              <a:cs typeface="Times New Roman" panose="02020603050405020304" pitchFamily="18" charset="0"/>
              <a:sym typeface="Roboto"/>
            </a:endParaRPr>
          </a:p>
        </p:txBody>
      </p:sp>
      <p:sp>
        <p:nvSpPr>
          <p:cNvPr id="60" name="Google Shape;1444;p47">
            <a:extLst>
              <a:ext uri="{FF2B5EF4-FFF2-40B4-BE49-F238E27FC236}">
                <a16:creationId xmlns:a16="http://schemas.microsoft.com/office/drawing/2014/main" id="{87230027-95B6-4484-911F-2560A9630E80}"/>
              </a:ext>
            </a:extLst>
          </p:cNvPr>
          <p:cNvSpPr txBox="1"/>
          <p:nvPr/>
        </p:nvSpPr>
        <p:spPr>
          <a:xfrm>
            <a:off x="5092614" y="853398"/>
            <a:ext cx="3730580" cy="1402142"/>
          </a:xfrm>
          <a:prstGeom prst="rect">
            <a:avLst/>
          </a:prstGeom>
          <a:noFill/>
          <a:ln w="19050">
            <a:noFill/>
            <a:prstDash val="sysDash"/>
          </a:ln>
        </p:spPr>
        <p:txBody>
          <a:bodyPr spcFirstLastPara="1" wrap="square" lIns="85821" tIns="85821" rIns="85821" bIns="85821" anchor="t" anchorCtr="0">
            <a:noAutofit/>
          </a:bodyPr>
          <a:lstStyle/>
          <a:p>
            <a:pPr>
              <a:lnSpc>
                <a:spcPct val="115000"/>
              </a:lnSpc>
              <a:spcAft>
                <a:spcPts val="1502"/>
              </a:spcAft>
            </a:pPr>
            <a:r>
              <a:rPr lang="mn-MN" sz="2800" b="1" dirty="0">
                <a:solidFill>
                  <a:srgbClr val="0E2C69"/>
                </a:solidFill>
                <a:latin typeface="Mogul Helios" pitchFamily="2" charset="0"/>
                <a:sym typeface="Roboto"/>
              </a:rPr>
              <a:t>КОМПАНИЙН ЗАСАГЛАЛ</a:t>
            </a:r>
            <a:r>
              <a:rPr lang="en-US" sz="2800" b="1" dirty="0">
                <a:solidFill>
                  <a:srgbClr val="0E2C69"/>
                </a:solidFill>
                <a:latin typeface="Mogul Helios" pitchFamily="2" charset="0"/>
                <a:sym typeface="Roboto"/>
              </a:rPr>
              <a:t>, </a:t>
            </a:r>
            <a:r>
              <a:rPr lang="mn-MN" sz="2800" b="1" dirty="0">
                <a:solidFill>
                  <a:srgbClr val="D0402C"/>
                </a:solidFill>
                <a:latin typeface="Mogul Helios" pitchFamily="2" charset="0"/>
                <a:sym typeface="Roboto"/>
              </a:rPr>
              <a:t>КОМПЛАЙНС</a:t>
            </a:r>
          </a:p>
        </p:txBody>
      </p:sp>
      <p:pic>
        <p:nvPicPr>
          <p:cNvPr id="4" name="Picture 3"/>
          <p:cNvPicPr>
            <a:picLocks noChangeAspect="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06523" y="3135214"/>
            <a:ext cx="377413" cy="377413"/>
          </a:xfrm>
          <a:prstGeom prst="rect">
            <a:avLst/>
          </a:prstGeom>
        </p:spPr>
      </p:pic>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0969" y="5124528"/>
            <a:ext cx="461320" cy="461320"/>
          </a:xfrm>
          <a:prstGeom prst="rect">
            <a:avLst/>
          </a:prstGeom>
        </p:spPr>
      </p:pic>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0425" y="6018510"/>
            <a:ext cx="393593" cy="393593"/>
          </a:xfrm>
          <a:prstGeom prst="rect">
            <a:avLst/>
          </a:prstGeom>
        </p:spPr>
      </p:pic>
      <p:pic>
        <p:nvPicPr>
          <p:cNvPr id="24" name="Picture 23"/>
          <p:cNvPicPr>
            <a:picLocks noChangeAspect="1"/>
          </p:cNvPicPr>
          <p:nvPr/>
        </p:nvPicPr>
        <p:blipFill>
          <a:blip r:embed="rId1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79923" y="6908412"/>
            <a:ext cx="414092" cy="414092"/>
          </a:xfrm>
          <a:prstGeom prst="rect">
            <a:avLst/>
          </a:prstGeom>
        </p:spPr>
      </p:pic>
      <p:sp>
        <p:nvSpPr>
          <p:cNvPr id="26" name="Oval 25"/>
          <p:cNvSpPr/>
          <p:nvPr/>
        </p:nvSpPr>
        <p:spPr>
          <a:xfrm>
            <a:off x="649603" y="2967266"/>
            <a:ext cx="674733" cy="674733"/>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a:p>
        </p:txBody>
      </p:sp>
      <p:sp>
        <p:nvSpPr>
          <p:cNvPr id="118" name="Oval 117"/>
          <p:cNvSpPr/>
          <p:nvPr/>
        </p:nvSpPr>
        <p:spPr>
          <a:xfrm>
            <a:off x="649603" y="3964778"/>
            <a:ext cx="674733" cy="674733"/>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a:p>
        </p:txBody>
      </p:sp>
      <p:sp>
        <p:nvSpPr>
          <p:cNvPr id="119" name="Oval 118"/>
          <p:cNvSpPr/>
          <p:nvPr/>
        </p:nvSpPr>
        <p:spPr>
          <a:xfrm>
            <a:off x="649603" y="5042339"/>
            <a:ext cx="674733" cy="674733"/>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a:p>
        </p:txBody>
      </p:sp>
      <p:sp>
        <p:nvSpPr>
          <p:cNvPr id="122" name="Oval 121"/>
          <p:cNvSpPr/>
          <p:nvPr/>
        </p:nvSpPr>
        <p:spPr>
          <a:xfrm>
            <a:off x="649603" y="5890291"/>
            <a:ext cx="674733" cy="674733"/>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a:p>
        </p:txBody>
      </p:sp>
      <p:sp>
        <p:nvSpPr>
          <p:cNvPr id="125" name="Oval 124"/>
          <p:cNvSpPr/>
          <p:nvPr/>
        </p:nvSpPr>
        <p:spPr>
          <a:xfrm>
            <a:off x="649603" y="6785870"/>
            <a:ext cx="674733" cy="674733"/>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a:p>
        </p:txBody>
      </p:sp>
      <p:sp>
        <p:nvSpPr>
          <p:cNvPr id="126" name="Oval 125"/>
          <p:cNvSpPr/>
          <p:nvPr/>
        </p:nvSpPr>
        <p:spPr>
          <a:xfrm>
            <a:off x="649602" y="7567734"/>
            <a:ext cx="674733" cy="674733"/>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a:p>
        </p:txBody>
      </p:sp>
      <p:pic>
        <p:nvPicPr>
          <p:cNvPr id="79" name="Picture 18" descr="Дэлхий">
            <a:extLst>
              <a:ext uri="{FF2B5EF4-FFF2-40B4-BE49-F238E27FC236}">
                <a16:creationId xmlns:a16="http://schemas.microsoft.com/office/drawing/2014/main" id="{492FB3AB-AF0B-4078-A478-4B940C94FBD0}"/>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6742"/>
          <a:stretch/>
        </p:blipFill>
        <p:spPr bwMode="auto">
          <a:xfrm>
            <a:off x="751631" y="7663007"/>
            <a:ext cx="500708" cy="57946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17724" y="5065870"/>
            <a:ext cx="434599" cy="434599"/>
          </a:xfrm>
          <a:prstGeom prst="rect">
            <a:avLst/>
          </a:prstGeom>
        </p:spPr>
      </p:pic>
      <p:pic>
        <p:nvPicPr>
          <p:cNvPr id="29" name="Picture 2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367403" y="7696517"/>
            <a:ext cx="354898" cy="354898"/>
          </a:xfrm>
          <a:prstGeom prst="rect">
            <a:avLst/>
          </a:prstGeom>
        </p:spPr>
      </p:pic>
      <p:pic>
        <p:nvPicPr>
          <p:cNvPr id="30" name="Picture 2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67403" y="6876165"/>
            <a:ext cx="354898" cy="354898"/>
          </a:xfrm>
          <a:prstGeom prst="rect">
            <a:avLst/>
          </a:prstGeom>
        </p:spPr>
      </p:pic>
      <p:pic>
        <p:nvPicPr>
          <p:cNvPr id="31" name="Picture 3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285849" y="6043239"/>
            <a:ext cx="498346" cy="334827"/>
          </a:xfrm>
          <a:prstGeom prst="rect">
            <a:avLst/>
          </a:prstGeom>
        </p:spPr>
      </p:pic>
      <p:sp>
        <p:nvSpPr>
          <p:cNvPr id="68" name="Rectangle 67">
            <a:extLst>
              <a:ext uri="{FF2B5EF4-FFF2-40B4-BE49-F238E27FC236}">
                <a16:creationId xmlns:a16="http://schemas.microsoft.com/office/drawing/2014/main" id="{6015E53F-E4DD-4C55-BCD6-638E2A52BD73}"/>
              </a:ext>
            </a:extLst>
          </p:cNvPr>
          <p:cNvSpPr/>
          <p:nvPr/>
        </p:nvSpPr>
        <p:spPr>
          <a:xfrm rot="5400000">
            <a:off x="4439892" y="-3816375"/>
            <a:ext cx="726955" cy="8131987"/>
          </a:xfrm>
          <a:prstGeom prst="rect">
            <a:avLst/>
          </a:prstGeom>
          <a:solidFill>
            <a:srgbClr val="295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7"/>
          </a:p>
        </p:txBody>
      </p:sp>
      <p:sp>
        <p:nvSpPr>
          <p:cNvPr id="69" name="Rectangle 68">
            <a:extLst>
              <a:ext uri="{FF2B5EF4-FFF2-40B4-BE49-F238E27FC236}">
                <a16:creationId xmlns:a16="http://schemas.microsoft.com/office/drawing/2014/main" id="{C1385834-D351-49D3-923E-CE567645CB00}"/>
              </a:ext>
            </a:extLst>
          </p:cNvPr>
          <p:cNvSpPr/>
          <p:nvPr/>
        </p:nvSpPr>
        <p:spPr>
          <a:xfrm>
            <a:off x="7325572" y="-147362"/>
            <a:ext cx="1396635" cy="830997"/>
          </a:xfrm>
          <a:prstGeom prst="rect">
            <a:avLst/>
          </a:prstGeom>
          <a:effectLst>
            <a:outerShdw blurRad="50800" dist="38100" dir="2700000" algn="tl" rotWithShape="0">
              <a:prstClr val="black">
                <a:alpha val="40000"/>
              </a:prstClr>
            </a:outerShdw>
          </a:effectLst>
        </p:spPr>
        <p:txBody>
          <a:bodyPr wrap="square">
            <a:spAutoFit/>
          </a:bodyPr>
          <a:lstStyle/>
          <a:p>
            <a:pPr defTabSz="760652" eaLnBrk="0" fontAlgn="base" hangingPunct="0">
              <a:spcBef>
                <a:spcPct val="0"/>
              </a:spcBef>
              <a:spcAft>
                <a:spcPct val="0"/>
              </a:spcAft>
            </a:pPr>
            <a:r>
              <a:rPr lang="mn-MN" sz="4800" b="1" dirty="0">
                <a:solidFill>
                  <a:schemeClr val="bg1"/>
                </a:solidFill>
                <a:latin typeface="Mogul Helios" pitchFamily="2" charset="0"/>
              </a:rPr>
              <a:t>2020</a:t>
            </a:r>
            <a:endParaRPr lang="en-US" sz="4991" b="1" dirty="0">
              <a:solidFill>
                <a:schemeClr val="bg1"/>
              </a:solidFill>
              <a:latin typeface="Mogul Helios" pitchFamily="2" charset="0"/>
            </a:endParaRPr>
          </a:p>
        </p:txBody>
      </p:sp>
      <p:sp>
        <p:nvSpPr>
          <p:cNvPr id="76" name="Rectangle 75">
            <a:extLst>
              <a:ext uri="{FF2B5EF4-FFF2-40B4-BE49-F238E27FC236}">
                <a16:creationId xmlns:a16="http://schemas.microsoft.com/office/drawing/2014/main" id="{26421833-91BA-4F79-93EC-FC5E1EBC55C3}"/>
              </a:ext>
            </a:extLst>
          </p:cNvPr>
          <p:cNvSpPr/>
          <p:nvPr/>
        </p:nvSpPr>
        <p:spPr>
          <a:xfrm>
            <a:off x="963238" y="10650"/>
            <a:ext cx="6440386" cy="646331"/>
          </a:xfrm>
          <a:prstGeom prst="rect">
            <a:avLst/>
          </a:prstGeom>
        </p:spPr>
        <p:txBody>
          <a:bodyPr wrap="square">
            <a:spAutoFit/>
          </a:bodyPr>
          <a:lstStyle/>
          <a:p>
            <a:pPr defTabSz="760652" eaLnBrk="0" fontAlgn="base" hangingPunct="0">
              <a:spcBef>
                <a:spcPct val="0"/>
              </a:spcBef>
              <a:spcAft>
                <a:spcPct val="0"/>
              </a:spcAft>
            </a:pPr>
            <a:r>
              <a:rPr lang="mn-MN" sz="3600" b="1" dirty="0">
                <a:solidFill>
                  <a:schemeClr val="bg1"/>
                </a:solidFill>
                <a:latin typeface="Mogul Helios" pitchFamily="2" charset="0"/>
              </a:rPr>
              <a:t>САНХҮҮГИЙН ЗОХИЦУУЛАХ ХОРОО </a:t>
            </a:r>
            <a:endParaRPr lang="en-US" sz="3600" b="1" dirty="0">
              <a:solidFill>
                <a:schemeClr val="bg1"/>
              </a:solidFill>
              <a:latin typeface="Mogul Helios" pitchFamily="2" charset="0"/>
            </a:endParaRPr>
          </a:p>
        </p:txBody>
      </p:sp>
      <p:pic>
        <p:nvPicPr>
          <p:cNvPr id="77" name="Picture 76">
            <a:extLst>
              <a:ext uri="{FF2B5EF4-FFF2-40B4-BE49-F238E27FC236}">
                <a16:creationId xmlns:a16="http://schemas.microsoft.com/office/drawing/2014/main" id="{6064A310-1321-43D4-AEE1-75B8118034B8}"/>
              </a:ext>
            </a:extLst>
          </p:cNvPr>
          <p:cNvPicPr>
            <a:picLocks noChangeAspect="1"/>
          </p:cNvPicPr>
          <p:nvPr/>
        </p:nvPicPr>
        <p:blipFill>
          <a:blip r:embed="rId19" cstate="print">
            <a:clrChange>
              <a:clrFrom>
                <a:srgbClr val="FEFBFF"/>
              </a:clrFrom>
              <a:clrTo>
                <a:srgbClr val="FEFBFF">
                  <a:alpha val="0"/>
                </a:srgbClr>
              </a:clrTo>
            </a:clrChange>
            <a:extLst>
              <a:ext uri="{28A0092B-C50C-407E-A947-70E740481C1C}">
                <a14:useLocalDpi xmlns:a14="http://schemas.microsoft.com/office/drawing/2010/main" val="0"/>
              </a:ext>
            </a:extLst>
          </a:blip>
          <a:stretch>
            <a:fillRect/>
          </a:stretch>
        </p:blipFill>
        <p:spPr>
          <a:xfrm>
            <a:off x="135807" y="39035"/>
            <a:ext cx="520754" cy="541901"/>
          </a:xfrm>
          <a:prstGeom prst="rect">
            <a:avLst/>
          </a:prstGeom>
        </p:spPr>
      </p:pic>
      <p:pic>
        <p:nvPicPr>
          <p:cNvPr id="78" name="Picture 6" descr="Snowflake Icon | Christmas Flat Color Iconset | Icons8">
            <a:extLst>
              <a:ext uri="{FF2B5EF4-FFF2-40B4-BE49-F238E27FC236}">
                <a16:creationId xmlns:a16="http://schemas.microsoft.com/office/drawing/2014/main" id="{7F74E84A-B7BA-4C29-A22A-ED9E95BC61D2}"/>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296587" y="759283"/>
            <a:ext cx="306298" cy="306298"/>
          </a:xfrm>
          <a:prstGeom prst="rect">
            <a:avLst/>
          </a:prstGeom>
          <a:noFill/>
          <a:extLst>
            <a:ext uri="{909E8E84-426E-40DD-AFC4-6F175D3DCCD1}">
              <a14:hiddenFill xmlns:a14="http://schemas.microsoft.com/office/drawing/2010/main">
                <a:solidFill>
                  <a:srgbClr val="FFFFFF"/>
                </a:solidFill>
              </a14:hiddenFill>
            </a:ext>
          </a:extLst>
        </p:spPr>
      </p:pic>
      <p:cxnSp>
        <p:nvCxnSpPr>
          <p:cNvPr id="80" name="AutoShape 71">
            <a:extLst>
              <a:ext uri="{FF2B5EF4-FFF2-40B4-BE49-F238E27FC236}">
                <a16:creationId xmlns:a16="http://schemas.microsoft.com/office/drawing/2014/main" id="{E60AAB68-2683-4270-A19E-65D7D0114678}"/>
              </a:ext>
            </a:extLst>
          </p:cNvPr>
          <p:cNvCxnSpPr>
            <a:cxnSpLocks noChangeShapeType="1"/>
          </p:cNvCxnSpPr>
          <p:nvPr/>
        </p:nvCxnSpPr>
        <p:spPr bwMode="auto">
          <a:xfrm>
            <a:off x="3322077" y="1233221"/>
            <a:ext cx="297889" cy="0"/>
          </a:xfrm>
          <a:prstGeom prst="straightConnector1">
            <a:avLst/>
          </a:prstGeom>
          <a:noFill/>
          <a:ln w="3175">
            <a:solidFill>
              <a:srgbClr val="0852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81" name="AutoShape 72">
            <a:extLst>
              <a:ext uri="{FF2B5EF4-FFF2-40B4-BE49-F238E27FC236}">
                <a16:creationId xmlns:a16="http://schemas.microsoft.com/office/drawing/2014/main" id="{FEBFEC4A-BE09-4CEB-9EF0-33D567447DCF}"/>
              </a:ext>
            </a:extLst>
          </p:cNvPr>
          <p:cNvCxnSpPr>
            <a:cxnSpLocks noChangeShapeType="1"/>
          </p:cNvCxnSpPr>
          <p:nvPr/>
        </p:nvCxnSpPr>
        <p:spPr bwMode="auto">
          <a:xfrm>
            <a:off x="3619965" y="1233222"/>
            <a:ext cx="0" cy="549717"/>
          </a:xfrm>
          <a:prstGeom prst="straightConnector1">
            <a:avLst/>
          </a:prstGeom>
          <a:noFill/>
          <a:ln w="3175" algn="ctr">
            <a:solidFill>
              <a:srgbClr val="0852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82" name="AutoShape 73">
            <a:extLst>
              <a:ext uri="{FF2B5EF4-FFF2-40B4-BE49-F238E27FC236}">
                <a16:creationId xmlns:a16="http://schemas.microsoft.com/office/drawing/2014/main" id="{420E5DE6-1A60-41AC-939F-28EFA131A9D5}"/>
              </a:ext>
            </a:extLst>
          </p:cNvPr>
          <p:cNvCxnSpPr>
            <a:cxnSpLocks noChangeShapeType="1"/>
          </p:cNvCxnSpPr>
          <p:nvPr/>
        </p:nvCxnSpPr>
        <p:spPr bwMode="auto">
          <a:xfrm flipH="1">
            <a:off x="3219596" y="1782938"/>
            <a:ext cx="400370" cy="0"/>
          </a:xfrm>
          <a:prstGeom prst="straightConnector1">
            <a:avLst/>
          </a:prstGeom>
          <a:noFill/>
          <a:ln w="3175" algn="ctr">
            <a:solidFill>
              <a:srgbClr val="D0402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9218" name="Picture 2" descr="Knowledge clipart knowlege, Knowledge knowlege Transparent FREE for  download on WebStockReview 2020">
            <a:extLst>
              <a:ext uri="{FF2B5EF4-FFF2-40B4-BE49-F238E27FC236}">
                <a16:creationId xmlns:a16="http://schemas.microsoft.com/office/drawing/2014/main" id="{792EC3B5-1231-4E5D-ACA5-06CC92B73F9D}"/>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65918" y="962382"/>
            <a:ext cx="1213857" cy="949974"/>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6" descr="Snowflake Icon | Christmas Flat Color Iconset | Icons8">
            <a:extLst>
              <a:ext uri="{FF2B5EF4-FFF2-40B4-BE49-F238E27FC236}">
                <a16:creationId xmlns:a16="http://schemas.microsoft.com/office/drawing/2014/main" id="{8339CCF1-682B-4D9D-8CD9-E1F16A29E044}"/>
              </a:ext>
            </a:extLst>
          </p:cNvPr>
          <p:cNvPicPr>
            <a:picLocks noChangeAspect="1" noChangeArrowheads="1"/>
          </p:cNvPicPr>
          <p:nvPr/>
        </p:nvPicPr>
        <p:blipFill>
          <a:blip r:embed="rId22" cstate="print">
            <a:lum bright="70000" contrast="-70000"/>
            <a:extLst>
              <a:ext uri="{28A0092B-C50C-407E-A947-70E740481C1C}">
                <a14:useLocalDpi xmlns:a14="http://schemas.microsoft.com/office/drawing/2010/main" val="0"/>
              </a:ext>
            </a:extLst>
          </a:blip>
          <a:srcRect/>
          <a:stretch>
            <a:fillRect/>
          </a:stretch>
        </p:blipFill>
        <p:spPr bwMode="auto">
          <a:xfrm>
            <a:off x="3181215" y="2402445"/>
            <a:ext cx="286118" cy="286118"/>
          </a:xfrm>
          <a:prstGeom prst="rect">
            <a:avLst/>
          </a:prstGeom>
          <a:noFill/>
          <a:extLst>
            <a:ext uri="{909E8E84-426E-40DD-AFC4-6F175D3DCCD1}">
              <a14:hiddenFill xmlns:a14="http://schemas.microsoft.com/office/drawing/2010/main">
                <a:solidFill>
                  <a:srgbClr val="FFFFFF"/>
                </a:solidFill>
              </a14:hiddenFill>
            </a:ext>
          </a:extLst>
        </p:spPr>
      </p:pic>
      <p:cxnSp>
        <p:nvCxnSpPr>
          <p:cNvPr id="86" name="AutoShape 71">
            <a:extLst>
              <a:ext uri="{FF2B5EF4-FFF2-40B4-BE49-F238E27FC236}">
                <a16:creationId xmlns:a16="http://schemas.microsoft.com/office/drawing/2014/main" id="{62AA3139-14C9-4717-B900-6B8E293B940C}"/>
              </a:ext>
            </a:extLst>
          </p:cNvPr>
          <p:cNvCxnSpPr>
            <a:cxnSpLocks noChangeShapeType="1"/>
          </p:cNvCxnSpPr>
          <p:nvPr/>
        </p:nvCxnSpPr>
        <p:spPr bwMode="auto">
          <a:xfrm>
            <a:off x="8502954" y="1174191"/>
            <a:ext cx="159178" cy="0"/>
          </a:xfrm>
          <a:prstGeom prst="straightConnector1">
            <a:avLst/>
          </a:prstGeom>
          <a:noFill/>
          <a:ln w="3175">
            <a:solidFill>
              <a:srgbClr val="0852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87" name="AutoShape 72">
            <a:extLst>
              <a:ext uri="{FF2B5EF4-FFF2-40B4-BE49-F238E27FC236}">
                <a16:creationId xmlns:a16="http://schemas.microsoft.com/office/drawing/2014/main" id="{375931A3-D77B-4A84-B425-EE42549F7140}"/>
              </a:ext>
            </a:extLst>
          </p:cNvPr>
          <p:cNvCxnSpPr>
            <a:cxnSpLocks noChangeShapeType="1"/>
          </p:cNvCxnSpPr>
          <p:nvPr/>
        </p:nvCxnSpPr>
        <p:spPr bwMode="auto">
          <a:xfrm>
            <a:off x="8658645" y="1174191"/>
            <a:ext cx="0" cy="475397"/>
          </a:xfrm>
          <a:prstGeom prst="straightConnector1">
            <a:avLst/>
          </a:prstGeom>
          <a:noFill/>
          <a:ln w="3175" algn="ctr">
            <a:solidFill>
              <a:srgbClr val="0852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89" name="AutoShape 73">
            <a:extLst>
              <a:ext uri="{FF2B5EF4-FFF2-40B4-BE49-F238E27FC236}">
                <a16:creationId xmlns:a16="http://schemas.microsoft.com/office/drawing/2014/main" id="{F3FDF39C-9FE2-4284-BCE4-083102861841}"/>
              </a:ext>
            </a:extLst>
          </p:cNvPr>
          <p:cNvCxnSpPr>
            <a:cxnSpLocks noChangeShapeType="1"/>
          </p:cNvCxnSpPr>
          <p:nvPr/>
        </p:nvCxnSpPr>
        <p:spPr bwMode="auto">
          <a:xfrm flipH="1">
            <a:off x="7073327" y="1649588"/>
            <a:ext cx="1585319" cy="0"/>
          </a:xfrm>
          <a:prstGeom prst="straightConnector1">
            <a:avLst/>
          </a:prstGeom>
          <a:noFill/>
          <a:ln w="3175" algn="ctr">
            <a:solidFill>
              <a:srgbClr val="D0402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9220" name="Picture 4" descr="Compliance Audits: What You Need to Know to Avoid a Penalty">
            <a:extLst>
              <a:ext uri="{FF2B5EF4-FFF2-40B4-BE49-F238E27FC236}">
                <a16:creationId xmlns:a16="http://schemas.microsoft.com/office/drawing/2014/main" id="{AA3B41E7-960A-4E90-922B-38A1FA21828D}"/>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23215" r="20250"/>
          <a:stretch/>
        </p:blipFill>
        <p:spPr bwMode="auto">
          <a:xfrm>
            <a:off x="4315907" y="1076880"/>
            <a:ext cx="754074" cy="72097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641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6" descr="Snowflake Icon | Christmas Flat Color Iconset | Icons8">
            <a:extLst>
              <a:ext uri="{FF2B5EF4-FFF2-40B4-BE49-F238E27FC236}">
                <a16:creationId xmlns:a16="http://schemas.microsoft.com/office/drawing/2014/main" id="{35DC6261-67EE-407C-BF4E-5CE82158DF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4793" y="955808"/>
            <a:ext cx="429177" cy="42917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Snowflake Icon | Christmas Flat Color Iconset | Icons8">
            <a:extLst>
              <a:ext uri="{FF2B5EF4-FFF2-40B4-BE49-F238E27FC236}">
                <a16:creationId xmlns:a16="http://schemas.microsoft.com/office/drawing/2014/main" id="{FC54D0C1-1112-4F73-9402-0D1C40F728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1869" y="3145630"/>
            <a:ext cx="429177" cy="42917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Snowflake Icon | Christmas Flat Color Iconset | Icons8">
            <a:extLst>
              <a:ext uri="{FF2B5EF4-FFF2-40B4-BE49-F238E27FC236}">
                <a16:creationId xmlns:a16="http://schemas.microsoft.com/office/drawing/2014/main" id="{032B7322-F058-4B52-BCAD-A2FC48E3B8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4633" y="3195236"/>
            <a:ext cx="535346" cy="535346"/>
          </a:xfrm>
          <a:prstGeom prst="rect">
            <a:avLst/>
          </a:prstGeom>
          <a:noFill/>
          <a:extLst>
            <a:ext uri="{909E8E84-426E-40DD-AFC4-6F175D3DCCD1}">
              <a14:hiddenFill xmlns:a14="http://schemas.microsoft.com/office/drawing/2010/main">
                <a:solidFill>
                  <a:srgbClr val="FFFFFF"/>
                </a:solidFill>
              </a14:hiddenFill>
            </a:ext>
          </a:extLst>
        </p:spPr>
      </p:pic>
      <p:sp>
        <p:nvSpPr>
          <p:cNvPr id="40" name="AutoShape 4" descr="Loan - Free hands and gestures icons">
            <a:extLst>
              <a:ext uri="{FF2B5EF4-FFF2-40B4-BE49-F238E27FC236}">
                <a16:creationId xmlns:a16="http://schemas.microsoft.com/office/drawing/2014/main" id="{D36D59FF-B1DC-4BDB-984A-18D01D685102}"/>
              </a:ext>
            </a:extLst>
          </p:cNvPr>
          <p:cNvSpPr>
            <a:spLocks noChangeAspect="1" noChangeArrowheads="1"/>
          </p:cNvSpPr>
          <p:nvPr/>
        </p:nvSpPr>
        <p:spPr bwMode="auto">
          <a:xfrm>
            <a:off x="4290877" y="4062278"/>
            <a:ext cx="286118" cy="2861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5835" tIns="42918" rIns="85835" bIns="42918" numCol="1" anchor="t" anchorCtr="0" compatLnSpc="1">
            <a:prstTxWarp prst="textNoShape">
              <a:avLst/>
            </a:prstTxWarp>
          </a:bodyPr>
          <a:lstStyle/>
          <a:p>
            <a:endParaRPr lang="en-US" sz="1690"/>
          </a:p>
        </p:txBody>
      </p:sp>
      <p:pic>
        <p:nvPicPr>
          <p:cNvPr id="44" name="Picture 6" descr="Snowflake Icon | Christmas Flat Color Iconset | Icons8">
            <a:extLst>
              <a:ext uri="{FF2B5EF4-FFF2-40B4-BE49-F238E27FC236}">
                <a16:creationId xmlns:a16="http://schemas.microsoft.com/office/drawing/2014/main" id="{9F9D0169-EF27-47AD-8882-81F76D3261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781" y="3213352"/>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Snowflake Icon | Christmas Flat Color Iconset | Icons8">
            <a:extLst>
              <a:ext uri="{FF2B5EF4-FFF2-40B4-BE49-F238E27FC236}">
                <a16:creationId xmlns:a16="http://schemas.microsoft.com/office/drawing/2014/main" id="{EB619AA7-E1A8-40B2-99BC-D30CE99C74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7197" y="2586055"/>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Snowflake Icon | Christmas Flat Color Iconset | Icons8">
            <a:extLst>
              <a:ext uri="{FF2B5EF4-FFF2-40B4-BE49-F238E27FC236}">
                <a16:creationId xmlns:a16="http://schemas.microsoft.com/office/drawing/2014/main" id="{2BB6739D-2384-40A1-8041-F277E2E663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5849" y="1520137"/>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Snowflake Icon | Christmas Flat Color Iconset | Icons8">
            <a:extLst>
              <a:ext uri="{FF2B5EF4-FFF2-40B4-BE49-F238E27FC236}">
                <a16:creationId xmlns:a16="http://schemas.microsoft.com/office/drawing/2014/main" id="{1F6C236D-04A2-413C-8736-39F9F2007B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0477" y="929012"/>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Snowflake Icon | Christmas Flat Color Iconset | Icons8">
            <a:extLst>
              <a:ext uri="{FF2B5EF4-FFF2-40B4-BE49-F238E27FC236}">
                <a16:creationId xmlns:a16="http://schemas.microsoft.com/office/drawing/2014/main" id="{94155479-47A4-7144-BA26-036D534CC1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121" y="7707455"/>
            <a:ext cx="305320" cy="305320"/>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Stock market - Free ui ico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992" y="967697"/>
            <a:ext cx="613961" cy="613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035" name="Text Box 53"/>
          <p:cNvSpPr txBox="1">
            <a:spLocks noChangeArrowheads="1"/>
          </p:cNvSpPr>
          <p:nvPr/>
        </p:nvSpPr>
        <p:spPr bwMode="auto">
          <a:xfrm>
            <a:off x="1371447" y="764154"/>
            <a:ext cx="3359649" cy="81662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4334" tIns="34334" rIns="34334" bIns="34334" numCol="1" anchor="t" anchorCtr="0" compatLnSpc="1">
            <a:prstTxWarp prst="textNoShape">
              <a:avLst/>
            </a:prstTxWarp>
          </a:bodyPr>
          <a:lstStyle/>
          <a:p>
            <a:pPr defTabSz="858360" eaLnBrk="0" fontAlgn="base" hangingPunct="0">
              <a:spcBef>
                <a:spcPct val="0"/>
              </a:spcBef>
              <a:spcAft>
                <a:spcPct val="0"/>
              </a:spcAft>
            </a:pPr>
            <a:r>
              <a:rPr lang="ru-RU" altLang="en-US" sz="3200" b="1" dirty="0">
                <a:solidFill>
                  <a:srgbClr val="3457A4"/>
                </a:solidFill>
                <a:latin typeface="Mogul Helios" pitchFamily="2" charset="0"/>
              </a:rPr>
              <a:t>ҮНЭТ ЦААСНЫ </a:t>
            </a:r>
            <a:endParaRPr lang="mn-MN" altLang="en-US" sz="3200" b="1" dirty="0">
              <a:solidFill>
                <a:srgbClr val="3457A4"/>
              </a:solidFill>
              <a:latin typeface="Mogul Helios" pitchFamily="2" charset="0"/>
            </a:endParaRPr>
          </a:p>
          <a:p>
            <a:pPr defTabSz="858360" eaLnBrk="0" fontAlgn="base" hangingPunct="0">
              <a:spcBef>
                <a:spcPct val="0"/>
              </a:spcBef>
              <a:spcAft>
                <a:spcPct val="0"/>
              </a:spcAft>
            </a:pPr>
            <a:r>
              <a:rPr lang="mn-MN" altLang="en-US" sz="3200" b="1" dirty="0">
                <a:solidFill>
                  <a:srgbClr val="D0402C"/>
                </a:solidFill>
                <a:latin typeface="Mogul Helios" pitchFamily="2" charset="0"/>
              </a:rPr>
              <a:t>ЗАХ ЗЭЭЛ</a:t>
            </a:r>
            <a:endParaRPr lang="en-US" altLang="en-US" sz="3200" dirty="0">
              <a:solidFill>
                <a:srgbClr val="D0402C"/>
              </a:solidFill>
              <a:latin typeface="Arial" panose="020B0604020202020204" pitchFamily="34" charset="0"/>
            </a:endParaRPr>
          </a:p>
        </p:txBody>
      </p:sp>
      <p:cxnSp>
        <p:nvCxnSpPr>
          <p:cNvPr id="1078" name="AutoShape 54"/>
          <p:cNvCxnSpPr>
            <a:cxnSpLocks noChangeShapeType="1"/>
          </p:cNvCxnSpPr>
          <p:nvPr/>
        </p:nvCxnSpPr>
        <p:spPr bwMode="auto">
          <a:xfrm flipV="1">
            <a:off x="6088212" y="2189565"/>
            <a:ext cx="0" cy="5284239"/>
          </a:xfrm>
          <a:prstGeom prst="straightConnector1">
            <a:avLst/>
          </a:prstGeom>
          <a:noFill/>
          <a:ln w="19050">
            <a:solidFill>
              <a:srgbClr val="2957A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1079" name="Picture 55" descr="Trading - Free computer ic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22408" y="2608008"/>
            <a:ext cx="692942" cy="72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80" name="Picture 56" descr="Statement Icons - 380 free vector icon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65624" y="3973625"/>
            <a:ext cx="590118" cy="59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81" name="Picture 57" descr="Requirements - Free business and finance ico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41781" y="5220624"/>
            <a:ext cx="630353" cy="630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82" name="Picture 58" descr="Account - Free business and finance icon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65628" y="6548392"/>
            <a:ext cx="616942" cy="616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cxnSp>
        <p:nvCxnSpPr>
          <p:cNvPr id="1095" name="AutoShape 71"/>
          <p:cNvCxnSpPr>
            <a:cxnSpLocks noChangeShapeType="1"/>
          </p:cNvCxnSpPr>
          <p:nvPr/>
        </p:nvCxnSpPr>
        <p:spPr bwMode="auto">
          <a:xfrm>
            <a:off x="3759737" y="1065581"/>
            <a:ext cx="629013" cy="0"/>
          </a:xfrm>
          <a:prstGeom prst="straightConnector1">
            <a:avLst/>
          </a:prstGeom>
          <a:noFill/>
          <a:ln w="3175">
            <a:solidFill>
              <a:srgbClr val="0852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96" name="AutoShape 72"/>
          <p:cNvCxnSpPr>
            <a:cxnSpLocks noChangeShapeType="1"/>
          </p:cNvCxnSpPr>
          <p:nvPr/>
        </p:nvCxnSpPr>
        <p:spPr bwMode="auto">
          <a:xfrm>
            <a:off x="4388750" y="1072071"/>
            <a:ext cx="0" cy="484930"/>
          </a:xfrm>
          <a:prstGeom prst="straightConnector1">
            <a:avLst/>
          </a:prstGeom>
          <a:noFill/>
          <a:ln w="3175" algn="ctr">
            <a:solidFill>
              <a:srgbClr val="0852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97" name="AutoShape 73"/>
          <p:cNvCxnSpPr>
            <a:cxnSpLocks noChangeShapeType="1"/>
          </p:cNvCxnSpPr>
          <p:nvPr/>
        </p:nvCxnSpPr>
        <p:spPr bwMode="auto">
          <a:xfrm flipH="1">
            <a:off x="3192866" y="1557001"/>
            <a:ext cx="1195884" cy="0"/>
          </a:xfrm>
          <a:prstGeom prst="straightConnector1">
            <a:avLst/>
          </a:prstGeom>
          <a:noFill/>
          <a:ln w="3175" algn="ctr">
            <a:solidFill>
              <a:srgbClr val="D0402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98" name="AutoShape 74"/>
          <p:cNvCxnSpPr>
            <a:cxnSpLocks noChangeShapeType="1"/>
          </p:cNvCxnSpPr>
          <p:nvPr/>
        </p:nvCxnSpPr>
        <p:spPr bwMode="auto">
          <a:xfrm flipH="1">
            <a:off x="547655" y="1878268"/>
            <a:ext cx="4667298" cy="0"/>
          </a:xfrm>
          <a:prstGeom prst="straightConnector1">
            <a:avLst/>
          </a:prstGeom>
          <a:noFill/>
          <a:ln w="19050" algn="ctr">
            <a:solidFill>
              <a:srgbClr val="2957A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056" name="Rectangle 79"/>
          <p:cNvSpPr>
            <a:spLocks noChangeArrowheads="1"/>
          </p:cNvSpPr>
          <p:nvPr/>
        </p:nvSpPr>
        <p:spPr bwMode="auto">
          <a:xfrm>
            <a:off x="529770" y="2003449"/>
            <a:ext cx="4712004" cy="384471"/>
          </a:xfrm>
          <a:prstGeom prst="rect">
            <a:avLst/>
          </a:prstGeom>
          <a:solidFill>
            <a:srgbClr val="3457A4"/>
          </a:solidFill>
          <a:ln w="25400"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4334" tIns="34334" rIns="34334" bIns="34334" numCol="1" anchor="t" anchorCtr="0" compatLnSpc="1">
            <a:prstTxWarp prst="textNoShape">
              <a:avLst/>
            </a:prstTxWarp>
          </a:bodyPr>
          <a:lstStyle/>
          <a:p>
            <a:pPr defTabSz="858360" eaLnBrk="0" fontAlgn="base" hangingPunct="0">
              <a:spcBef>
                <a:spcPct val="0"/>
              </a:spcBef>
              <a:spcAft>
                <a:spcPct val="0"/>
              </a:spcAft>
            </a:pPr>
            <a:endParaRPr lang="en-US" altLang="en-US" sz="1690">
              <a:latin typeface="Arial" panose="020B0604020202020204" pitchFamily="34" charset="0"/>
            </a:endParaRPr>
          </a:p>
        </p:txBody>
      </p:sp>
      <p:sp>
        <p:nvSpPr>
          <p:cNvPr id="1057" name="Text Box 80"/>
          <p:cNvSpPr txBox="1">
            <a:spLocks noChangeArrowheads="1"/>
          </p:cNvSpPr>
          <p:nvPr/>
        </p:nvSpPr>
        <p:spPr bwMode="auto">
          <a:xfrm>
            <a:off x="2407419" y="2057096"/>
            <a:ext cx="1734589" cy="25929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4334" tIns="34334" rIns="34334" bIns="34334" numCol="1" anchor="t" anchorCtr="0" compatLnSpc="1">
            <a:prstTxWarp prst="textNoShape">
              <a:avLst/>
            </a:prstTxWarp>
          </a:bodyPr>
          <a:lstStyle/>
          <a:p>
            <a:pPr defTabSz="858360" eaLnBrk="0" fontAlgn="base" hangingPunct="0">
              <a:spcBef>
                <a:spcPct val="0"/>
              </a:spcBef>
              <a:spcAft>
                <a:spcPct val="0"/>
              </a:spcAft>
            </a:pPr>
            <a:r>
              <a:rPr lang="ru-RU" altLang="en-US" sz="1502">
                <a:solidFill>
                  <a:srgbClr val="FFFFFF"/>
                </a:solidFill>
                <a:latin typeface="Mogul Helios" pitchFamily="2" charset="0"/>
              </a:rPr>
              <a:t>ДҮРЭМ, ЖУРАМ</a:t>
            </a:r>
            <a:endParaRPr lang="en-US" altLang="en-US" sz="1690">
              <a:latin typeface="Arial" panose="020B0604020202020204" pitchFamily="34" charset="0"/>
            </a:endParaRPr>
          </a:p>
        </p:txBody>
      </p:sp>
      <p:grpSp>
        <p:nvGrpSpPr>
          <p:cNvPr id="1058" name="Group 81"/>
          <p:cNvGrpSpPr>
            <a:grpSpLocks/>
          </p:cNvGrpSpPr>
          <p:nvPr/>
        </p:nvGrpSpPr>
        <p:grpSpPr bwMode="auto">
          <a:xfrm>
            <a:off x="577983" y="2368203"/>
            <a:ext cx="4703063" cy="2210656"/>
            <a:chOff x="106012374" y="108404025"/>
            <a:chExt cx="4391025" cy="2609850"/>
          </a:xfrm>
          <a:noFill/>
        </p:grpSpPr>
        <p:sp>
          <p:nvSpPr>
            <p:cNvPr id="1059" name="Rectangle 82"/>
            <p:cNvSpPr>
              <a:spLocks noChangeArrowheads="1"/>
            </p:cNvSpPr>
            <p:nvPr/>
          </p:nvSpPr>
          <p:spPr bwMode="auto">
            <a:xfrm>
              <a:off x="106012374" y="108404025"/>
              <a:ext cx="4391025" cy="2609850"/>
            </a:xfrm>
            <a:prstGeom prst="rect">
              <a:avLst/>
            </a:prstGeom>
            <a:noFill/>
            <a:ln w="25400"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4334" tIns="34334" rIns="34334" bIns="34334" numCol="1" anchor="t" anchorCtr="0" compatLnSpc="1">
              <a:prstTxWarp prst="textNoShape">
                <a:avLst/>
              </a:prstTxWarp>
            </a:bodyPr>
            <a:lstStyle/>
            <a:p>
              <a:pPr defTabSz="858360" eaLnBrk="0" fontAlgn="base" hangingPunct="0">
                <a:spcBef>
                  <a:spcPct val="0"/>
                </a:spcBef>
                <a:spcAft>
                  <a:spcPct val="0"/>
                </a:spcAft>
              </a:pPr>
              <a:endParaRPr lang="en-US" altLang="en-US">
                <a:latin typeface="Arial" panose="020B0604020202020204" pitchFamily="34" charset="0"/>
              </a:endParaRPr>
            </a:p>
          </p:txBody>
        </p:sp>
        <p:sp>
          <p:nvSpPr>
            <p:cNvPr id="1060" name="Text Box 83"/>
            <p:cNvSpPr txBox="1">
              <a:spLocks noChangeArrowheads="1"/>
            </p:cNvSpPr>
            <p:nvPr/>
          </p:nvSpPr>
          <p:spPr bwMode="auto">
            <a:xfrm>
              <a:off x="106089450" y="108489750"/>
              <a:ext cx="4210050" cy="2083144"/>
            </a:xfrm>
            <a:prstGeom prst="rect">
              <a:avLst/>
            </a:prstGeom>
            <a:gr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4334" tIns="34334" rIns="34334" bIns="34334" numCol="1" anchor="t" anchorCtr="0" compatLnSpc="1">
              <a:prstTxWarp prst="textNoShape">
                <a:avLst/>
              </a:prstTxWarp>
            </a:bodyPr>
            <a:lstStyle/>
            <a:p>
              <a:pPr algn="just" defTabSz="858360" eaLnBrk="0" fontAlgn="base" hangingPunct="0">
                <a:spcBef>
                  <a:spcPct val="0"/>
                </a:spcBef>
                <a:spcAft>
                  <a:spcPct val="0"/>
                </a:spcAft>
                <a:buSzPts val="1000"/>
                <a:buFont typeface="Symbol" panose="05050102010706020507" pitchFamily="18" charset="2"/>
                <a:buChar char="à"/>
              </a:pPr>
              <a:r>
                <a:rPr lang="mn-MN" altLang="en-US" sz="1400" dirty="0">
                  <a:latin typeface="Mogul Helios" pitchFamily="2" charset="0"/>
                </a:rPr>
                <a:t>Хөрөнгийн зах зээлд шинэ бүтээгдэхүүн, үйлчилгээ нэвтрүүлэх, б</a:t>
              </a:r>
              <a:r>
                <a:rPr lang="ru-RU" altLang="en-US" sz="1400" dirty="0">
                  <a:latin typeface="Mogul Helios" pitchFamily="2" charset="0"/>
                </a:rPr>
                <a:t>иржийн бус зах зээлийг хөгжүүлэх </a:t>
              </a:r>
              <a:r>
                <a:rPr lang="en-US" altLang="en-US" sz="1400" b="1" dirty="0">
                  <a:solidFill>
                    <a:srgbClr val="3457A4"/>
                  </a:solidFill>
                  <a:latin typeface="Mogul Helios" pitchFamily="2" charset="0"/>
                </a:rPr>
                <a:t>“</a:t>
              </a:r>
              <a:r>
                <a:rPr lang="ru-RU" altLang="en-US" sz="1400" b="1" dirty="0">
                  <a:solidFill>
                    <a:srgbClr val="3457A4"/>
                  </a:solidFill>
                  <a:latin typeface="Mogul Helios" pitchFamily="2" charset="0"/>
                </a:rPr>
                <a:t>Биржийн бус зах зээлийн үйл ажиллагааны журам</a:t>
              </a:r>
              <a:r>
                <a:rPr lang="en-US" altLang="en-US" sz="1400" b="1" dirty="0">
                  <a:solidFill>
                    <a:srgbClr val="3457A4"/>
                  </a:solidFill>
                  <a:latin typeface="Mogul Helios" pitchFamily="2" charset="0"/>
                </a:rPr>
                <a:t>”</a:t>
              </a:r>
              <a:r>
                <a:rPr lang="en-US" altLang="en-US" sz="1400" b="1" dirty="0">
                  <a:latin typeface="Mogul Helios" pitchFamily="2" charset="0"/>
                </a:rPr>
                <a:t> </a:t>
              </a:r>
              <a:r>
                <a:rPr lang="ru-RU" altLang="en-US" sz="1400" dirty="0">
                  <a:latin typeface="Mogul Helios" pitchFamily="2" charset="0"/>
                </a:rPr>
                <a:t>- ыг бат</a:t>
              </a:r>
              <a:r>
                <a:rPr lang="mn-MN" altLang="en-US" sz="1400" dirty="0">
                  <a:latin typeface="Mogul Helios" pitchFamily="2" charset="0"/>
                </a:rPr>
                <a:t>ал</a:t>
              </a:r>
              <a:r>
                <a:rPr lang="ru-RU" altLang="en-US" sz="1400" dirty="0">
                  <a:latin typeface="Mogul Helios" pitchFamily="2" charset="0"/>
                </a:rPr>
                <a:t>сан</a:t>
              </a:r>
              <a:r>
                <a:rPr lang="en-US" altLang="en-US" sz="1400" dirty="0">
                  <a:latin typeface="Mogul Helios" pitchFamily="2" charset="0"/>
                </a:rPr>
                <a:t>;</a:t>
              </a:r>
            </a:p>
            <a:p>
              <a:pPr algn="just" defTabSz="858360" eaLnBrk="0" fontAlgn="base" hangingPunct="0">
                <a:spcBef>
                  <a:spcPct val="0"/>
                </a:spcBef>
                <a:spcAft>
                  <a:spcPct val="0"/>
                </a:spcAft>
                <a:buSzPts val="1000"/>
                <a:buFont typeface="Symbol" panose="05050102010706020507" pitchFamily="18" charset="2"/>
                <a:buChar char="à"/>
              </a:pPr>
              <a:r>
                <a:rPr lang="en-US" altLang="en-US" sz="1400" dirty="0">
                  <a:latin typeface="Mogul Helios" pitchFamily="2" charset="0"/>
                </a:rPr>
                <a:t> </a:t>
              </a:r>
              <a:r>
                <a:rPr lang="mn-MN" altLang="en-US" sz="1400" dirty="0">
                  <a:latin typeface="Mogul Helios" pitchFamily="2" charset="0"/>
                </a:rPr>
                <a:t>Дотоодын хөрөнгийн зах зээлийг олон улсын зах зээлтэй холбох суурь зохицуулалтын орчныг шинэчлэн баталж, дотоодын болон гадаадын биржид давхар бүртгэлтэй компанийн хувьцаа эзэмшигч бирж хооронд хувьцаагаа хөрвүүлэх боломжтой болсон.</a:t>
              </a:r>
            </a:p>
          </p:txBody>
        </p:sp>
      </p:grpSp>
      <p:grpSp>
        <p:nvGrpSpPr>
          <p:cNvPr id="1061" name="Group 84"/>
          <p:cNvGrpSpPr>
            <a:grpSpLocks/>
          </p:cNvGrpSpPr>
          <p:nvPr/>
        </p:nvGrpSpPr>
        <p:grpSpPr bwMode="auto">
          <a:xfrm>
            <a:off x="465989" y="4311497"/>
            <a:ext cx="4676239" cy="402352"/>
            <a:chOff x="106022775" y="110764392"/>
            <a:chExt cx="4972050" cy="428625"/>
          </a:xfrm>
        </p:grpSpPr>
        <p:sp>
          <p:nvSpPr>
            <p:cNvPr id="1062" name="Text Box 85"/>
            <p:cNvSpPr txBox="1">
              <a:spLocks noChangeArrowheads="1"/>
            </p:cNvSpPr>
            <p:nvPr/>
          </p:nvSpPr>
          <p:spPr bwMode="auto">
            <a:xfrm>
              <a:off x="106022775" y="110764392"/>
              <a:ext cx="4972050" cy="409575"/>
            </a:xfrm>
            <a:prstGeom prst="rect">
              <a:avLst/>
            </a:prstGeom>
            <a:solidFill>
              <a:srgbClr val="D0402C"/>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4334" tIns="34334" rIns="34334" bIns="34334" numCol="1" anchor="t" anchorCtr="0" compatLnSpc="1">
              <a:prstTxWarp prst="textNoShape">
                <a:avLst/>
              </a:prstTxWarp>
            </a:bodyPr>
            <a:lstStyle/>
            <a:p>
              <a:pPr defTabSz="858360" eaLnBrk="0" fontAlgn="base" hangingPunct="0">
                <a:spcBef>
                  <a:spcPct val="0"/>
                </a:spcBef>
                <a:spcAft>
                  <a:spcPct val="0"/>
                </a:spcAft>
              </a:pPr>
              <a:endParaRPr lang="en-US" altLang="en-US" sz="1690">
                <a:latin typeface="Arial" panose="020B0604020202020204" pitchFamily="34" charset="0"/>
              </a:endParaRPr>
            </a:p>
          </p:txBody>
        </p:sp>
        <p:sp>
          <p:nvSpPr>
            <p:cNvPr id="1063" name="Text Box 86"/>
            <p:cNvSpPr txBox="1">
              <a:spLocks noChangeArrowheads="1"/>
            </p:cNvSpPr>
            <p:nvPr/>
          </p:nvSpPr>
          <p:spPr bwMode="auto">
            <a:xfrm>
              <a:off x="108186893" y="110812017"/>
              <a:ext cx="1257300" cy="381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4334" tIns="34334" rIns="34334" bIns="34334" numCol="1" anchor="t" anchorCtr="0" compatLnSpc="1">
              <a:prstTxWarp prst="textNoShape">
                <a:avLst/>
              </a:prstTxWarp>
            </a:bodyPr>
            <a:lstStyle/>
            <a:p>
              <a:pPr defTabSz="858360" eaLnBrk="0" fontAlgn="base" hangingPunct="0">
                <a:spcBef>
                  <a:spcPct val="0"/>
                </a:spcBef>
                <a:spcAft>
                  <a:spcPct val="0"/>
                </a:spcAft>
              </a:pPr>
              <a:r>
                <a:rPr lang="ru-RU" altLang="en-US" sz="1502" dirty="0">
                  <a:solidFill>
                    <a:srgbClr val="FFFFFF"/>
                  </a:solidFill>
                  <a:latin typeface="Mogul Helios" pitchFamily="2" charset="0"/>
                </a:rPr>
                <a:t>ДЭД БҮТЭЦ</a:t>
              </a:r>
              <a:endParaRPr lang="en-US" altLang="en-US" sz="1690" dirty="0">
                <a:latin typeface="Arial" panose="020B0604020202020204" pitchFamily="34" charset="0"/>
              </a:endParaRPr>
            </a:p>
          </p:txBody>
        </p:sp>
      </p:grpSp>
      <p:grpSp>
        <p:nvGrpSpPr>
          <p:cNvPr id="1064" name="Group 87"/>
          <p:cNvGrpSpPr>
            <a:grpSpLocks/>
          </p:cNvGrpSpPr>
          <p:nvPr/>
        </p:nvGrpSpPr>
        <p:grpSpPr bwMode="auto">
          <a:xfrm>
            <a:off x="529770" y="4915968"/>
            <a:ext cx="4676239" cy="1975917"/>
            <a:chOff x="106012374" y="108404030"/>
            <a:chExt cx="4391025" cy="2848523"/>
          </a:xfrm>
          <a:noFill/>
        </p:grpSpPr>
        <p:sp>
          <p:nvSpPr>
            <p:cNvPr id="1065" name="Rectangle 88"/>
            <p:cNvSpPr>
              <a:spLocks noChangeArrowheads="1"/>
            </p:cNvSpPr>
            <p:nvPr/>
          </p:nvSpPr>
          <p:spPr bwMode="auto">
            <a:xfrm>
              <a:off x="106012374" y="108404030"/>
              <a:ext cx="4391025" cy="2609850"/>
            </a:xfrm>
            <a:prstGeom prst="rect">
              <a:avLst/>
            </a:prstGeom>
            <a:grpFill/>
            <a:ln w="25400"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4334" tIns="34334" rIns="34334" bIns="34334" numCol="1" anchor="t" anchorCtr="0" compatLnSpc="1">
              <a:prstTxWarp prst="textNoShape">
                <a:avLst/>
              </a:prstTxWarp>
            </a:bodyPr>
            <a:lstStyle/>
            <a:p>
              <a:pPr defTabSz="858360" eaLnBrk="0" fontAlgn="base" hangingPunct="0">
                <a:spcBef>
                  <a:spcPct val="0"/>
                </a:spcBef>
                <a:spcAft>
                  <a:spcPct val="0"/>
                </a:spcAft>
              </a:pPr>
              <a:endParaRPr lang="en-US" altLang="en-US">
                <a:latin typeface="Arial" panose="020B0604020202020204" pitchFamily="34" charset="0"/>
              </a:endParaRPr>
            </a:p>
          </p:txBody>
        </p:sp>
        <p:sp>
          <p:nvSpPr>
            <p:cNvPr id="1066" name="Text Box 89"/>
            <p:cNvSpPr txBox="1">
              <a:spLocks noChangeArrowheads="1"/>
            </p:cNvSpPr>
            <p:nvPr/>
          </p:nvSpPr>
          <p:spPr bwMode="auto">
            <a:xfrm>
              <a:off x="106089450" y="108489788"/>
              <a:ext cx="4210050" cy="2762765"/>
            </a:xfrm>
            <a:prstGeom prst="rect">
              <a:avLst/>
            </a:prstGeom>
            <a:grp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4334" tIns="34334" rIns="34334" bIns="34334" numCol="1" anchor="t" anchorCtr="0" compatLnSpc="1">
              <a:prstTxWarp prst="textNoShape">
                <a:avLst/>
              </a:prstTxWarp>
            </a:bodyPr>
            <a:lstStyle/>
            <a:p>
              <a:pPr algn="just" defTabSz="858360" eaLnBrk="0" fontAlgn="base" hangingPunct="0">
                <a:spcBef>
                  <a:spcPct val="0"/>
                </a:spcBef>
                <a:spcAft>
                  <a:spcPct val="0"/>
                </a:spcAft>
                <a:buSzPts val="1000"/>
                <a:buFont typeface="Symbol" panose="05050102010706020507" pitchFamily="18" charset="2"/>
                <a:buChar char="à"/>
              </a:pPr>
              <a:r>
                <a:rPr lang="mn-MN" altLang="en-US" sz="1400" dirty="0">
                  <a:latin typeface="Mogul Helios" pitchFamily="2" charset="0"/>
                </a:rPr>
                <a:t>Олон улсын жишиг, гадаадын хөрөнгө оруулагчдын шаардлагад нийцсэн </a:t>
              </a:r>
              <a:r>
                <a:rPr lang="ru-RU" altLang="en-US" sz="1400" dirty="0">
                  <a:latin typeface="Mogul Helios" pitchFamily="2" charset="0"/>
                </a:rPr>
                <a:t>Үнэт цаасны</a:t>
              </a:r>
              <a:r>
                <a:rPr lang="mn-MN" altLang="en-US" sz="1400" dirty="0">
                  <a:latin typeface="Mogul Helios" pitchFamily="2" charset="0"/>
                </a:rPr>
                <a:t> </a:t>
              </a:r>
              <a:r>
                <a:rPr lang="ru-RU" altLang="en-US" sz="1400" b="1" dirty="0">
                  <a:solidFill>
                    <a:srgbClr val="3457A4"/>
                  </a:solidFill>
                  <a:latin typeface="Mogul Helios" pitchFamily="2" charset="0"/>
                </a:rPr>
                <a:t>дараа төлбөр тооцооны </a:t>
              </a:r>
              <a:r>
                <a:rPr lang="en-US" altLang="en-US" sz="1400" b="1" dirty="0">
                  <a:solidFill>
                    <a:srgbClr val="3457A4"/>
                  </a:solidFill>
                  <a:latin typeface="Mogul Helios" pitchFamily="2" charset="0"/>
                </a:rPr>
                <a:t>T+2, </a:t>
              </a:r>
              <a:r>
                <a:rPr lang="ru-RU" altLang="en-US" sz="1400" b="1" dirty="0">
                  <a:solidFill>
                    <a:srgbClr val="3457A4"/>
                  </a:solidFill>
                  <a:latin typeface="Mogul Helios" pitchFamily="2" charset="0"/>
                </a:rPr>
                <a:t>төлбөрийн эсрэг нийлүүлэлт зарчм</a:t>
              </a:r>
              <a:r>
                <a:rPr lang="mn-MN" altLang="en-US" sz="1400" b="1" dirty="0">
                  <a:solidFill>
                    <a:srgbClr val="3457A4"/>
                  </a:solidFill>
                  <a:latin typeface="Mogul Helios" pitchFamily="2" charset="0"/>
                </a:rPr>
                <a:t>ыг </a:t>
              </a:r>
              <a:r>
                <a:rPr lang="mn-MN" altLang="en-US" sz="1400" dirty="0">
                  <a:latin typeface="Mogul Helios" pitchFamily="2" charset="0"/>
                </a:rPr>
                <a:t>зах зээлд нэвтрүүлсэн</a:t>
              </a:r>
              <a:endParaRPr lang="en-US" altLang="en-US" sz="1400" dirty="0">
                <a:latin typeface="Mogul Helios" pitchFamily="2" charset="0"/>
              </a:endParaRPr>
            </a:p>
            <a:p>
              <a:pPr algn="just" defTabSz="858360" eaLnBrk="0" fontAlgn="base" hangingPunct="0">
                <a:spcBef>
                  <a:spcPct val="0"/>
                </a:spcBef>
                <a:spcAft>
                  <a:spcPct val="0"/>
                </a:spcAft>
                <a:buSzPts val="1000"/>
                <a:buFont typeface="Symbol" panose="05050102010706020507" pitchFamily="18" charset="2"/>
                <a:buChar char="à"/>
              </a:pPr>
              <a:r>
                <a:rPr lang="ru-RU" altLang="en-US" sz="1400" b="1" dirty="0">
                  <a:solidFill>
                    <a:srgbClr val="3457A4"/>
                  </a:solidFill>
                  <a:latin typeface="Mogul Helios" pitchFamily="2" charset="0"/>
                </a:rPr>
                <a:t>Мөнгөн хөрөнгө болон үнэт цаасны номинал дансны зохицуулалтын орчинг </a:t>
              </a:r>
              <a:r>
                <a:rPr lang="mn-MN" altLang="en-US" sz="1400" dirty="0">
                  <a:latin typeface="Mogul Helios" pitchFamily="2" charset="0"/>
                </a:rPr>
                <a:t>шинэчлэн баталж үнэт цаасны өмчлөх эрхийн бүртгэлийн тогтолцоог олон улсын жишигт нийцүүлэх, зах зээлийн хөрвөх чадварыг сайжруулах шинэ бүтээгдэхүүн, үйлчилгээ нэвтрүүлэх үндэс суурийг бүрдүүлсэн.</a:t>
              </a:r>
              <a:endParaRPr lang="en-US" altLang="en-US" sz="2000" dirty="0">
                <a:latin typeface="Arial" panose="020B0604020202020204" pitchFamily="34" charset="0"/>
              </a:endParaRPr>
            </a:p>
          </p:txBody>
        </p:sp>
      </p:grpSp>
      <p:pic>
        <p:nvPicPr>
          <p:cNvPr id="60" name="Picture 6" descr="Snowflake Icon | Christmas Flat Color Iconset | Icons8">
            <a:extLst>
              <a:ext uri="{FF2B5EF4-FFF2-40B4-BE49-F238E27FC236}">
                <a16:creationId xmlns:a16="http://schemas.microsoft.com/office/drawing/2014/main" id="{B400452D-E204-1E4A-B173-DB1D6F86DCA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62051" y="7457709"/>
            <a:ext cx="564698" cy="56469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Snowflake Icon | Christmas Flat Color Iconset | Icons8">
            <a:extLst>
              <a:ext uri="{FF2B5EF4-FFF2-40B4-BE49-F238E27FC236}">
                <a16:creationId xmlns:a16="http://schemas.microsoft.com/office/drawing/2014/main" id="{E0E7F7F1-40CC-4FCB-AEA9-D3308291D71B}"/>
              </a:ext>
            </a:extLst>
          </p:cNvPr>
          <p:cNvPicPr>
            <a:picLocks noChangeAspect="1" noChangeArrowheads="1"/>
          </p:cNvPicPr>
          <p:nvPr/>
        </p:nvPicPr>
        <p:blipFill>
          <a:blip r:embed="rId12" cstate="print">
            <a:lum bright="70000" contrast="-70000"/>
            <a:extLst>
              <a:ext uri="{28A0092B-C50C-407E-A947-70E740481C1C}">
                <a14:useLocalDpi xmlns:a14="http://schemas.microsoft.com/office/drawing/2010/main" val="0"/>
              </a:ext>
            </a:extLst>
          </a:blip>
          <a:srcRect/>
          <a:stretch>
            <a:fillRect/>
          </a:stretch>
        </p:blipFill>
        <p:spPr bwMode="auto">
          <a:xfrm>
            <a:off x="4839839" y="2028154"/>
            <a:ext cx="336507" cy="336507"/>
          </a:xfrm>
          <a:prstGeom prst="rect">
            <a:avLst/>
          </a:prstGeom>
          <a:noFill/>
          <a:extLst>
            <a:ext uri="{909E8E84-426E-40DD-AFC4-6F175D3DCCD1}">
              <a14:hiddenFill xmlns:a14="http://schemas.microsoft.com/office/drawing/2010/main">
                <a:solidFill>
                  <a:srgbClr val="FFFFFF"/>
                </a:solidFill>
              </a14:hiddenFill>
            </a:ext>
          </a:extLst>
        </p:spPr>
      </p:pic>
      <p:sp>
        <p:nvSpPr>
          <p:cNvPr id="1067" name="Rectangle 90"/>
          <p:cNvSpPr>
            <a:spLocks noChangeArrowheads="1"/>
          </p:cNvSpPr>
          <p:nvPr/>
        </p:nvSpPr>
        <p:spPr bwMode="auto">
          <a:xfrm>
            <a:off x="547651" y="6919444"/>
            <a:ext cx="4676239" cy="840471"/>
          </a:xfrm>
          <a:prstGeom prst="rect">
            <a:avLst/>
          </a:prstGeom>
          <a:solidFill>
            <a:schemeClr val="bg1"/>
          </a:solidFill>
          <a:ln w="3175" algn="ctr">
            <a:solidFill>
              <a:srgbClr val="085296"/>
            </a:solidFill>
            <a:prstDash val="dash"/>
            <a:miter lim="800000"/>
            <a:headEnd/>
            <a:tailEnd/>
          </a:ln>
          <a:effectLst/>
        </p:spPr>
        <p:txBody>
          <a:bodyPr vert="horz" wrap="square" lIns="34334" tIns="34334" rIns="34334" bIns="34334" numCol="1" anchor="t" anchorCtr="0" compatLnSpc="1">
            <a:prstTxWarp prst="textNoShape">
              <a:avLst/>
            </a:prstTxWarp>
          </a:bodyPr>
          <a:lstStyle/>
          <a:p>
            <a:endParaRPr lang="en-US" sz="1690"/>
          </a:p>
        </p:txBody>
      </p:sp>
      <p:sp>
        <p:nvSpPr>
          <p:cNvPr id="1068" name="Text Box 91"/>
          <p:cNvSpPr txBox="1">
            <a:spLocks noChangeArrowheads="1"/>
          </p:cNvSpPr>
          <p:nvPr/>
        </p:nvSpPr>
        <p:spPr bwMode="auto">
          <a:xfrm>
            <a:off x="663887" y="6946267"/>
            <a:ext cx="1099766" cy="89411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4334" tIns="34334" rIns="34334" bIns="34334" numCol="1" anchor="t" anchorCtr="0" compatLnSpc="1">
            <a:prstTxWarp prst="textNoShape">
              <a:avLst/>
            </a:prstTxWarp>
          </a:bodyPr>
          <a:lstStyle/>
          <a:p>
            <a:pPr defTabSz="858360" eaLnBrk="0" fontAlgn="base" hangingPunct="0">
              <a:spcBef>
                <a:spcPct val="0"/>
              </a:spcBef>
              <a:spcAft>
                <a:spcPct val="0"/>
              </a:spcAft>
            </a:pPr>
            <a:r>
              <a:rPr lang="ru-RU" altLang="en-US" sz="1315" b="1" dirty="0">
                <a:latin typeface="Mogul Helios" pitchFamily="2" charset="0"/>
              </a:rPr>
              <a:t>ЗЗҮ  </a:t>
            </a:r>
            <a:r>
              <a:rPr lang="ru-RU" altLang="en-US" sz="2441" b="1" dirty="0">
                <a:solidFill>
                  <a:srgbClr val="3457A4"/>
                </a:solidFill>
                <a:latin typeface="Mogul Helios" pitchFamily="2" charset="0"/>
              </a:rPr>
              <a:t>2.6</a:t>
            </a:r>
            <a:r>
              <a:rPr lang="ru-RU" altLang="en-US" sz="2441" b="1" dirty="0">
                <a:latin typeface="Mogul Helios" pitchFamily="2" charset="0"/>
              </a:rPr>
              <a:t> </a:t>
            </a:r>
            <a:r>
              <a:rPr lang="ru-RU" altLang="en-US" sz="1315" b="1" dirty="0">
                <a:latin typeface="Mogul Helios" pitchFamily="2" charset="0"/>
              </a:rPr>
              <a:t>ИХ </a:t>
            </a:r>
          </a:p>
          <a:p>
            <a:pPr defTabSz="858360" eaLnBrk="0" fontAlgn="base" hangingPunct="0">
              <a:spcBef>
                <a:spcPct val="0"/>
              </a:spcBef>
              <a:spcAft>
                <a:spcPct val="0"/>
              </a:spcAft>
            </a:pPr>
            <a:r>
              <a:rPr lang="ru-RU" altLang="en-US" sz="1315" b="1" dirty="0">
                <a:latin typeface="Mogul Helios" pitchFamily="2" charset="0"/>
              </a:rPr>
              <a:t>НАЯД ТӨГРӨГ</a:t>
            </a:r>
            <a:endParaRPr lang="en-US" altLang="en-US" sz="1690" dirty="0">
              <a:latin typeface="Arial" panose="020B0604020202020204" pitchFamily="34" charset="0"/>
            </a:endParaRPr>
          </a:p>
        </p:txBody>
      </p:sp>
      <p:sp>
        <p:nvSpPr>
          <p:cNvPr id="1069" name="Text Box 92"/>
          <p:cNvSpPr txBox="1">
            <a:spLocks noChangeArrowheads="1"/>
          </p:cNvSpPr>
          <p:nvPr/>
        </p:nvSpPr>
        <p:spPr bwMode="auto">
          <a:xfrm>
            <a:off x="1943965" y="6982035"/>
            <a:ext cx="1180236" cy="83153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4334" tIns="34334" rIns="34334" bIns="34334" numCol="1" anchor="t" anchorCtr="0" compatLnSpc="1">
            <a:prstTxWarp prst="textNoShape">
              <a:avLst/>
            </a:prstTxWarp>
          </a:bodyPr>
          <a:lstStyle/>
          <a:p>
            <a:pPr defTabSz="858360" eaLnBrk="0" fontAlgn="base" hangingPunct="0">
              <a:spcBef>
                <a:spcPct val="0"/>
              </a:spcBef>
              <a:spcAft>
                <a:spcPct val="0"/>
              </a:spcAft>
            </a:pPr>
            <a:r>
              <a:rPr lang="ru-RU" altLang="en-US" sz="1315" b="1" dirty="0">
                <a:latin typeface="Mogul Helios" pitchFamily="2" charset="0"/>
              </a:rPr>
              <a:t>АРИЛЖААНЫ ХЭМЖЭЭ </a:t>
            </a:r>
            <a:r>
              <a:rPr lang="ru-RU" altLang="en-US" sz="1877" b="1" dirty="0">
                <a:solidFill>
                  <a:srgbClr val="2957A4"/>
                </a:solidFill>
                <a:latin typeface="Mogul Helios" pitchFamily="2" charset="0"/>
              </a:rPr>
              <a:t>4</a:t>
            </a:r>
            <a:r>
              <a:rPr lang="ru-RU" altLang="en-US" sz="1877" b="1" dirty="0">
                <a:solidFill>
                  <a:srgbClr val="3457A4"/>
                </a:solidFill>
                <a:latin typeface="Mogul Helios" pitchFamily="2" charset="0"/>
              </a:rPr>
              <a:t>0.8 </a:t>
            </a:r>
            <a:r>
              <a:rPr lang="ru-RU" altLang="en-US" sz="1315" b="1" dirty="0">
                <a:latin typeface="Mogul Helios" pitchFamily="2" charset="0"/>
              </a:rPr>
              <a:t>ТЭРБУМ ТӨГРӨГ</a:t>
            </a:r>
            <a:endParaRPr lang="en-US" altLang="en-US" sz="1690" dirty="0">
              <a:latin typeface="Arial" panose="020B0604020202020204" pitchFamily="34" charset="0"/>
            </a:endParaRPr>
          </a:p>
        </p:txBody>
      </p:sp>
      <p:sp>
        <p:nvSpPr>
          <p:cNvPr id="1077" name="Text Box 93"/>
          <p:cNvSpPr txBox="1">
            <a:spLocks noChangeArrowheads="1"/>
          </p:cNvSpPr>
          <p:nvPr/>
        </p:nvSpPr>
        <p:spPr bwMode="auto">
          <a:xfrm>
            <a:off x="3274712" y="7043134"/>
            <a:ext cx="912001" cy="67058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4334" tIns="34334" rIns="34334" bIns="34334" numCol="1" anchor="t" anchorCtr="0" compatLnSpc="1">
            <a:prstTxWarp prst="textNoShape">
              <a:avLst/>
            </a:prstTxWarp>
          </a:bodyPr>
          <a:lstStyle/>
          <a:p>
            <a:pPr algn="ctr" defTabSz="858360" eaLnBrk="0" fontAlgn="base" hangingPunct="0">
              <a:spcBef>
                <a:spcPct val="0"/>
              </a:spcBef>
              <a:spcAft>
                <a:spcPct val="0"/>
              </a:spcAft>
            </a:pPr>
            <a:r>
              <a:rPr lang="ru-RU" altLang="en-US" sz="1315" b="1" dirty="0">
                <a:latin typeface="Mogul Helios" pitchFamily="2" charset="0"/>
              </a:rPr>
              <a:t>ТОП 20 </a:t>
            </a:r>
          </a:p>
          <a:p>
            <a:pPr algn="ctr" defTabSz="858360" eaLnBrk="0" fontAlgn="base" hangingPunct="0">
              <a:spcBef>
                <a:spcPct val="0"/>
              </a:spcBef>
              <a:spcAft>
                <a:spcPct val="0"/>
              </a:spcAft>
            </a:pPr>
            <a:r>
              <a:rPr lang="ru-RU" altLang="en-US" sz="1877" b="1" dirty="0">
                <a:solidFill>
                  <a:srgbClr val="3457A4"/>
                </a:solidFill>
                <a:latin typeface="Mogul Helios" pitchFamily="2" charset="0"/>
              </a:rPr>
              <a:t>17,531.6</a:t>
            </a:r>
            <a:endParaRPr lang="en-US" altLang="en-US" sz="1690" dirty="0">
              <a:solidFill>
                <a:srgbClr val="3457A4"/>
              </a:solidFill>
              <a:latin typeface="Arial" panose="020B0604020202020204" pitchFamily="34" charset="0"/>
            </a:endParaRPr>
          </a:p>
        </p:txBody>
      </p:sp>
      <p:sp>
        <p:nvSpPr>
          <p:cNvPr id="1083" name="Text Box 94"/>
          <p:cNvSpPr txBox="1">
            <a:spLocks noChangeArrowheads="1"/>
          </p:cNvSpPr>
          <p:nvPr/>
        </p:nvSpPr>
        <p:spPr bwMode="auto">
          <a:xfrm>
            <a:off x="4361066" y="7007366"/>
            <a:ext cx="768942" cy="64376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4334" tIns="34334" rIns="34334" bIns="34334" numCol="1" anchor="t" anchorCtr="0" compatLnSpc="1">
            <a:prstTxWarp prst="textNoShape">
              <a:avLst/>
            </a:prstTxWarp>
          </a:bodyPr>
          <a:lstStyle/>
          <a:p>
            <a:pPr algn="ctr" defTabSz="858360" eaLnBrk="0" fontAlgn="base" hangingPunct="0">
              <a:spcBef>
                <a:spcPct val="0"/>
              </a:spcBef>
              <a:spcAft>
                <a:spcPct val="0"/>
              </a:spcAft>
            </a:pPr>
            <a:r>
              <a:rPr lang="ru-RU" altLang="en-US" sz="1315" b="1" dirty="0">
                <a:latin typeface="Mogul Helios" pitchFamily="2" charset="0"/>
              </a:rPr>
              <a:t>ЗЗҮ/ДНБ </a:t>
            </a:r>
          </a:p>
          <a:p>
            <a:pPr algn="ctr" defTabSz="858360" eaLnBrk="0" fontAlgn="base" hangingPunct="0">
              <a:spcBef>
                <a:spcPct val="0"/>
              </a:spcBef>
              <a:spcAft>
                <a:spcPct val="0"/>
              </a:spcAft>
            </a:pPr>
            <a:r>
              <a:rPr lang="ru-RU" altLang="en-US" sz="2065" b="1" dirty="0">
                <a:solidFill>
                  <a:srgbClr val="3457A4"/>
                </a:solidFill>
                <a:latin typeface="Mogul Helios" pitchFamily="2" charset="0"/>
              </a:rPr>
              <a:t>7.1%</a:t>
            </a:r>
            <a:endParaRPr lang="en-US" altLang="en-US" sz="1690" dirty="0">
              <a:solidFill>
                <a:srgbClr val="3457A4"/>
              </a:solidFill>
              <a:latin typeface="Arial" panose="020B0604020202020204" pitchFamily="34" charset="0"/>
            </a:endParaRPr>
          </a:p>
        </p:txBody>
      </p:sp>
      <p:pic>
        <p:nvPicPr>
          <p:cNvPr id="1120" name="Picture 96"/>
          <p:cNvPicPr>
            <a:picLocks noChangeAspect="1" noChangeArrowheads="1"/>
          </p:cNvPicPr>
          <p:nvPr/>
        </p:nvPicPr>
        <p:blipFill>
          <a:blip r:embed="rId1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39194" y="2834523"/>
            <a:ext cx="296549" cy="2965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21" name="Picture 97"/>
          <p:cNvPicPr>
            <a:picLocks noChangeAspect="1" noChangeArrowheads="1"/>
          </p:cNvPicPr>
          <p:nvPr/>
        </p:nvPicPr>
        <p:blipFill>
          <a:blip r:embed="rId1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39194" y="4118175"/>
            <a:ext cx="296549" cy="29803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22" name="Picture 98"/>
          <p:cNvPicPr>
            <a:picLocks noChangeAspect="1" noChangeArrowheads="1"/>
          </p:cNvPicPr>
          <p:nvPr/>
        </p:nvPicPr>
        <p:blipFill>
          <a:blip r:embed="rId1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39194" y="5400936"/>
            <a:ext cx="296549" cy="29803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23" name="Picture 99"/>
          <p:cNvPicPr>
            <a:picLocks noChangeAspect="1" noChangeArrowheads="1"/>
          </p:cNvPicPr>
          <p:nvPr/>
        </p:nvPicPr>
        <p:blipFill>
          <a:blip r:embed="rId1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49625" y="6683996"/>
            <a:ext cx="298039" cy="29803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85" name="Pentagon 1084"/>
          <p:cNvSpPr/>
          <p:nvPr/>
        </p:nvSpPr>
        <p:spPr>
          <a:xfrm rot="10800000">
            <a:off x="6293861" y="2524180"/>
            <a:ext cx="2065046" cy="875091"/>
          </a:xfrm>
          <a:prstGeom prst="homePlate">
            <a:avLst>
              <a:gd name="adj" fmla="val 33323"/>
            </a:avLst>
          </a:prstGeom>
          <a:solidFill>
            <a:schemeClr val="bg1"/>
          </a:solidFill>
          <a:ln w="19050">
            <a:solidFill>
              <a:srgbClr val="2957A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a:p>
        </p:txBody>
      </p:sp>
      <p:sp>
        <p:nvSpPr>
          <p:cNvPr id="167" name="Text Box 75"/>
          <p:cNvSpPr txBox="1">
            <a:spLocks noChangeArrowheads="1"/>
          </p:cNvSpPr>
          <p:nvPr/>
        </p:nvSpPr>
        <p:spPr bwMode="auto">
          <a:xfrm>
            <a:off x="6647245" y="2596957"/>
            <a:ext cx="1649342" cy="839462"/>
          </a:xfrm>
          <a:prstGeom prst="rect">
            <a:avLst/>
          </a:prstGeom>
          <a:noFill/>
          <a:ln w="25400" algn="ctr">
            <a:no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4334" tIns="34334" rIns="34334" bIns="34334" numCol="1" anchor="t" anchorCtr="0" compatLnSpc="1">
            <a:prstTxWarp prst="textNoShape">
              <a:avLst/>
            </a:prstTxWarp>
          </a:bodyPr>
          <a:lstStyle/>
          <a:p>
            <a:pPr algn="just" defTabSz="858360" eaLnBrk="0" fontAlgn="base" hangingPunct="0">
              <a:spcBef>
                <a:spcPct val="0"/>
              </a:spcBef>
              <a:spcAft>
                <a:spcPct val="0"/>
              </a:spcAft>
            </a:pPr>
            <a:r>
              <a:rPr lang="ru-RU" altLang="en-US" sz="1100" dirty="0">
                <a:latin typeface="Mogul Helios" pitchFamily="2" charset="0"/>
              </a:rPr>
              <a:t>Үнэт цаасны арилжаа</a:t>
            </a:r>
            <a:r>
              <a:rPr lang="en-US" altLang="en-US" sz="1100" dirty="0">
                <a:latin typeface="Mogul Helios" pitchFamily="2" charset="0"/>
              </a:rPr>
              <a:t>, </a:t>
            </a:r>
            <a:r>
              <a:rPr lang="ru-RU" altLang="en-US" sz="1100" dirty="0">
                <a:latin typeface="Mogul Helios" pitchFamily="2" charset="0"/>
              </a:rPr>
              <a:t>төлбөр тооцоо, өмчлөх эрхийн бүртгэл бүхэлдээ </a:t>
            </a:r>
            <a:r>
              <a:rPr lang="ru-RU" altLang="en-US" sz="1100" b="1" dirty="0">
                <a:latin typeface="Mogul Helios" pitchFamily="2" charset="0"/>
              </a:rPr>
              <a:t>цахим горимоор хэвийн</a:t>
            </a:r>
            <a:r>
              <a:rPr lang="ru-RU" altLang="en-US" sz="1100" dirty="0">
                <a:latin typeface="Mogul Helios" pitchFamily="2" charset="0"/>
              </a:rPr>
              <a:t> явагдаж байна</a:t>
            </a:r>
            <a:endParaRPr lang="en-US" altLang="en-US" sz="1100" dirty="0">
              <a:latin typeface="Arial" panose="020B0604020202020204" pitchFamily="34" charset="0"/>
            </a:endParaRPr>
          </a:p>
        </p:txBody>
      </p:sp>
      <p:sp>
        <p:nvSpPr>
          <p:cNvPr id="170" name="Pentagon 169"/>
          <p:cNvSpPr/>
          <p:nvPr/>
        </p:nvSpPr>
        <p:spPr>
          <a:xfrm rot="10800000">
            <a:off x="6293861" y="3709086"/>
            <a:ext cx="2065046" cy="1089879"/>
          </a:xfrm>
          <a:prstGeom prst="homePlate">
            <a:avLst>
              <a:gd name="adj" fmla="val 33323"/>
            </a:avLst>
          </a:prstGeom>
          <a:solidFill>
            <a:schemeClr val="bg1"/>
          </a:solidFill>
          <a:ln w="19050">
            <a:solidFill>
              <a:srgbClr val="D040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a:p>
        </p:txBody>
      </p:sp>
      <p:sp>
        <p:nvSpPr>
          <p:cNvPr id="171" name="Text Box 75"/>
          <p:cNvSpPr txBox="1">
            <a:spLocks noChangeArrowheads="1"/>
          </p:cNvSpPr>
          <p:nvPr/>
        </p:nvSpPr>
        <p:spPr bwMode="auto">
          <a:xfrm>
            <a:off x="6647245" y="3743761"/>
            <a:ext cx="1649342" cy="961177"/>
          </a:xfrm>
          <a:prstGeom prst="rect">
            <a:avLst/>
          </a:prstGeom>
          <a:noFill/>
          <a:ln w="25400" algn="ctr">
            <a:no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4334" tIns="34334" rIns="34334" bIns="34334" numCol="1" anchor="t" anchorCtr="0" compatLnSpc="1">
            <a:prstTxWarp prst="textNoShape">
              <a:avLst/>
            </a:prstTxWarp>
          </a:bodyPr>
          <a:lstStyle/>
          <a:p>
            <a:pPr algn="just" defTabSz="858360" eaLnBrk="0" fontAlgn="base" hangingPunct="0">
              <a:spcBef>
                <a:spcPct val="0"/>
              </a:spcBef>
              <a:spcAft>
                <a:spcPct val="0"/>
              </a:spcAft>
            </a:pPr>
            <a:r>
              <a:rPr lang="en-US" altLang="en-US" sz="1100" dirty="0">
                <a:latin typeface="Mogul Helios" pitchFamily="2" charset="0"/>
              </a:rPr>
              <a:t>«</a:t>
            </a:r>
            <a:r>
              <a:rPr lang="ru-RU" altLang="en-US" sz="1100" dirty="0">
                <a:latin typeface="Mogul Helios" pitchFamily="2" charset="0"/>
              </a:rPr>
              <a:t>НОСК нэг ТЗК</a:t>
            </a:r>
            <a:r>
              <a:rPr lang="en-US" altLang="en-US" sz="1100" dirty="0">
                <a:latin typeface="Mogul Helios" pitchFamily="2" charset="0"/>
              </a:rPr>
              <a:t>» </a:t>
            </a:r>
            <a:r>
              <a:rPr lang="ru-RU" altLang="en-US" sz="1100" dirty="0">
                <a:latin typeface="Mogul Helios" pitchFamily="2" charset="0"/>
              </a:rPr>
              <a:t>ХХК-ийн </a:t>
            </a:r>
            <a:r>
              <a:rPr lang="ru-RU" altLang="en-US" sz="1100" b="1" dirty="0">
                <a:latin typeface="Mogul Helios" pitchFamily="2" charset="0"/>
              </a:rPr>
              <a:t>34.4 </a:t>
            </a:r>
            <a:r>
              <a:rPr lang="ru-RU" altLang="en-US" sz="1100" dirty="0">
                <a:latin typeface="Mogul Helios" pitchFamily="2" charset="0"/>
              </a:rPr>
              <a:t>тэрбум </a:t>
            </a:r>
            <a:r>
              <a:rPr lang="mn-MN" altLang="en-US" sz="1100" dirty="0">
                <a:latin typeface="Mogul Helios" pitchFamily="2" charset="0"/>
              </a:rPr>
              <a:t>₮-ийн</a:t>
            </a:r>
            <a:r>
              <a:rPr lang="ru-RU" altLang="en-US" sz="1100" dirty="0">
                <a:latin typeface="Mogul Helios" pitchFamily="2" charset="0"/>
              </a:rPr>
              <a:t> хөрөнгөөр баталгаажсан үнэт цаасыг бүртгэ</a:t>
            </a:r>
            <a:r>
              <a:rPr lang="mn-MN" altLang="en-US" sz="1100" dirty="0">
                <a:latin typeface="Mogul Helios" pitchFamily="2" charset="0"/>
              </a:rPr>
              <a:t>снээр 420 төрийн тусгай албан хаагчид орон сууцтай болсон </a:t>
            </a:r>
            <a:endParaRPr lang="en-US" altLang="en-US" sz="1100" dirty="0">
              <a:latin typeface="Arial" panose="020B0604020202020204" pitchFamily="34" charset="0"/>
            </a:endParaRPr>
          </a:p>
        </p:txBody>
      </p:sp>
      <p:sp>
        <p:nvSpPr>
          <p:cNvPr id="173" name="Pentagon 172"/>
          <p:cNvSpPr/>
          <p:nvPr/>
        </p:nvSpPr>
        <p:spPr>
          <a:xfrm rot="10800000">
            <a:off x="6293861" y="5005018"/>
            <a:ext cx="2065046" cy="1089879"/>
          </a:xfrm>
          <a:prstGeom prst="homePlate">
            <a:avLst>
              <a:gd name="adj" fmla="val 33323"/>
            </a:avLst>
          </a:prstGeom>
          <a:solidFill>
            <a:schemeClr val="bg1"/>
          </a:solidFill>
          <a:ln w="19050">
            <a:solidFill>
              <a:srgbClr val="2957A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a:p>
        </p:txBody>
      </p:sp>
      <p:sp>
        <p:nvSpPr>
          <p:cNvPr id="174" name="Text Box 75"/>
          <p:cNvSpPr txBox="1">
            <a:spLocks noChangeArrowheads="1"/>
          </p:cNvSpPr>
          <p:nvPr/>
        </p:nvSpPr>
        <p:spPr bwMode="auto">
          <a:xfrm>
            <a:off x="6647245" y="5077793"/>
            <a:ext cx="1649342" cy="961177"/>
          </a:xfrm>
          <a:prstGeom prst="rect">
            <a:avLst/>
          </a:prstGeom>
          <a:noFill/>
          <a:ln w="25400" algn="ctr">
            <a:no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4334" tIns="34334" rIns="34334" bIns="34334" numCol="1" anchor="t" anchorCtr="0" compatLnSpc="1">
            <a:prstTxWarp prst="textNoShape">
              <a:avLst/>
            </a:prstTxWarp>
          </a:bodyPr>
          <a:lstStyle/>
          <a:p>
            <a:pPr algn="just" defTabSz="858360" eaLnBrk="0" fontAlgn="base" hangingPunct="0">
              <a:spcBef>
                <a:spcPct val="0"/>
              </a:spcBef>
              <a:spcAft>
                <a:spcPct val="0"/>
              </a:spcAft>
            </a:pPr>
            <a:r>
              <a:rPr lang="ru-RU" altLang="en-US" sz="1100" dirty="0">
                <a:latin typeface="Mogul Helios" pitchFamily="2" charset="0"/>
              </a:rPr>
              <a:t>Үнэт цаасны зах зээлд ажил үйлчилгээ явуулах эрх олгох, аттестачлах сургалт, шалгалтыг цахим хэлбэрт шилжүүлж нийт </a:t>
            </a:r>
            <a:r>
              <a:rPr lang="ru-RU" altLang="en-US" sz="1100" b="1" dirty="0">
                <a:latin typeface="Mogul Helios" pitchFamily="2" charset="0"/>
              </a:rPr>
              <a:t>238 </a:t>
            </a:r>
            <a:r>
              <a:rPr lang="ru-RU" altLang="en-US" sz="1100" dirty="0">
                <a:latin typeface="Mogul Helios" pitchFamily="2" charset="0"/>
              </a:rPr>
              <a:t>хүнийг хамруулсан</a:t>
            </a:r>
            <a:endParaRPr lang="en-US" altLang="en-US" sz="1100" dirty="0">
              <a:latin typeface="Arial" panose="020B0604020202020204" pitchFamily="34" charset="0"/>
            </a:endParaRPr>
          </a:p>
        </p:txBody>
      </p:sp>
      <p:sp>
        <p:nvSpPr>
          <p:cNvPr id="176" name="Pentagon 175"/>
          <p:cNvSpPr/>
          <p:nvPr/>
        </p:nvSpPr>
        <p:spPr>
          <a:xfrm rot="10800000">
            <a:off x="6293861" y="6245245"/>
            <a:ext cx="2065046" cy="1339210"/>
          </a:xfrm>
          <a:prstGeom prst="homePlate">
            <a:avLst>
              <a:gd name="adj" fmla="val 33323"/>
            </a:avLst>
          </a:prstGeom>
          <a:solidFill>
            <a:schemeClr val="bg1"/>
          </a:solidFill>
          <a:ln w="19050">
            <a:solidFill>
              <a:srgbClr val="D040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a:p>
        </p:txBody>
      </p:sp>
      <p:sp>
        <p:nvSpPr>
          <p:cNvPr id="177" name="Text Box 75"/>
          <p:cNvSpPr txBox="1">
            <a:spLocks noChangeArrowheads="1"/>
          </p:cNvSpPr>
          <p:nvPr/>
        </p:nvSpPr>
        <p:spPr bwMode="auto">
          <a:xfrm>
            <a:off x="6647245" y="6327546"/>
            <a:ext cx="1649342" cy="961177"/>
          </a:xfrm>
          <a:prstGeom prst="rect">
            <a:avLst/>
          </a:prstGeom>
          <a:noFill/>
          <a:ln w="25400" algn="ctr">
            <a:no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4334" tIns="34334" rIns="34334" bIns="34334" numCol="1" anchor="t" anchorCtr="0" compatLnSpc="1">
            <a:prstTxWarp prst="textNoShape">
              <a:avLst/>
            </a:prstTxWarp>
          </a:bodyPr>
          <a:lstStyle/>
          <a:p>
            <a:pPr algn="just" defTabSz="858360" eaLnBrk="0" fontAlgn="base" hangingPunct="0">
              <a:spcBef>
                <a:spcPct val="0"/>
              </a:spcBef>
              <a:spcAft>
                <a:spcPct val="0"/>
              </a:spcAft>
            </a:pPr>
            <a:r>
              <a:rPr lang="mn-MN" altLang="en-US" sz="1100" dirty="0">
                <a:latin typeface="Mogul Helios" pitchFamily="2" charset="0"/>
              </a:rPr>
              <a:t>Хөрөнгийн зах зээлд шинэ бүтээгдэхүүн гарсан:</a:t>
            </a:r>
          </a:p>
          <a:p>
            <a:pPr marL="171450" indent="-171450" algn="just" defTabSz="858360" eaLnBrk="0" fontAlgn="base" hangingPunct="0">
              <a:spcBef>
                <a:spcPct val="0"/>
              </a:spcBef>
              <a:spcAft>
                <a:spcPct val="0"/>
              </a:spcAft>
              <a:buFontTx/>
              <a:buChar char="-"/>
            </a:pPr>
            <a:r>
              <a:rPr lang="mn-MN" altLang="en-US" sz="1100" dirty="0">
                <a:latin typeface="Mogul Helios" pitchFamily="2" charset="0"/>
              </a:rPr>
              <a:t>Анхны хамтын хөрөнгө оруулалтын сан байгуулагдаж, шинэ мэргэжлийн хөрөнгө оруулагч бий болсон</a:t>
            </a:r>
          </a:p>
        </p:txBody>
      </p:sp>
      <p:sp>
        <p:nvSpPr>
          <p:cNvPr id="178" name="TextBox 177">
            <a:extLst>
              <a:ext uri="{FF2B5EF4-FFF2-40B4-BE49-F238E27FC236}">
                <a16:creationId xmlns:a16="http://schemas.microsoft.com/office/drawing/2014/main" id="{5A99909D-2FCD-44AF-A0C4-54BD15BDAAFF}"/>
              </a:ext>
            </a:extLst>
          </p:cNvPr>
          <p:cNvSpPr txBox="1"/>
          <p:nvPr/>
        </p:nvSpPr>
        <p:spPr>
          <a:xfrm>
            <a:off x="6211556" y="1433008"/>
            <a:ext cx="2056464" cy="784830"/>
          </a:xfrm>
          <a:prstGeom prst="rect">
            <a:avLst/>
          </a:prstGeom>
          <a:noFill/>
          <a:ln>
            <a:noFill/>
            <a:prstDash val="dashDot"/>
          </a:ln>
        </p:spPr>
        <p:txBody>
          <a:bodyPr wrap="square" rtlCol="0">
            <a:spAutoFit/>
          </a:bodyPr>
          <a:lstStyle/>
          <a:p>
            <a:pPr algn="ctr"/>
            <a:r>
              <a:rPr lang="mn-MN" sz="1500" b="1" dirty="0">
                <a:solidFill>
                  <a:srgbClr val="D0402C"/>
                </a:solidFill>
                <a:latin typeface="Mogul Helios" pitchFamily="2" charset="0"/>
              </a:rPr>
              <a:t>ЦАР ТАХЛЫН ҮЕД АВЧ ХЭРЭГЖҮҮЛСЭН АРГА ХЭМЖЭЭ</a:t>
            </a:r>
            <a:endParaRPr lang="en-US" sz="1500" b="1" dirty="0">
              <a:solidFill>
                <a:srgbClr val="D0402C"/>
              </a:solidFill>
              <a:latin typeface="Mogul Helios" pitchFamily="2" charset="0"/>
            </a:endParaRPr>
          </a:p>
        </p:txBody>
      </p:sp>
      <p:sp>
        <p:nvSpPr>
          <p:cNvPr id="75" name="Rectangle 74">
            <a:extLst>
              <a:ext uri="{FF2B5EF4-FFF2-40B4-BE49-F238E27FC236}">
                <a16:creationId xmlns:a16="http://schemas.microsoft.com/office/drawing/2014/main" id="{06276ABD-B4E2-4711-8BF1-5F7C6443E258}"/>
              </a:ext>
            </a:extLst>
          </p:cNvPr>
          <p:cNvSpPr/>
          <p:nvPr/>
        </p:nvSpPr>
        <p:spPr>
          <a:xfrm rot="5400000">
            <a:off x="4439892" y="-3816375"/>
            <a:ext cx="726955" cy="8131987"/>
          </a:xfrm>
          <a:prstGeom prst="rect">
            <a:avLst/>
          </a:prstGeom>
          <a:solidFill>
            <a:srgbClr val="295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7"/>
          </a:p>
        </p:txBody>
      </p:sp>
      <p:sp>
        <p:nvSpPr>
          <p:cNvPr id="76" name="Rectangle 75">
            <a:extLst>
              <a:ext uri="{FF2B5EF4-FFF2-40B4-BE49-F238E27FC236}">
                <a16:creationId xmlns:a16="http://schemas.microsoft.com/office/drawing/2014/main" id="{FC44FE0A-9996-4B99-8C3D-64386BAD0726}"/>
              </a:ext>
            </a:extLst>
          </p:cNvPr>
          <p:cNvSpPr/>
          <p:nvPr/>
        </p:nvSpPr>
        <p:spPr>
          <a:xfrm>
            <a:off x="7325572" y="-147362"/>
            <a:ext cx="1396635" cy="830997"/>
          </a:xfrm>
          <a:prstGeom prst="rect">
            <a:avLst/>
          </a:prstGeom>
          <a:effectLst>
            <a:outerShdw blurRad="50800" dist="38100" dir="2700000" algn="tl" rotWithShape="0">
              <a:prstClr val="black">
                <a:alpha val="40000"/>
              </a:prstClr>
            </a:outerShdw>
          </a:effectLst>
        </p:spPr>
        <p:txBody>
          <a:bodyPr wrap="square">
            <a:spAutoFit/>
          </a:bodyPr>
          <a:lstStyle/>
          <a:p>
            <a:pPr defTabSz="760652" eaLnBrk="0" fontAlgn="base" hangingPunct="0">
              <a:spcBef>
                <a:spcPct val="0"/>
              </a:spcBef>
              <a:spcAft>
                <a:spcPct val="0"/>
              </a:spcAft>
            </a:pPr>
            <a:r>
              <a:rPr lang="mn-MN" sz="4800" b="1" dirty="0">
                <a:solidFill>
                  <a:schemeClr val="bg1"/>
                </a:solidFill>
                <a:latin typeface="Mogul Helios" pitchFamily="2" charset="0"/>
              </a:rPr>
              <a:t>2020</a:t>
            </a:r>
            <a:endParaRPr lang="en-US" sz="4991" b="1" dirty="0">
              <a:solidFill>
                <a:schemeClr val="bg1"/>
              </a:solidFill>
              <a:latin typeface="Mogul Helios" pitchFamily="2" charset="0"/>
            </a:endParaRPr>
          </a:p>
        </p:txBody>
      </p:sp>
      <p:sp>
        <p:nvSpPr>
          <p:cNvPr id="77" name="Rectangle 76">
            <a:extLst>
              <a:ext uri="{FF2B5EF4-FFF2-40B4-BE49-F238E27FC236}">
                <a16:creationId xmlns:a16="http://schemas.microsoft.com/office/drawing/2014/main" id="{4144D788-D84B-4371-B56E-C0B81A9FE915}"/>
              </a:ext>
            </a:extLst>
          </p:cNvPr>
          <p:cNvSpPr/>
          <p:nvPr/>
        </p:nvSpPr>
        <p:spPr>
          <a:xfrm>
            <a:off x="963238" y="10650"/>
            <a:ext cx="6440386" cy="646331"/>
          </a:xfrm>
          <a:prstGeom prst="rect">
            <a:avLst/>
          </a:prstGeom>
        </p:spPr>
        <p:txBody>
          <a:bodyPr wrap="square">
            <a:spAutoFit/>
          </a:bodyPr>
          <a:lstStyle/>
          <a:p>
            <a:pPr defTabSz="760652" eaLnBrk="0" fontAlgn="base" hangingPunct="0">
              <a:spcBef>
                <a:spcPct val="0"/>
              </a:spcBef>
              <a:spcAft>
                <a:spcPct val="0"/>
              </a:spcAft>
            </a:pPr>
            <a:r>
              <a:rPr lang="mn-MN" sz="3600" b="1" dirty="0">
                <a:solidFill>
                  <a:schemeClr val="bg1"/>
                </a:solidFill>
                <a:latin typeface="Mogul Helios" pitchFamily="2" charset="0"/>
              </a:rPr>
              <a:t>САНХҮҮГИЙН ЗОХИЦУУЛАХ ХОРОО </a:t>
            </a:r>
            <a:endParaRPr lang="en-US" sz="3600" b="1" dirty="0">
              <a:solidFill>
                <a:schemeClr val="bg1"/>
              </a:solidFill>
              <a:latin typeface="Mogul Helios" pitchFamily="2" charset="0"/>
            </a:endParaRPr>
          </a:p>
        </p:txBody>
      </p:sp>
      <p:pic>
        <p:nvPicPr>
          <p:cNvPr id="78" name="Picture 77">
            <a:extLst>
              <a:ext uri="{FF2B5EF4-FFF2-40B4-BE49-F238E27FC236}">
                <a16:creationId xmlns:a16="http://schemas.microsoft.com/office/drawing/2014/main" id="{209C690D-FDE2-4722-A431-9ABA77BFCCCB}"/>
              </a:ext>
            </a:extLst>
          </p:cNvPr>
          <p:cNvPicPr>
            <a:picLocks noChangeAspect="1"/>
          </p:cNvPicPr>
          <p:nvPr/>
        </p:nvPicPr>
        <p:blipFill>
          <a:blip r:embed="rId16" cstate="print">
            <a:clrChange>
              <a:clrFrom>
                <a:srgbClr val="FEFBFF"/>
              </a:clrFrom>
              <a:clrTo>
                <a:srgbClr val="FEFBFF">
                  <a:alpha val="0"/>
                </a:srgbClr>
              </a:clrTo>
            </a:clrChange>
            <a:extLst>
              <a:ext uri="{28A0092B-C50C-407E-A947-70E740481C1C}">
                <a14:useLocalDpi xmlns:a14="http://schemas.microsoft.com/office/drawing/2010/main" val="0"/>
              </a:ext>
            </a:extLst>
          </a:blip>
          <a:stretch>
            <a:fillRect/>
          </a:stretch>
        </p:blipFill>
        <p:spPr>
          <a:xfrm>
            <a:off x="135807" y="39035"/>
            <a:ext cx="520754" cy="541901"/>
          </a:xfrm>
          <a:prstGeom prst="rect">
            <a:avLst/>
          </a:prstGeom>
        </p:spPr>
      </p:pic>
      <p:pic>
        <p:nvPicPr>
          <p:cNvPr id="79" name="Picture 6" descr="Snowflake Icon | Christmas Flat Color Iconset | Icons8">
            <a:extLst>
              <a:ext uri="{FF2B5EF4-FFF2-40B4-BE49-F238E27FC236}">
                <a16:creationId xmlns:a16="http://schemas.microsoft.com/office/drawing/2014/main" id="{33917C27-DABC-41F2-8D40-CA1C5F2D468A}"/>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296587" y="759283"/>
            <a:ext cx="306298" cy="306298"/>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6DDE36AE-0877-4B64-AE01-7DBE7B3D8CBA}"/>
              </a:ext>
            </a:extLst>
          </p:cNvPr>
          <p:cNvGrpSpPr/>
          <p:nvPr/>
        </p:nvGrpSpPr>
        <p:grpSpPr>
          <a:xfrm>
            <a:off x="41860" y="1537368"/>
            <a:ext cx="638718" cy="2620902"/>
            <a:chOff x="41860" y="1537368"/>
            <a:chExt cx="638718" cy="2620902"/>
          </a:xfrm>
        </p:grpSpPr>
        <p:pic>
          <p:nvPicPr>
            <p:cNvPr id="26" name="Picture 6" descr="Snowflake Icon | Christmas Flat Color Iconset | Icons8">
              <a:extLst>
                <a:ext uri="{FF2B5EF4-FFF2-40B4-BE49-F238E27FC236}">
                  <a16:creationId xmlns:a16="http://schemas.microsoft.com/office/drawing/2014/main" id="{76140BC7-8E38-4B0D-B7EF-BBFC8D66A0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01" y="3729093"/>
              <a:ext cx="429177" cy="42917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Snowflake Icon | Christmas Flat Color Iconset | Icons8">
              <a:extLst>
                <a:ext uri="{FF2B5EF4-FFF2-40B4-BE49-F238E27FC236}">
                  <a16:creationId xmlns:a16="http://schemas.microsoft.com/office/drawing/2014/main" id="{AAA8663C-C9A9-4924-99F4-C3CF54733F1C}"/>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28387"/>
            <a:stretch/>
          </p:blipFill>
          <p:spPr bwMode="auto">
            <a:xfrm>
              <a:off x="41860" y="1537368"/>
              <a:ext cx="275522" cy="3847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11659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134"/>
          <p:cNvSpPr/>
          <p:nvPr/>
        </p:nvSpPr>
        <p:spPr>
          <a:xfrm>
            <a:off x="210718" y="827062"/>
            <a:ext cx="8447928" cy="6758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a:p>
        </p:txBody>
      </p:sp>
      <p:sp>
        <p:nvSpPr>
          <p:cNvPr id="280" name="Rectangle: Diagonal Corners Rounded 279">
            <a:extLst>
              <a:ext uri="{FF2B5EF4-FFF2-40B4-BE49-F238E27FC236}">
                <a16:creationId xmlns:a16="http://schemas.microsoft.com/office/drawing/2014/main" id="{57BA8D9B-6690-48F8-BA5D-5F5BC554E8CE}"/>
              </a:ext>
            </a:extLst>
          </p:cNvPr>
          <p:cNvSpPr/>
          <p:nvPr/>
        </p:nvSpPr>
        <p:spPr>
          <a:xfrm>
            <a:off x="6209057" y="4129252"/>
            <a:ext cx="2294074" cy="635419"/>
          </a:xfrm>
          <a:prstGeom prst="round2DiagRect">
            <a:avLst/>
          </a:prstGeom>
          <a:solidFill>
            <a:schemeClr val="bg1"/>
          </a:solidFill>
          <a:ln>
            <a:solidFill>
              <a:srgbClr val="3457A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033" dirty="0">
                <a:solidFill>
                  <a:srgbClr val="000000"/>
                </a:solidFill>
                <a:latin typeface="Mogul Helios" charset="0"/>
                <a:ea typeface="Mogul Helios" charset="0"/>
                <a:cs typeface="Mogul Helios" charset="0"/>
              </a:rPr>
              <a:t>Иргэдэд даатгалын </a:t>
            </a:r>
            <a:r>
              <a:rPr lang="mn-MN" sz="1033" b="1" dirty="0">
                <a:solidFill>
                  <a:srgbClr val="3457A4"/>
                </a:solidFill>
                <a:latin typeface="Mogul Helios" charset="0"/>
                <a:ea typeface="Mogul Helios" charset="0"/>
                <a:cs typeface="Mogul Helios" charset="0"/>
              </a:rPr>
              <a:t>салбарын ач холбогдлыг таниулах, сурталчлах ажиллагааг </a:t>
            </a:r>
            <a:r>
              <a:rPr lang="mn-MN" sz="1033" dirty="0">
                <a:solidFill>
                  <a:srgbClr val="000000"/>
                </a:solidFill>
                <a:latin typeface="Mogul Helios" charset="0"/>
                <a:ea typeface="Mogul Helios" charset="0"/>
                <a:cs typeface="Mogul Helios" charset="0"/>
              </a:rPr>
              <a:t>эрчимжүүлсэн.</a:t>
            </a:r>
            <a:endParaRPr lang="mn-MN" sz="1033" dirty="0">
              <a:latin typeface="Mogul Helios" charset="0"/>
              <a:ea typeface="Mogul Helios" charset="0"/>
              <a:cs typeface="Mogul Helios" charset="0"/>
            </a:endParaRPr>
          </a:p>
        </p:txBody>
      </p:sp>
      <p:sp>
        <p:nvSpPr>
          <p:cNvPr id="281" name="Rectangle: Diagonal Corners Rounded 280">
            <a:extLst>
              <a:ext uri="{FF2B5EF4-FFF2-40B4-BE49-F238E27FC236}">
                <a16:creationId xmlns:a16="http://schemas.microsoft.com/office/drawing/2014/main" id="{6E33D796-6A62-43D3-A0BA-0B93498475A8}"/>
              </a:ext>
            </a:extLst>
          </p:cNvPr>
          <p:cNvSpPr/>
          <p:nvPr/>
        </p:nvSpPr>
        <p:spPr>
          <a:xfrm>
            <a:off x="6221521" y="5831817"/>
            <a:ext cx="2294066" cy="635419"/>
          </a:xfrm>
          <a:prstGeom prst="round2DiagRect">
            <a:avLst/>
          </a:prstGeom>
          <a:solidFill>
            <a:schemeClr val="bg1"/>
          </a:solidFill>
          <a:ln>
            <a:solidFill>
              <a:srgbClr val="3457A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033" dirty="0">
                <a:solidFill>
                  <a:schemeClr val="tx1"/>
                </a:solidFill>
                <a:latin typeface="Mogul Helios" charset="0"/>
                <a:ea typeface="Mogul Helios" charset="0"/>
                <a:cs typeface="Mogul Helios" charset="0"/>
              </a:rPr>
              <a:t>Даатгалын бүх компани </a:t>
            </a:r>
            <a:r>
              <a:rPr lang="mn-MN" sz="1033" b="1" dirty="0">
                <a:solidFill>
                  <a:srgbClr val="3457A4"/>
                </a:solidFill>
                <a:latin typeface="Mogul Helios" charset="0"/>
                <a:ea typeface="Mogul Helios" charset="0"/>
                <a:cs typeface="Mogul Helios" charset="0"/>
              </a:rPr>
              <a:t>утсаар болон фейсбүүк мессенжер буюу чатбот ашиглан үйл ажиллагаагаа хэвийн </a:t>
            </a:r>
            <a:r>
              <a:rPr lang="mn-MN" sz="1033" dirty="0">
                <a:solidFill>
                  <a:schemeClr val="tx1"/>
                </a:solidFill>
                <a:latin typeface="Mogul Helios" charset="0"/>
                <a:ea typeface="Mogul Helios" charset="0"/>
                <a:cs typeface="Mogul Helios" charset="0"/>
              </a:rPr>
              <a:t>явуулж байна.</a:t>
            </a:r>
            <a:endParaRPr lang="en-US" sz="1033" dirty="0">
              <a:solidFill>
                <a:schemeClr val="tx1"/>
              </a:solidFill>
              <a:latin typeface="Mogul Helios" charset="0"/>
              <a:ea typeface="Mogul Helios" charset="0"/>
              <a:cs typeface="Mogul Helios" charset="0"/>
            </a:endParaRPr>
          </a:p>
        </p:txBody>
      </p:sp>
      <p:sp>
        <p:nvSpPr>
          <p:cNvPr id="282" name="Rectangle: Diagonal Corners Rounded 281">
            <a:extLst>
              <a:ext uri="{FF2B5EF4-FFF2-40B4-BE49-F238E27FC236}">
                <a16:creationId xmlns:a16="http://schemas.microsoft.com/office/drawing/2014/main" id="{27E541C1-8230-46C8-8CEA-6C6843ED7FA4}"/>
              </a:ext>
            </a:extLst>
          </p:cNvPr>
          <p:cNvSpPr/>
          <p:nvPr/>
        </p:nvSpPr>
        <p:spPr>
          <a:xfrm>
            <a:off x="6223828" y="4840215"/>
            <a:ext cx="2311490" cy="873235"/>
          </a:xfrm>
          <a:prstGeom prst="round2DiagRect">
            <a:avLst/>
          </a:prstGeom>
          <a:solidFill>
            <a:schemeClr val="bg1"/>
          </a:solidFill>
          <a:ln>
            <a:solidFill>
              <a:srgbClr val="D040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mn-MN" sz="1033" dirty="0">
                <a:solidFill>
                  <a:schemeClr val="tx1"/>
                </a:solidFill>
                <a:latin typeface="Mogul Helios" charset="0"/>
                <a:ea typeface="Mogul Helios" charset="0"/>
                <a:cs typeface="Mogul Helios" charset="0"/>
              </a:rPr>
              <a:t>“Мандал Даатгал” ХК</a:t>
            </a:r>
            <a:r>
              <a:rPr lang="en-US" sz="1033" dirty="0">
                <a:solidFill>
                  <a:schemeClr val="tx1"/>
                </a:solidFill>
                <a:latin typeface="Mogul Helios" charset="0"/>
                <a:ea typeface="Mogul Helios" charset="0"/>
                <a:cs typeface="Mogul Helios" charset="0"/>
              </a:rPr>
              <a:t>, </a:t>
            </a:r>
            <a:r>
              <a:rPr lang="mn-MN" sz="1033" dirty="0">
                <a:solidFill>
                  <a:schemeClr val="tx1"/>
                </a:solidFill>
                <a:latin typeface="Mogul Helios" charset="0"/>
                <a:ea typeface="Mogul Helios" charset="0"/>
                <a:cs typeface="Mogul Helios" charset="0"/>
              </a:rPr>
              <a:t>“Нэйшнл лайф даатгал” ХХ</a:t>
            </a:r>
            <a:r>
              <a:rPr lang="en-US" sz="1033" dirty="0" err="1">
                <a:solidFill>
                  <a:schemeClr val="tx1"/>
                </a:solidFill>
                <a:latin typeface="Mogul Helios" charset="0"/>
                <a:ea typeface="Mogul Helios" charset="0"/>
                <a:cs typeface="Mogul Helios" charset="0"/>
              </a:rPr>
              <a:t>К</a:t>
            </a:r>
            <a:r>
              <a:rPr lang="en-US" sz="1033" dirty="0">
                <a:solidFill>
                  <a:schemeClr val="tx1"/>
                </a:solidFill>
                <a:latin typeface="Mogul Helios" charset="0"/>
                <a:ea typeface="Mogul Helios" charset="0"/>
                <a:cs typeface="Mogul Helios" charset="0"/>
              </a:rPr>
              <a:t> </a:t>
            </a:r>
            <a:r>
              <a:rPr lang="mn-MN" sz="1033" b="1" dirty="0">
                <a:solidFill>
                  <a:srgbClr val="3457A4"/>
                </a:solidFill>
                <a:latin typeface="Mogul Helios" charset="0"/>
                <a:ea typeface="Mogul Helios" charset="0"/>
                <a:cs typeface="Mogul Helios" charset="0"/>
              </a:rPr>
              <a:t>“Ковид даатгал”</a:t>
            </a:r>
            <a:r>
              <a:rPr lang="en-US" sz="1033" b="1" dirty="0">
                <a:solidFill>
                  <a:srgbClr val="3457A4"/>
                </a:solidFill>
                <a:latin typeface="Mogul Helios" charset="0"/>
                <a:ea typeface="Mogul Helios" charset="0"/>
                <a:cs typeface="Mogul Helios" charset="0"/>
              </a:rPr>
              <a:t> </a:t>
            </a:r>
            <a:r>
              <a:rPr lang="en-US" sz="1033" b="1" dirty="0" err="1">
                <a:solidFill>
                  <a:srgbClr val="3457A4"/>
                </a:solidFill>
                <a:latin typeface="Mogul Helios" charset="0"/>
                <a:ea typeface="Mogul Helios" charset="0"/>
                <a:cs typeface="Mogul Helios" charset="0"/>
              </a:rPr>
              <a:t>болон</a:t>
            </a:r>
            <a:r>
              <a:rPr lang="en-US" sz="1033" b="1" dirty="0">
                <a:solidFill>
                  <a:srgbClr val="3457A4"/>
                </a:solidFill>
                <a:latin typeface="Mogul Helios" charset="0"/>
                <a:ea typeface="Mogul Helios" charset="0"/>
                <a:cs typeface="Mogul Helios" charset="0"/>
              </a:rPr>
              <a:t> </a:t>
            </a:r>
            <a:r>
              <a:rPr lang="mn-MN" sz="1033" b="1" dirty="0">
                <a:solidFill>
                  <a:srgbClr val="3457A4"/>
                </a:solidFill>
                <a:latin typeface="Mogul Helios" charset="0"/>
                <a:ea typeface="Mogul Helios" charset="0"/>
                <a:cs typeface="Mogul Helios" charset="0"/>
              </a:rPr>
              <a:t>“Ковид-19 Амь нас, хөдөлмөрийн чадвар алдалтын даатгал” </a:t>
            </a:r>
            <a:r>
              <a:rPr lang="en-US" sz="1033" b="1" dirty="0" err="1">
                <a:solidFill>
                  <a:srgbClr val="3457A4"/>
                </a:solidFill>
                <a:latin typeface="Mogul Helios" charset="0"/>
                <a:ea typeface="Mogul Helios" charset="0"/>
                <a:cs typeface="Mogul Helios" charset="0"/>
              </a:rPr>
              <a:t>эрүүл</a:t>
            </a:r>
            <a:r>
              <a:rPr lang="en-US" sz="1033" b="1" dirty="0">
                <a:solidFill>
                  <a:srgbClr val="3457A4"/>
                </a:solidFill>
                <a:latin typeface="Mogul Helios" charset="0"/>
                <a:ea typeface="Mogul Helios" charset="0"/>
                <a:cs typeface="Mogul Helios" charset="0"/>
              </a:rPr>
              <a:t> </a:t>
            </a:r>
            <a:r>
              <a:rPr lang="en-US" sz="1033" b="1" dirty="0" err="1">
                <a:solidFill>
                  <a:srgbClr val="3457A4"/>
                </a:solidFill>
                <a:latin typeface="Mogul Helios" charset="0"/>
                <a:ea typeface="Mogul Helios" charset="0"/>
                <a:cs typeface="Mogul Helios" charset="0"/>
              </a:rPr>
              <a:t>мэндийн</a:t>
            </a:r>
            <a:r>
              <a:rPr lang="en-US" sz="1033" b="1" dirty="0">
                <a:solidFill>
                  <a:srgbClr val="3457A4"/>
                </a:solidFill>
                <a:latin typeface="Mogul Helios" charset="0"/>
                <a:ea typeface="Mogul Helios" charset="0"/>
                <a:cs typeface="Mogul Helios" charset="0"/>
              </a:rPr>
              <a:t> </a:t>
            </a:r>
            <a:r>
              <a:rPr lang="en-US" sz="1033" b="1" dirty="0" err="1">
                <a:solidFill>
                  <a:srgbClr val="3457A4"/>
                </a:solidFill>
                <a:latin typeface="Mogul Helios" charset="0"/>
                <a:ea typeface="Mogul Helios" charset="0"/>
                <a:cs typeface="Mogul Helios" charset="0"/>
              </a:rPr>
              <a:t>даатгалын</a:t>
            </a:r>
            <a:r>
              <a:rPr lang="en-US" sz="1033" b="1" dirty="0">
                <a:solidFill>
                  <a:srgbClr val="3457A4"/>
                </a:solidFill>
                <a:latin typeface="Mogul Helios" charset="0"/>
                <a:ea typeface="Mogul Helios" charset="0"/>
                <a:cs typeface="Mogul Helios" charset="0"/>
              </a:rPr>
              <a:t> </a:t>
            </a:r>
            <a:r>
              <a:rPr lang="en-US" sz="1033" b="1" dirty="0" err="1">
                <a:solidFill>
                  <a:srgbClr val="3457A4"/>
                </a:solidFill>
                <a:latin typeface="Mogul Helios" charset="0"/>
                <a:ea typeface="Mogul Helios" charset="0"/>
                <a:cs typeface="Mogul Helios" charset="0"/>
              </a:rPr>
              <a:t>шинэ</a:t>
            </a:r>
            <a:r>
              <a:rPr lang="en-US" sz="1033" b="1" dirty="0">
                <a:solidFill>
                  <a:srgbClr val="3457A4"/>
                </a:solidFill>
                <a:latin typeface="Mogul Helios" charset="0"/>
                <a:ea typeface="Mogul Helios" charset="0"/>
                <a:cs typeface="Mogul Helios" charset="0"/>
              </a:rPr>
              <a:t> </a:t>
            </a:r>
            <a:r>
              <a:rPr lang="en-US" sz="1033" b="1" dirty="0" err="1">
                <a:solidFill>
                  <a:srgbClr val="3457A4"/>
                </a:solidFill>
                <a:latin typeface="Mogul Helios" charset="0"/>
                <a:ea typeface="Mogul Helios" charset="0"/>
                <a:cs typeface="Mogul Helios" charset="0"/>
              </a:rPr>
              <a:t>бүтээгдэхүүн</a:t>
            </a:r>
            <a:r>
              <a:rPr lang="en-US" sz="1033" b="1" dirty="0">
                <a:solidFill>
                  <a:srgbClr val="3457A4"/>
                </a:solidFill>
                <a:latin typeface="Mogul Helios" charset="0"/>
                <a:ea typeface="Mogul Helios" charset="0"/>
                <a:cs typeface="Mogul Helios" charset="0"/>
              </a:rPr>
              <a:t> </a:t>
            </a:r>
            <a:r>
              <a:rPr lang="en-US" sz="1033" dirty="0" err="1">
                <a:solidFill>
                  <a:schemeClr val="tx1"/>
                </a:solidFill>
                <a:latin typeface="Mogul Helios" charset="0"/>
                <a:ea typeface="Mogul Helios" charset="0"/>
                <a:cs typeface="Mogul Helios" charset="0"/>
              </a:rPr>
              <a:t>гарга</a:t>
            </a:r>
            <a:r>
              <a:rPr lang="mn-MN" sz="1033" dirty="0">
                <a:solidFill>
                  <a:schemeClr val="tx1"/>
                </a:solidFill>
                <a:latin typeface="Mogul Helios" charset="0"/>
                <a:ea typeface="Mogul Helios" charset="0"/>
                <a:cs typeface="Mogul Helios" charset="0"/>
              </a:rPr>
              <a:t>сан</a:t>
            </a:r>
            <a:r>
              <a:rPr lang="en-US" sz="1033" dirty="0">
                <a:solidFill>
                  <a:schemeClr val="tx1"/>
                </a:solidFill>
                <a:latin typeface="Mogul Helios" charset="0"/>
                <a:ea typeface="Mogul Helios" charset="0"/>
                <a:cs typeface="Mogul Helios" charset="0"/>
              </a:rPr>
              <a:t>.</a:t>
            </a:r>
          </a:p>
        </p:txBody>
      </p:sp>
      <p:sp>
        <p:nvSpPr>
          <p:cNvPr id="283" name="Rectangle: Diagonal Corners Rounded 282">
            <a:extLst>
              <a:ext uri="{FF2B5EF4-FFF2-40B4-BE49-F238E27FC236}">
                <a16:creationId xmlns:a16="http://schemas.microsoft.com/office/drawing/2014/main" id="{27FA86A6-8EBF-4555-A386-3D84FA2A5095}"/>
              </a:ext>
            </a:extLst>
          </p:cNvPr>
          <p:cNvSpPr/>
          <p:nvPr/>
        </p:nvSpPr>
        <p:spPr>
          <a:xfrm>
            <a:off x="6209058" y="6650949"/>
            <a:ext cx="2294066" cy="731141"/>
          </a:xfrm>
          <a:prstGeom prst="round2DiagRect">
            <a:avLst/>
          </a:prstGeom>
          <a:solidFill>
            <a:schemeClr val="bg1"/>
          </a:solidFill>
          <a:ln>
            <a:solidFill>
              <a:srgbClr val="D040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3" b="1" dirty="0">
                <a:solidFill>
                  <a:srgbClr val="002060"/>
                </a:solidFill>
                <a:latin typeface="Mogul Helios" charset="0"/>
              </a:rPr>
              <a:t> </a:t>
            </a:r>
            <a:r>
              <a:rPr lang="mn-MN" sz="1033" dirty="0">
                <a:solidFill>
                  <a:srgbClr val="000000"/>
                </a:solidFill>
                <a:latin typeface="Mogul Helios" charset="0"/>
                <a:ea typeface="Mogul Helios" charset="0"/>
                <a:cs typeface="Mogul Helios" charset="0"/>
              </a:rPr>
              <a:t>Мэргэжлийн оролцогчийн эрх олгох </a:t>
            </a:r>
            <a:r>
              <a:rPr lang="mn-MN" sz="1033" b="1" dirty="0">
                <a:solidFill>
                  <a:srgbClr val="3457A4"/>
                </a:solidFill>
                <a:latin typeface="Mogul Helios" charset="0"/>
                <a:ea typeface="Mogul Helios" charset="0"/>
                <a:cs typeface="Mogul Helios" charset="0"/>
              </a:rPr>
              <a:t>сургалт, шалгалтыг цахим хэлбэрт </a:t>
            </a:r>
            <a:r>
              <a:rPr lang="mn-MN" sz="1033" dirty="0">
                <a:solidFill>
                  <a:srgbClr val="000000"/>
                </a:solidFill>
                <a:latin typeface="Mogul Helios" charset="0"/>
                <a:ea typeface="Mogul Helios" charset="0"/>
                <a:cs typeface="Mogul Helios" charset="0"/>
              </a:rPr>
              <a:t>шилжүүлж амжилттай зохион байгуулсан</a:t>
            </a:r>
            <a:endParaRPr lang="en-US" sz="1033" dirty="0">
              <a:solidFill>
                <a:schemeClr val="tx1"/>
              </a:solidFill>
              <a:latin typeface="Mogul Helios" charset="0"/>
            </a:endParaRPr>
          </a:p>
        </p:txBody>
      </p:sp>
      <p:sp>
        <p:nvSpPr>
          <p:cNvPr id="35" name="TextBox 34">
            <a:extLst>
              <a:ext uri="{FF2B5EF4-FFF2-40B4-BE49-F238E27FC236}">
                <a16:creationId xmlns:a16="http://schemas.microsoft.com/office/drawing/2014/main" id="{5A99909D-2FCD-44AF-A0C4-54BD15BDAAFF}"/>
              </a:ext>
            </a:extLst>
          </p:cNvPr>
          <p:cNvSpPr txBox="1"/>
          <p:nvPr/>
        </p:nvSpPr>
        <p:spPr>
          <a:xfrm>
            <a:off x="6285291" y="3235850"/>
            <a:ext cx="2136139" cy="784830"/>
          </a:xfrm>
          <a:prstGeom prst="rect">
            <a:avLst/>
          </a:prstGeom>
          <a:noFill/>
          <a:ln>
            <a:noFill/>
            <a:prstDash val="dashDot"/>
          </a:ln>
        </p:spPr>
        <p:txBody>
          <a:bodyPr wrap="square" rtlCol="0">
            <a:spAutoFit/>
          </a:bodyPr>
          <a:lstStyle/>
          <a:p>
            <a:pPr algn="ctr"/>
            <a:r>
              <a:rPr lang="mn-MN" sz="1500" b="1" dirty="0">
                <a:solidFill>
                  <a:srgbClr val="D0402C"/>
                </a:solidFill>
                <a:latin typeface="Mogul Helios" pitchFamily="2" charset="0"/>
              </a:rPr>
              <a:t>ЦАР ТАХЛЫН ҮЕД АВЧ ХЭРЭГЖҮҮЛСЭН АРГА ХЭМЖЭЭ</a:t>
            </a:r>
            <a:endParaRPr lang="en-US" sz="1500" b="1" dirty="0">
              <a:solidFill>
                <a:srgbClr val="D0402C"/>
              </a:solidFill>
              <a:latin typeface="Mogul Helios" pitchFamily="2" charset="0"/>
            </a:endParaRPr>
          </a:p>
        </p:txBody>
      </p:sp>
      <p:pic>
        <p:nvPicPr>
          <p:cNvPr id="21" name="Picture 6" descr="Snowflake Icon | Christmas Flat Color Iconset | Icons8">
            <a:extLst>
              <a:ext uri="{FF2B5EF4-FFF2-40B4-BE49-F238E27FC236}">
                <a16:creationId xmlns:a16="http://schemas.microsoft.com/office/drawing/2014/main" id="{35DC6261-67EE-407C-BF4E-5CE82158DF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2382" y="6769828"/>
            <a:ext cx="429177" cy="42917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Snowflake Icon | Christmas Flat Color Iconset | Icons8">
            <a:extLst>
              <a:ext uri="{FF2B5EF4-FFF2-40B4-BE49-F238E27FC236}">
                <a16:creationId xmlns:a16="http://schemas.microsoft.com/office/drawing/2014/main" id="{76140BC7-8E38-4B0D-B7EF-BBFC8D66A0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02" y="3729094"/>
            <a:ext cx="429177" cy="42917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Snowflake Icon | Christmas Flat Color Iconset | Icons8">
            <a:extLst>
              <a:ext uri="{FF2B5EF4-FFF2-40B4-BE49-F238E27FC236}">
                <a16:creationId xmlns:a16="http://schemas.microsoft.com/office/drawing/2014/main" id="{FC54D0C1-1112-4F73-9402-0D1C40F728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1869" y="3145630"/>
            <a:ext cx="429177" cy="429177"/>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CD823B97-1D47-46E2-A2EE-0719B8810B47}"/>
              </a:ext>
            </a:extLst>
          </p:cNvPr>
          <p:cNvCxnSpPr>
            <a:cxnSpLocks/>
          </p:cNvCxnSpPr>
          <p:nvPr/>
        </p:nvCxnSpPr>
        <p:spPr>
          <a:xfrm>
            <a:off x="3674995" y="3819003"/>
            <a:ext cx="1762165" cy="0"/>
          </a:xfrm>
          <a:prstGeom prst="line">
            <a:avLst/>
          </a:prstGeom>
          <a:ln w="19050">
            <a:solidFill>
              <a:srgbClr val="2957A4"/>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C9BAEF1-48A2-4AD5-8738-5A4E4B795D6E}"/>
              </a:ext>
            </a:extLst>
          </p:cNvPr>
          <p:cNvCxnSpPr>
            <a:cxnSpLocks/>
          </p:cNvCxnSpPr>
          <p:nvPr/>
        </p:nvCxnSpPr>
        <p:spPr>
          <a:xfrm>
            <a:off x="486478" y="3819003"/>
            <a:ext cx="1860721" cy="0"/>
          </a:xfrm>
          <a:prstGeom prst="line">
            <a:avLst/>
          </a:prstGeom>
          <a:ln w="19050">
            <a:solidFill>
              <a:srgbClr val="2957A4"/>
            </a:solidFill>
          </a:ln>
        </p:spPr>
        <p:style>
          <a:lnRef idx="1">
            <a:schemeClr val="accent1"/>
          </a:lnRef>
          <a:fillRef idx="0">
            <a:schemeClr val="accent1"/>
          </a:fillRef>
          <a:effectRef idx="0">
            <a:schemeClr val="accent1"/>
          </a:effectRef>
          <a:fontRef idx="minor">
            <a:schemeClr val="tx1"/>
          </a:fontRef>
        </p:style>
      </p:cxnSp>
      <p:pic>
        <p:nvPicPr>
          <p:cNvPr id="78" name="Picture 6" descr="Snowflake Icon | Christmas Flat Color Iconset | Icons8">
            <a:extLst>
              <a:ext uri="{FF2B5EF4-FFF2-40B4-BE49-F238E27FC236}">
                <a16:creationId xmlns:a16="http://schemas.microsoft.com/office/drawing/2014/main" id="{032B7322-F058-4B52-BCAD-A2FC48E3B8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4633" y="3195236"/>
            <a:ext cx="535346" cy="535346"/>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Connector: Elbow 21">
            <a:extLst>
              <a:ext uri="{FF2B5EF4-FFF2-40B4-BE49-F238E27FC236}">
                <a16:creationId xmlns:a16="http://schemas.microsoft.com/office/drawing/2014/main" id="{DFD745C8-C308-4A0D-8107-F8CEAE581450}"/>
              </a:ext>
            </a:extLst>
          </p:cNvPr>
          <p:cNvCxnSpPr>
            <a:cxnSpLocks/>
          </p:cNvCxnSpPr>
          <p:nvPr/>
        </p:nvCxnSpPr>
        <p:spPr>
          <a:xfrm rot="5400000" flipH="1" flipV="1">
            <a:off x="3864234" y="5287372"/>
            <a:ext cx="4073862" cy="936048"/>
          </a:xfrm>
          <a:prstGeom prst="bentConnector2">
            <a:avLst/>
          </a:prstGeom>
          <a:ln w="19050">
            <a:solidFill>
              <a:srgbClr val="D0402C"/>
            </a:solidFill>
            <a:tailEnd type="triangle"/>
          </a:ln>
        </p:spPr>
        <p:style>
          <a:lnRef idx="1">
            <a:schemeClr val="accent1"/>
          </a:lnRef>
          <a:fillRef idx="0">
            <a:schemeClr val="accent1"/>
          </a:fillRef>
          <a:effectRef idx="0">
            <a:schemeClr val="accent1"/>
          </a:effectRef>
          <a:fontRef idx="minor">
            <a:schemeClr val="tx1"/>
          </a:fontRef>
        </p:style>
      </p:cxnSp>
      <p:cxnSp>
        <p:nvCxnSpPr>
          <p:cNvPr id="258" name="Straight Arrow Connector 257">
            <a:extLst>
              <a:ext uri="{FF2B5EF4-FFF2-40B4-BE49-F238E27FC236}">
                <a16:creationId xmlns:a16="http://schemas.microsoft.com/office/drawing/2014/main" id="{C6FDA474-85ED-48DE-8BE9-03F5F042B647}"/>
              </a:ext>
            </a:extLst>
          </p:cNvPr>
          <p:cNvCxnSpPr>
            <a:cxnSpLocks/>
          </p:cNvCxnSpPr>
          <p:nvPr/>
        </p:nvCxnSpPr>
        <p:spPr>
          <a:xfrm flipV="1">
            <a:off x="497735" y="2455795"/>
            <a:ext cx="8005223" cy="9339"/>
          </a:xfrm>
          <a:prstGeom prst="straightConnector1">
            <a:avLst/>
          </a:prstGeom>
          <a:ln w="19050">
            <a:solidFill>
              <a:srgbClr val="D0402C"/>
            </a:solidFill>
            <a:tailEnd type="triangle"/>
          </a:ln>
        </p:spPr>
        <p:style>
          <a:lnRef idx="1">
            <a:schemeClr val="accent1"/>
          </a:lnRef>
          <a:fillRef idx="0">
            <a:schemeClr val="accent1"/>
          </a:fillRef>
          <a:effectRef idx="0">
            <a:schemeClr val="accent1"/>
          </a:effectRef>
          <a:fontRef idx="minor">
            <a:schemeClr val="tx1"/>
          </a:fontRef>
        </p:style>
      </p:cxnSp>
      <p:sp>
        <p:nvSpPr>
          <p:cNvPr id="260" name="TextBox 259">
            <a:extLst>
              <a:ext uri="{FF2B5EF4-FFF2-40B4-BE49-F238E27FC236}">
                <a16:creationId xmlns:a16="http://schemas.microsoft.com/office/drawing/2014/main" id="{4F53849E-B5AB-4648-B45B-3D5BB2C4E5DF}"/>
              </a:ext>
            </a:extLst>
          </p:cNvPr>
          <p:cNvSpPr txBox="1"/>
          <p:nvPr/>
        </p:nvSpPr>
        <p:spPr>
          <a:xfrm>
            <a:off x="4451040" y="2449916"/>
            <a:ext cx="1831307" cy="699422"/>
          </a:xfrm>
          <a:prstGeom prst="rect">
            <a:avLst/>
          </a:prstGeom>
          <a:noFill/>
        </p:spPr>
        <p:txBody>
          <a:bodyPr wrap="square" rtlCol="0">
            <a:spAutoFit/>
          </a:bodyPr>
          <a:lstStyle/>
          <a:p>
            <a:pPr algn="ctr"/>
            <a:r>
              <a:rPr lang="en-US" sz="1315" dirty="0" err="1">
                <a:latin typeface="Mogul Helios" pitchFamily="2" charset="0"/>
              </a:rPr>
              <a:t>Даатгалын</a:t>
            </a:r>
            <a:r>
              <a:rPr lang="en-US" sz="1315" dirty="0">
                <a:latin typeface="Mogul Helios" pitchFamily="2" charset="0"/>
              </a:rPr>
              <a:t> </a:t>
            </a:r>
            <a:r>
              <a:rPr lang="en-US" sz="1315" dirty="0" err="1">
                <a:latin typeface="Mogul Helios" pitchFamily="2" charset="0"/>
              </a:rPr>
              <a:t>болон</a:t>
            </a:r>
            <a:r>
              <a:rPr lang="en-US" sz="1315" dirty="0">
                <a:latin typeface="Mogul Helios" pitchFamily="2" charset="0"/>
              </a:rPr>
              <a:t> </a:t>
            </a:r>
            <a:r>
              <a:rPr lang="en-US" sz="1315" dirty="0" err="1">
                <a:latin typeface="Mogul Helios" pitchFamily="2" charset="0"/>
              </a:rPr>
              <a:t>давхар</a:t>
            </a:r>
            <a:r>
              <a:rPr lang="en-US" sz="1315" dirty="0">
                <a:latin typeface="Mogul Helios" pitchFamily="2" charset="0"/>
              </a:rPr>
              <a:t> </a:t>
            </a:r>
            <a:r>
              <a:rPr lang="en-US" sz="1315" dirty="0" err="1">
                <a:latin typeface="Mogul Helios" pitchFamily="2" charset="0"/>
              </a:rPr>
              <a:t>даатгалын</a:t>
            </a:r>
            <a:r>
              <a:rPr lang="en-US" sz="1315" dirty="0">
                <a:latin typeface="Mogul Helios" pitchFamily="2" charset="0"/>
              </a:rPr>
              <a:t> </a:t>
            </a:r>
            <a:r>
              <a:rPr lang="en-US" sz="1315" dirty="0" err="1">
                <a:latin typeface="Mogul Helios" pitchFamily="2" charset="0"/>
              </a:rPr>
              <a:t>нийт</a:t>
            </a:r>
            <a:r>
              <a:rPr lang="en-US" sz="1315" dirty="0">
                <a:latin typeface="Mogul Helios" pitchFamily="2" charset="0"/>
              </a:rPr>
              <a:t> </a:t>
            </a:r>
            <a:r>
              <a:rPr lang="en-US" sz="1315" dirty="0" err="1">
                <a:latin typeface="Mogul Helios" pitchFamily="2" charset="0"/>
              </a:rPr>
              <a:t>хураамж</a:t>
            </a:r>
            <a:endParaRPr lang="en-US" sz="1315" dirty="0">
              <a:latin typeface="Mogul Helios" pitchFamily="2" charset="0"/>
            </a:endParaRPr>
          </a:p>
          <a:p>
            <a:pPr algn="ctr"/>
            <a:r>
              <a:rPr lang="en-US" sz="1315" dirty="0">
                <a:latin typeface="Mogul Helios" pitchFamily="2" charset="0"/>
              </a:rPr>
              <a:t> </a:t>
            </a:r>
            <a:r>
              <a:rPr lang="en-US" sz="1315" b="1" dirty="0">
                <a:latin typeface="Mogul Helios" pitchFamily="2" charset="0"/>
              </a:rPr>
              <a:t>163.4</a:t>
            </a:r>
            <a:r>
              <a:rPr lang="mn-MN" sz="1315" b="1" dirty="0">
                <a:latin typeface="Mogul Helios" pitchFamily="2" charset="0"/>
              </a:rPr>
              <a:t> </a:t>
            </a:r>
            <a:r>
              <a:rPr lang="en-US" sz="1315" b="1" dirty="0" err="1">
                <a:latin typeface="Mogul Helios" pitchFamily="2" charset="0"/>
              </a:rPr>
              <a:t>тэрбум</a:t>
            </a:r>
            <a:r>
              <a:rPr lang="en-US" sz="1315" b="1" dirty="0">
                <a:latin typeface="Mogul Helios" pitchFamily="2" charset="0"/>
              </a:rPr>
              <a:t> </a:t>
            </a:r>
            <a:r>
              <a:rPr lang="mn-MN" sz="1315" b="1" dirty="0">
                <a:latin typeface="Mogul Helios" pitchFamily="2" charset="0"/>
              </a:rPr>
              <a:t>₮</a:t>
            </a:r>
            <a:endParaRPr lang="en-US" sz="1315" b="1" dirty="0">
              <a:latin typeface="Mogul Helios" pitchFamily="2" charset="0"/>
            </a:endParaRPr>
          </a:p>
        </p:txBody>
      </p:sp>
      <p:sp>
        <p:nvSpPr>
          <p:cNvPr id="261" name="AutoShape 4" descr="Loan - Free hands and gestures icons">
            <a:extLst>
              <a:ext uri="{FF2B5EF4-FFF2-40B4-BE49-F238E27FC236}">
                <a16:creationId xmlns:a16="http://schemas.microsoft.com/office/drawing/2014/main" id="{D36D59FF-B1DC-4BDB-984A-18D01D685102}"/>
              </a:ext>
            </a:extLst>
          </p:cNvPr>
          <p:cNvSpPr>
            <a:spLocks noChangeAspect="1" noChangeArrowheads="1"/>
          </p:cNvSpPr>
          <p:nvPr/>
        </p:nvSpPr>
        <p:spPr bwMode="auto">
          <a:xfrm>
            <a:off x="4290877" y="4062278"/>
            <a:ext cx="286118" cy="2861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5835" tIns="42918" rIns="85835" bIns="42918" numCol="1" anchor="t" anchorCtr="0" compatLnSpc="1">
            <a:prstTxWarp prst="textNoShape">
              <a:avLst/>
            </a:prstTxWarp>
          </a:bodyPr>
          <a:lstStyle/>
          <a:p>
            <a:endParaRPr lang="en-US" sz="1690"/>
          </a:p>
        </p:txBody>
      </p:sp>
      <p:pic>
        <p:nvPicPr>
          <p:cNvPr id="85" name="Picture 6" descr="Snowflake Icon | Christmas Flat Color Iconset | Icons8">
            <a:extLst>
              <a:ext uri="{FF2B5EF4-FFF2-40B4-BE49-F238E27FC236}">
                <a16:creationId xmlns:a16="http://schemas.microsoft.com/office/drawing/2014/main" id="{E0E7F7F1-40CC-4FCB-AEA9-D3308291D71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2371" y="916704"/>
            <a:ext cx="429177" cy="429177"/>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Snowflake Icon | Christmas Flat Color Iconset | Icons8">
            <a:extLst>
              <a:ext uri="{FF2B5EF4-FFF2-40B4-BE49-F238E27FC236}">
                <a16:creationId xmlns:a16="http://schemas.microsoft.com/office/drawing/2014/main" id="{5B547D98-CF7D-4988-8999-2DB1217A32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2527" y="7977954"/>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6" descr="Snowflake Icon | Christmas Flat Color Iconset | Icons8">
            <a:extLst>
              <a:ext uri="{FF2B5EF4-FFF2-40B4-BE49-F238E27FC236}">
                <a16:creationId xmlns:a16="http://schemas.microsoft.com/office/drawing/2014/main" id="{9F9D0169-EF27-47AD-8882-81F76D3261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781" y="3213352"/>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6" descr="Snowflake Icon | Christmas Flat Color Iconset | Icons8">
            <a:extLst>
              <a:ext uri="{FF2B5EF4-FFF2-40B4-BE49-F238E27FC236}">
                <a16:creationId xmlns:a16="http://schemas.microsoft.com/office/drawing/2014/main" id="{EB619AA7-E1A8-40B2-99BC-D30CE99C74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2750" y="2972848"/>
            <a:ext cx="286118" cy="286118"/>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0437A177-DD2F-4A65-99DE-2AB4D66D78DC}"/>
              </a:ext>
            </a:extLst>
          </p:cNvPr>
          <p:cNvSpPr txBox="1"/>
          <p:nvPr/>
        </p:nvSpPr>
        <p:spPr>
          <a:xfrm>
            <a:off x="434759" y="2448627"/>
            <a:ext cx="1440862" cy="699422"/>
          </a:xfrm>
          <a:prstGeom prst="rect">
            <a:avLst/>
          </a:prstGeom>
          <a:noFill/>
        </p:spPr>
        <p:txBody>
          <a:bodyPr wrap="square" rtlCol="0">
            <a:spAutoFit/>
          </a:bodyPr>
          <a:lstStyle/>
          <a:p>
            <a:pPr algn="ctr"/>
            <a:r>
              <a:rPr lang="mn-MN" sz="1315" dirty="0">
                <a:latin typeface="Mogul Helios" pitchFamily="2" charset="0"/>
              </a:rPr>
              <a:t>Нийт хөрөнгийн хэмжээ өмнөх оны мөн үеэс </a:t>
            </a:r>
            <a:r>
              <a:rPr lang="en-US" sz="1315" b="1" dirty="0">
                <a:latin typeface="Mogul Helios" pitchFamily="2" charset="0"/>
              </a:rPr>
              <a:t>4.6%</a:t>
            </a:r>
            <a:r>
              <a:rPr lang="mn-MN" sz="1315" b="1" dirty="0">
                <a:latin typeface="Mogul Helios" pitchFamily="2" charset="0"/>
              </a:rPr>
              <a:t> өссөн</a:t>
            </a:r>
            <a:endParaRPr lang="en-US" sz="1315" b="1" dirty="0">
              <a:latin typeface="Mogul Helios" pitchFamily="2" charset="0"/>
            </a:endParaRPr>
          </a:p>
        </p:txBody>
      </p:sp>
      <p:pic>
        <p:nvPicPr>
          <p:cNvPr id="1036" name="Picture 12" descr="Assets - Free real estate icons">
            <a:extLst>
              <a:ext uri="{FF2B5EF4-FFF2-40B4-BE49-F238E27FC236}">
                <a16:creationId xmlns:a16="http://schemas.microsoft.com/office/drawing/2014/main" id="{D8416737-B67B-45B7-98B6-5A6F6A00B52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06595" y="1869836"/>
            <a:ext cx="1018621" cy="534735"/>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7733AE41-A5DA-46A6-A367-6DD9DAA01063}"/>
              </a:ext>
            </a:extLst>
          </p:cNvPr>
          <p:cNvSpPr txBox="1"/>
          <p:nvPr/>
        </p:nvSpPr>
        <p:spPr>
          <a:xfrm>
            <a:off x="2569732" y="2446070"/>
            <a:ext cx="1440862" cy="699422"/>
          </a:xfrm>
          <a:prstGeom prst="rect">
            <a:avLst/>
          </a:prstGeom>
          <a:noFill/>
        </p:spPr>
        <p:txBody>
          <a:bodyPr wrap="square" rtlCol="0">
            <a:spAutoFit/>
          </a:bodyPr>
          <a:lstStyle/>
          <a:p>
            <a:pPr algn="ctr"/>
            <a:r>
              <a:rPr lang="mn-MN" sz="1315" dirty="0">
                <a:latin typeface="Mogul Helios" pitchFamily="2" charset="0"/>
              </a:rPr>
              <a:t>Нийт хөрөнгийн хэмжээ</a:t>
            </a:r>
            <a:endParaRPr lang="en-US" sz="1315" dirty="0">
              <a:latin typeface="Mogul Helios" pitchFamily="2" charset="0"/>
            </a:endParaRPr>
          </a:p>
          <a:p>
            <a:pPr algn="ctr"/>
            <a:r>
              <a:rPr lang="en-US" sz="1315" b="1" dirty="0">
                <a:latin typeface="Mogul Helios" pitchFamily="2" charset="0"/>
              </a:rPr>
              <a:t>390.7 </a:t>
            </a:r>
            <a:r>
              <a:rPr lang="en-US" sz="1315" b="1" dirty="0" err="1">
                <a:latin typeface="Mogul Helios" pitchFamily="2" charset="0"/>
              </a:rPr>
              <a:t>тэрбум</a:t>
            </a:r>
            <a:r>
              <a:rPr lang="mn-MN" sz="1315" b="1" dirty="0">
                <a:latin typeface="Mogul Helios" pitchFamily="2" charset="0"/>
              </a:rPr>
              <a:t> ₮</a:t>
            </a:r>
            <a:endParaRPr lang="en-US" sz="1315" b="1" dirty="0">
              <a:latin typeface="Mogul Helios" pitchFamily="2" charset="0"/>
            </a:endParaRPr>
          </a:p>
        </p:txBody>
      </p:sp>
      <p:sp>
        <p:nvSpPr>
          <p:cNvPr id="91" name="TextBox 90">
            <a:extLst>
              <a:ext uri="{FF2B5EF4-FFF2-40B4-BE49-F238E27FC236}">
                <a16:creationId xmlns:a16="http://schemas.microsoft.com/office/drawing/2014/main" id="{AD000FED-1FAB-41E2-945B-509DCF5F56DD}"/>
              </a:ext>
            </a:extLst>
          </p:cNvPr>
          <p:cNvSpPr txBox="1"/>
          <p:nvPr/>
        </p:nvSpPr>
        <p:spPr>
          <a:xfrm>
            <a:off x="6546469" y="2448630"/>
            <a:ext cx="1512608" cy="497059"/>
          </a:xfrm>
          <a:prstGeom prst="rect">
            <a:avLst/>
          </a:prstGeom>
          <a:noFill/>
        </p:spPr>
        <p:txBody>
          <a:bodyPr wrap="square" rtlCol="0">
            <a:spAutoFit/>
          </a:bodyPr>
          <a:lstStyle/>
          <a:p>
            <a:pPr algn="ctr"/>
            <a:r>
              <a:rPr lang="en-US" sz="1315" dirty="0" err="1">
                <a:latin typeface="Mogul Helios" pitchFamily="2" charset="0"/>
              </a:rPr>
              <a:t>Нийт</a:t>
            </a:r>
            <a:r>
              <a:rPr lang="en-US" sz="1315" dirty="0">
                <a:latin typeface="Mogul Helios" pitchFamily="2" charset="0"/>
              </a:rPr>
              <a:t> </a:t>
            </a:r>
            <a:r>
              <a:rPr lang="en-US" sz="1315" dirty="0" err="1">
                <a:latin typeface="Mogul Helios" pitchFamily="2" charset="0"/>
              </a:rPr>
              <a:t>нөхөн</a:t>
            </a:r>
            <a:r>
              <a:rPr lang="en-US" sz="1315" dirty="0">
                <a:latin typeface="Mogul Helios" pitchFamily="2" charset="0"/>
              </a:rPr>
              <a:t> </a:t>
            </a:r>
            <a:r>
              <a:rPr lang="en-US" sz="1315" dirty="0" err="1">
                <a:latin typeface="Mogul Helios" pitchFamily="2" charset="0"/>
              </a:rPr>
              <a:t>төлбөр</a:t>
            </a:r>
            <a:r>
              <a:rPr lang="en-US" sz="1315" dirty="0">
                <a:latin typeface="Mogul Helios" pitchFamily="2" charset="0"/>
              </a:rPr>
              <a:t> </a:t>
            </a:r>
          </a:p>
          <a:p>
            <a:pPr algn="ctr"/>
            <a:r>
              <a:rPr lang="en-US" sz="1315" b="1" dirty="0">
                <a:latin typeface="Mogul Helios" pitchFamily="2" charset="0"/>
              </a:rPr>
              <a:t>43.5 </a:t>
            </a:r>
            <a:r>
              <a:rPr lang="en-US" sz="1315" b="1" dirty="0" err="1">
                <a:latin typeface="Mogul Helios" pitchFamily="2" charset="0"/>
              </a:rPr>
              <a:t>тэрбум</a:t>
            </a:r>
            <a:r>
              <a:rPr lang="en-US" sz="1315" b="1" dirty="0">
                <a:latin typeface="Mogul Helios" pitchFamily="2" charset="0"/>
              </a:rPr>
              <a:t> </a:t>
            </a:r>
            <a:r>
              <a:rPr lang="mn-MN" sz="1315" b="1" dirty="0">
                <a:latin typeface="Mogul Helios" pitchFamily="2" charset="0"/>
              </a:rPr>
              <a:t>₮</a:t>
            </a:r>
            <a:endParaRPr lang="en-US" sz="1315" b="1" dirty="0">
              <a:latin typeface="Mogul Helios" pitchFamily="2" charset="0"/>
            </a:endParaRPr>
          </a:p>
        </p:txBody>
      </p:sp>
      <p:pic>
        <p:nvPicPr>
          <p:cNvPr id="97" name="Picture 6" descr="Snowflake Icon | Christmas Flat Color Iconset | Icons8">
            <a:extLst>
              <a:ext uri="{FF2B5EF4-FFF2-40B4-BE49-F238E27FC236}">
                <a16:creationId xmlns:a16="http://schemas.microsoft.com/office/drawing/2014/main" id="{2BB6739D-2384-40A1-8041-F277E2E663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7893" y="1006546"/>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Snowflake Icon | Christmas Flat Color Iconset | Icons8">
            <a:extLst>
              <a:ext uri="{FF2B5EF4-FFF2-40B4-BE49-F238E27FC236}">
                <a16:creationId xmlns:a16="http://schemas.microsoft.com/office/drawing/2014/main" id="{1F6C236D-04A2-413C-8736-39F9F2007BB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0301"/>
          <a:stretch/>
        </p:blipFill>
        <p:spPr bwMode="auto">
          <a:xfrm>
            <a:off x="3506273" y="825271"/>
            <a:ext cx="286118" cy="1421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2844967-5631-9F41-8529-3BC872642A75}"/>
              </a:ext>
            </a:extLst>
          </p:cNvPr>
          <p:cNvSpPr/>
          <p:nvPr/>
        </p:nvSpPr>
        <p:spPr>
          <a:xfrm>
            <a:off x="324633" y="4043763"/>
            <a:ext cx="5010097" cy="4139595"/>
          </a:xfrm>
          <a:prstGeom prst="rect">
            <a:avLst/>
          </a:prstGeom>
        </p:spPr>
        <p:txBody>
          <a:bodyPr wrap="square">
            <a:spAutoFit/>
          </a:bodyPr>
          <a:lstStyle/>
          <a:p>
            <a:pPr marL="214589" indent="-214589" algn="just">
              <a:spcAft>
                <a:spcPts val="600"/>
              </a:spcAft>
              <a:buFont typeface="Wingdings" pitchFamily="2" charset="2"/>
              <a:buChar char="Ø"/>
            </a:pPr>
            <a:r>
              <a:rPr lang="mn-MN" sz="1350" dirty="0">
                <a:latin typeface="Mogul Helios" pitchFamily="2" charset="0"/>
              </a:rPr>
              <a:t>Даатгалын тухай хуулийн шинэчилсэн найруулга, Даатгалын мэргэжлийн оролцогчийн тухай, Жолоочийн даатгалын тухай хуулиудад нэмэлт, өөрчлөлт оруулах </a:t>
            </a:r>
            <a:r>
              <a:rPr lang="mn-MN" sz="1350" b="1" dirty="0">
                <a:solidFill>
                  <a:srgbClr val="2957A4"/>
                </a:solidFill>
                <a:latin typeface="Mogul Helios" pitchFamily="2" charset="0"/>
              </a:rPr>
              <a:t>хуулийн төслүүдийн үзэл баримтлал </a:t>
            </a:r>
            <a:r>
              <a:rPr lang="mn-MN" sz="1350" dirty="0">
                <a:latin typeface="Mogul Helios" pitchFamily="2" charset="0"/>
              </a:rPr>
              <a:t>батлагдсан</a:t>
            </a:r>
            <a:r>
              <a:rPr lang="mn-MN" sz="1350" dirty="0">
                <a:solidFill>
                  <a:srgbClr val="2957A4"/>
                </a:solidFill>
                <a:latin typeface="Mogul Helios" pitchFamily="2" charset="0"/>
              </a:rPr>
              <a:t>.</a:t>
            </a:r>
            <a:endParaRPr lang="en-US" sz="1350" dirty="0">
              <a:solidFill>
                <a:srgbClr val="2957A4"/>
              </a:solidFill>
              <a:latin typeface="Mogul Helios" pitchFamily="2" charset="0"/>
            </a:endParaRPr>
          </a:p>
          <a:p>
            <a:pPr marL="214589" indent="-214589" algn="just">
              <a:spcAft>
                <a:spcPts val="600"/>
              </a:spcAft>
              <a:buFont typeface="Wingdings" pitchFamily="2" charset="2"/>
              <a:buChar char="Ø"/>
            </a:pPr>
            <a:r>
              <a:rPr lang="mn-MN" sz="1350" b="1" dirty="0">
                <a:solidFill>
                  <a:srgbClr val="3457A4"/>
                </a:solidFill>
                <a:latin typeface="Mogul Helios" pitchFamily="2" charset="0"/>
              </a:rPr>
              <a:t>“Даатгалын зах зээлийн ёс зүйн журам”</a:t>
            </a:r>
            <a:r>
              <a:rPr lang="mn-MN" sz="1350" dirty="0">
                <a:solidFill>
                  <a:srgbClr val="3457A4"/>
                </a:solidFill>
                <a:latin typeface="Mogul Helios" pitchFamily="2" charset="0"/>
              </a:rPr>
              <a:t>-</a:t>
            </a:r>
            <a:r>
              <a:rPr lang="mn-MN" sz="1350" dirty="0">
                <a:latin typeface="Mogul Helios" pitchFamily="2" charset="0"/>
              </a:rPr>
              <a:t>ыг шинэчлэн боловсруулж батлуулсан.</a:t>
            </a:r>
            <a:endParaRPr lang="en-US" sz="1350" dirty="0">
              <a:latin typeface="Mogul Helios" pitchFamily="2" charset="0"/>
            </a:endParaRPr>
          </a:p>
          <a:p>
            <a:pPr marL="214589" indent="-214589" algn="just">
              <a:spcAft>
                <a:spcPts val="600"/>
              </a:spcAft>
              <a:buFont typeface="Wingdings" pitchFamily="2" charset="2"/>
              <a:buChar char="Ø"/>
            </a:pPr>
            <a:r>
              <a:rPr lang="mn-MN" sz="1350" b="1" dirty="0">
                <a:solidFill>
                  <a:srgbClr val="3457A4"/>
                </a:solidFill>
                <a:latin typeface="Mogul Helios" pitchFamily="2" charset="0"/>
              </a:rPr>
              <a:t>“Даатгалын багц дүрэм”-</a:t>
            </a:r>
            <a:r>
              <a:rPr lang="mn-MN" sz="1350" dirty="0">
                <a:latin typeface="Mogul Helios" pitchFamily="2" charset="0"/>
              </a:rPr>
              <a:t>ийн холбогдох журам, зааврыг шинэчлэн баталж, нэмэлт, өөрчлөлтүүдийг оруулсан.</a:t>
            </a:r>
            <a:endParaRPr lang="en-US" sz="1350" dirty="0">
              <a:latin typeface="Mogul Helios" pitchFamily="2" charset="0"/>
            </a:endParaRPr>
          </a:p>
          <a:p>
            <a:pPr marL="214589" indent="-214589" algn="just">
              <a:spcAft>
                <a:spcPts val="600"/>
              </a:spcAft>
              <a:buFont typeface="Wingdings" pitchFamily="2" charset="2"/>
              <a:buChar char="Ø"/>
            </a:pPr>
            <a:r>
              <a:rPr lang="en-US" sz="1350" dirty="0">
                <a:latin typeface="Mogul Helios" pitchFamily="2" charset="0"/>
              </a:rPr>
              <a:t>GIZ, MEFIN </a:t>
            </a:r>
            <a:r>
              <a:rPr lang="mn-MN" sz="1350" dirty="0">
                <a:latin typeface="Mogul Helios" pitchFamily="2" charset="0"/>
              </a:rPr>
              <a:t>хамтран зохион байгуулсан технологийн дэвшил, хүртээмжтэй даатгалын зохицуулалтыг сайжруулах, уур амьсгал, гамшгийн эрсдэлийг бууруулах зэрэг чиглэлээрх </a:t>
            </a:r>
            <a:r>
              <a:rPr lang="mn-MN" sz="1350" b="1" dirty="0">
                <a:solidFill>
                  <a:srgbClr val="2957A4"/>
                </a:solidFill>
                <a:latin typeface="Mogul Helios" pitchFamily="2" charset="0"/>
              </a:rPr>
              <a:t>нийт 16 удаагийн цахим сургалт, хэлэлцүүлгүүд</a:t>
            </a:r>
            <a:r>
              <a:rPr lang="mn-MN" sz="1350" dirty="0">
                <a:latin typeface="Mogul Helios" pitchFamily="2" charset="0"/>
              </a:rPr>
              <a:t>эд оролцсон.</a:t>
            </a:r>
            <a:endParaRPr lang="en-US" sz="1350" dirty="0">
              <a:latin typeface="Mogul Helios" pitchFamily="2" charset="0"/>
            </a:endParaRPr>
          </a:p>
          <a:p>
            <a:pPr marL="214589" indent="-214589" algn="just">
              <a:spcAft>
                <a:spcPts val="600"/>
              </a:spcAft>
              <a:buFont typeface="Wingdings" pitchFamily="2" charset="2"/>
              <a:buChar char="Ø"/>
            </a:pPr>
            <a:r>
              <a:rPr lang="mn-MN" sz="1350" dirty="0">
                <a:latin typeface="Mogul Helios" pitchFamily="2" charset="0"/>
              </a:rPr>
              <a:t>“Малын индексжүүлсэн даатгалын хураамжийн хэмжээг тооцох журам”, “Малын индекжүүлсэн даатгалын хамтын эрсдэлийн сангийн хөрөнгө, түүнийг санхүүжүүлэх, зарцуулах журам”, “Жолоочийн даатгалын хураамжийн хэмжээг тооцох итгэлцүүр хэрэглэх журам”, “Жолоочийн хариуцлагын албан журмын даатгалын мэдүүлгийн маягт, гэрээний стандарт, загвар”-т нэмэлт, өөрчлөлт оруулж </a:t>
            </a:r>
            <a:r>
              <a:rPr lang="mn-MN" sz="1350" b="1" dirty="0">
                <a:solidFill>
                  <a:srgbClr val="2957A4"/>
                </a:solidFill>
                <a:latin typeface="Mogul Helios" pitchFamily="2" charset="0"/>
              </a:rPr>
              <a:t>ЗЕХ-д нийцүүлэн шинэчлэн </a:t>
            </a:r>
            <a:r>
              <a:rPr lang="mn-MN" sz="1350" dirty="0">
                <a:latin typeface="Mogul Helios" pitchFamily="2" charset="0"/>
              </a:rPr>
              <a:t>баталсан.</a:t>
            </a:r>
            <a:endParaRPr lang="en-US" sz="1350" dirty="0">
              <a:latin typeface="Mogul Helios" pitchFamily="2" charset="0"/>
            </a:endParaRPr>
          </a:p>
        </p:txBody>
      </p:sp>
      <p:pic>
        <p:nvPicPr>
          <p:cNvPr id="72" name="Picture 71">
            <a:extLst>
              <a:ext uri="{FF2B5EF4-FFF2-40B4-BE49-F238E27FC236}">
                <a16:creationId xmlns:a16="http://schemas.microsoft.com/office/drawing/2014/main" id="{6FA369BC-97BF-DF47-81AC-9AF4332147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00995" y="5050087"/>
            <a:ext cx="491822" cy="491822"/>
          </a:xfrm>
          <a:prstGeom prst="rect">
            <a:avLst/>
          </a:prstGeom>
        </p:spPr>
      </p:pic>
      <p:pic>
        <p:nvPicPr>
          <p:cNvPr id="82" name="Picture 81">
            <a:extLst>
              <a:ext uri="{FF2B5EF4-FFF2-40B4-BE49-F238E27FC236}">
                <a16:creationId xmlns:a16="http://schemas.microsoft.com/office/drawing/2014/main" id="{98ABCF7A-BBDE-014D-8C75-B2D1063F7E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00995" y="7546416"/>
            <a:ext cx="491822" cy="491822"/>
          </a:xfrm>
          <a:prstGeom prst="rect">
            <a:avLst/>
          </a:prstGeom>
        </p:spPr>
      </p:pic>
      <p:pic>
        <p:nvPicPr>
          <p:cNvPr id="83" name="Picture 82">
            <a:extLst>
              <a:ext uri="{FF2B5EF4-FFF2-40B4-BE49-F238E27FC236}">
                <a16:creationId xmlns:a16="http://schemas.microsoft.com/office/drawing/2014/main" id="{018E65ED-2FBC-0044-8D66-1933EBB09EE1}"/>
              </a:ext>
            </a:extLst>
          </p:cNvPr>
          <p:cNvPicPr>
            <a:picLocks noChangeAspect="1"/>
          </p:cNvPicPr>
          <p:nvPr/>
        </p:nvPicPr>
        <p:blipFill>
          <a:blip r:embed="rId9"/>
          <a:stretch>
            <a:fillRect/>
          </a:stretch>
        </p:blipFill>
        <p:spPr>
          <a:xfrm>
            <a:off x="932901" y="1858413"/>
            <a:ext cx="531711" cy="531711"/>
          </a:xfrm>
          <a:prstGeom prst="rect">
            <a:avLst/>
          </a:prstGeom>
        </p:spPr>
      </p:pic>
      <p:pic>
        <p:nvPicPr>
          <p:cNvPr id="92" name="Picture 91">
            <a:extLst>
              <a:ext uri="{FF2B5EF4-FFF2-40B4-BE49-F238E27FC236}">
                <a16:creationId xmlns:a16="http://schemas.microsoft.com/office/drawing/2014/main" id="{FA5B7E8E-8B55-B74F-BA6E-E60EEF2EF316}"/>
              </a:ext>
            </a:extLst>
          </p:cNvPr>
          <p:cNvPicPr>
            <a:picLocks noChangeAspect="1"/>
          </p:cNvPicPr>
          <p:nvPr/>
        </p:nvPicPr>
        <p:blipFill>
          <a:blip r:embed="rId10"/>
          <a:stretch>
            <a:fillRect/>
          </a:stretch>
        </p:blipFill>
        <p:spPr>
          <a:xfrm>
            <a:off x="5137189" y="1886653"/>
            <a:ext cx="515012" cy="515012"/>
          </a:xfrm>
          <a:prstGeom prst="rect">
            <a:avLst/>
          </a:prstGeom>
        </p:spPr>
      </p:pic>
      <p:pic>
        <p:nvPicPr>
          <p:cNvPr id="93" name="Picture 6" descr="Snowflake Icon | Christmas Flat Color Iconset | Icons8">
            <a:extLst>
              <a:ext uri="{FF2B5EF4-FFF2-40B4-BE49-F238E27FC236}">
                <a16:creationId xmlns:a16="http://schemas.microsoft.com/office/drawing/2014/main" id="{2B83021A-DBA1-8F42-BD91-591AB9EFBFF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24400" y="1723804"/>
            <a:ext cx="305320" cy="30532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a:extLst>
              <a:ext uri="{FF2B5EF4-FFF2-40B4-BE49-F238E27FC236}">
                <a16:creationId xmlns:a16="http://schemas.microsoft.com/office/drawing/2014/main" id="{60E24CA2-B50F-1744-99B8-0B0FFC060909}"/>
              </a:ext>
            </a:extLst>
          </p:cNvPr>
          <p:cNvPicPr>
            <a:picLocks noChangeAspect="1"/>
          </p:cNvPicPr>
          <p:nvPr/>
        </p:nvPicPr>
        <p:blipFill>
          <a:blip r:embed="rId12"/>
          <a:stretch>
            <a:fillRect/>
          </a:stretch>
        </p:blipFill>
        <p:spPr>
          <a:xfrm>
            <a:off x="7026592" y="1879757"/>
            <a:ext cx="515012" cy="515012"/>
          </a:xfrm>
          <a:prstGeom prst="rect">
            <a:avLst/>
          </a:prstGeom>
        </p:spPr>
      </p:pic>
      <p:pic>
        <p:nvPicPr>
          <p:cNvPr id="96" name="Picture 6" descr="Snowflake Icon | Christmas Flat Color Iconset | Icons8">
            <a:extLst>
              <a:ext uri="{FF2B5EF4-FFF2-40B4-BE49-F238E27FC236}">
                <a16:creationId xmlns:a16="http://schemas.microsoft.com/office/drawing/2014/main" id="{B400452D-E204-1E4A-B173-DB1D6F86DCA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728245" y="8055535"/>
            <a:ext cx="564698" cy="564698"/>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 descr="Snowflake Icon | Christmas Flat Color Iconset | Icons8">
            <a:extLst>
              <a:ext uri="{FF2B5EF4-FFF2-40B4-BE49-F238E27FC236}">
                <a16:creationId xmlns:a16="http://schemas.microsoft.com/office/drawing/2014/main" id="{94155479-47A4-7144-BA26-036D534CC1A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2121" y="7145813"/>
            <a:ext cx="305320" cy="30532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0" descr="overage, deductible, family, insurance, life, policy icon - Downloa">
            <a:extLst>
              <a:ext uri="{FF2B5EF4-FFF2-40B4-BE49-F238E27FC236}">
                <a16:creationId xmlns:a16="http://schemas.microsoft.com/office/drawing/2014/main" id="{9BAB8161-D21E-894D-825F-67B28898A6A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00996" y="5837756"/>
            <a:ext cx="462947" cy="462947"/>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Diagonal Corners Rounded 282">
            <a:extLst>
              <a:ext uri="{FF2B5EF4-FFF2-40B4-BE49-F238E27FC236}">
                <a16:creationId xmlns:a16="http://schemas.microsoft.com/office/drawing/2014/main" id="{20F54E30-4839-0F47-946A-8C945FF4E2E8}"/>
              </a:ext>
            </a:extLst>
          </p:cNvPr>
          <p:cNvSpPr/>
          <p:nvPr/>
        </p:nvSpPr>
        <p:spPr>
          <a:xfrm>
            <a:off x="6223826" y="7489561"/>
            <a:ext cx="2294066" cy="731141"/>
          </a:xfrm>
          <a:prstGeom prst="round2DiagRect">
            <a:avLst/>
          </a:prstGeom>
          <a:solidFill>
            <a:schemeClr val="bg1"/>
          </a:solidFill>
          <a:ln>
            <a:solidFill>
              <a:srgbClr val="3457A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33" b="1" dirty="0">
                <a:solidFill>
                  <a:schemeClr val="tx1"/>
                </a:solidFill>
                <a:latin typeface="Mogul Helios" charset="0"/>
              </a:rPr>
              <a:t> </a:t>
            </a:r>
          </a:p>
          <a:p>
            <a:pPr algn="ctr"/>
            <a:r>
              <a:rPr lang="mn-MN" sz="1033" dirty="0">
                <a:solidFill>
                  <a:schemeClr val="tx1"/>
                </a:solidFill>
                <a:latin typeface="Mogul Helios" charset="0"/>
                <a:ea typeface="Mogul Helios" charset="0"/>
                <a:cs typeface="Mogul Helios" charset="0"/>
              </a:rPr>
              <a:t>5 даатгалын компани </a:t>
            </a:r>
            <a:r>
              <a:rPr lang="mn-MN" sz="1033" b="1" dirty="0">
                <a:solidFill>
                  <a:srgbClr val="3457A4"/>
                </a:solidFill>
                <a:latin typeface="Mogul Helios" charset="0"/>
                <a:ea typeface="Mogul Helios" charset="0"/>
                <a:cs typeface="Mogul Helios" charset="0"/>
              </a:rPr>
              <a:t>цахим болон гар утасны аппликейшн ашиглан </a:t>
            </a:r>
            <a:r>
              <a:rPr lang="mn-MN" sz="1033" dirty="0">
                <a:solidFill>
                  <a:schemeClr val="tx1"/>
                </a:solidFill>
                <a:latin typeface="Mogul Helios" charset="0"/>
                <a:ea typeface="Mogul Helios" charset="0"/>
                <a:cs typeface="Mogul Helios" charset="0"/>
              </a:rPr>
              <a:t>зөвлөгөө</a:t>
            </a:r>
            <a:r>
              <a:rPr lang="en-US" sz="1033" dirty="0">
                <a:solidFill>
                  <a:schemeClr val="tx1"/>
                </a:solidFill>
                <a:latin typeface="Mogul Helios" charset="0"/>
                <a:ea typeface="Mogul Helios" charset="0"/>
                <a:cs typeface="Mogul Helios" charset="0"/>
              </a:rPr>
              <a:t> </a:t>
            </a:r>
            <a:r>
              <a:rPr lang="en-US" sz="1033" dirty="0" err="1">
                <a:solidFill>
                  <a:schemeClr val="tx1"/>
                </a:solidFill>
                <a:latin typeface="Mogul Helios" charset="0"/>
                <a:ea typeface="Mogul Helios" charset="0"/>
                <a:cs typeface="Mogul Helios" charset="0"/>
              </a:rPr>
              <a:t>мэдээлэл</a:t>
            </a:r>
            <a:r>
              <a:rPr lang="mn-MN" sz="1033" dirty="0">
                <a:solidFill>
                  <a:schemeClr val="tx1"/>
                </a:solidFill>
                <a:latin typeface="Mogul Helios" charset="0"/>
                <a:ea typeface="Mogul Helios" charset="0"/>
                <a:cs typeface="Mogul Helios" charset="0"/>
              </a:rPr>
              <a:t> өгөх,</a:t>
            </a:r>
            <a:r>
              <a:rPr lang="en-US" sz="1033" dirty="0">
                <a:solidFill>
                  <a:schemeClr val="tx1"/>
                </a:solidFill>
                <a:latin typeface="Mogul Helios" charset="0"/>
                <a:ea typeface="Mogul Helios" charset="0"/>
                <a:cs typeface="Mogul Helios" charset="0"/>
              </a:rPr>
              <a:t> </a:t>
            </a:r>
            <a:r>
              <a:rPr lang="mn-MN" sz="1033" dirty="0">
                <a:solidFill>
                  <a:schemeClr val="tx1"/>
                </a:solidFill>
                <a:latin typeface="Mogul Helios" charset="0"/>
                <a:ea typeface="Mogul Helios" charset="0"/>
                <a:cs typeface="Mogul Helios" charset="0"/>
              </a:rPr>
              <a:t>нөхөн төлбөрийн баримт материалыг хүлээн авч байна.</a:t>
            </a:r>
            <a:endParaRPr lang="en-US" sz="1033" dirty="0">
              <a:solidFill>
                <a:schemeClr val="tx1"/>
              </a:solidFill>
              <a:latin typeface="Mogul Helios" charset="0"/>
              <a:ea typeface="Mogul Helios" charset="0"/>
              <a:cs typeface="Mogul Helios" charset="0"/>
            </a:endParaRPr>
          </a:p>
          <a:p>
            <a:pPr algn="ctr"/>
            <a:endParaRPr lang="en-US" sz="1033" dirty="0">
              <a:solidFill>
                <a:schemeClr val="tx1"/>
              </a:solidFill>
              <a:latin typeface="Mogul Helios" charset="0"/>
            </a:endParaRPr>
          </a:p>
        </p:txBody>
      </p:sp>
      <p:pic>
        <p:nvPicPr>
          <p:cNvPr id="71" name="Picture 22" descr="nline Service Icon of Line style - Available in SVG, PNG, EPS, AI &amp; Icon  fonts">
            <a:extLst>
              <a:ext uri="{FF2B5EF4-FFF2-40B4-BE49-F238E27FC236}">
                <a16:creationId xmlns:a16="http://schemas.microsoft.com/office/drawing/2014/main" id="{932F5354-3F74-434B-8050-43A4BAFF232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00996" y="6620482"/>
            <a:ext cx="552849" cy="552849"/>
          </a:xfrm>
          <a:prstGeom prst="rect">
            <a:avLst/>
          </a:prstGeom>
          <a:noFill/>
          <a:extLst>
            <a:ext uri="{909E8E84-426E-40DD-AFC4-6F175D3DCCD1}">
              <a14:hiddenFill xmlns:a14="http://schemas.microsoft.com/office/drawing/2010/main">
                <a:solidFill>
                  <a:srgbClr val="FFFFFF"/>
                </a:solidFill>
              </a14:hiddenFill>
            </a:ext>
          </a:extLst>
        </p:spPr>
      </p:pic>
      <p:sp>
        <p:nvSpPr>
          <p:cNvPr id="75" name="Google Shape;1444;p47">
            <a:extLst>
              <a:ext uri="{FF2B5EF4-FFF2-40B4-BE49-F238E27FC236}">
                <a16:creationId xmlns:a16="http://schemas.microsoft.com/office/drawing/2014/main" id="{901EDA66-60A4-4196-B03F-6D52275E9655}"/>
              </a:ext>
            </a:extLst>
          </p:cNvPr>
          <p:cNvSpPr txBox="1"/>
          <p:nvPr/>
        </p:nvSpPr>
        <p:spPr>
          <a:xfrm>
            <a:off x="1881170" y="3615923"/>
            <a:ext cx="2129425" cy="374884"/>
          </a:xfrm>
          <a:prstGeom prst="rect">
            <a:avLst/>
          </a:prstGeom>
          <a:solidFill>
            <a:srgbClr val="3457A4"/>
          </a:solidFill>
          <a:ln w="38100">
            <a:solidFill>
              <a:schemeClr val="bg1"/>
            </a:solidFill>
          </a:ln>
        </p:spPr>
        <p:txBody>
          <a:bodyPr spcFirstLastPara="1" wrap="square" lIns="85821" tIns="85821" rIns="85821" bIns="85821" anchor="ctr" anchorCtr="0">
            <a:noAutofit/>
          </a:bodyPr>
          <a:lstStyle/>
          <a:p>
            <a:pPr algn="ctr" defTabSz="858360" eaLnBrk="0" fontAlgn="base" hangingPunct="0">
              <a:spcBef>
                <a:spcPct val="0"/>
              </a:spcBef>
              <a:spcAft>
                <a:spcPct val="0"/>
              </a:spcAft>
            </a:pPr>
            <a:r>
              <a:rPr lang="mn-MN" dirty="0">
                <a:solidFill>
                  <a:srgbClr val="FFFFFF"/>
                </a:solidFill>
                <a:latin typeface="Mogul Helios" pitchFamily="2" charset="0"/>
                <a:sym typeface="Roboto"/>
              </a:rPr>
              <a:t>ОНЦЛОХ АЖЛУУД</a:t>
            </a:r>
          </a:p>
        </p:txBody>
      </p:sp>
      <p:pic>
        <p:nvPicPr>
          <p:cNvPr id="67" name="Picture 97"/>
          <p:cNvPicPr>
            <a:picLocks noChangeAspect="1" noChangeArrowheads="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90949" y="4337647"/>
            <a:ext cx="296549" cy="29803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7" name="Picture 97"/>
          <p:cNvPicPr>
            <a:picLocks noChangeAspect="1" noChangeArrowheads="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84868" y="5199300"/>
            <a:ext cx="296549" cy="29803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9" name="Picture 97"/>
          <p:cNvPicPr>
            <a:picLocks noChangeAspect="1" noChangeArrowheads="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84868" y="6026977"/>
            <a:ext cx="296549" cy="29803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0" name="Picture 97"/>
          <p:cNvPicPr>
            <a:picLocks noChangeAspect="1" noChangeArrowheads="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84868" y="6922400"/>
            <a:ext cx="296549" cy="29803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1" name="Picture 97"/>
          <p:cNvPicPr>
            <a:picLocks noChangeAspect="1" noChangeArrowheads="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84867" y="7878923"/>
            <a:ext cx="296549" cy="29803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1" name="Text Box 53"/>
          <p:cNvSpPr txBox="1">
            <a:spLocks noChangeArrowheads="1"/>
          </p:cNvSpPr>
          <p:nvPr/>
        </p:nvSpPr>
        <p:spPr bwMode="auto">
          <a:xfrm>
            <a:off x="1117465" y="815074"/>
            <a:ext cx="3084708" cy="81662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4334" tIns="34334" rIns="34334" bIns="34334" numCol="1" anchor="t" anchorCtr="0" compatLnSpc="1">
            <a:prstTxWarp prst="textNoShape">
              <a:avLst/>
            </a:prstTxWarp>
          </a:bodyPr>
          <a:lstStyle/>
          <a:p>
            <a:pPr defTabSz="858360" eaLnBrk="0" fontAlgn="base" hangingPunct="0">
              <a:spcBef>
                <a:spcPct val="0"/>
              </a:spcBef>
              <a:spcAft>
                <a:spcPct val="0"/>
              </a:spcAft>
            </a:pPr>
            <a:r>
              <a:rPr lang="mn-MN" altLang="en-US" sz="3200" b="1" dirty="0">
                <a:solidFill>
                  <a:srgbClr val="2957A4"/>
                </a:solidFill>
                <a:latin typeface="Mogul Helios" pitchFamily="2" charset="0"/>
              </a:rPr>
              <a:t>ДААТГАЛЫН </a:t>
            </a:r>
          </a:p>
          <a:p>
            <a:pPr defTabSz="858360" eaLnBrk="0" fontAlgn="base" hangingPunct="0">
              <a:spcBef>
                <a:spcPct val="0"/>
              </a:spcBef>
              <a:spcAft>
                <a:spcPct val="0"/>
              </a:spcAft>
            </a:pPr>
            <a:r>
              <a:rPr lang="mn-MN" altLang="en-US" sz="3200" b="1" dirty="0">
                <a:solidFill>
                  <a:srgbClr val="D0402C"/>
                </a:solidFill>
                <a:latin typeface="Mogul Helios" pitchFamily="2" charset="0"/>
              </a:rPr>
              <a:t>ЗАХ ЗЭЭЛ</a:t>
            </a:r>
            <a:endParaRPr lang="en-US" altLang="en-US" sz="3200" dirty="0">
              <a:solidFill>
                <a:srgbClr val="D0402C"/>
              </a:solidFill>
              <a:latin typeface="Arial" panose="020B0604020202020204" pitchFamily="34" charset="0"/>
            </a:endParaRPr>
          </a:p>
        </p:txBody>
      </p:sp>
      <p:cxnSp>
        <p:nvCxnSpPr>
          <p:cNvPr id="102" name="AutoShape 71"/>
          <p:cNvCxnSpPr>
            <a:cxnSpLocks noChangeShapeType="1"/>
          </p:cNvCxnSpPr>
          <p:nvPr/>
        </p:nvCxnSpPr>
        <p:spPr bwMode="auto">
          <a:xfrm>
            <a:off x="3210349" y="1108395"/>
            <a:ext cx="844942" cy="0"/>
          </a:xfrm>
          <a:prstGeom prst="straightConnector1">
            <a:avLst/>
          </a:prstGeom>
          <a:noFill/>
          <a:ln w="3175">
            <a:solidFill>
              <a:srgbClr val="0852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3" name="AutoShape 72"/>
          <p:cNvCxnSpPr>
            <a:cxnSpLocks noChangeShapeType="1"/>
          </p:cNvCxnSpPr>
          <p:nvPr/>
        </p:nvCxnSpPr>
        <p:spPr bwMode="auto">
          <a:xfrm>
            <a:off x="4055290" y="1108396"/>
            <a:ext cx="0" cy="510581"/>
          </a:xfrm>
          <a:prstGeom prst="straightConnector1">
            <a:avLst/>
          </a:prstGeom>
          <a:noFill/>
          <a:ln w="3175" algn="ctr">
            <a:solidFill>
              <a:srgbClr val="0852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4" name="AutoShape 73"/>
          <p:cNvCxnSpPr>
            <a:cxnSpLocks noChangeShapeType="1"/>
          </p:cNvCxnSpPr>
          <p:nvPr/>
        </p:nvCxnSpPr>
        <p:spPr bwMode="auto">
          <a:xfrm flipH="1">
            <a:off x="2925081" y="1618976"/>
            <a:ext cx="1130210" cy="0"/>
          </a:xfrm>
          <a:prstGeom prst="straightConnector1">
            <a:avLst/>
          </a:prstGeom>
          <a:noFill/>
          <a:ln w="3175" algn="ctr">
            <a:solidFill>
              <a:srgbClr val="D0402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3" name="Picture 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3250" y="1065666"/>
            <a:ext cx="606372" cy="606372"/>
          </a:xfrm>
          <a:prstGeom prst="rect">
            <a:avLst/>
          </a:prstGeom>
        </p:spPr>
      </p:pic>
      <p:sp>
        <p:nvSpPr>
          <p:cNvPr id="69" name="Rectangle 68">
            <a:extLst>
              <a:ext uri="{FF2B5EF4-FFF2-40B4-BE49-F238E27FC236}">
                <a16:creationId xmlns:a16="http://schemas.microsoft.com/office/drawing/2014/main" id="{1472AD4C-EC41-4962-86AC-F1BBF60C1400}"/>
              </a:ext>
            </a:extLst>
          </p:cNvPr>
          <p:cNvSpPr/>
          <p:nvPr/>
        </p:nvSpPr>
        <p:spPr>
          <a:xfrm rot="5400000">
            <a:off x="4439892" y="-3816375"/>
            <a:ext cx="726955" cy="8131987"/>
          </a:xfrm>
          <a:prstGeom prst="rect">
            <a:avLst/>
          </a:prstGeom>
          <a:solidFill>
            <a:srgbClr val="295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7"/>
          </a:p>
        </p:txBody>
      </p:sp>
      <p:sp>
        <p:nvSpPr>
          <p:cNvPr id="70" name="Rectangle 69">
            <a:extLst>
              <a:ext uri="{FF2B5EF4-FFF2-40B4-BE49-F238E27FC236}">
                <a16:creationId xmlns:a16="http://schemas.microsoft.com/office/drawing/2014/main" id="{33324CDF-73D4-4C45-BEBC-271634B218AA}"/>
              </a:ext>
            </a:extLst>
          </p:cNvPr>
          <p:cNvSpPr/>
          <p:nvPr/>
        </p:nvSpPr>
        <p:spPr>
          <a:xfrm>
            <a:off x="7325572" y="-147362"/>
            <a:ext cx="1396635" cy="830997"/>
          </a:xfrm>
          <a:prstGeom prst="rect">
            <a:avLst/>
          </a:prstGeom>
          <a:effectLst>
            <a:outerShdw blurRad="50800" dist="38100" dir="2700000" algn="tl" rotWithShape="0">
              <a:prstClr val="black">
                <a:alpha val="40000"/>
              </a:prstClr>
            </a:outerShdw>
          </a:effectLst>
        </p:spPr>
        <p:txBody>
          <a:bodyPr wrap="square">
            <a:spAutoFit/>
          </a:bodyPr>
          <a:lstStyle/>
          <a:p>
            <a:pPr defTabSz="760652" eaLnBrk="0" fontAlgn="base" hangingPunct="0">
              <a:spcBef>
                <a:spcPct val="0"/>
              </a:spcBef>
              <a:spcAft>
                <a:spcPct val="0"/>
              </a:spcAft>
            </a:pPr>
            <a:r>
              <a:rPr lang="mn-MN" sz="4800" b="1" dirty="0">
                <a:solidFill>
                  <a:schemeClr val="bg1"/>
                </a:solidFill>
                <a:latin typeface="Mogul Helios" pitchFamily="2" charset="0"/>
              </a:rPr>
              <a:t>2020</a:t>
            </a:r>
            <a:endParaRPr lang="en-US" sz="4991" b="1" dirty="0">
              <a:solidFill>
                <a:schemeClr val="bg1"/>
              </a:solidFill>
              <a:latin typeface="Mogul Helios" pitchFamily="2" charset="0"/>
            </a:endParaRPr>
          </a:p>
        </p:txBody>
      </p:sp>
      <p:sp>
        <p:nvSpPr>
          <p:cNvPr id="73" name="Rectangle 72">
            <a:extLst>
              <a:ext uri="{FF2B5EF4-FFF2-40B4-BE49-F238E27FC236}">
                <a16:creationId xmlns:a16="http://schemas.microsoft.com/office/drawing/2014/main" id="{82B5A582-8F1D-43DA-8154-044743973989}"/>
              </a:ext>
            </a:extLst>
          </p:cNvPr>
          <p:cNvSpPr/>
          <p:nvPr/>
        </p:nvSpPr>
        <p:spPr>
          <a:xfrm>
            <a:off x="963238" y="10650"/>
            <a:ext cx="6440386" cy="646331"/>
          </a:xfrm>
          <a:prstGeom prst="rect">
            <a:avLst/>
          </a:prstGeom>
        </p:spPr>
        <p:txBody>
          <a:bodyPr wrap="square">
            <a:spAutoFit/>
          </a:bodyPr>
          <a:lstStyle/>
          <a:p>
            <a:pPr defTabSz="760652" eaLnBrk="0" fontAlgn="base" hangingPunct="0">
              <a:spcBef>
                <a:spcPct val="0"/>
              </a:spcBef>
              <a:spcAft>
                <a:spcPct val="0"/>
              </a:spcAft>
            </a:pPr>
            <a:r>
              <a:rPr lang="mn-MN" sz="3600" b="1" dirty="0">
                <a:solidFill>
                  <a:schemeClr val="bg1"/>
                </a:solidFill>
                <a:latin typeface="Mogul Helios" pitchFamily="2" charset="0"/>
              </a:rPr>
              <a:t>САНХҮҮГИЙН ЗОХИЦУУЛАХ ХОРОО </a:t>
            </a:r>
            <a:endParaRPr lang="en-US" sz="3600" b="1" dirty="0">
              <a:solidFill>
                <a:schemeClr val="bg1"/>
              </a:solidFill>
              <a:latin typeface="Mogul Helios" pitchFamily="2" charset="0"/>
            </a:endParaRPr>
          </a:p>
        </p:txBody>
      </p:sp>
      <p:pic>
        <p:nvPicPr>
          <p:cNvPr id="74" name="Picture 73">
            <a:extLst>
              <a:ext uri="{FF2B5EF4-FFF2-40B4-BE49-F238E27FC236}">
                <a16:creationId xmlns:a16="http://schemas.microsoft.com/office/drawing/2014/main" id="{0A80A188-E322-4E2F-95FC-EAEC610FD125}"/>
              </a:ext>
            </a:extLst>
          </p:cNvPr>
          <p:cNvPicPr>
            <a:picLocks noChangeAspect="1"/>
          </p:cNvPicPr>
          <p:nvPr/>
        </p:nvPicPr>
        <p:blipFill>
          <a:blip r:embed="rId18" cstate="print">
            <a:clrChange>
              <a:clrFrom>
                <a:srgbClr val="FEFBFF"/>
              </a:clrFrom>
              <a:clrTo>
                <a:srgbClr val="FEFBFF">
                  <a:alpha val="0"/>
                </a:srgbClr>
              </a:clrTo>
            </a:clrChange>
            <a:extLst>
              <a:ext uri="{28A0092B-C50C-407E-A947-70E740481C1C}">
                <a14:useLocalDpi xmlns:a14="http://schemas.microsoft.com/office/drawing/2010/main" val="0"/>
              </a:ext>
            </a:extLst>
          </a:blip>
          <a:stretch>
            <a:fillRect/>
          </a:stretch>
        </p:blipFill>
        <p:spPr>
          <a:xfrm>
            <a:off x="135807" y="39035"/>
            <a:ext cx="520754" cy="541901"/>
          </a:xfrm>
          <a:prstGeom prst="rect">
            <a:avLst/>
          </a:prstGeom>
        </p:spPr>
      </p:pic>
      <p:pic>
        <p:nvPicPr>
          <p:cNvPr id="84" name="Picture 6" descr="Snowflake Icon | Christmas Flat Color Iconset | Icons8">
            <a:extLst>
              <a:ext uri="{FF2B5EF4-FFF2-40B4-BE49-F238E27FC236}">
                <a16:creationId xmlns:a16="http://schemas.microsoft.com/office/drawing/2014/main" id="{7BA64F5A-0DE6-4D90-BD7F-7EE810EA045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296587" y="759283"/>
            <a:ext cx="306298" cy="30629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Training Icon Icons - Download Free Vector Icons | Noun Project">
            <a:extLst>
              <a:ext uri="{FF2B5EF4-FFF2-40B4-BE49-F238E27FC236}">
                <a16:creationId xmlns:a16="http://schemas.microsoft.com/office/drawing/2014/main" id="{85933FEC-94CA-4E5D-9DCD-4F66DA76617C}"/>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600995" y="4203393"/>
            <a:ext cx="551228" cy="551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227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Diagonal Corners Rounded 279">
            <a:extLst>
              <a:ext uri="{FF2B5EF4-FFF2-40B4-BE49-F238E27FC236}">
                <a16:creationId xmlns:a16="http://schemas.microsoft.com/office/drawing/2014/main" id="{57BA8D9B-6690-48F8-BA5D-5F5BC554E8CE}"/>
              </a:ext>
            </a:extLst>
          </p:cNvPr>
          <p:cNvSpPr/>
          <p:nvPr/>
        </p:nvSpPr>
        <p:spPr>
          <a:xfrm>
            <a:off x="6198349" y="5641155"/>
            <a:ext cx="2294074" cy="477523"/>
          </a:xfrm>
          <a:prstGeom prst="round2DiagRect">
            <a:avLst/>
          </a:prstGeom>
          <a:solidFill>
            <a:schemeClr val="bg1"/>
          </a:solidFill>
          <a:ln>
            <a:solidFill>
              <a:srgbClr val="D040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939" b="1" dirty="0">
                <a:solidFill>
                  <a:srgbClr val="3457A4"/>
                </a:solidFill>
                <a:latin typeface="Mogul Helios" charset="0"/>
                <a:ea typeface="Mogul Helios" charset="0"/>
                <a:cs typeface="Mogul Helios" charset="0"/>
              </a:rPr>
              <a:t>Активыг ангилах, активын эрсдэлийн сан байгуулж, зарцуулах журамд</a:t>
            </a:r>
            <a:endParaRPr lang="en-US" sz="939" b="1" dirty="0">
              <a:solidFill>
                <a:srgbClr val="3457A4"/>
              </a:solidFill>
              <a:latin typeface="Mogul Helios" charset="0"/>
              <a:ea typeface="Mogul Helios" charset="0"/>
              <a:cs typeface="Mogul Helios" charset="0"/>
            </a:endParaRPr>
          </a:p>
          <a:p>
            <a:pPr algn="ctr"/>
            <a:r>
              <a:rPr lang="mn-MN" sz="939" b="1" dirty="0">
                <a:solidFill>
                  <a:schemeClr val="tx1"/>
                </a:solidFill>
                <a:latin typeface="Mogul Helios" charset="0"/>
                <a:ea typeface="Mogul Helios" charset="0"/>
                <a:cs typeface="Mogul Helios" charset="0"/>
              </a:rPr>
              <a:t> </a:t>
            </a:r>
            <a:r>
              <a:rPr lang="en-US" sz="939" dirty="0">
                <a:solidFill>
                  <a:schemeClr val="tx1"/>
                </a:solidFill>
                <a:latin typeface="Mogul Helios" charset="0"/>
                <a:ea typeface="Mogul Helios" charset="0"/>
                <a:cs typeface="Mogul Helios" charset="0"/>
              </a:rPr>
              <a:t>2 </a:t>
            </a:r>
            <a:r>
              <a:rPr lang="mn-MN" sz="939" dirty="0">
                <a:solidFill>
                  <a:schemeClr val="tx1"/>
                </a:solidFill>
                <a:latin typeface="Mogul Helios" charset="0"/>
                <a:ea typeface="Mogul Helios" charset="0"/>
                <a:cs typeface="Mogul Helios" charset="0"/>
              </a:rPr>
              <a:t>удаа</a:t>
            </a:r>
            <a:r>
              <a:rPr lang="en-US" sz="939" dirty="0">
                <a:solidFill>
                  <a:schemeClr val="tx1"/>
                </a:solidFill>
                <a:latin typeface="Mogul Helios" charset="0"/>
                <a:ea typeface="Mogul Helios" charset="0"/>
                <a:cs typeface="Mogul Helios" charset="0"/>
              </a:rPr>
              <a:t> </a:t>
            </a:r>
            <a:r>
              <a:rPr lang="mn-MN" sz="939" dirty="0">
                <a:solidFill>
                  <a:schemeClr val="tx1"/>
                </a:solidFill>
                <a:latin typeface="Mogul Helios" charset="0"/>
                <a:ea typeface="Mogul Helios" charset="0"/>
                <a:cs typeface="Mogul Helios" charset="0"/>
              </a:rPr>
              <a:t>өөрчлөлт оруул</a:t>
            </a:r>
            <a:r>
              <a:rPr lang="en-US" sz="939" dirty="0">
                <a:solidFill>
                  <a:schemeClr val="tx1"/>
                </a:solidFill>
                <a:latin typeface="Mogul Helios" charset="0"/>
                <a:ea typeface="Mogul Helios" charset="0"/>
                <a:cs typeface="Mogul Helios" charset="0"/>
              </a:rPr>
              <a:t>с</a:t>
            </a:r>
            <a:r>
              <a:rPr lang="mn-MN" sz="939" dirty="0">
                <a:solidFill>
                  <a:schemeClr val="tx1"/>
                </a:solidFill>
                <a:latin typeface="Mogul Helios" charset="0"/>
                <a:ea typeface="Mogul Helios" charset="0"/>
                <a:cs typeface="Mogul Helios" charset="0"/>
              </a:rPr>
              <a:t>ан.</a:t>
            </a:r>
            <a:endParaRPr lang="en-US" sz="939" dirty="0">
              <a:solidFill>
                <a:schemeClr val="tx1"/>
              </a:solidFill>
            </a:endParaRPr>
          </a:p>
        </p:txBody>
      </p:sp>
      <p:sp>
        <p:nvSpPr>
          <p:cNvPr id="21" name="Rectangle: Diagonal Corners Rounded 280">
            <a:extLst>
              <a:ext uri="{FF2B5EF4-FFF2-40B4-BE49-F238E27FC236}">
                <a16:creationId xmlns:a16="http://schemas.microsoft.com/office/drawing/2014/main" id="{6E33D796-6A62-43D3-A0BA-0B93498475A8}"/>
              </a:ext>
            </a:extLst>
          </p:cNvPr>
          <p:cNvSpPr/>
          <p:nvPr/>
        </p:nvSpPr>
        <p:spPr>
          <a:xfrm>
            <a:off x="6213620" y="6869555"/>
            <a:ext cx="2294066" cy="477523"/>
          </a:xfrm>
          <a:prstGeom prst="round2DiagRect">
            <a:avLst/>
          </a:prstGeom>
          <a:solidFill>
            <a:schemeClr val="bg1"/>
          </a:solidFill>
          <a:ln>
            <a:solidFill>
              <a:srgbClr val="D040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939" dirty="0">
                <a:solidFill>
                  <a:schemeClr val="tx1"/>
                </a:solidFill>
                <a:latin typeface="Mogul Helios" charset="0"/>
              </a:rPr>
              <a:t>ББСБ-дын 2020 оны </a:t>
            </a:r>
            <a:r>
              <a:rPr lang="mn-MN" sz="939" b="1" dirty="0">
                <a:solidFill>
                  <a:srgbClr val="3457A4"/>
                </a:solidFill>
                <a:latin typeface="Mogul Helios" charset="0"/>
              </a:rPr>
              <a:t>зохицуулалтын</a:t>
            </a:r>
            <a:r>
              <a:rPr lang="mn-MN" sz="939" dirty="0">
                <a:solidFill>
                  <a:srgbClr val="3457A4"/>
                </a:solidFill>
                <a:latin typeface="Mogul Helios" charset="0"/>
              </a:rPr>
              <a:t> </a:t>
            </a:r>
            <a:r>
              <a:rPr lang="mn-MN" sz="939" b="1" dirty="0">
                <a:solidFill>
                  <a:srgbClr val="3457A4"/>
                </a:solidFill>
                <a:latin typeface="Mogul Helios" charset="0"/>
              </a:rPr>
              <a:t>үйлчилгээний хөлсийг</a:t>
            </a:r>
            <a:r>
              <a:rPr lang="mn-MN" sz="939" b="1" dirty="0">
                <a:solidFill>
                  <a:srgbClr val="002060"/>
                </a:solidFill>
                <a:latin typeface="Mogul Helios" charset="0"/>
              </a:rPr>
              <a:t> </a:t>
            </a:r>
            <a:r>
              <a:rPr lang="mn-MN" sz="939" dirty="0">
                <a:solidFill>
                  <a:schemeClr val="tx1"/>
                </a:solidFill>
                <a:latin typeface="Mogul Helios" charset="0"/>
              </a:rPr>
              <a:t>2020.0</a:t>
            </a:r>
            <a:r>
              <a:rPr lang="en-US" sz="939" dirty="0">
                <a:solidFill>
                  <a:schemeClr val="tx1"/>
                </a:solidFill>
                <a:latin typeface="Mogul Helios" charset="0"/>
              </a:rPr>
              <a:t>7</a:t>
            </a:r>
            <a:r>
              <a:rPr lang="mn-MN" sz="939" dirty="0">
                <a:solidFill>
                  <a:schemeClr val="tx1"/>
                </a:solidFill>
                <a:latin typeface="Mogul Helios" charset="0"/>
              </a:rPr>
              <a:t>.3</a:t>
            </a:r>
            <a:r>
              <a:rPr lang="en-US" sz="939" dirty="0">
                <a:solidFill>
                  <a:schemeClr val="tx1"/>
                </a:solidFill>
                <a:latin typeface="Mogul Helios" charset="0"/>
              </a:rPr>
              <a:t>1</a:t>
            </a:r>
            <a:r>
              <a:rPr lang="mn-MN" sz="939" dirty="0">
                <a:solidFill>
                  <a:schemeClr val="tx1"/>
                </a:solidFill>
                <a:latin typeface="Mogul Helios" charset="0"/>
              </a:rPr>
              <a:t>-нийг хүртэл</a:t>
            </a:r>
            <a:r>
              <a:rPr lang="mn-MN" sz="939" b="1" dirty="0">
                <a:solidFill>
                  <a:srgbClr val="002060"/>
                </a:solidFill>
                <a:latin typeface="Mogul Helios" charset="0"/>
              </a:rPr>
              <a:t> </a:t>
            </a:r>
            <a:r>
              <a:rPr lang="mn-MN" sz="939" b="1" dirty="0">
                <a:solidFill>
                  <a:srgbClr val="3457A4"/>
                </a:solidFill>
                <a:latin typeface="Mogul Helios" charset="0"/>
              </a:rPr>
              <a:t>хойшлуулсан</a:t>
            </a:r>
            <a:r>
              <a:rPr lang="mn-MN" sz="939" b="1" dirty="0">
                <a:solidFill>
                  <a:srgbClr val="002060"/>
                </a:solidFill>
                <a:latin typeface="Mogul Helios" charset="0"/>
              </a:rPr>
              <a:t>.</a:t>
            </a:r>
            <a:endParaRPr lang="en-US" sz="939" b="1" dirty="0">
              <a:solidFill>
                <a:srgbClr val="002060"/>
              </a:solidFill>
              <a:latin typeface="Mogul Helios" charset="0"/>
            </a:endParaRPr>
          </a:p>
        </p:txBody>
      </p:sp>
      <p:sp>
        <p:nvSpPr>
          <p:cNvPr id="22" name="Rectangle: Diagonal Corners Rounded 281">
            <a:extLst>
              <a:ext uri="{FF2B5EF4-FFF2-40B4-BE49-F238E27FC236}">
                <a16:creationId xmlns:a16="http://schemas.microsoft.com/office/drawing/2014/main" id="{27E541C1-8230-46C8-8CEA-6C6843ED7FA4}"/>
              </a:ext>
            </a:extLst>
          </p:cNvPr>
          <p:cNvSpPr/>
          <p:nvPr/>
        </p:nvSpPr>
        <p:spPr>
          <a:xfrm>
            <a:off x="6203197" y="6266628"/>
            <a:ext cx="2294066" cy="493079"/>
          </a:xfrm>
          <a:prstGeom prst="round2DiagRect">
            <a:avLst/>
          </a:prstGeom>
          <a:solidFill>
            <a:schemeClr val="bg1"/>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939" b="1" dirty="0">
                <a:solidFill>
                  <a:srgbClr val="3457A4"/>
                </a:solidFill>
                <a:latin typeface="Mogul Helios" panose="020B0604020202020204" charset="0"/>
                <a:cs typeface="Times New Roman" panose="02020603050405020304" pitchFamily="18" charset="0"/>
              </a:rPr>
              <a:t>Зээлдэгчийг</a:t>
            </a:r>
            <a:r>
              <a:rPr lang="en-US" sz="939" b="1" dirty="0">
                <a:solidFill>
                  <a:srgbClr val="3457A4"/>
                </a:solidFill>
                <a:latin typeface="Mogul Helios" panose="020B0604020202020204" charset="0"/>
                <a:cs typeface="Times New Roman" panose="02020603050405020304" pitchFamily="18" charset="0"/>
              </a:rPr>
              <a:t> </a:t>
            </a:r>
            <a:r>
              <a:rPr lang="mn-MN" sz="939" b="1" dirty="0">
                <a:solidFill>
                  <a:srgbClr val="3457A4"/>
                </a:solidFill>
                <a:latin typeface="Mogul Helios" panose="020B0604020202020204" charset="0"/>
                <a:cs typeface="Times New Roman" panose="02020603050405020304" pitchFamily="18" charset="0"/>
              </a:rPr>
              <a:t>өрийн</a:t>
            </a:r>
            <a:r>
              <a:rPr lang="en-US" sz="939" b="1" dirty="0">
                <a:solidFill>
                  <a:srgbClr val="3457A4"/>
                </a:solidFill>
                <a:latin typeface="Mogul Helios" panose="020B0604020202020204" charset="0"/>
                <a:cs typeface="Times New Roman" panose="02020603050405020304" pitchFamily="18" charset="0"/>
              </a:rPr>
              <a:t> </a:t>
            </a:r>
            <a:r>
              <a:rPr lang="mn-MN" sz="939" b="1" dirty="0">
                <a:solidFill>
                  <a:srgbClr val="3457A4"/>
                </a:solidFill>
                <a:latin typeface="Mogul Helios" panose="020B0604020202020204" charset="0"/>
                <a:cs typeface="Times New Roman" panose="02020603050405020304" pitchFamily="18" charset="0"/>
              </a:rPr>
              <a:t>дарамтад</a:t>
            </a:r>
            <a:r>
              <a:rPr lang="en-US" sz="939" b="1" dirty="0">
                <a:solidFill>
                  <a:srgbClr val="3457A4"/>
                </a:solidFill>
                <a:latin typeface="Mogul Helios" panose="020B0604020202020204" charset="0"/>
                <a:cs typeface="Times New Roman" panose="02020603050405020304" pitchFamily="18" charset="0"/>
              </a:rPr>
              <a:t> </a:t>
            </a:r>
            <a:r>
              <a:rPr lang="mn-MN" sz="939" b="1" dirty="0">
                <a:solidFill>
                  <a:srgbClr val="3457A4"/>
                </a:solidFill>
                <a:latin typeface="Mogul Helios" panose="020B0604020202020204" charset="0"/>
                <a:cs typeface="Times New Roman" panose="02020603050405020304" pitchFamily="18" charset="0"/>
              </a:rPr>
              <a:t>оруулахгүй</a:t>
            </a:r>
            <a:r>
              <a:rPr lang="en-US" sz="939" b="1" dirty="0">
                <a:solidFill>
                  <a:srgbClr val="3457A4"/>
                </a:solidFill>
                <a:latin typeface="Mogul Helios" panose="020B0604020202020204" charset="0"/>
                <a:cs typeface="Times New Roman" panose="02020603050405020304" pitchFamily="18" charset="0"/>
              </a:rPr>
              <a:t> </a:t>
            </a:r>
            <a:r>
              <a:rPr lang="mn-MN" sz="939" b="1" dirty="0">
                <a:solidFill>
                  <a:srgbClr val="3457A4"/>
                </a:solidFill>
                <a:latin typeface="Mogul Helios" panose="020B0604020202020204" charset="0"/>
                <a:cs typeface="Times New Roman" panose="02020603050405020304" pitchFamily="18" charset="0"/>
              </a:rPr>
              <a:t>байх</a:t>
            </a:r>
            <a:r>
              <a:rPr lang="en-US" sz="939" b="1" dirty="0">
                <a:solidFill>
                  <a:srgbClr val="3457A4"/>
                </a:solidFill>
                <a:latin typeface="Mogul Helios" panose="020B0604020202020204" charset="0"/>
                <a:cs typeface="Times New Roman" panose="02020603050405020304" pitchFamily="18" charset="0"/>
              </a:rPr>
              <a:t> </a:t>
            </a:r>
            <a:r>
              <a:rPr lang="mn-MN" sz="939" b="1" dirty="0">
                <a:solidFill>
                  <a:srgbClr val="3457A4"/>
                </a:solidFill>
                <a:latin typeface="Mogul Helios" panose="020B0604020202020204" charset="0"/>
                <a:cs typeface="Times New Roman" panose="02020603050405020304" pitchFamily="18" charset="0"/>
              </a:rPr>
              <a:t>талаарх</a:t>
            </a:r>
            <a:r>
              <a:rPr lang="en-US" sz="939" b="1" dirty="0">
                <a:solidFill>
                  <a:srgbClr val="3457A4"/>
                </a:solidFill>
                <a:latin typeface="Mogul Helios" panose="020B0604020202020204" charset="0"/>
                <a:cs typeface="Times New Roman" panose="02020603050405020304" pitchFamily="18" charset="0"/>
              </a:rPr>
              <a:t> з</a:t>
            </a:r>
            <a:r>
              <a:rPr lang="mn-MN" sz="939" b="1" dirty="0">
                <a:solidFill>
                  <a:srgbClr val="3457A4"/>
                </a:solidFill>
                <a:latin typeface="Mogul Helios" panose="020B0604020202020204" charset="0"/>
                <a:cs typeface="Times New Roman" panose="02020603050405020304" pitchFamily="18" charset="0"/>
              </a:rPr>
              <a:t>өвлөмж</a:t>
            </a:r>
            <a:r>
              <a:rPr lang="mn-MN" sz="939" dirty="0">
                <a:solidFill>
                  <a:schemeClr val="tx1"/>
                </a:solidFill>
                <a:latin typeface="Mogul Helios" panose="020B0604020202020204" charset="0"/>
                <a:cs typeface="Times New Roman" panose="02020603050405020304" pitchFamily="18" charset="0"/>
              </a:rPr>
              <a:t>ийг</a:t>
            </a:r>
            <a:r>
              <a:rPr lang="en-US" sz="939" dirty="0">
                <a:solidFill>
                  <a:schemeClr val="tx1"/>
                </a:solidFill>
                <a:latin typeface="Mogul Helios" panose="020B0604020202020204" charset="0"/>
                <a:cs typeface="Times New Roman" panose="02020603050405020304" pitchFamily="18" charset="0"/>
              </a:rPr>
              <a:t> 495 ББСБ-д </a:t>
            </a:r>
            <a:r>
              <a:rPr lang="mn-MN" sz="939" dirty="0">
                <a:solidFill>
                  <a:schemeClr val="tx1"/>
                </a:solidFill>
                <a:latin typeface="Mogul Helios" panose="020B0604020202020204" charset="0"/>
                <a:cs typeface="Times New Roman" panose="02020603050405020304" pitchFamily="18" charset="0"/>
              </a:rPr>
              <a:t>хүргүүлсэн. </a:t>
            </a:r>
            <a:endParaRPr lang="en-US" sz="939" dirty="0">
              <a:solidFill>
                <a:schemeClr val="tx1"/>
              </a:solidFill>
              <a:latin typeface="Mogul Helios" panose="020B0604020202020204" charset="0"/>
              <a:cs typeface="Times New Roman" panose="02020603050405020304" pitchFamily="18" charset="0"/>
            </a:endParaRPr>
          </a:p>
        </p:txBody>
      </p:sp>
      <p:sp>
        <p:nvSpPr>
          <p:cNvPr id="23" name="Rectangle: Diagonal Corners Rounded 33">
            <a:extLst>
              <a:ext uri="{FF2B5EF4-FFF2-40B4-BE49-F238E27FC236}">
                <a16:creationId xmlns:a16="http://schemas.microsoft.com/office/drawing/2014/main" id="{13BADFE2-769C-45C8-B63F-6BB611A0CDE6}"/>
              </a:ext>
            </a:extLst>
          </p:cNvPr>
          <p:cNvSpPr/>
          <p:nvPr/>
        </p:nvSpPr>
        <p:spPr>
          <a:xfrm>
            <a:off x="6203197" y="7475252"/>
            <a:ext cx="2294066" cy="549458"/>
          </a:xfrm>
          <a:prstGeom prst="round2DiagRect">
            <a:avLst/>
          </a:prstGeom>
          <a:solidFill>
            <a:schemeClr val="bg1"/>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939" dirty="0">
                <a:solidFill>
                  <a:schemeClr val="tx1"/>
                </a:solidFill>
                <a:latin typeface="Mogul Helios" charset="0"/>
              </a:rPr>
              <a:t>39 ЖДҮ </a:t>
            </a:r>
            <a:r>
              <a:rPr lang="mn-MN" sz="939" b="1" dirty="0">
                <a:solidFill>
                  <a:srgbClr val="3457A4"/>
                </a:solidFill>
                <a:latin typeface="Mogul Helios" charset="0"/>
              </a:rPr>
              <a:t>эрхлэгчдэд 6.7 тэрбум төгрөгийн батлан даалт гаргаснаар 13.4 тэрбум төгрөгийн зээл</a:t>
            </a:r>
            <a:r>
              <a:rPr lang="mn-MN" sz="939" dirty="0">
                <a:solidFill>
                  <a:schemeClr val="tx1"/>
                </a:solidFill>
                <a:latin typeface="Mogul Helios" charset="0"/>
              </a:rPr>
              <a:t> олгогдсон.</a:t>
            </a:r>
            <a:r>
              <a:rPr lang="en-US" sz="939" dirty="0">
                <a:solidFill>
                  <a:schemeClr val="tx1"/>
                </a:solidFill>
                <a:latin typeface="Mogul Helios" charset="0"/>
              </a:rPr>
              <a:t> </a:t>
            </a:r>
          </a:p>
        </p:txBody>
      </p:sp>
      <p:sp>
        <p:nvSpPr>
          <p:cNvPr id="24" name="TextBox 23">
            <a:extLst>
              <a:ext uri="{FF2B5EF4-FFF2-40B4-BE49-F238E27FC236}">
                <a16:creationId xmlns:a16="http://schemas.microsoft.com/office/drawing/2014/main" id="{5A99909D-2FCD-44AF-A0C4-54BD15BDAAFF}"/>
              </a:ext>
            </a:extLst>
          </p:cNvPr>
          <p:cNvSpPr txBox="1"/>
          <p:nvPr/>
        </p:nvSpPr>
        <p:spPr>
          <a:xfrm>
            <a:off x="6024598" y="3713380"/>
            <a:ext cx="2552128" cy="554639"/>
          </a:xfrm>
          <a:prstGeom prst="rect">
            <a:avLst/>
          </a:prstGeom>
          <a:noFill/>
          <a:ln>
            <a:noFill/>
            <a:prstDash val="dashDot"/>
          </a:ln>
        </p:spPr>
        <p:txBody>
          <a:bodyPr wrap="square" rtlCol="0">
            <a:spAutoFit/>
          </a:bodyPr>
          <a:lstStyle/>
          <a:p>
            <a:pPr algn="ctr"/>
            <a:r>
              <a:rPr lang="mn-MN" sz="1502" b="1" dirty="0">
                <a:solidFill>
                  <a:srgbClr val="D0402C"/>
                </a:solidFill>
                <a:latin typeface="Mogul Helios" pitchFamily="2" charset="0"/>
              </a:rPr>
              <a:t>ЦАР ТАХЛЫН ҮЕД АВЧ ХЭРЭГЖҮҮЛСЭН АРГА ХЭМЖЭЭ</a:t>
            </a:r>
            <a:endParaRPr lang="en-US" sz="1502" b="1" dirty="0">
              <a:solidFill>
                <a:srgbClr val="D0402C"/>
              </a:solidFill>
              <a:latin typeface="Mogul Helios" pitchFamily="2" charset="0"/>
            </a:endParaRPr>
          </a:p>
        </p:txBody>
      </p:sp>
      <p:pic>
        <p:nvPicPr>
          <p:cNvPr id="25" name="Picture 24">
            <a:extLst>
              <a:ext uri="{FF2B5EF4-FFF2-40B4-BE49-F238E27FC236}">
                <a16:creationId xmlns:a16="http://schemas.microsoft.com/office/drawing/2014/main" id="{CA1BEBEB-3BF1-4B71-B637-65CA845B9C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2409" y="5725422"/>
            <a:ext cx="386259" cy="386259"/>
          </a:xfrm>
          <a:prstGeom prst="rect">
            <a:avLst/>
          </a:prstGeom>
        </p:spPr>
      </p:pic>
      <p:pic>
        <p:nvPicPr>
          <p:cNvPr id="26" name="Picture 4" descr="Contract Icon of Colored Outline style - Available in SVG, PNG, EPS, AI &amp;  Icon fonts">
            <a:extLst>
              <a:ext uri="{FF2B5EF4-FFF2-40B4-BE49-F238E27FC236}">
                <a16:creationId xmlns:a16="http://schemas.microsoft.com/office/drawing/2014/main" id="{D7DA66FA-02F6-449F-A9F9-5964355FA4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4724" y="6299732"/>
            <a:ext cx="429177" cy="42917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Date Icon of Glyph style - Available in SVG, PNG, EPS, AI &amp; Icon fonts">
            <a:extLst>
              <a:ext uri="{FF2B5EF4-FFF2-40B4-BE49-F238E27FC236}">
                <a16:creationId xmlns:a16="http://schemas.microsoft.com/office/drawing/2014/main" id="{5D682F19-74F7-4F6F-A4AA-B2FD051D48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9648" y="6915651"/>
            <a:ext cx="429177" cy="429177"/>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6" descr="Snowflake Icon | Christmas Flat Color Iconset | Icons8">
            <a:extLst>
              <a:ext uri="{FF2B5EF4-FFF2-40B4-BE49-F238E27FC236}">
                <a16:creationId xmlns:a16="http://schemas.microsoft.com/office/drawing/2014/main" id="{5B547D98-CF7D-4988-8999-2DB1217A327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8420" y="5334198"/>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Money Logo 3000*2400 transprent Png Free Download - Yellow, Logo, Profit. -  CleanPNG / KissPNG">
            <a:extLst>
              <a:ext uri="{FF2B5EF4-FFF2-40B4-BE49-F238E27FC236}">
                <a16:creationId xmlns:a16="http://schemas.microsoft.com/office/drawing/2014/main" id="{590B25EC-1A05-4774-8D69-E65DEF5F105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0628"/>
          <a:stretch/>
        </p:blipFill>
        <p:spPr bwMode="auto">
          <a:xfrm>
            <a:off x="5504187" y="7522064"/>
            <a:ext cx="574771" cy="51501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Snowflake Icon | Christmas Flat Color Iconset | Icons8">
            <a:extLst>
              <a:ext uri="{FF2B5EF4-FFF2-40B4-BE49-F238E27FC236}">
                <a16:creationId xmlns:a16="http://schemas.microsoft.com/office/drawing/2014/main" id="{76140BC7-8E38-4B0D-B7EF-BBFC8D66A06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0823" y="4337060"/>
            <a:ext cx="380775" cy="38077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Snowflake Icon | Christmas Flat Color Iconset | Icons8">
            <a:extLst>
              <a:ext uri="{FF2B5EF4-FFF2-40B4-BE49-F238E27FC236}">
                <a16:creationId xmlns:a16="http://schemas.microsoft.com/office/drawing/2014/main" id="{FC54D0C1-1112-4F73-9402-0D1C40F7282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45346" y="4437351"/>
            <a:ext cx="429177" cy="4291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4" name="Chart 33">
            <a:extLst>
              <a:ext uri="{FF2B5EF4-FFF2-40B4-BE49-F238E27FC236}">
                <a16:creationId xmlns:a16="http://schemas.microsoft.com/office/drawing/2014/main" id="{4CBD7065-B90C-42D1-A010-5CF6261138C5}"/>
              </a:ext>
            </a:extLst>
          </p:cNvPr>
          <p:cNvGraphicFramePr/>
          <p:nvPr>
            <p:extLst>
              <p:ext uri="{D42A27DB-BD31-4B8C-83A1-F6EECF244321}">
                <p14:modId xmlns:p14="http://schemas.microsoft.com/office/powerpoint/2010/main" val="169286203"/>
              </p:ext>
            </p:extLst>
          </p:nvPr>
        </p:nvGraphicFramePr>
        <p:xfrm>
          <a:off x="275472" y="2117158"/>
          <a:ext cx="2850906" cy="1516403"/>
        </p:xfrm>
        <a:graphic>
          <a:graphicData uri="http://schemas.openxmlformats.org/drawingml/2006/chart">
            <c:chart xmlns:c="http://schemas.openxmlformats.org/drawingml/2006/chart" xmlns:r="http://schemas.openxmlformats.org/officeDocument/2006/relationships" r:id="rId9"/>
          </a:graphicData>
        </a:graphic>
      </p:graphicFrame>
      <p:pic>
        <p:nvPicPr>
          <p:cNvPr id="42" name="Picture 2" descr="People icon in various color Royalty Free Vector Image">
            <a:extLst>
              <a:ext uri="{FF2B5EF4-FFF2-40B4-BE49-F238E27FC236}">
                <a16:creationId xmlns:a16="http://schemas.microsoft.com/office/drawing/2014/main" id="{D099C200-58A5-4E8C-84B5-CB5B08269DFE}"/>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9323"/>
          <a:stretch/>
        </p:blipFill>
        <p:spPr bwMode="auto">
          <a:xfrm>
            <a:off x="3472339" y="1915907"/>
            <a:ext cx="848537" cy="830997"/>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Connector: Elbow 21">
            <a:extLst>
              <a:ext uri="{FF2B5EF4-FFF2-40B4-BE49-F238E27FC236}">
                <a16:creationId xmlns:a16="http://schemas.microsoft.com/office/drawing/2014/main" id="{DFD745C8-C308-4A0D-8107-F8CEAE581450}"/>
              </a:ext>
            </a:extLst>
          </p:cNvPr>
          <p:cNvCxnSpPr>
            <a:cxnSpLocks/>
          </p:cNvCxnSpPr>
          <p:nvPr/>
        </p:nvCxnSpPr>
        <p:spPr>
          <a:xfrm rot="5400000" flipH="1" flipV="1">
            <a:off x="3804052" y="5537186"/>
            <a:ext cx="4162125" cy="892980"/>
          </a:xfrm>
          <a:prstGeom prst="bentConnector3">
            <a:avLst>
              <a:gd name="adj1" fmla="val 99963"/>
            </a:avLst>
          </a:prstGeom>
          <a:ln w="19050">
            <a:solidFill>
              <a:srgbClr val="D0402C"/>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6FDA474-85ED-48DE-8BE9-03F5F042B647}"/>
              </a:ext>
            </a:extLst>
          </p:cNvPr>
          <p:cNvCxnSpPr>
            <a:cxnSpLocks/>
          </p:cNvCxnSpPr>
          <p:nvPr/>
        </p:nvCxnSpPr>
        <p:spPr>
          <a:xfrm>
            <a:off x="3324538" y="2693896"/>
            <a:ext cx="5178416" cy="660"/>
          </a:xfrm>
          <a:prstGeom prst="straightConnector1">
            <a:avLst/>
          </a:prstGeom>
          <a:ln w="19050">
            <a:solidFill>
              <a:srgbClr val="D0402C"/>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4F53849E-B5AB-4648-B45B-3D5BB2C4E5DF}"/>
              </a:ext>
            </a:extLst>
          </p:cNvPr>
          <p:cNvSpPr txBox="1"/>
          <p:nvPr/>
        </p:nvSpPr>
        <p:spPr>
          <a:xfrm>
            <a:off x="3197290" y="2766629"/>
            <a:ext cx="1477452" cy="738664"/>
          </a:xfrm>
          <a:prstGeom prst="rect">
            <a:avLst/>
          </a:prstGeom>
          <a:noFill/>
        </p:spPr>
        <p:txBody>
          <a:bodyPr wrap="square" rtlCol="0">
            <a:spAutoFit/>
          </a:bodyPr>
          <a:lstStyle/>
          <a:p>
            <a:pPr algn="ctr"/>
            <a:r>
              <a:rPr lang="mn-MN" sz="1400" dirty="0">
                <a:latin typeface="Mogul Helios" pitchFamily="2" charset="0"/>
              </a:rPr>
              <a:t>Нийт харилцагчдын тоо</a:t>
            </a:r>
            <a:r>
              <a:rPr lang="en-US" sz="1400" dirty="0">
                <a:latin typeface="Mogul Helios" pitchFamily="2" charset="0"/>
              </a:rPr>
              <a:t>: </a:t>
            </a:r>
            <a:endParaRPr lang="mn-MN" sz="1400" dirty="0">
              <a:latin typeface="Mogul Helios" pitchFamily="2" charset="0"/>
            </a:endParaRPr>
          </a:p>
          <a:p>
            <a:pPr algn="ctr"/>
            <a:r>
              <a:rPr lang="mn-MN" sz="1400" b="1" dirty="0">
                <a:solidFill>
                  <a:srgbClr val="3457A4"/>
                </a:solidFill>
                <a:latin typeface="Mogul Helios" pitchFamily="2" charset="0"/>
              </a:rPr>
              <a:t>2.6 сая </a:t>
            </a:r>
            <a:endParaRPr lang="en-US" sz="1400" b="1" dirty="0">
              <a:solidFill>
                <a:srgbClr val="3457A4"/>
              </a:solidFill>
              <a:latin typeface="Mogul Helios" pitchFamily="2" charset="0"/>
            </a:endParaRPr>
          </a:p>
        </p:txBody>
      </p:sp>
      <p:pic>
        <p:nvPicPr>
          <p:cNvPr id="51" name="Picture 6" descr="Saving, Loan Icon PNG Image Free Download searchpng.com">
            <a:extLst>
              <a:ext uri="{FF2B5EF4-FFF2-40B4-BE49-F238E27FC236}">
                <a16:creationId xmlns:a16="http://schemas.microsoft.com/office/drawing/2014/main" id="{BDCF0DE8-E5D4-4B15-9153-6A44E207408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86000" y="1871296"/>
            <a:ext cx="830997" cy="830997"/>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2FDD2351-B2F6-446B-9539-8BD6611133AD}"/>
              </a:ext>
            </a:extLst>
          </p:cNvPr>
          <p:cNvSpPr txBox="1"/>
          <p:nvPr/>
        </p:nvSpPr>
        <p:spPr>
          <a:xfrm>
            <a:off x="7424830" y="2766629"/>
            <a:ext cx="1160392" cy="738664"/>
          </a:xfrm>
          <a:prstGeom prst="rect">
            <a:avLst/>
          </a:prstGeom>
          <a:noFill/>
        </p:spPr>
        <p:txBody>
          <a:bodyPr wrap="square" rtlCol="0">
            <a:spAutoFit/>
          </a:bodyPr>
          <a:lstStyle/>
          <a:p>
            <a:pPr algn="ctr"/>
            <a:r>
              <a:rPr lang="mn-MN" sz="1400" dirty="0">
                <a:latin typeface="Mogul Helios" pitchFamily="2" charset="0"/>
              </a:rPr>
              <a:t>Зээлийн үлдэгдэл</a:t>
            </a:r>
            <a:r>
              <a:rPr lang="en-US" sz="1400" dirty="0">
                <a:latin typeface="Mogul Helios" pitchFamily="2" charset="0"/>
              </a:rPr>
              <a:t>: </a:t>
            </a:r>
            <a:endParaRPr lang="mn-MN" sz="1400" dirty="0">
              <a:latin typeface="Mogul Helios" pitchFamily="2" charset="0"/>
            </a:endParaRPr>
          </a:p>
          <a:p>
            <a:pPr algn="ctr"/>
            <a:r>
              <a:rPr lang="mn-MN" sz="1400" b="1" dirty="0">
                <a:solidFill>
                  <a:srgbClr val="3457A4"/>
                </a:solidFill>
                <a:latin typeface="Mogul Helios" pitchFamily="2" charset="0"/>
              </a:rPr>
              <a:t>1.4 их наяд ₮</a:t>
            </a:r>
            <a:endParaRPr lang="en-US" sz="1400" b="1" dirty="0">
              <a:solidFill>
                <a:srgbClr val="3457A4"/>
              </a:solidFill>
              <a:latin typeface="Mogul Helios" pitchFamily="2" charset="0"/>
            </a:endParaRPr>
          </a:p>
        </p:txBody>
      </p:sp>
      <p:pic>
        <p:nvPicPr>
          <p:cNvPr id="53" name="Picture 6" descr="Snowflake Icon | Christmas Flat Color Iconset | Icons8">
            <a:extLst>
              <a:ext uri="{FF2B5EF4-FFF2-40B4-BE49-F238E27FC236}">
                <a16:creationId xmlns:a16="http://schemas.microsoft.com/office/drawing/2014/main" id="{5B547D98-CF7D-4988-8999-2DB1217A327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523" y="7480550"/>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Snowflake Icon | Christmas Flat Color Iconset | Icons8">
            <a:extLst>
              <a:ext uri="{FF2B5EF4-FFF2-40B4-BE49-F238E27FC236}">
                <a16:creationId xmlns:a16="http://schemas.microsoft.com/office/drawing/2014/main" id="{9F9D0169-EF27-47AD-8882-81F76D32619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7124" y="5942523"/>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Snowflake Icon | Christmas Flat Color Iconset | Icons8">
            <a:extLst>
              <a:ext uri="{FF2B5EF4-FFF2-40B4-BE49-F238E27FC236}">
                <a16:creationId xmlns:a16="http://schemas.microsoft.com/office/drawing/2014/main" id="{EB619AA7-E1A8-40B2-99BC-D30CE99C74A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9995" y="3345701"/>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2" descr="Assets - Free real estate icons">
            <a:extLst>
              <a:ext uri="{FF2B5EF4-FFF2-40B4-BE49-F238E27FC236}">
                <a16:creationId xmlns:a16="http://schemas.microsoft.com/office/drawing/2014/main" id="{D8416737-B67B-45B7-98B6-5A6F6A00B52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30007" y="2061804"/>
            <a:ext cx="1088292" cy="571309"/>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7733AE41-A5DA-46A6-A367-6DD9DAA01063}"/>
              </a:ext>
            </a:extLst>
          </p:cNvPr>
          <p:cNvSpPr txBox="1"/>
          <p:nvPr/>
        </p:nvSpPr>
        <p:spPr>
          <a:xfrm>
            <a:off x="6147059" y="2766629"/>
            <a:ext cx="1424819" cy="738664"/>
          </a:xfrm>
          <a:prstGeom prst="rect">
            <a:avLst/>
          </a:prstGeom>
          <a:noFill/>
        </p:spPr>
        <p:txBody>
          <a:bodyPr wrap="square" rtlCol="0">
            <a:spAutoFit/>
          </a:bodyPr>
          <a:lstStyle/>
          <a:p>
            <a:pPr algn="ctr"/>
            <a:r>
              <a:rPr lang="mn-MN" sz="1400" dirty="0">
                <a:latin typeface="Mogul Helios" pitchFamily="2" charset="0"/>
              </a:rPr>
              <a:t>Нийт хөрөнгийн хэмжээ </a:t>
            </a:r>
            <a:r>
              <a:rPr lang="en-US" sz="1400" dirty="0">
                <a:latin typeface="Mogul Helios" pitchFamily="2" charset="0"/>
              </a:rPr>
              <a:t>:</a:t>
            </a:r>
          </a:p>
          <a:p>
            <a:pPr algn="ctr"/>
            <a:r>
              <a:rPr lang="en-US" sz="1400" b="1" dirty="0">
                <a:solidFill>
                  <a:srgbClr val="3457A4"/>
                </a:solidFill>
                <a:latin typeface="Mogul Helios" pitchFamily="2" charset="0"/>
              </a:rPr>
              <a:t>1.9 </a:t>
            </a:r>
            <a:r>
              <a:rPr lang="mn-MN" sz="1400" b="1" dirty="0">
                <a:solidFill>
                  <a:srgbClr val="3457A4"/>
                </a:solidFill>
                <a:latin typeface="Mogul Helios" pitchFamily="2" charset="0"/>
              </a:rPr>
              <a:t>их наяд ₮</a:t>
            </a:r>
            <a:endParaRPr lang="en-US" sz="1400" b="1" dirty="0">
              <a:solidFill>
                <a:srgbClr val="3457A4"/>
              </a:solidFill>
              <a:latin typeface="Mogul Helios" pitchFamily="2" charset="0"/>
            </a:endParaRPr>
          </a:p>
        </p:txBody>
      </p:sp>
      <p:sp>
        <p:nvSpPr>
          <p:cNvPr id="60" name="Rectangle: Diagonal Corners Rounded 81">
            <a:extLst>
              <a:ext uri="{FF2B5EF4-FFF2-40B4-BE49-F238E27FC236}">
                <a16:creationId xmlns:a16="http://schemas.microsoft.com/office/drawing/2014/main" id="{BB4C0598-72F3-4162-9B04-CFEC0DDE0F5B}"/>
              </a:ext>
            </a:extLst>
          </p:cNvPr>
          <p:cNvSpPr/>
          <p:nvPr/>
        </p:nvSpPr>
        <p:spPr>
          <a:xfrm>
            <a:off x="6203194" y="4374804"/>
            <a:ext cx="2294074" cy="477523"/>
          </a:xfrm>
          <a:prstGeom prst="round2DiagRect">
            <a:avLst/>
          </a:prstGeom>
          <a:solidFill>
            <a:schemeClr val="bg1"/>
          </a:solidFill>
          <a:ln>
            <a:solidFill>
              <a:srgbClr val="D040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939" b="1" dirty="0">
                <a:solidFill>
                  <a:srgbClr val="3457A4"/>
                </a:solidFill>
                <a:latin typeface="Mogul Helios" panose="020B0604020202020204" charset="0"/>
              </a:rPr>
              <a:t>Банк бус санхүүгийн тусгай зөвшөөрөл, зөвшөөрлийн хүсэлтийг </a:t>
            </a:r>
            <a:r>
              <a:rPr lang="mn-MN" sz="939" dirty="0">
                <a:solidFill>
                  <a:schemeClr val="tx1"/>
                </a:solidFill>
                <a:latin typeface="Mogul Helios" panose="020B0604020202020204" charset="0"/>
              </a:rPr>
              <a:t>цахимаар авч шийдвэрлэж байна.</a:t>
            </a:r>
            <a:endParaRPr lang="en-US" sz="939" dirty="0">
              <a:solidFill>
                <a:schemeClr val="tx1"/>
              </a:solidFill>
            </a:endParaRPr>
          </a:p>
        </p:txBody>
      </p:sp>
      <p:pic>
        <p:nvPicPr>
          <p:cNvPr id="62" name="Picture 6" descr="Snowflake Icon | Christmas Flat Color Iconset | Icons8">
            <a:extLst>
              <a:ext uri="{FF2B5EF4-FFF2-40B4-BE49-F238E27FC236}">
                <a16:creationId xmlns:a16="http://schemas.microsoft.com/office/drawing/2014/main" id="{0893218B-3A0F-4665-AACC-9D274BA7919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4984" y="5793534"/>
            <a:ext cx="429177" cy="42917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Download Register User - Register Online Icon Png PNG Image with No  Background - PNGkey.com">
            <a:extLst>
              <a:ext uri="{FF2B5EF4-FFF2-40B4-BE49-F238E27FC236}">
                <a16:creationId xmlns:a16="http://schemas.microsoft.com/office/drawing/2014/main" id="{873C8C03-26B7-40A1-AC48-076A9B9017FB}"/>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8561" t="5850" r="18274" b="5020"/>
          <a:stretch/>
        </p:blipFill>
        <p:spPr bwMode="auto">
          <a:xfrm>
            <a:off x="5590893" y="4463762"/>
            <a:ext cx="431493" cy="42917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Snowflake Icon | Christmas Flat Color Iconset | Icons8">
            <a:extLst>
              <a:ext uri="{FF2B5EF4-FFF2-40B4-BE49-F238E27FC236}">
                <a16:creationId xmlns:a16="http://schemas.microsoft.com/office/drawing/2014/main" id="{EA493BF6-E7BD-4556-B583-D55D3825CAF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97265" y="6992850"/>
            <a:ext cx="357648" cy="35764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Contract Icon Png #100082 - Free Icons Library">
            <a:extLst>
              <a:ext uri="{FF2B5EF4-FFF2-40B4-BE49-F238E27FC236}">
                <a16:creationId xmlns:a16="http://schemas.microsoft.com/office/drawing/2014/main" id="{27D93A47-6825-467E-9963-AF6B04242BA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92047" y="5107880"/>
            <a:ext cx="429177" cy="429177"/>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0D17EF59-50D1-468D-8F18-72D867BB1903}"/>
              </a:ext>
            </a:extLst>
          </p:cNvPr>
          <p:cNvSpPr txBox="1"/>
          <p:nvPr/>
        </p:nvSpPr>
        <p:spPr>
          <a:xfrm>
            <a:off x="4704916" y="2766629"/>
            <a:ext cx="1477451" cy="738664"/>
          </a:xfrm>
          <a:prstGeom prst="rect">
            <a:avLst/>
          </a:prstGeom>
          <a:noFill/>
        </p:spPr>
        <p:txBody>
          <a:bodyPr wrap="square" rtlCol="0">
            <a:spAutoFit/>
          </a:bodyPr>
          <a:lstStyle/>
          <a:p>
            <a:pPr algn="ctr"/>
            <a:r>
              <a:rPr lang="mn-MN" sz="1400" dirty="0">
                <a:latin typeface="Mogul Helios" pitchFamily="2" charset="0"/>
              </a:rPr>
              <a:t>Нийт зээлдэгчдийн тоо</a:t>
            </a:r>
            <a:r>
              <a:rPr lang="en-US" sz="1400" dirty="0">
                <a:latin typeface="Mogul Helios" pitchFamily="2" charset="0"/>
              </a:rPr>
              <a:t>:</a:t>
            </a:r>
          </a:p>
          <a:p>
            <a:pPr algn="ctr"/>
            <a:r>
              <a:rPr lang="en-US" sz="1400" b="1" dirty="0">
                <a:solidFill>
                  <a:srgbClr val="3457A4"/>
                </a:solidFill>
                <a:latin typeface="Mogul Helios" pitchFamily="2" charset="0"/>
              </a:rPr>
              <a:t>55</a:t>
            </a:r>
            <a:r>
              <a:rPr lang="mn-MN" sz="1400" b="1" dirty="0">
                <a:solidFill>
                  <a:srgbClr val="3457A4"/>
                </a:solidFill>
                <a:latin typeface="Mogul Helios" pitchFamily="2" charset="0"/>
              </a:rPr>
              <a:t>2.0</a:t>
            </a:r>
            <a:r>
              <a:rPr lang="en-US" sz="1400" b="1" dirty="0">
                <a:solidFill>
                  <a:srgbClr val="3457A4"/>
                </a:solidFill>
                <a:latin typeface="Mogul Helios" pitchFamily="2" charset="0"/>
              </a:rPr>
              <a:t> </a:t>
            </a:r>
            <a:r>
              <a:rPr lang="mn-MN" sz="1400" b="1" dirty="0">
                <a:solidFill>
                  <a:srgbClr val="3457A4"/>
                </a:solidFill>
                <a:latin typeface="Mogul Helios" pitchFamily="2" charset="0"/>
              </a:rPr>
              <a:t>мянга</a:t>
            </a:r>
            <a:endParaRPr lang="en-US" sz="1400" b="1" dirty="0">
              <a:solidFill>
                <a:srgbClr val="3457A4"/>
              </a:solidFill>
              <a:latin typeface="Mogul Helios" pitchFamily="2" charset="0"/>
            </a:endParaRPr>
          </a:p>
        </p:txBody>
      </p:sp>
      <p:sp>
        <p:nvSpPr>
          <p:cNvPr id="70" name="Rectangle: Diagonal Corners Rounded 101">
            <a:extLst>
              <a:ext uri="{FF2B5EF4-FFF2-40B4-BE49-F238E27FC236}">
                <a16:creationId xmlns:a16="http://schemas.microsoft.com/office/drawing/2014/main" id="{53816362-1EBE-411B-82AC-DB938A3DC81C}"/>
              </a:ext>
            </a:extLst>
          </p:cNvPr>
          <p:cNvSpPr/>
          <p:nvPr/>
        </p:nvSpPr>
        <p:spPr>
          <a:xfrm>
            <a:off x="6208880" y="5027553"/>
            <a:ext cx="2294074" cy="477523"/>
          </a:xfrm>
          <a:prstGeom prst="round2DiagRect">
            <a:avLst/>
          </a:prstGeom>
          <a:solidFill>
            <a:schemeClr val="bg1"/>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939" b="1" dirty="0">
                <a:solidFill>
                  <a:srgbClr val="3457A4"/>
                </a:solidFill>
                <a:latin typeface="Mogul Helios" panose="020B0604020202020204" charset="0"/>
              </a:rPr>
              <a:t>189.9 мянган </a:t>
            </a:r>
            <a:r>
              <a:rPr lang="mn-MN" sz="939" dirty="0">
                <a:solidFill>
                  <a:schemeClr val="tx1"/>
                </a:solidFill>
                <a:latin typeface="Mogul Helios" panose="020B0604020202020204" charset="0"/>
              </a:rPr>
              <a:t>зээлдэгч зээлийн гэрээндээ өөрчлөлт оруулах хүсэлт ирүүлснээс </a:t>
            </a:r>
            <a:r>
              <a:rPr lang="mn-MN" sz="939" b="1" dirty="0">
                <a:solidFill>
                  <a:srgbClr val="3457A4"/>
                </a:solidFill>
                <a:latin typeface="Mogul Helios" panose="020B0604020202020204" charset="0"/>
              </a:rPr>
              <a:t>185.8</a:t>
            </a:r>
            <a:r>
              <a:rPr lang="mn-MN" sz="939" b="1" dirty="0">
                <a:solidFill>
                  <a:srgbClr val="002060"/>
                </a:solidFill>
                <a:latin typeface="Mogul Helios" panose="020B0604020202020204" charset="0"/>
              </a:rPr>
              <a:t> </a:t>
            </a:r>
            <a:r>
              <a:rPr lang="mn-MN" sz="939" b="1" dirty="0">
                <a:solidFill>
                  <a:srgbClr val="3457A4"/>
                </a:solidFill>
                <a:latin typeface="Mogul Helios" panose="020B0604020202020204" charset="0"/>
              </a:rPr>
              <a:t>мянган</a:t>
            </a:r>
            <a:r>
              <a:rPr lang="mn-MN" sz="939" b="1" dirty="0">
                <a:solidFill>
                  <a:schemeClr val="tx1"/>
                </a:solidFill>
                <a:latin typeface="Mogul Helios" panose="020B0604020202020204" charset="0"/>
              </a:rPr>
              <a:t> </a:t>
            </a:r>
            <a:r>
              <a:rPr lang="mn-MN" sz="939" dirty="0">
                <a:solidFill>
                  <a:schemeClr val="tx1"/>
                </a:solidFill>
                <a:latin typeface="Mogul Helios" panose="020B0604020202020204" charset="0"/>
              </a:rPr>
              <a:t>зээлдэгчийн гэрээнд өөрчлөлт оруулсан.</a:t>
            </a:r>
            <a:endParaRPr lang="en-US" sz="939" dirty="0"/>
          </a:p>
        </p:txBody>
      </p:sp>
      <p:pic>
        <p:nvPicPr>
          <p:cNvPr id="73" name="Picture 6" descr="Snowflake Icon | Christmas Flat Color Iconset | Icons8">
            <a:extLst>
              <a:ext uri="{FF2B5EF4-FFF2-40B4-BE49-F238E27FC236}">
                <a16:creationId xmlns:a16="http://schemas.microsoft.com/office/drawing/2014/main" id="{1342C8B3-91FB-4E13-93D4-65040A85DEB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6675" y="3735858"/>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6"/>
          <p:cNvPicPr>
            <a:picLocks noChangeAspect="1" noChangeArrowheads="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95367" y="4500829"/>
            <a:ext cx="296549" cy="2965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6" name="Picture 96"/>
          <p:cNvPicPr>
            <a:picLocks noChangeAspect="1" noChangeArrowheads="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88095" y="5140097"/>
            <a:ext cx="296549" cy="2965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7" name="Picture 96"/>
          <p:cNvPicPr>
            <a:picLocks noChangeAspect="1" noChangeArrowheads="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88095" y="5766666"/>
            <a:ext cx="296549" cy="2965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8" name="Picture 97"/>
          <p:cNvPicPr>
            <a:picLocks noChangeAspect="1" noChangeArrowheads="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88095" y="6350132"/>
            <a:ext cx="296549" cy="2965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9" name="Picture 98"/>
          <p:cNvPicPr>
            <a:picLocks noChangeAspect="1" noChangeArrowheads="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88095" y="6982581"/>
            <a:ext cx="296549" cy="2965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0" name="Picture 99"/>
          <p:cNvPicPr>
            <a:picLocks noChangeAspect="1" noChangeArrowheads="1"/>
          </p:cNvPicPr>
          <p:nvPr/>
        </p:nvPicPr>
        <p:blipFill>
          <a:blip r:embed="rId1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88094" y="7601708"/>
            <a:ext cx="296549" cy="2965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 name="Picture 6" descr="Snowflake Icon | Christmas Flat Color Iconset | Icons8">
            <a:extLst>
              <a:ext uri="{FF2B5EF4-FFF2-40B4-BE49-F238E27FC236}">
                <a16:creationId xmlns:a16="http://schemas.microsoft.com/office/drawing/2014/main" id="{76140BC7-8E38-4B0D-B7EF-BBFC8D66A06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0875" y="797592"/>
            <a:ext cx="380775" cy="38077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075128" y="2014345"/>
            <a:ext cx="588202" cy="588202"/>
          </a:xfrm>
          <a:prstGeom prst="rect">
            <a:avLst/>
          </a:prstGeom>
        </p:spPr>
      </p:pic>
      <p:grpSp>
        <p:nvGrpSpPr>
          <p:cNvPr id="7" name="Group 6">
            <a:extLst>
              <a:ext uri="{FF2B5EF4-FFF2-40B4-BE49-F238E27FC236}">
                <a16:creationId xmlns:a16="http://schemas.microsoft.com/office/drawing/2014/main" id="{21C8E26C-B5B3-41E3-BB7C-00EC08FE8F44}"/>
              </a:ext>
            </a:extLst>
          </p:cNvPr>
          <p:cNvGrpSpPr/>
          <p:nvPr/>
        </p:nvGrpSpPr>
        <p:grpSpPr>
          <a:xfrm>
            <a:off x="1183937" y="801882"/>
            <a:ext cx="4925615" cy="1058115"/>
            <a:chOff x="1247464" y="867561"/>
            <a:chExt cx="4925615" cy="1058115"/>
          </a:xfrm>
        </p:grpSpPr>
        <p:sp>
          <p:nvSpPr>
            <p:cNvPr id="108" name="Text Box 53"/>
            <p:cNvSpPr txBox="1">
              <a:spLocks noChangeArrowheads="1"/>
            </p:cNvSpPr>
            <p:nvPr/>
          </p:nvSpPr>
          <p:spPr bwMode="auto">
            <a:xfrm>
              <a:off x="1247464" y="867561"/>
              <a:ext cx="4637649" cy="105811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4334" tIns="34334" rIns="34334" bIns="34334" numCol="1" anchor="t" anchorCtr="0" compatLnSpc="1">
              <a:prstTxWarp prst="textNoShape">
                <a:avLst/>
              </a:prstTxWarp>
            </a:bodyPr>
            <a:lstStyle/>
            <a:p>
              <a:pPr defTabSz="858360" eaLnBrk="0" fontAlgn="base" hangingPunct="0">
                <a:spcBef>
                  <a:spcPct val="0"/>
                </a:spcBef>
                <a:spcAft>
                  <a:spcPct val="0"/>
                </a:spcAft>
              </a:pPr>
              <a:r>
                <a:rPr lang="mn-MN" altLang="en-US" sz="3200" b="1" dirty="0">
                  <a:solidFill>
                    <a:srgbClr val="2957A4"/>
                  </a:solidFill>
                  <a:latin typeface="Mogul Helios" pitchFamily="2" charset="0"/>
                </a:rPr>
                <a:t>БАНК БУС </a:t>
              </a:r>
              <a:endParaRPr lang="en-US" altLang="en-US" sz="3200" b="1" dirty="0">
                <a:solidFill>
                  <a:srgbClr val="2957A4"/>
                </a:solidFill>
                <a:latin typeface="Mogul Helios" pitchFamily="2" charset="0"/>
              </a:endParaRPr>
            </a:p>
            <a:p>
              <a:pPr defTabSz="858360" eaLnBrk="0" fontAlgn="base" hangingPunct="0">
                <a:spcBef>
                  <a:spcPct val="0"/>
                </a:spcBef>
                <a:spcAft>
                  <a:spcPct val="0"/>
                </a:spcAft>
              </a:pPr>
              <a:r>
                <a:rPr lang="mn-MN" altLang="en-US" sz="3200" b="1" dirty="0">
                  <a:solidFill>
                    <a:srgbClr val="D0402C"/>
                  </a:solidFill>
                  <a:latin typeface="Mogul Helios" pitchFamily="2" charset="0"/>
                </a:rPr>
                <a:t>САНХҮҮГИЙН</a:t>
              </a:r>
              <a:r>
                <a:rPr lang="mn-MN" altLang="en-US" sz="3200" b="1" dirty="0">
                  <a:solidFill>
                    <a:srgbClr val="2957A4"/>
                  </a:solidFill>
                  <a:latin typeface="Mogul Helios" pitchFamily="2" charset="0"/>
                </a:rPr>
                <a:t> </a:t>
              </a:r>
              <a:r>
                <a:rPr lang="mn-MN" altLang="en-US" sz="3200" b="1" dirty="0">
                  <a:solidFill>
                    <a:srgbClr val="D0402C"/>
                  </a:solidFill>
                  <a:latin typeface="Mogul Helios" pitchFamily="2" charset="0"/>
                </a:rPr>
                <a:t>БАЙГУУЛЛАГА</a:t>
              </a:r>
              <a:endParaRPr lang="en-US" altLang="en-US" sz="3200" dirty="0">
                <a:solidFill>
                  <a:srgbClr val="D0402C"/>
                </a:solidFill>
                <a:latin typeface="Arial" panose="020B0604020202020204" pitchFamily="34" charset="0"/>
              </a:endParaRPr>
            </a:p>
          </p:txBody>
        </p:sp>
        <p:cxnSp>
          <p:nvCxnSpPr>
            <p:cNvPr id="109" name="AutoShape 71"/>
            <p:cNvCxnSpPr>
              <a:cxnSpLocks noChangeShapeType="1"/>
            </p:cNvCxnSpPr>
            <p:nvPr/>
          </p:nvCxnSpPr>
          <p:spPr bwMode="auto">
            <a:xfrm>
              <a:off x="3219945" y="1110898"/>
              <a:ext cx="2923652" cy="0"/>
            </a:xfrm>
            <a:prstGeom prst="straightConnector1">
              <a:avLst/>
            </a:prstGeom>
            <a:noFill/>
            <a:ln w="3175">
              <a:solidFill>
                <a:srgbClr val="0852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10" name="AutoShape 72"/>
            <p:cNvCxnSpPr>
              <a:cxnSpLocks noChangeShapeType="1"/>
            </p:cNvCxnSpPr>
            <p:nvPr/>
          </p:nvCxnSpPr>
          <p:spPr bwMode="auto">
            <a:xfrm>
              <a:off x="6173079" y="1110898"/>
              <a:ext cx="0" cy="508078"/>
            </a:xfrm>
            <a:prstGeom prst="straightConnector1">
              <a:avLst/>
            </a:prstGeom>
            <a:noFill/>
            <a:ln w="3175" algn="ctr">
              <a:solidFill>
                <a:srgbClr val="0852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11" name="AutoShape 73"/>
            <p:cNvCxnSpPr>
              <a:cxnSpLocks noChangeShapeType="1"/>
            </p:cNvCxnSpPr>
            <p:nvPr/>
          </p:nvCxnSpPr>
          <p:spPr bwMode="auto">
            <a:xfrm flipH="1">
              <a:off x="5669129" y="1618974"/>
              <a:ext cx="474468" cy="0"/>
            </a:xfrm>
            <a:prstGeom prst="straightConnector1">
              <a:avLst/>
            </a:prstGeom>
            <a:noFill/>
            <a:ln w="3175" algn="ctr">
              <a:solidFill>
                <a:srgbClr val="D0402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pic>
        <p:nvPicPr>
          <p:cNvPr id="116" name="Picture 11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77867" y="980772"/>
            <a:ext cx="696391" cy="696391"/>
          </a:xfrm>
          <a:prstGeom prst="rect">
            <a:avLst/>
          </a:prstGeom>
        </p:spPr>
      </p:pic>
      <p:sp>
        <p:nvSpPr>
          <p:cNvPr id="72" name="Rectangle 71">
            <a:extLst>
              <a:ext uri="{FF2B5EF4-FFF2-40B4-BE49-F238E27FC236}">
                <a16:creationId xmlns:a16="http://schemas.microsoft.com/office/drawing/2014/main" id="{6A403557-AC5E-46F9-9583-4A25B20001F3}"/>
              </a:ext>
            </a:extLst>
          </p:cNvPr>
          <p:cNvSpPr/>
          <p:nvPr/>
        </p:nvSpPr>
        <p:spPr>
          <a:xfrm rot="5400000">
            <a:off x="4439892" y="-3816375"/>
            <a:ext cx="726955" cy="8131987"/>
          </a:xfrm>
          <a:prstGeom prst="rect">
            <a:avLst/>
          </a:prstGeom>
          <a:solidFill>
            <a:srgbClr val="295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7"/>
          </a:p>
        </p:txBody>
      </p:sp>
      <p:sp>
        <p:nvSpPr>
          <p:cNvPr id="91" name="Rectangle 90">
            <a:extLst>
              <a:ext uri="{FF2B5EF4-FFF2-40B4-BE49-F238E27FC236}">
                <a16:creationId xmlns:a16="http://schemas.microsoft.com/office/drawing/2014/main" id="{F7C93D2A-C6BD-4FAC-8B7D-4651E20055FD}"/>
              </a:ext>
            </a:extLst>
          </p:cNvPr>
          <p:cNvSpPr/>
          <p:nvPr/>
        </p:nvSpPr>
        <p:spPr>
          <a:xfrm>
            <a:off x="7325572" y="-147362"/>
            <a:ext cx="1396635" cy="830997"/>
          </a:xfrm>
          <a:prstGeom prst="rect">
            <a:avLst/>
          </a:prstGeom>
          <a:effectLst>
            <a:outerShdw blurRad="50800" dist="38100" dir="2700000" algn="tl" rotWithShape="0">
              <a:prstClr val="black">
                <a:alpha val="40000"/>
              </a:prstClr>
            </a:outerShdw>
          </a:effectLst>
        </p:spPr>
        <p:txBody>
          <a:bodyPr wrap="square">
            <a:spAutoFit/>
          </a:bodyPr>
          <a:lstStyle/>
          <a:p>
            <a:pPr defTabSz="760652" eaLnBrk="0" fontAlgn="base" hangingPunct="0">
              <a:spcBef>
                <a:spcPct val="0"/>
              </a:spcBef>
              <a:spcAft>
                <a:spcPct val="0"/>
              </a:spcAft>
            </a:pPr>
            <a:r>
              <a:rPr lang="mn-MN" sz="4800" b="1" dirty="0">
                <a:solidFill>
                  <a:schemeClr val="bg1"/>
                </a:solidFill>
                <a:latin typeface="Mogul Helios" pitchFamily="2" charset="0"/>
              </a:rPr>
              <a:t>2020</a:t>
            </a:r>
            <a:endParaRPr lang="en-US" sz="4991" b="1" dirty="0">
              <a:solidFill>
                <a:schemeClr val="bg1"/>
              </a:solidFill>
              <a:latin typeface="Mogul Helios" pitchFamily="2" charset="0"/>
            </a:endParaRPr>
          </a:p>
        </p:txBody>
      </p:sp>
      <p:sp>
        <p:nvSpPr>
          <p:cNvPr id="92" name="Rectangle 91">
            <a:extLst>
              <a:ext uri="{FF2B5EF4-FFF2-40B4-BE49-F238E27FC236}">
                <a16:creationId xmlns:a16="http://schemas.microsoft.com/office/drawing/2014/main" id="{DFEF96A0-5F3B-4ED7-B698-923C50B8EBA3}"/>
              </a:ext>
            </a:extLst>
          </p:cNvPr>
          <p:cNvSpPr/>
          <p:nvPr/>
        </p:nvSpPr>
        <p:spPr>
          <a:xfrm>
            <a:off x="963238" y="10650"/>
            <a:ext cx="6440386" cy="646331"/>
          </a:xfrm>
          <a:prstGeom prst="rect">
            <a:avLst/>
          </a:prstGeom>
        </p:spPr>
        <p:txBody>
          <a:bodyPr wrap="square">
            <a:spAutoFit/>
          </a:bodyPr>
          <a:lstStyle/>
          <a:p>
            <a:pPr defTabSz="760652" eaLnBrk="0" fontAlgn="base" hangingPunct="0">
              <a:spcBef>
                <a:spcPct val="0"/>
              </a:spcBef>
              <a:spcAft>
                <a:spcPct val="0"/>
              </a:spcAft>
            </a:pPr>
            <a:r>
              <a:rPr lang="mn-MN" sz="3600" b="1" dirty="0">
                <a:solidFill>
                  <a:schemeClr val="bg1"/>
                </a:solidFill>
                <a:latin typeface="Mogul Helios" pitchFamily="2" charset="0"/>
              </a:rPr>
              <a:t>САНХҮҮГИЙН ЗОХИЦУУЛАХ ХОРОО </a:t>
            </a:r>
            <a:endParaRPr lang="en-US" sz="3600" b="1" dirty="0">
              <a:solidFill>
                <a:schemeClr val="bg1"/>
              </a:solidFill>
              <a:latin typeface="Mogul Helios" pitchFamily="2" charset="0"/>
            </a:endParaRPr>
          </a:p>
        </p:txBody>
      </p:sp>
      <p:pic>
        <p:nvPicPr>
          <p:cNvPr id="93" name="Picture 92">
            <a:extLst>
              <a:ext uri="{FF2B5EF4-FFF2-40B4-BE49-F238E27FC236}">
                <a16:creationId xmlns:a16="http://schemas.microsoft.com/office/drawing/2014/main" id="{A76A5FD3-DD64-47D4-8293-5E23930B5077}"/>
              </a:ext>
            </a:extLst>
          </p:cNvPr>
          <p:cNvPicPr>
            <a:picLocks noChangeAspect="1"/>
          </p:cNvPicPr>
          <p:nvPr/>
        </p:nvPicPr>
        <p:blipFill>
          <a:blip r:embed="rId19" cstate="print">
            <a:clrChange>
              <a:clrFrom>
                <a:srgbClr val="FEFBFF"/>
              </a:clrFrom>
              <a:clrTo>
                <a:srgbClr val="FEFBFF">
                  <a:alpha val="0"/>
                </a:srgbClr>
              </a:clrTo>
            </a:clrChange>
            <a:extLst>
              <a:ext uri="{28A0092B-C50C-407E-A947-70E740481C1C}">
                <a14:useLocalDpi xmlns:a14="http://schemas.microsoft.com/office/drawing/2010/main" val="0"/>
              </a:ext>
            </a:extLst>
          </a:blip>
          <a:stretch>
            <a:fillRect/>
          </a:stretch>
        </p:blipFill>
        <p:spPr>
          <a:xfrm>
            <a:off x="135807" y="39035"/>
            <a:ext cx="520754" cy="541901"/>
          </a:xfrm>
          <a:prstGeom prst="rect">
            <a:avLst/>
          </a:prstGeom>
        </p:spPr>
      </p:pic>
      <p:pic>
        <p:nvPicPr>
          <p:cNvPr id="94" name="Picture 6" descr="Snowflake Icon | Christmas Flat Color Iconset | Icons8">
            <a:extLst>
              <a:ext uri="{FF2B5EF4-FFF2-40B4-BE49-F238E27FC236}">
                <a16:creationId xmlns:a16="http://schemas.microsoft.com/office/drawing/2014/main" id="{7D6510FC-F8C4-40CF-83BB-0E88C2D58BE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086774" y="1045616"/>
            <a:ext cx="306298" cy="306298"/>
          </a:xfrm>
          <a:prstGeom prst="rect">
            <a:avLst/>
          </a:prstGeom>
          <a:noFill/>
          <a:extLst>
            <a:ext uri="{909E8E84-426E-40DD-AFC4-6F175D3DCCD1}">
              <a14:hiddenFill xmlns:a14="http://schemas.microsoft.com/office/drawing/2010/main">
                <a:solidFill>
                  <a:srgbClr val="FFFFFF"/>
                </a:solidFill>
              </a14:hiddenFill>
            </a:ext>
          </a:extLst>
        </p:spPr>
      </p:pic>
      <p:cxnSp>
        <p:nvCxnSpPr>
          <p:cNvPr id="104" name="Straight Connector 103">
            <a:extLst>
              <a:ext uri="{FF2B5EF4-FFF2-40B4-BE49-F238E27FC236}">
                <a16:creationId xmlns:a16="http://schemas.microsoft.com/office/drawing/2014/main" id="{32612272-C278-438C-8796-FF9B88189C0A}"/>
              </a:ext>
            </a:extLst>
          </p:cNvPr>
          <p:cNvCxnSpPr>
            <a:cxnSpLocks/>
          </p:cNvCxnSpPr>
          <p:nvPr/>
        </p:nvCxnSpPr>
        <p:spPr>
          <a:xfrm>
            <a:off x="486478" y="3969086"/>
            <a:ext cx="4870198" cy="0"/>
          </a:xfrm>
          <a:prstGeom prst="line">
            <a:avLst/>
          </a:prstGeom>
          <a:ln w="19050">
            <a:solidFill>
              <a:srgbClr val="2957A4"/>
            </a:solidFill>
          </a:ln>
        </p:spPr>
        <p:style>
          <a:lnRef idx="1">
            <a:schemeClr val="accent1"/>
          </a:lnRef>
          <a:fillRef idx="0">
            <a:schemeClr val="accent1"/>
          </a:fillRef>
          <a:effectRef idx="0">
            <a:schemeClr val="accent1"/>
          </a:effectRef>
          <a:fontRef idx="minor">
            <a:schemeClr val="tx1"/>
          </a:fontRef>
        </p:style>
      </p:cxnSp>
      <p:sp>
        <p:nvSpPr>
          <p:cNvPr id="105" name="Google Shape;1444;p47">
            <a:extLst>
              <a:ext uri="{FF2B5EF4-FFF2-40B4-BE49-F238E27FC236}">
                <a16:creationId xmlns:a16="http://schemas.microsoft.com/office/drawing/2014/main" id="{0BB742C1-F37B-4774-BF23-45326DA58AA3}"/>
              </a:ext>
            </a:extLst>
          </p:cNvPr>
          <p:cNvSpPr txBox="1"/>
          <p:nvPr/>
        </p:nvSpPr>
        <p:spPr>
          <a:xfrm>
            <a:off x="1881170" y="3781644"/>
            <a:ext cx="2129425" cy="374884"/>
          </a:xfrm>
          <a:prstGeom prst="rect">
            <a:avLst/>
          </a:prstGeom>
          <a:solidFill>
            <a:srgbClr val="3457A4"/>
          </a:solidFill>
          <a:ln w="38100">
            <a:solidFill>
              <a:schemeClr val="bg1"/>
            </a:solidFill>
          </a:ln>
        </p:spPr>
        <p:txBody>
          <a:bodyPr spcFirstLastPara="1" wrap="square" lIns="85821" tIns="85821" rIns="85821" bIns="85821" anchor="ctr" anchorCtr="0">
            <a:noAutofit/>
          </a:bodyPr>
          <a:lstStyle/>
          <a:p>
            <a:pPr algn="ctr" defTabSz="858360" eaLnBrk="0" fontAlgn="base" hangingPunct="0">
              <a:spcBef>
                <a:spcPct val="0"/>
              </a:spcBef>
              <a:spcAft>
                <a:spcPct val="0"/>
              </a:spcAft>
            </a:pPr>
            <a:r>
              <a:rPr lang="mn-MN" dirty="0">
                <a:solidFill>
                  <a:srgbClr val="FFFFFF"/>
                </a:solidFill>
                <a:latin typeface="Mogul Helios" pitchFamily="2" charset="0"/>
                <a:sym typeface="Roboto"/>
              </a:rPr>
              <a:t>ОНЦЛОХ АЖЛУУД</a:t>
            </a:r>
          </a:p>
        </p:txBody>
      </p:sp>
      <p:sp>
        <p:nvSpPr>
          <p:cNvPr id="8" name="Rectangle 7">
            <a:extLst>
              <a:ext uri="{FF2B5EF4-FFF2-40B4-BE49-F238E27FC236}">
                <a16:creationId xmlns:a16="http://schemas.microsoft.com/office/drawing/2014/main" id="{9C6FBA32-C6FA-4687-A88E-D76687F4161A}"/>
              </a:ext>
            </a:extLst>
          </p:cNvPr>
          <p:cNvSpPr/>
          <p:nvPr/>
        </p:nvSpPr>
        <p:spPr>
          <a:xfrm>
            <a:off x="475574" y="4285092"/>
            <a:ext cx="4725329" cy="3785652"/>
          </a:xfrm>
          <a:prstGeom prst="rect">
            <a:avLst/>
          </a:prstGeom>
        </p:spPr>
        <p:txBody>
          <a:bodyPr wrap="square">
            <a:spAutoFit/>
          </a:bodyPr>
          <a:lstStyle/>
          <a:p>
            <a:pPr marL="285741" indent="-285741" algn="just">
              <a:buFont typeface="Wingdings" panose="05000000000000000000" pitchFamily="2" charset="2"/>
              <a:buChar char="Ø"/>
            </a:pPr>
            <a:r>
              <a:rPr lang="en-US" sz="2000" b="1" dirty="0">
                <a:solidFill>
                  <a:srgbClr val="3457A4"/>
                </a:solidFill>
                <a:latin typeface="Mogul Helios" panose="020B0604020202020204" charset="0"/>
              </a:rPr>
              <a:t>“</a:t>
            </a:r>
            <a:r>
              <a:rPr lang="mn-MN" sz="2000" b="1" dirty="0">
                <a:solidFill>
                  <a:srgbClr val="3457A4"/>
                </a:solidFill>
                <a:latin typeface="Mogul Helios" panose="020B0604020202020204" charset="0"/>
              </a:rPr>
              <a:t>Банк бус санхүүгийн үйл ажиллагааны тухай хууль</a:t>
            </a:r>
            <a:r>
              <a:rPr lang="en-US" sz="2000" dirty="0">
                <a:solidFill>
                  <a:srgbClr val="2957A4"/>
                </a:solidFill>
                <a:latin typeface="Mogul Helios" panose="020B0604020202020204" charset="0"/>
              </a:rPr>
              <a:t>”-</a:t>
            </a:r>
            <a:r>
              <a:rPr lang="mn-MN" sz="2000" dirty="0">
                <a:latin typeface="Mogul Helios" panose="020B0604020202020204" charset="0"/>
              </a:rPr>
              <a:t>ийн шинэчилсэн найруулгын төслийг боловсруулсан.</a:t>
            </a:r>
            <a:r>
              <a:rPr lang="mn-MN" sz="2000" dirty="0">
                <a:solidFill>
                  <a:srgbClr val="3457A4"/>
                </a:solidFill>
                <a:latin typeface="Mogul Helios" panose="020B0604020202020204" charset="0"/>
              </a:rPr>
              <a:t> </a:t>
            </a:r>
            <a:endParaRPr lang="en-US" sz="2000" dirty="0">
              <a:solidFill>
                <a:srgbClr val="3457A4"/>
              </a:solidFill>
              <a:latin typeface="Mogul Helios" panose="020B0604020202020204" charset="0"/>
            </a:endParaRPr>
          </a:p>
          <a:p>
            <a:pPr marL="285741" indent="-285741" algn="just">
              <a:buFont typeface="Wingdings" panose="05000000000000000000" pitchFamily="2" charset="2"/>
              <a:buChar char="Ø"/>
            </a:pPr>
            <a:r>
              <a:rPr lang="mn-MN" sz="2000" b="1" dirty="0">
                <a:solidFill>
                  <a:srgbClr val="3457A4"/>
                </a:solidFill>
                <a:latin typeface="Mogul Helios" panose="020B0604020202020204" charset="0"/>
              </a:rPr>
              <a:t>“Банк бус санхүүгийн байгууллагын активыг ангилах, активын эрсдэлийн сан байгуулж, зарцуулах журам</a:t>
            </a:r>
            <a:r>
              <a:rPr lang="mn-MN" sz="2000" dirty="0">
                <a:solidFill>
                  <a:srgbClr val="2957A4"/>
                </a:solidFill>
                <a:latin typeface="Mogul Helios" panose="020B0604020202020204" charset="0"/>
              </a:rPr>
              <a:t>”</a:t>
            </a:r>
            <a:r>
              <a:rPr lang="mn-MN" sz="2000" dirty="0">
                <a:latin typeface="Mogul Helios" panose="020B0604020202020204" charset="0"/>
              </a:rPr>
              <a:t>-ыг шинэчлэн баталсан.</a:t>
            </a:r>
            <a:r>
              <a:rPr lang="mn-MN" sz="2000" dirty="0">
                <a:solidFill>
                  <a:srgbClr val="3457A4"/>
                </a:solidFill>
                <a:latin typeface="Mogul Helios" panose="020B0604020202020204" charset="0"/>
              </a:rPr>
              <a:t> </a:t>
            </a:r>
            <a:endParaRPr lang="en-US" sz="2000" dirty="0">
              <a:solidFill>
                <a:srgbClr val="3457A4"/>
              </a:solidFill>
              <a:latin typeface="Mogul Helios" panose="020B0604020202020204" charset="0"/>
            </a:endParaRPr>
          </a:p>
          <a:p>
            <a:pPr marL="285741" indent="-285741" algn="just">
              <a:buFont typeface="Wingdings" panose="05000000000000000000" pitchFamily="2" charset="2"/>
              <a:buChar char="Ø"/>
            </a:pPr>
            <a:r>
              <a:rPr lang="mn-MN" sz="2000" dirty="0">
                <a:solidFill>
                  <a:srgbClr val="3457A4"/>
                </a:solidFill>
                <a:latin typeface="Mogul Helios" panose="020B0604020202020204" charset="0"/>
              </a:rPr>
              <a:t>“</a:t>
            </a:r>
            <a:r>
              <a:rPr lang="mn-MN" sz="2000" b="1" dirty="0">
                <a:solidFill>
                  <a:srgbClr val="3457A4"/>
                </a:solidFill>
                <a:latin typeface="Mogul Helios" panose="020B0604020202020204" charset="0"/>
              </a:rPr>
              <a:t>Банк бус санхүүгийн гадаад валютын арилжааны үйл ажиллагааг зохицуулах, түүнд хяналт тавих журам</a:t>
            </a:r>
            <a:r>
              <a:rPr lang="mn-MN" sz="2000" dirty="0">
                <a:solidFill>
                  <a:srgbClr val="3457A4"/>
                </a:solidFill>
                <a:latin typeface="Mogul Helios" panose="020B0604020202020204" charset="0"/>
              </a:rPr>
              <a:t>”</a:t>
            </a:r>
            <a:r>
              <a:rPr lang="mn-MN" sz="2000" dirty="0">
                <a:solidFill>
                  <a:srgbClr val="D0402C"/>
                </a:solidFill>
                <a:latin typeface="Mogul Helios" panose="020B0604020202020204" charset="0"/>
              </a:rPr>
              <a:t>-</a:t>
            </a:r>
            <a:r>
              <a:rPr lang="mn-MN" sz="2000" dirty="0">
                <a:latin typeface="Mogul Helios" panose="020B0604020202020204" charset="0"/>
              </a:rPr>
              <a:t>ыг батлуулсан.</a:t>
            </a:r>
            <a:r>
              <a:rPr lang="mn-MN" sz="2000" dirty="0">
                <a:solidFill>
                  <a:srgbClr val="2957A4"/>
                </a:solidFill>
                <a:latin typeface="Mogul Helios" panose="020B0604020202020204" charset="0"/>
              </a:rPr>
              <a:t> </a:t>
            </a:r>
            <a:endParaRPr lang="en-US" sz="2000" dirty="0">
              <a:solidFill>
                <a:srgbClr val="2957A4"/>
              </a:solidFill>
              <a:latin typeface="Mogul Helios" panose="020B0604020202020204" charset="0"/>
            </a:endParaRPr>
          </a:p>
          <a:p>
            <a:pPr marL="285741" indent="-285741" algn="just">
              <a:buFont typeface="Wingdings" panose="05000000000000000000" pitchFamily="2" charset="2"/>
              <a:buChar char="Ø"/>
            </a:pPr>
            <a:r>
              <a:rPr lang="mn-MN" sz="2000" b="1" dirty="0">
                <a:solidFill>
                  <a:srgbClr val="3457A4"/>
                </a:solidFill>
                <a:latin typeface="Mogul Helios" panose="020B0604020202020204" charset="0"/>
              </a:rPr>
              <a:t>“Зээлийн батлан даалтын сангийн үйл ажиллагааг зохицуулах, хяналт тавих журам”-</a:t>
            </a:r>
            <a:r>
              <a:rPr lang="mn-MN" sz="2000" dirty="0">
                <a:latin typeface="Mogul Helios" panose="020B0604020202020204" charset="0"/>
              </a:rPr>
              <a:t>д өөрчлөлт оруулж батлуулсан</a:t>
            </a:r>
            <a:r>
              <a:rPr lang="en-US" sz="2000" dirty="0">
                <a:latin typeface="Mogul Helios" panose="020B0604020202020204" charset="0"/>
              </a:rPr>
              <a:t>.</a:t>
            </a:r>
          </a:p>
        </p:txBody>
      </p:sp>
    </p:spTree>
    <p:extLst>
      <p:ext uri="{BB962C8B-B14F-4D97-AF65-F5344CB8AC3E}">
        <p14:creationId xmlns:p14="http://schemas.microsoft.com/office/powerpoint/2010/main" val="1737122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6" name="Straight Connector 135">
            <a:extLst>
              <a:ext uri="{FF2B5EF4-FFF2-40B4-BE49-F238E27FC236}">
                <a16:creationId xmlns:a16="http://schemas.microsoft.com/office/drawing/2014/main" id="{F540A075-4244-4F15-A44D-1BD0F1EB8DF8}"/>
              </a:ext>
            </a:extLst>
          </p:cNvPr>
          <p:cNvCxnSpPr>
            <a:cxnSpLocks/>
          </p:cNvCxnSpPr>
          <p:nvPr/>
        </p:nvCxnSpPr>
        <p:spPr>
          <a:xfrm>
            <a:off x="512547" y="3778586"/>
            <a:ext cx="4870198" cy="0"/>
          </a:xfrm>
          <a:prstGeom prst="line">
            <a:avLst/>
          </a:prstGeom>
          <a:ln w="19050">
            <a:solidFill>
              <a:srgbClr val="2957A4"/>
            </a:solidFill>
          </a:ln>
        </p:spPr>
        <p:style>
          <a:lnRef idx="1">
            <a:schemeClr val="accent1"/>
          </a:lnRef>
          <a:fillRef idx="0">
            <a:schemeClr val="accent1"/>
          </a:fillRef>
          <a:effectRef idx="0">
            <a:schemeClr val="accent1"/>
          </a:effectRef>
          <a:fontRef idx="minor">
            <a:schemeClr val="tx1"/>
          </a:fontRef>
        </p:style>
      </p:cxnSp>
      <p:pic>
        <p:nvPicPr>
          <p:cNvPr id="110" name="Picture 6" descr="Snowflake Icon | Christmas Flat Color Iconset | Icons8">
            <a:extLst>
              <a:ext uri="{FF2B5EF4-FFF2-40B4-BE49-F238E27FC236}">
                <a16:creationId xmlns:a16="http://schemas.microsoft.com/office/drawing/2014/main" id="{FC54D0C1-1112-4F73-9402-0D1C40F728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3102" y="7953324"/>
            <a:ext cx="429177" cy="42917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Diagonal Corners Rounded 279">
            <a:extLst>
              <a:ext uri="{FF2B5EF4-FFF2-40B4-BE49-F238E27FC236}">
                <a16:creationId xmlns:a16="http://schemas.microsoft.com/office/drawing/2014/main" id="{57BA8D9B-6690-48F8-BA5D-5F5BC554E8CE}"/>
              </a:ext>
            </a:extLst>
          </p:cNvPr>
          <p:cNvSpPr/>
          <p:nvPr/>
        </p:nvSpPr>
        <p:spPr>
          <a:xfrm>
            <a:off x="6208880" y="4076323"/>
            <a:ext cx="2294074" cy="635419"/>
          </a:xfrm>
          <a:prstGeom prst="round2DiagRect">
            <a:avLst/>
          </a:prstGeom>
          <a:solidFill>
            <a:schemeClr val="bg1"/>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000" dirty="0">
                <a:solidFill>
                  <a:schemeClr val="tx1"/>
                </a:solidFill>
                <a:latin typeface="Mogul Helios" pitchFamily="2" charset="0"/>
                <a:ea typeface="Mogul Helios" charset="0"/>
                <a:cs typeface="Mogul Helios" charset="0"/>
              </a:rPr>
              <a:t>“Активыг ангилах, активын эрсдэлийн сан байгуулж, зарцуулах журам”-д </a:t>
            </a:r>
            <a:r>
              <a:rPr lang="en-US" sz="1000" dirty="0">
                <a:solidFill>
                  <a:schemeClr val="tx1"/>
                </a:solidFill>
                <a:latin typeface="Mogul Helios" pitchFamily="2" charset="0"/>
                <a:ea typeface="Mogul Helios" charset="0"/>
                <a:cs typeface="Mogul Helios" charset="0"/>
              </a:rPr>
              <a:t>2 </a:t>
            </a:r>
            <a:r>
              <a:rPr lang="mn-MN" sz="1000" dirty="0">
                <a:solidFill>
                  <a:schemeClr val="tx1"/>
                </a:solidFill>
                <a:latin typeface="Mogul Helios" pitchFamily="2" charset="0"/>
                <a:ea typeface="Mogul Helios" charset="0"/>
                <a:cs typeface="Mogul Helios" charset="0"/>
              </a:rPr>
              <a:t>удаа</a:t>
            </a:r>
            <a:r>
              <a:rPr lang="en-US" sz="1000" dirty="0">
                <a:solidFill>
                  <a:schemeClr val="tx1"/>
                </a:solidFill>
                <a:latin typeface="Mogul Helios" pitchFamily="2" charset="0"/>
                <a:ea typeface="Mogul Helios" charset="0"/>
                <a:cs typeface="Mogul Helios" charset="0"/>
              </a:rPr>
              <a:t> </a:t>
            </a:r>
            <a:r>
              <a:rPr lang="mn-MN" sz="1000" dirty="0">
                <a:solidFill>
                  <a:schemeClr val="tx1"/>
                </a:solidFill>
                <a:latin typeface="Mogul Helios" pitchFamily="2" charset="0"/>
                <a:ea typeface="Mogul Helios" charset="0"/>
                <a:cs typeface="Mogul Helios" charset="0"/>
              </a:rPr>
              <a:t>өөрчлөлт оруул</a:t>
            </a:r>
            <a:r>
              <a:rPr lang="en-US" sz="1000" dirty="0">
                <a:solidFill>
                  <a:schemeClr val="tx1"/>
                </a:solidFill>
                <a:latin typeface="Mogul Helios" pitchFamily="2" charset="0"/>
                <a:ea typeface="Mogul Helios" charset="0"/>
                <a:cs typeface="Mogul Helios" charset="0"/>
              </a:rPr>
              <a:t>с</a:t>
            </a:r>
            <a:r>
              <a:rPr lang="mn-MN" sz="1000" dirty="0">
                <a:solidFill>
                  <a:schemeClr val="tx1"/>
                </a:solidFill>
                <a:latin typeface="Mogul Helios" pitchFamily="2" charset="0"/>
                <a:ea typeface="Mogul Helios" charset="0"/>
                <a:cs typeface="Mogul Helios" charset="0"/>
              </a:rPr>
              <a:t>ан.</a:t>
            </a:r>
            <a:endParaRPr lang="en-US" sz="1000" dirty="0">
              <a:solidFill>
                <a:schemeClr val="tx1"/>
              </a:solidFill>
              <a:latin typeface="Mogul Helios" pitchFamily="2" charset="0"/>
            </a:endParaRPr>
          </a:p>
        </p:txBody>
      </p:sp>
      <p:sp>
        <p:nvSpPr>
          <p:cNvPr id="21" name="Rectangle: Diagonal Corners Rounded 280">
            <a:extLst>
              <a:ext uri="{FF2B5EF4-FFF2-40B4-BE49-F238E27FC236}">
                <a16:creationId xmlns:a16="http://schemas.microsoft.com/office/drawing/2014/main" id="{6E33D796-6A62-43D3-A0BA-0B93498475A8}"/>
              </a:ext>
            </a:extLst>
          </p:cNvPr>
          <p:cNvSpPr/>
          <p:nvPr/>
        </p:nvSpPr>
        <p:spPr>
          <a:xfrm>
            <a:off x="6203202" y="5789043"/>
            <a:ext cx="2296397" cy="635419"/>
          </a:xfrm>
          <a:prstGeom prst="round2DiagRect">
            <a:avLst/>
          </a:prstGeom>
          <a:solidFill>
            <a:schemeClr val="bg1"/>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000" dirty="0">
                <a:solidFill>
                  <a:schemeClr val="tx1"/>
                </a:solidFill>
                <a:latin typeface="Mogul Helios" pitchFamily="2" charset="0"/>
              </a:rPr>
              <a:t>СЗХ-ны 2020.03.25-ны 148-р тогтоолоор ХЗХ-ны зохицуулалтын үйлчилгээний хөлс төлөх хугацаа 2020.04.01 байсныг 2020.07.31-ний өдрөөр хойшлуулсан.</a:t>
            </a:r>
            <a:endParaRPr lang="en-US" sz="1000" b="1" dirty="0">
              <a:solidFill>
                <a:schemeClr val="tx1"/>
              </a:solidFill>
              <a:latin typeface="Mogul Helios" pitchFamily="2" charset="0"/>
            </a:endParaRPr>
          </a:p>
        </p:txBody>
      </p:sp>
      <p:sp>
        <p:nvSpPr>
          <p:cNvPr id="22" name="Rectangle: Diagonal Corners Rounded 281">
            <a:extLst>
              <a:ext uri="{FF2B5EF4-FFF2-40B4-BE49-F238E27FC236}">
                <a16:creationId xmlns:a16="http://schemas.microsoft.com/office/drawing/2014/main" id="{27E541C1-8230-46C8-8CEA-6C6843ED7FA4}"/>
              </a:ext>
            </a:extLst>
          </p:cNvPr>
          <p:cNvSpPr/>
          <p:nvPr/>
        </p:nvSpPr>
        <p:spPr>
          <a:xfrm>
            <a:off x="6203197" y="4923108"/>
            <a:ext cx="2294066" cy="656119"/>
          </a:xfrm>
          <a:prstGeom prst="round2DiagRect">
            <a:avLst/>
          </a:prstGeom>
          <a:solidFill>
            <a:schemeClr val="bg1"/>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err="1">
                <a:solidFill>
                  <a:schemeClr val="tx1"/>
                </a:solidFill>
                <a:latin typeface="Mogul Helios" pitchFamily="2" charset="0"/>
              </a:rPr>
              <a:t>Тусгай</a:t>
            </a:r>
            <a:r>
              <a:rPr lang="en-US" sz="1000" dirty="0">
                <a:solidFill>
                  <a:schemeClr val="tx1"/>
                </a:solidFill>
                <a:latin typeface="Mogul Helios" pitchFamily="2" charset="0"/>
              </a:rPr>
              <a:t> </a:t>
            </a:r>
            <a:r>
              <a:rPr lang="en-US" sz="1000" dirty="0" err="1">
                <a:solidFill>
                  <a:schemeClr val="tx1"/>
                </a:solidFill>
                <a:latin typeface="Mogul Helios" pitchFamily="2" charset="0"/>
              </a:rPr>
              <a:t>зөвшөөрлийн</a:t>
            </a:r>
            <a:r>
              <a:rPr lang="en-US" sz="1000" dirty="0">
                <a:solidFill>
                  <a:schemeClr val="tx1"/>
                </a:solidFill>
                <a:latin typeface="Mogul Helios" pitchFamily="2" charset="0"/>
              </a:rPr>
              <a:t> </a:t>
            </a:r>
            <a:r>
              <a:rPr lang="en-US" sz="1000" dirty="0" err="1">
                <a:solidFill>
                  <a:schemeClr val="tx1"/>
                </a:solidFill>
                <a:latin typeface="Mogul Helios" pitchFamily="2" charset="0"/>
              </a:rPr>
              <a:t>бүртгэлийг</a:t>
            </a:r>
            <a:r>
              <a:rPr lang="en-US" sz="1000" dirty="0">
                <a:solidFill>
                  <a:schemeClr val="tx1"/>
                </a:solidFill>
                <a:latin typeface="Mogul Helios" pitchFamily="2" charset="0"/>
              </a:rPr>
              <a:t> </a:t>
            </a:r>
            <a:r>
              <a:rPr lang="en-US" sz="1000" dirty="0" err="1">
                <a:solidFill>
                  <a:schemeClr val="tx1"/>
                </a:solidFill>
                <a:latin typeface="Mogul Helios" pitchFamily="2" charset="0"/>
              </a:rPr>
              <a:t>цахимжуулах</a:t>
            </a:r>
            <a:r>
              <a:rPr lang="en-US" sz="1000" dirty="0">
                <a:solidFill>
                  <a:schemeClr val="tx1"/>
                </a:solidFill>
                <a:latin typeface="Mogul Helios" pitchFamily="2" charset="0"/>
              </a:rPr>
              <a:t> </a:t>
            </a:r>
            <a:r>
              <a:rPr lang="en-US" sz="1000" dirty="0" err="1">
                <a:solidFill>
                  <a:schemeClr val="tx1"/>
                </a:solidFill>
                <a:latin typeface="Mogul Helios" pitchFamily="2" charset="0"/>
              </a:rPr>
              <a:t>арга</a:t>
            </a:r>
            <a:r>
              <a:rPr lang="en-US" sz="1000" dirty="0">
                <a:solidFill>
                  <a:schemeClr val="tx1"/>
                </a:solidFill>
                <a:latin typeface="Mogul Helios" pitchFamily="2" charset="0"/>
              </a:rPr>
              <a:t> </a:t>
            </a:r>
            <a:r>
              <a:rPr lang="en-US" sz="1000" dirty="0" err="1">
                <a:solidFill>
                  <a:schemeClr val="tx1"/>
                </a:solidFill>
                <a:latin typeface="Mogul Helios" pitchFamily="2" charset="0"/>
              </a:rPr>
              <a:t>хэмжээг</a:t>
            </a:r>
            <a:r>
              <a:rPr lang="en-US" sz="1000" dirty="0">
                <a:solidFill>
                  <a:schemeClr val="tx1"/>
                </a:solidFill>
                <a:latin typeface="Mogul Helios" pitchFamily="2" charset="0"/>
              </a:rPr>
              <a:t> </a:t>
            </a:r>
            <a:r>
              <a:rPr lang="en-US" sz="1000" dirty="0" err="1">
                <a:solidFill>
                  <a:schemeClr val="tx1"/>
                </a:solidFill>
                <a:latin typeface="Mogul Helios" pitchFamily="2" charset="0"/>
              </a:rPr>
              <a:t>ав</a:t>
            </a:r>
            <a:r>
              <a:rPr lang="mn-MN" sz="1000" dirty="0">
                <a:solidFill>
                  <a:schemeClr val="tx1"/>
                </a:solidFill>
                <a:latin typeface="Mogul Helios" pitchFamily="2" charset="0"/>
              </a:rPr>
              <a:t>ч хэрэгжүүлсэн.</a:t>
            </a:r>
            <a:endParaRPr lang="en-US" sz="1000" dirty="0">
              <a:solidFill>
                <a:schemeClr val="tx1"/>
              </a:solidFill>
              <a:latin typeface="Mogul Helios" pitchFamily="2" charset="0"/>
              <a:cs typeface="Times New Roman" panose="02020603050405020304" pitchFamily="18" charset="0"/>
            </a:endParaRPr>
          </a:p>
        </p:txBody>
      </p:sp>
      <p:sp>
        <p:nvSpPr>
          <p:cNvPr id="23" name="Rectangle: Diagonal Corners Rounded 282">
            <a:extLst>
              <a:ext uri="{FF2B5EF4-FFF2-40B4-BE49-F238E27FC236}">
                <a16:creationId xmlns:a16="http://schemas.microsoft.com/office/drawing/2014/main" id="{27FA86A6-8EBF-4555-A386-3D84FA2A5095}"/>
              </a:ext>
            </a:extLst>
          </p:cNvPr>
          <p:cNvSpPr/>
          <p:nvPr/>
        </p:nvSpPr>
        <p:spPr>
          <a:xfrm>
            <a:off x="6203197" y="6585855"/>
            <a:ext cx="2294066" cy="731141"/>
          </a:xfrm>
          <a:prstGeom prst="round2DiagRect">
            <a:avLst/>
          </a:prstGeom>
          <a:solidFill>
            <a:schemeClr val="bg1"/>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000" dirty="0">
                <a:solidFill>
                  <a:schemeClr val="tx1"/>
                </a:solidFill>
                <a:latin typeface="Mogul Helios" pitchFamily="2" charset="0"/>
              </a:rPr>
              <a:t>Цар тахлын үед цахим хэрэгсэл, зайны технологийг ашиглан бүх гишүүдийн хурлыг хуралдуулах, итгэмжлэгдсэн төлөөлөгчөөр дамжуулан оролцоог хангах чиглэл өгсөн.</a:t>
            </a:r>
            <a:endParaRPr lang="en-US" sz="1000" dirty="0">
              <a:solidFill>
                <a:schemeClr val="tx1"/>
              </a:solidFill>
              <a:latin typeface="Mogul Helios" pitchFamily="2" charset="0"/>
            </a:endParaRPr>
          </a:p>
        </p:txBody>
      </p:sp>
      <p:sp>
        <p:nvSpPr>
          <p:cNvPr id="24" name="Rectangle: Diagonal Corners Rounded 33">
            <a:extLst>
              <a:ext uri="{FF2B5EF4-FFF2-40B4-BE49-F238E27FC236}">
                <a16:creationId xmlns:a16="http://schemas.microsoft.com/office/drawing/2014/main" id="{13BADFE2-769C-45C8-B63F-6BB611A0CDE6}"/>
              </a:ext>
            </a:extLst>
          </p:cNvPr>
          <p:cNvSpPr/>
          <p:nvPr/>
        </p:nvSpPr>
        <p:spPr>
          <a:xfrm>
            <a:off x="6203197" y="7521183"/>
            <a:ext cx="2294066" cy="635419"/>
          </a:xfrm>
          <a:prstGeom prst="round2DiagRect">
            <a:avLst/>
          </a:prstGeom>
          <a:solidFill>
            <a:schemeClr val="bg1"/>
          </a:solid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mn-MN" sz="1000" dirty="0">
                <a:solidFill>
                  <a:schemeClr val="tx1"/>
                </a:solidFill>
                <a:latin typeface="Mogul Helios" pitchFamily="2" charset="0"/>
              </a:rPr>
              <a:t>Нийт 117 ХЗХ-ны 6,253 зээлдэгчийн 22.3 тэрбум төгрөгийн зээлийн хүсэлт ирүүлснээс  4,950 зээлдэгчийн 14.1 тэрбум төгрөгийн зээлийг хойшлуулсан.</a:t>
            </a:r>
            <a:endParaRPr lang="en-US" sz="1000" dirty="0">
              <a:solidFill>
                <a:schemeClr val="tx1"/>
              </a:solidFill>
              <a:latin typeface="Mogul Helios" pitchFamily="2" charset="0"/>
            </a:endParaRPr>
          </a:p>
        </p:txBody>
      </p:sp>
      <p:sp>
        <p:nvSpPr>
          <p:cNvPr id="25" name="TextBox 24">
            <a:extLst>
              <a:ext uri="{FF2B5EF4-FFF2-40B4-BE49-F238E27FC236}">
                <a16:creationId xmlns:a16="http://schemas.microsoft.com/office/drawing/2014/main" id="{5A99909D-2FCD-44AF-A0C4-54BD15BDAAFF}"/>
              </a:ext>
            </a:extLst>
          </p:cNvPr>
          <p:cNvSpPr txBox="1"/>
          <p:nvPr/>
        </p:nvSpPr>
        <p:spPr>
          <a:xfrm>
            <a:off x="6303386" y="3260050"/>
            <a:ext cx="2056464" cy="784830"/>
          </a:xfrm>
          <a:prstGeom prst="rect">
            <a:avLst/>
          </a:prstGeom>
          <a:noFill/>
          <a:ln>
            <a:noFill/>
            <a:prstDash val="dashDot"/>
          </a:ln>
        </p:spPr>
        <p:txBody>
          <a:bodyPr wrap="square" rtlCol="0">
            <a:spAutoFit/>
          </a:bodyPr>
          <a:lstStyle/>
          <a:p>
            <a:pPr algn="ctr"/>
            <a:r>
              <a:rPr lang="mn-MN" sz="1500" b="1" dirty="0">
                <a:solidFill>
                  <a:srgbClr val="D0402C"/>
                </a:solidFill>
                <a:latin typeface="Mogul Helios" pitchFamily="2" charset="0"/>
              </a:rPr>
              <a:t>ЦАР ТАХЛЫН ҮЕД АВЧ ХЭРЭГЖҮҮЛСЭН АРГА ХЭМЖЭЭ</a:t>
            </a:r>
            <a:endParaRPr lang="en-US" sz="1500" b="1" dirty="0">
              <a:solidFill>
                <a:srgbClr val="D0402C"/>
              </a:solidFill>
              <a:latin typeface="Mogul Helios" pitchFamily="2" charset="0"/>
            </a:endParaRPr>
          </a:p>
        </p:txBody>
      </p:sp>
      <p:pic>
        <p:nvPicPr>
          <p:cNvPr id="26" name="Picture 25">
            <a:extLst>
              <a:ext uri="{FF2B5EF4-FFF2-40B4-BE49-F238E27FC236}">
                <a16:creationId xmlns:a16="http://schemas.microsoft.com/office/drawing/2014/main" id="{CA1BEBEB-3BF1-4B71-B637-65CA845B9C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0842" y="4200904"/>
            <a:ext cx="386259" cy="386259"/>
          </a:xfrm>
          <a:prstGeom prst="rect">
            <a:avLst/>
          </a:prstGeom>
        </p:spPr>
      </p:pic>
      <p:pic>
        <p:nvPicPr>
          <p:cNvPr id="27" name="Picture 4" descr="Contract Icon of Colored Outline style - Available in SVG, PNG, EPS, AI &amp;  Icon fonts">
            <a:extLst>
              <a:ext uri="{FF2B5EF4-FFF2-40B4-BE49-F238E27FC236}">
                <a16:creationId xmlns:a16="http://schemas.microsoft.com/office/drawing/2014/main" id="{D7DA66FA-02F6-449F-A9F9-5964355FA4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6429" y="5036579"/>
            <a:ext cx="429177" cy="42917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Date Icon of Glyph style - Available in SVG, PNG, EPS, AI &amp; Icon fonts">
            <a:extLst>
              <a:ext uri="{FF2B5EF4-FFF2-40B4-BE49-F238E27FC236}">
                <a16:creationId xmlns:a16="http://schemas.microsoft.com/office/drawing/2014/main" id="{5D682F19-74F7-4F6F-A4AA-B2FD051D48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3262" y="5892164"/>
            <a:ext cx="429177" cy="42917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Auction, decision, hammer, achievement, law, lawsuit icon - Download on  Iconfinder">
            <a:extLst>
              <a:ext uri="{FF2B5EF4-FFF2-40B4-BE49-F238E27FC236}">
                <a16:creationId xmlns:a16="http://schemas.microsoft.com/office/drawing/2014/main" id="{8B4EA7FC-A0A4-4E8B-8397-3DB08E0B760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524250" y="6736837"/>
            <a:ext cx="487225" cy="429177"/>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62">
            <a:extLst>
              <a:ext uri="{FF2B5EF4-FFF2-40B4-BE49-F238E27FC236}">
                <a16:creationId xmlns:a16="http://schemas.microsoft.com/office/drawing/2014/main" id="{25C6A229-BC57-411D-99F7-20B1C4DA27C8}"/>
              </a:ext>
            </a:extLst>
          </p:cNvPr>
          <p:cNvSpPr/>
          <p:nvPr/>
        </p:nvSpPr>
        <p:spPr>
          <a:xfrm>
            <a:off x="499272" y="5381777"/>
            <a:ext cx="1558624" cy="2666847"/>
          </a:xfrm>
          <a:prstGeom prst="roundRect">
            <a:avLst/>
          </a:prstGeom>
          <a:solidFill>
            <a:srgbClr val="3457A4"/>
          </a:solidFill>
          <a:ln>
            <a:solidFill>
              <a:srgbClr val="2957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939" dirty="0">
              <a:solidFill>
                <a:schemeClr val="tx1"/>
              </a:solidFill>
              <a:latin typeface="Mogul Helios" panose="020B0604020202020204" charset="0"/>
            </a:endParaRPr>
          </a:p>
        </p:txBody>
      </p:sp>
      <p:sp>
        <p:nvSpPr>
          <p:cNvPr id="33" name="Rectangle: Rounded Corners 66">
            <a:extLst>
              <a:ext uri="{FF2B5EF4-FFF2-40B4-BE49-F238E27FC236}">
                <a16:creationId xmlns:a16="http://schemas.microsoft.com/office/drawing/2014/main" id="{131EB229-C409-4CDD-997F-CC569F347E40}"/>
              </a:ext>
            </a:extLst>
          </p:cNvPr>
          <p:cNvSpPr/>
          <p:nvPr/>
        </p:nvSpPr>
        <p:spPr>
          <a:xfrm>
            <a:off x="509826" y="4036642"/>
            <a:ext cx="4665580" cy="1235889"/>
          </a:xfrm>
          <a:prstGeom prst="roundRect">
            <a:avLst/>
          </a:prstGeom>
          <a:solidFill>
            <a:schemeClr val="bg1"/>
          </a:solidFill>
          <a:ln>
            <a:solidFill>
              <a:srgbClr val="2957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939" dirty="0">
              <a:solidFill>
                <a:schemeClr val="tx1"/>
              </a:solidFill>
              <a:latin typeface="Mogul Helios" panose="020B0604020202020204" charset="0"/>
            </a:endParaRPr>
          </a:p>
        </p:txBody>
      </p:sp>
      <p:pic>
        <p:nvPicPr>
          <p:cNvPr id="34" name="Picture 28" descr="Money Logo 3000*2400 transprent Png Free Download - Yellow, Logo, Profit. -  CleanPNG / KissPNG">
            <a:extLst>
              <a:ext uri="{FF2B5EF4-FFF2-40B4-BE49-F238E27FC236}">
                <a16:creationId xmlns:a16="http://schemas.microsoft.com/office/drawing/2014/main" id="{590B25EC-1A05-4774-8D69-E65DEF5F105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0628"/>
          <a:stretch/>
        </p:blipFill>
        <p:spPr bwMode="auto">
          <a:xfrm>
            <a:off x="5504186" y="7653953"/>
            <a:ext cx="574771" cy="515012"/>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Connector 40">
            <a:extLst>
              <a:ext uri="{FF2B5EF4-FFF2-40B4-BE49-F238E27FC236}">
                <a16:creationId xmlns:a16="http://schemas.microsoft.com/office/drawing/2014/main" id="{FC9BAEF1-48A2-4AD5-8738-5A4E4B795D6E}"/>
              </a:ext>
            </a:extLst>
          </p:cNvPr>
          <p:cNvCxnSpPr>
            <a:cxnSpLocks/>
          </p:cNvCxnSpPr>
          <p:nvPr/>
        </p:nvCxnSpPr>
        <p:spPr>
          <a:xfrm>
            <a:off x="456261" y="8208250"/>
            <a:ext cx="4995790" cy="0"/>
          </a:xfrm>
          <a:prstGeom prst="line">
            <a:avLst/>
          </a:prstGeom>
          <a:ln w="19050">
            <a:solidFill>
              <a:srgbClr val="3457A4"/>
            </a:solidFill>
          </a:ln>
        </p:spPr>
        <p:style>
          <a:lnRef idx="1">
            <a:schemeClr val="accent1"/>
          </a:lnRef>
          <a:fillRef idx="0">
            <a:schemeClr val="accent1"/>
          </a:fillRef>
          <a:effectRef idx="0">
            <a:schemeClr val="accent1"/>
          </a:effectRef>
          <a:fontRef idx="minor">
            <a:schemeClr val="tx1"/>
          </a:fontRef>
        </p:style>
      </p:cxnSp>
      <p:pic>
        <p:nvPicPr>
          <p:cNvPr id="35" name="Picture 6" descr="Snowflake Icon | Christmas Flat Color Iconset | Icons8">
            <a:extLst>
              <a:ext uri="{FF2B5EF4-FFF2-40B4-BE49-F238E27FC236}">
                <a16:creationId xmlns:a16="http://schemas.microsoft.com/office/drawing/2014/main" id="{35DC6261-67EE-407C-BF4E-5CE82158DF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3416" y="1327395"/>
            <a:ext cx="429177" cy="42917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Snowflake Icon | Christmas Flat Color Iconset | Icons8">
            <a:extLst>
              <a:ext uri="{FF2B5EF4-FFF2-40B4-BE49-F238E27FC236}">
                <a16:creationId xmlns:a16="http://schemas.microsoft.com/office/drawing/2014/main" id="{FC54D0C1-1112-4F73-9402-0D1C40F728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1869" y="3145630"/>
            <a:ext cx="429177" cy="429177"/>
          </a:xfrm>
          <a:prstGeom prst="rect">
            <a:avLst/>
          </a:prstGeom>
          <a:noFill/>
          <a:extLst>
            <a:ext uri="{909E8E84-426E-40DD-AFC4-6F175D3DCCD1}">
              <a14:hiddenFill xmlns:a14="http://schemas.microsoft.com/office/drawing/2010/main">
                <a:solidFill>
                  <a:srgbClr val="FFFFFF"/>
                </a:solidFill>
              </a14:hiddenFill>
            </a:ext>
          </a:extLst>
        </p:spPr>
      </p:pic>
      <p:sp>
        <p:nvSpPr>
          <p:cNvPr id="39" name="Google Shape;1444;p47">
            <a:extLst>
              <a:ext uri="{FF2B5EF4-FFF2-40B4-BE49-F238E27FC236}">
                <a16:creationId xmlns:a16="http://schemas.microsoft.com/office/drawing/2014/main" id="{901EDA66-60A4-4196-B03F-6D52275E9655}"/>
              </a:ext>
            </a:extLst>
          </p:cNvPr>
          <p:cNvSpPr txBox="1"/>
          <p:nvPr/>
        </p:nvSpPr>
        <p:spPr>
          <a:xfrm>
            <a:off x="1979361" y="3552823"/>
            <a:ext cx="1904934" cy="433411"/>
          </a:xfrm>
          <a:prstGeom prst="rect">
            <a:avLst/>
          </a:prstGeom>
          <a:solidFill>
            <a:srgbClr val="3457A4"/>
          </a:solidFill>
          <a:ln w="19050">
            <a:solidFill>
              <a:schemeClr val="bg1"/>
            </a:solidFill>
          </a:ln>
        </p:spPr>
        <p:txBody>
          <a:bodyPr spcFirstLastPara="1" wrap="square" lIns="85821" tIns="85821" rIns="85821" bIns="85821" anchor="t" anchorCtr="0">
            <a:noAutofit/>
          </a:bodyPr>
          <a:lstStyle/>
          <a:p>
            <a:pPr algn="ctr">
              <a:lnSpc>
                <a:spcPct val="115000"/>
              </a:lnSpc>
              <a:spcAft>
                <a:spcPts val="1502"/>
              </a:spcAft>
            </a:pPr>
            <a:r>
              <a:rPr lang="mn-MN" dirty="0">
                <a:solidFill>
                  <a:schemeClr val="bg1"/>
                </a:solidFill>
                <a:latin typeface="Mogul Helios" panose="020B0604020202020204" charset="0"/>
                <a:ea typeface="Roboto"/>
                <a:cs typeface="Times New Roman" panose="02020603050405020304" pitchFamily="18" charset="0"/>
                <a:sym typeface="Roboto"/>
              </a:rPr>
              <a:t>ОНЦЛОХ АЖЛУУД</a:t>
            </a:r>
            <a:endParaRPr lang="mn-MN" dirty="0">
              <a:solidFill>
                <a:schemeClr val="bg1"/>
              </a:solidFill>
              <a:latin typeface="Times New Roman" panose="02020603050405020304" pitchFamily="18" charset="0"/>
              <a:ea typeface="Roboto"/>
              <a:cs typeface="Times New Roman" panose="02020603050405020304" pitchFamily="18" charset="0"/>
              <a:sym typeface="Roboto"/>
            </a:endParaRPr>
          </a:p>
        </p:txBody>
      </p:sp>
      <p:pic>
        <p:nvPicPr>
          <p:cNvPr id="46" name="Picture 2" descr="People icon in various color Royalty Free Vector Image">
            <a:extLst>
              <a:ext uri="{FF2B5EF4-FFF2-40B4-BE49-F238E27FC236}">
                <a16:creationId xmlns:a16="http://schemas.microsoft.com/office/drawing/2014/main" id="{D099C200-58A5-4E8C-84B5-CB5B08269DFE}"/>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9323"/>
          <a:stretch/>
        </p:blipFill>
        <p:spPr bwMode="auto">
          <a:xfrm>
            <a:off x="3503143" y="1915842"/>
            <a:ext cx="701178" cy="686684"/>
          </a:xfrm>
          <a:prstGeom prst="rect">
            <a:avLst/>
          </a:prstGeom>
          <a:noFill/>
          <a:extLst>
            <a:ext uri="{909E8E84-426E-40DD-AFC4-6F175D3DCCD1}">
              <a14:hiddenFill xmlns:a14="http://schemas.microsoft.com/office/drawing/2010/main">
                <a:solidFill>
                  <a:srgbClr val="FFFFFF"/>
                </a:solidFill>
              </a14:hiddenFill>
            </a:ext>
          </a:extLst>
        </p:spPr>
      </p:pic>
      <p:cxnSp>
        <p:nvCxnSpPr>
          <p:cNvPr id="47" name="Connector: Elbow 21">
            <a:extLst>
              <a:ext uri="{FF2B5EF4-FFF2-40B4-BE49-F238E27FC236}">
                <a16:creationId xmlns:a16="http://schemas.microsoft.com/office/drawing/2014/main" id="{DFD745C8-C308-4A0D-8107-F8CEAE581450}"/>
              </a:ext>
            </a:extLst>
          </p:cNvPr>
          <p:cNvCxnSpPr>
            <a:cxnSpLocks/>
            <a:stCxn id="80" idx="0"/>
            <a:endCxn id="25" idx="1"/>
          </p:cNvCxnSpPr>
          <p:nvPr/>
        </p:nvCxnSpPr>
        <p:spPr>
          <a:xfrm rot="5400000" flipH="1" flipV="1">
            <a:off x="3794104" y="5281124"/>
            <a:ext cx="4137941" cy="880624"/>
          </a:xfrm>
          <a:prstGeom prst="bentConnector2">
            <a:avLst/>
          </a:prstGeom>
          <a:ln w="19050">
            <a:solidFill>
              <a:srgbClr val="D0402C"/>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C6FDA474-85ED-48DE-8BE9-03F5F042B647}"/>
              </a:ext>
            </a:extLst>
          </p:cNvPr>
          <p:cNvCxnSpPr>
            <a:cxnSpLocks/>
          </p:cNvCxnSpPr>
          <p:nvPr/>
        </p:nvCxnSpPr>
        <p:spPr>
          <a:xfrm>
            <a:off x="3324538" y="2572400"/>
            <a:ext cx="5178416" cy="660"/>
          </a:xfrm>
          <a:prstGeom prst="straightConnector1">
            <a:avLst/>
          </a:prstGeom>
          <a:ln w="19050">
            <a:solidFill>
              <a:srgbClr val="D0402C"/>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4F53849E-B5AB-4648-B45B-3D5BB2C4E5DF}"/>
              </a:ext>
            </a:extLst>
          </p:cNvPr>
          <p:cNvSpPr txBox="1"/>
          <p:nvPr/>
        </p:nvSpPr>
        <p:spPr>
          <a:xfrm>
            <a:off x="3408366" y="2611735"/>
            <a:ext cx="875799" cy="525913"/>
          </a:xfrm>
          <a:prstGeom prst="rect">
            <a:avLst/>
          </a:prstGeom>
          <a:noFill/>
        </p:spPr>
        <p:txBody>
          <a:bodyPr wrap="square" rtlCol="0">
            <a:spAutoFit/>
          </a:bodyPr>
          <a:lstStyle/>
          <a:p>
            <a:pPr algn="ctr"/>
            <a:r>
              <a:rPr lang="mn-MN" sz="939" dirty="0">
                <a:latin typeface="Mogul Helios" pitchFamily="2" charset="0"/>
              </a:rPr>
              <a:t>Нийт гишүүдийн тоо</a:t>
            </a:r>
            <a:r>
              <a:rPr lang="en-US" sz="939" dirty="0">
                <a:latin typeface="Mogul Helios" pitchFamily="2" charset="0"/>
              </a:rPr>
              <a:t> : </a:t>
            </a:r>
            <a:r>
              <a:rPr lang="mn-MN" sz="939" b="1" dirty="0">
                <a:solidFill>
                  <a:srgbClr val="2957A4"/>
                </a:solidFill>
                <a:latin typeface="Mogul Helios" pitchFamily="2" charset="0"/>
              </a:rPr>
              <a:t>70,138</a:t>
            </a:r>
            <a:endParaRPr lang="en-US" sz="939" b="1" dirty="0">
              <a:solidFill>
                <a:srgbClr val="2957A4"/>
              </a:solidFill>
              <a:latin typeface="Mogul Helios" pitchFamily="2" charset="0"/>
            </a:endParaRPr>
          </a:p>
        </p:txBody>
      </p:sp>
      <p:sp>
        <p:nvSpPr>
          <p:cNvPr id="55" name="AutoShape 4" descr="Loan - Free hands and gestures icons">
            <a:extLst>
              <a:ext uri="{FF2B5EF4-FFF2-40B4-BE49-F238E27FC236}">
                <a16:creationId xmlns:a16="http://schemas.microsoft.com/office/drawing/2014/main" id="{D36D59FF-B1DC-4BDB-984A-18D01D685102}"/>
              </a:ext>
            </a:extLst>
          </p:cNvPr>
          <p:cNvSpPr>
            <a:spLocks noChangeAspect="1" noChangeArrowheads="1"/>
          </p:cNvSpPr>
          <p:nvPr/>
        </p:nvSpPr>
        <p:spPr bwMode="auto">
          <a:xfrm>
            <a:off x="4035688" y="7349575"/>
            <a:ext cx="286118" cy="2861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5835" tIns="42918" rIns="85835" bIns="42918" numCol="1" anchor="t" anchorCtr="0" compatLnSpc="1">
            <a:prstTxWarp prst="textNoShape">
              <a:avLst/>
            </a:prstTxWarp>
          </a:bodyPr>
          <a:lstStyle/>
          <a:p>
            <a:endParaRPr lang="en-US" sz="1690"/>
          </a:p>
        </p:txBody>
      </p:sp>
      <p:pic>
        <p:nvPicPr>
          <p:cNvPr id="56" name="Picture 6" descr="Saving, Loan Icon PNG Image Free Download searchpng.com">
            <a:extLst>
              <a:ext uri="{FF2B5EF4-FFF2-40B4-BE49-F238E27FC236}">
                <a16:creationId xmlns:a16="http://schemas.microsoft.com/office/drawing/2014/main" id="{BDCF0DE8-E5D4-4B15-9153-6A44E207408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00750" y="1901611"/>
            <a:ext cx="686684" cy="686684"/>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2FDD2351-B2F6-446B-9539-8BD6611133AD}"/>
              </a:ext>
            </a:extLst>
          </p:cNvPr>
          <p:cNvSpPr txBox="1"/>
          <p:nvPr/>
        </p:nvSpPr>
        <p:spPr>
          <a:xfrm>
            <a:off x="7560370" y="2624231"/>
            <a:ext cx="938256" cy="525913"/>
          </a:xfrm>
          <a:prstGeom prst="rect">
            <a:avLst/>
          </a:prstGeom>
          <a:noFill/>
        </p:spPr>
        <p:txBody>
          <a:bodyPr wrap="square" rtlCol="0">
            <a:spAutoFit/>
          </a:bodyPr>
          <a:lstStyle/>
          <a:p>
            <a:pPr algn="ctr"/>
            <a:r>
              <a:rPr lang="mn-MN" sz="939" dirty="0">
                <a:latin typeface="Mogul Helios" pitchFamily="2" charset="0"/>
              </a:rPr>
              <a:t>Зээлийн үлдэгдэл</a:t>
            </a:r>
            <a:r>
              <a:rPr lang="en-US" sz="939" dirty="0">
                <a:latin typeface="Mogul Helios" pitchFamily="2" charset="0"/>
              </a:rPr>
              <a:t>: </a:t>
            </a:r>
            <a:endParaRPr lang="mn-MN" sz="939" dirty="0">
              <a:latin typeface="Mogul Helios" pitchFamily="2" charset="0"/>
            </a:endParaRPr>
          </a:p>
          <a:p>
            <a:pPr algn="ctr"/>
            <a:r>
              <a:rPr lang="mn-MN" sz="939" b="1" dirty="0">
                <a:solidFill>
                  <a:srgbClr val="2957A4"/>
                </a:solidFill>
                <a:latin typeface="Mogul Helios" pitchFamily="2" charset="0"/>
              </a:rPr>
              <a:t>171.2 тэрбум ₮</a:t>
            </a:r>
            <a:endParaRPr lang="en-US" sz="939" b="1" dirty="0">
              <a:solidFill>
                <a:srgbClr val="2957A4"/>
              </a:solidFill>
              <a:latin typeface="Mogul Helios" pitchFamily="2" charset="0"/>
            </a:endParaRPr>
          </a:p>
        </p:txBody>
      </p:sp>
      <p:pic>
        <p:nvPicPr>
          <p:cNvPr id="59" name="Picture 6" descr="Snowflake Icon | Christmas Flat Color Iconset | Icons8">
            <a:extLst>
              <a:ext uri="{FF2B5EF4-FFF2-40B4-BE49-F238E27FC236}">
                <a16:creationId xmlns:a16="http://schemas.microsoft.com/office/drawing/2014/main" id="{5B547D98-CF7D-4988-8999-2DB1217A327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99867" y="5847944"/>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Snowflake Icon | Christmas Flat Color Iconset | Icons8">
            <a:extLst>
              <a:ext uri="{FF2B5EF4-FFF2-40B4-BE49-F238E27FC236}">
                <a16:creationId xmlns:a16="http://schemas.microsoft.com/office/drawing/2014/main" id="{9F9D0169-EF27-47AD-8882-81F76D32619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84916" y="7598430"/>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descr="Estate, home, investment, property, property valuation, residential,  valuation icon - Download on Iconfinder">
            <a:extLst>
              <a:ext uri="{FF2B5EF4-FFF2-40B4-BE49-F238E27FC236}">
                <a16:creationId xmlns:a16="http://schemas.microsoft.com/office/drawing/2014/main" id="{7D1D961E-5A16-4E74-85FB-67545A6FC04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04156" y="2019816"/>
            <a:ext cx="515012" cy="515012"/>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0437A177-DD2F-4A65-99DE-2AB4D66D78DC}"/>
              </a:ext>
            </a:extLst>
          </p:cNvPr>
          <p:cNvSpPr txBox="1"/>
          <p:nvPr/>
        </p:nvSpPr>
        <p:spPr>
          <a:xfrm>
            <a:off x="4284166" y="2611545"/>
            <a:ext cx="1115111" cy="381386"/>
          </a:xfrm>
          <a:prstGeom prst="rect">
            <a:avLst/>
          </a:prstGeom>
          <a:noFill/>
        </p:spPr>
        <p:txBody>
          <a:bodyPr wrap="square" rtlCol="0">
            <a:spAutoFit/>
          </a:bodyPr>
          <a:lstStyle/>
          <a:p>
            <a:pPr algn="ctr"/>
            <a:r>
              <a:rPr lang="mn-MN" sz="939" dirty="0">
                <a:latin typeface="Mogul Helios" pitchFamily="2" charset="0"/>
              </a:rPr>
              <a:t>Нийт зээлдэгчдийн тоо</a:t>
            </a:r>
            <a:r>
              <a:rPr lang="en-US" sz="939" dirty="0">
                <a:latin typeface="Mogul Helios" pitchFamily="2" charset="0"/>
              </a:rPr>
              <a:t> : </a:t>
            </a:r>
            <a:r>
              <a:rPr lang="mn-MN" sz="939" b="1" dirty="0">
                <a:solidFill>
                  <a:srgbClr val="2957A4"/>
                </a:solidFill>
                <a:latin typeface="Mogul Helios" pitchFamily="2" charset="0"/>
              </a:rPr>
              <a:t>35,187</a:t>
            </a:r>
            <a:endParaRPr lang="en-US" sz="939" b="1" dirty="0">
              <a:solidFill>
                <a:srgbClr val="2957A4"/>
              </a:solidFill>
              <a:latin typeface="Mogul Helios" pitchFamily="2" charset="0"/>
            </a:endParaRPr>
          </a:p>
        </p:txBody>
      </p:sp>
      <p:pic>
        <p:nvPicPr>
          <p:cNvPr id="64" name="Picture 12" descr="Assets - Free real estate icons">
            <a:extLst>
              <a:ext uri="{FF2B5EF4-FFF2-40B4-BE49-F238E27FC236}">
                <a16:creationId xmlns:a16="http://schemas.microsoft.com/office/drawing/2014/main" id="{D8416737-B67B-45B7-98B6-5A6F6A00B52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82923" y="2047232"/>
            <a:ext cx="899296" cy="472094"/>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7733AE41-A5DA-46A6-A367-6DD9DAA01063}"/>
              </a:ext>
            </a:extLst>
          </p:cNvPr>
          <p:cNvSpPr txBox="1"/>
          <p:nvPr/>
        </p:nvSpPr>
        <p:spPr>
          <a:xfrm>
            <a:off x="6458045" y="2635450"/>
            <a:ext cx="1135744" cy="525913"/>
          </a:xfrm>
          <a:prstGeom prst="rect">
            <a:avLst/>
          </a:prstGeom>
          <a:noFill/>
        </p:spPr>
        <p:txBody>
          <a:bodyPr wrap="square" rtlCol="0">
            <a:spAutoFit/>
          </a:bodyPr>
          <a:lstStyle/>
          <a:p>
            <a:pPr algn="ctr"/>
            <a:r>
              <a:rPr lang="mn-MN" sz="939" dirty="0">
                <a:latin typeface="Mogul Helios" pitchFamily="2" charset="0"/>
              </a:rPr>
              <a:t>Нийт хөрөнгийн хэмжээ </a:t>
            </a:r>
            <a:r>
              <a:rPr lang="en-US" sz="939" dirty="0">
                <a:latin typeface="Mogul Helios" pitchFamily="2" charset="0"/>
              </a:rPr>
              <a:t>:</a:t>
            </a:r>
          </a:p>
          <a:p>
            <a:pPr algn="ctr"/>
            <a:r>
              <a:rPr lang="mn-MN" sz="939" b="1" dirty="0">
                <a:solidFill>
                  <a:srgbClr val="2957A4"/>
                </a:solidFill>
                <a:latin typeface="Mogul Helios" pitchFamily="2" charset="0"/>
              </a:rPr>
              <a:t>234</a:t>
            </a:r>
            <a:r>
              <a:rPr lang="en-US" sz="939" b="1" dirty="0">
                <a:solidFill>
                  <a:srgbClr val="2957A4"/>
                </a:solidFill>
                <a:latin typeface="Mogul Helios" pitchFamily="2" charset="0"/>
              </a:rPr>
              <a:t>.</a:t>
            </a:r>
            <a:r>
              <a:rPr lang="mn-MN" sz="939" b="1" dirty="0">
                <a:solidFill>
                  <a:srgbClr val="2957A4"/>
                </a:solidFill>
                <a:latin typeface="Mogul Helios" pitchFamily="2" charset="0"/>
              </a:rPr>
              <a:t>3</a:t>
            </a:r>
            <a:r>
              <a:rPr lang="en-US" sz="939" b="1" dirty="0">
                <a:solidFill>
                  <a:srgbClr val="2957A4"/>
                </a:solidFill>
                <a:latin typeface="Mogul Helios" pitchFamily="2" charset="0"/>
              </a:rPr>
              <a:t> </a:t>
            </a:r>
            <a:r>
              <a:rPr lang="mn-MN" sz="939" b="1" dirty="0">
                <a:solidFill>
                  <a:srgbClr val="2957A4"/>
                </a:solidFill>
                <a:latin typeface="Mogul Helios" pitchFamily="2" charset="0"/>
              </a:rPr>
              <a:t>тэрбум ₮</a:t>
            </a:r>
            <a:endParaRPr lang="en-US" sz="939" b="1" dirty="0">
              <a:solidFill>
                <a:srgbClr val="2957A4"/>
              </a:solidFill>
              <a:latin typeface="Mogul Helios" pitchFamily="2" charset="0"/>
            </a:endParaRPr>
          </a:p>
        </p:txBody>
      </p:sp>
      <p:sp>
        <p:nvSpPr>
          <p:cNvPr id="66" name="TextBox 65">
            <a:extLst>
              <a:ext uri="{FF2B5EF4-FFF2-40B4-BE49-F238E27FC236}">
                <a16:creationId xmlns:a16="http://schemas.microsoft.com/office/drawing/2014/main" id="{AD000FED-1FAB-41E2-945B-509DCF5F56DD}"/>
              </a:ext>
            </a:extLst>
          </p:cNvPr>
          <p:cNvSpPr txBox="1"/>
          <p:nvPr/>
        </p:nvSpPr>
        <p:spPr>
          <a:xfrm>
            <a:off x="5352044" y="2624356"/>
            <a:ext cx="1060633" cy="525913"/>
          </a:xfrm>
          <a:prstGeom prst="rect">
            <a:avLst/>
          </a:prstGeom>
          <a:noFill/>
        </p:spPr>
        <p:txBody>
          <a:bodyPr wrap="square" rtlCol="0">
            <a:spAutoFit/>
          </a:bodyPr>
          <a:lstStyle/>
          <a:p>
            <a:pPr algn="ctr"/>
            <a:r>
              <a:rPr lang="mn-MN" sz="939" dirty="0">
                <a:latin typeface="Mogul Helios" pitchFamily="2" charset="0"/>
              </a:rPr>
              <a:t>Нийт хадгаламж эзэмшигчдийн тоо</a:t>
            </a:r>
            <a:r>
              <a:rPr lang="en-US" sz="939" dirty="0">
                <a:latin typeface="Mogul Helios" pitchFamily="2" charset="0"/>
              </a:rPr>
              <a:t> : </a:t>
            </a:r>
            <a:r>
              <a:rPr lang="mn-MN" sz="939" b="1" dirty="0">
                <a:solidFill>
                  <a:srgbClr val="2957A4"/>
                </a:solidFill>
                <a:latin typeface="Mogul Helios" pitchFamily="2" charset="0"/>
              </a:rPr>
              <a:t>33,421</a:t>
            </a:r>
            <a:endParaRPr lang="en-US" sz="939" b="1" dirty="0">
              <a:solidFill>
                <a:srgbClr val="2957A4"/>
              </a:solidFill>
              <a:latin typeface="Mogul Helios" pitchFamily="2" charset="0"/>
            </a:endParaRPr>
          </a:p>
        </p:txBody>
      </p:sp>
      <p:pic>
        <p:nvPicPr>
          <p:cNvPr id="67" name="Picture 14" descr="Loan Vector SVG Icon (4) - PNG Repo Free PNG Icons">
            <a:extLst>
              <a:ext uri="{FF2B5EF4-FFF2-40B4-BE49-F238E27FC236}">
                <a16:creationId xmlns:a16="http://schemas.microsoft.com/office/drawing/2014/main" id="{8A043065-4282-430F-93E0-5B951839F6D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05993" y="1974752"/>
            <a:ext cx="515012" cy="51501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Snowflake Icon | Christmas Flat Color Iconset | Icons8">
            <a:extLst>
              <a:ext uri="{FF2B5EF4-FFF2-40B4-BE49-F238E27FC236}">
                <a16:creationId xmlns:a16="http://schemas.microsoft.com/office/drawing/2014/main" id="{2BB6739D-2384-40A1-8041-F277E2E663F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61729" y="1436929"/>
            <a:ext cx="286118" cy="286118"/>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2192066" y="7015436"/>
            <a:ext cx="3024435" cy="1055608"/>
          </a:xfrm>
          <a:prstGeom prst="roundRect">
            <a:avLst/>
          </a:prstGeom>
          <a:noFill/>
          <a:ln>
            <a:solidFill>
              <a:srgbClr val="2957A4"/>
            </a:solidFill>
          </a:ln>
        </p:spPr>
        <p:txBody>
          <a:bodyPr wrap="square" rtlCol="0">
            <a:spAutoFit/>
          </a:bodyPr>
          <a:lstStyle/>
          <a:p>
            <a:pPr marL="0" lvl="1" algn="ctr"/>
            <a:r>
              <a:rPr lang="mn-MN" sz="1400" dirty="0">
                <a:latin typeface="Mogul Helios" pitchFamily="2" charset="0"/>
              </a:rPr>
              <a:t>Хорооны 2020.10.07-ны өдрийн хуралдаанаар 2020 он дуустал </a:t>
            </a:r>
            <a:r>
              <a:rPr lang="mn-MN" sz="1400" b="1" dirty="0">
                <a:solidFill>
                  <a:srgbClr val="3457A4"/>
                </a:solidFill>
                <a:latin typeface="Mogul Helios" pitchFamily="2" charset="0"/>
              </a:rPr>
              <a:t>тусгай зөвшөөрлийн хүсэлтийг хүлээн авахгүй</a:t>
            </a:r>
            <a:r>
              <a:rPr lang="mn-MN" sz="1400" dirty="0">
                <a:solidFill>
                  <a:srgbClr val="3457A4"/>
                </a:solidFill>
                <a:latin typeface="Mogul Helios" pitchFamily="2" charset="0"/>
              </a:rPr>
              <a:t> </a:t>
            </a:r>
            <a:r>
              <a:rPr lang="mn-MN" sz="1400" dirty="0">
                <a:latin typeface="Mogul Helios" pitchFamily="2" charset="0"/>
              </a:rPr>
              <a:t>байхаар шийдвэрлэсэн.</a:t>
            </a:r>
            <a:endParaRPr lang="en-US" sz="1400" dirty="0">
              <a:latin typeface="Mogul Helios" pitchFamily="2" charset="0"/>
            </a:endParaRPr>
          </a:p>
        </p:txBody>
      </p:sp>
      <p:sp>
        <p:nvSpPr>
          <p:cNvPr id="72" name="TextBox 71"/>
          <p:cNvSpPr txBox="1"/>
          <p:nvPr/>
        </p:nvSpPr>
        <p:spPr>
          <a:xfrm>
            <a:off x="432614" y="5491112"/>
            <a:ext cx="1668977" cy="2462213"/>
          </a:xfrm>
          <a:prstGeom prst="rect">
            <a:avLst/>
          </a:prstGeom>
          <a:noFill/>
        </p:spPr>
        <p:txBody>
          <a:bodyPr wrap="square" rtlCol="0">
            <a:spAutoFit/>
          </a:bodyPr>
          <a:lstStyle/>
          <a:p>
            <a:pPr marL="0" lvl="1" algn="ctr"/>
            <a:r>
              <a:rPr lang="mn-MN" sz="1400" dirty="0">
                <a:solidFill>
                  <a:schemeClr val="bg1"/>
                </a:solidFill>
                <a:latin typeface="Mogul Helios" pitchFamily="2" charset="0"/>
              </a:rPr>
              <a:t>Улсын бүртгэлд бүртгүүлээд тусгай зөвшөөрөл авах хүсэлт ирүүлээгүй,  нөхцөл шаардлага хангаагүйгээс, тусгай зөвшөөрөл олгоогүй, тусгай зөвшөөрлийг хүчингүй болгосон </a:t>
            </a:r>
            <a:r>
              <a:rPr lang="mn-MN" sz="1400" b="1" dirty="0">
                <a:solidFill>
                  <a:schemeClr val="bg1"/>
                </a:solidFill>
                <a:latin typeface="Mogul Helios" pitchFamily="2" charset="0"/>
              </a:rPr>
              <a:t>285</a:t>
            </a:r>
            <a:r>
              <a:rPr lang="mn-MN" sz="1400" dirty="0">
                <a:solidFill>
                  <a:schemeClr val="bg1"/>
                </a:solidFill>
                <a:latin typeface="Mogul Helios" pitchFamily="2" charset="0"/>
              </a:rPr>
              <a:t> ХЗХ-ны бүртгэлийг хүчингүй болгосон.</a:t>
            </a:r>
            <a:endParaRPr lang="en-US" sz="1400" dirty="0">
              <a:solidFill>
                <a:schemeClr val="bg1"/>
              </a:solidFill>
              <a:latin typeface="Mogul Helios" pitchFamily="2" charset="0"/>
            </a:endParaRPr>
          </a:p>
        </p:txBody>
      </p:sp>
      <p:sp>
        <p:nvSpPr>
          <p:cNvPr id="73" name="TextBox 72"/>
          <p:cNvSpPr txBox="1"/>
          <p:nvPr/>
        </p:nvSpPr>
        <p:spPr>
          <a:xfrm>
            <a:off x="642377" y="4072201"/>
            <a:ext cx="4399076" cy="1200329"/>
          </a:xfrm>
          <a:prstGeom prst="rect">
            <a:avLst/>
          </a:prstGeom>
          <a:noFill/>
          <a:ln>
            <a:noFill/>
          </a:ln>
        </p:spPr>
        <p:txBody>
          <a:bodyPr wrap="square" rtlCol="0">
            <a:spAutoFit/>
          </a:bodyPr>
          <a:lstStyle/>
          <a:p>
            <a:pPr marL="0" lvl="1" algn="just"/>
            <a:r>
              <a:rPr lang="mn-MN" sz="2400" b="1" dirty="0">
                <a:solidFill>
                  <a:srgbClr val="3457A4"/>
                </a:solidFill>
                <a:latin typeface="Mogul Helios" pitchFamily="2" charset="0"/>
              </a:rPr>
              <a:t>“Хадгаламж, зээлийн хоршооны тухай хууль</a:t>
            </a:r>
            <a:r>
              <a:rPr lang="mn-MN" sz="2400" dirty="0">
                <a:solidFill>
                  <a:srgbClr val="2957A4"/>
                </a:solidFill>
                <a:latin typeface="Mogul Helios" pitchFamily="2" charset="0"/>
              </a:rPr>
              <a:t>”-</a:t>
            </a:r>
            <a:r>
              <a:rPr lang="mn-MN" sz="2400" dirty="0">
                <a:latin typeface="Mogul Helios" pitchFamily="2" charset="0"/>
              </a:rPr>
              <a:t>ийн төслийн шинэчилсэн найруулгын төслийг боровсуруулав.</a:t>
            </a:r>
            <a:endParaRPr lang="en-US" sz="2400" dirty="0">
              <a:latin typeface="Mogul Helios" pitchFamily="2" charset="0"/>
            </a:endParaRPr>
          </a:p>
        </p:txBody>
      </p:sp>
      <p:sp>
        <p:nvSpPr>
          <p:cNvPr id="75" name="Rectangle: Rounded Corners 63">
            <a:extLst>
              <a:ext uri="{FF2B5EF4-FFF2-40B4-BE49-F238E27FC236}">
                <a16:creationId xmlns:a16="http://schemas.microsoft.com/office/drawing/2014/main" id="{F9C58AE1-7421-495A-B5C1-FCEC6996AAD6}"/>
              </a:ext>
            </a:extLst>
          </p:cNvPr>
          <p:cNvSpPr/>
          <p:nvPr/>
        </p:nvSpPr>
        <p:spPr>
          <a:xfrm>
            <a:off x="2159578" y="5369780"/>
            <a:ext cx="3114910" cy="1568754"/>
          </a:xfrm>
          <a:prstGeom prst="roundRect">
            <a:avLst/>
          </a:prstGeom>
          <a:solidFill>
            <a:srgbClr val="345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mn-MN" sz="1400" dirty="0">
                <a:solidFill>
                  <a:schemeClr val="bg1"/>
                </a:solidFill>
                <a:latin typeface="Mogul Helios" pitchFamily="2" charset="0"/>
              </a:rPr>
              <a:t>АХБ-тай хамтран хэрэгжүүлж буй </a:t>
            </a:r>
            <a:r>
              <a:rPr lang="mn-MN" sz="1400" b="1" dirty="0">
                <a:solidFill>
                  <a:schemeClr val="bg1"/>
                </a:solidFill>
                <a:latin typeface="Mogul Helios" pitchFamily="2" charset="0"/>
              </a:rPr>
              <a:t>Бичил санхүүгийн байгууллагыг чадавхижуулах, санхүүгийн хүртээмжийг нэмэгдүүлэх төслийн</a:t>
            </a:r>
            <a:r>
              <a:rPr lang="mn-MN" sz="1400" dirty="0">
                <a:solidFill>
                  <a:schemeClr val="bg1"/>
                </a:solidFill>
                <a:latin typeface="Mogul Helios" pitchFamily="2" charset="0"/>
              </a:rPr>
              <a:t> 2020 онд хийхээр төлөвлөсөн ажлуудыг цар тахлын улмаас хэрэгжүүлэхэд хүндрэл үүссэн тул  2021.10.31-ний өдрийг хүртэл сунгасан.</a:t>
            </a:r>
            <a:endParaRPr lang="en-US" sz="1400" dirty="0">
              <a:solidFill>
                <a:schemeClr val="bg1"/>
              </a:solidFill>
              <a:latin typeface="Mogul Helios" pitchFamily="2" charset="0"/>
            </a:endParaRPr>
          </a:p>
        </p:txBody>
      </p:sp>
      <p:pic>
        <p:nvPicPr>
          <p:cNvPr id="76" name="Picture 96"/>
          <p:cNvPicPr>
            <a:picLocks noChangeAspect="1" noChangeArrowheads="1"/>
          </p:cNvPicPr>
          <p:nvPr/>
        </p:nvPicPr>
        <p:blipFill>
          <a:blip r:embed="rId1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74488" y="4245757"/>
            <a:ext cx="296549" cy="2965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7" name="Picture 96"/>
          <p:cNvPicPr>
            <a:picLocks noChangeAspect="1" noChangeArrowheads="1"/>
          </p:cNvPicPr>
          <p:nvPr/>
        </p:nvPicPr>
        <p:blipFill>
          <a:blip r:embed="rId1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74488" y="5102891"/>
            <a:ext cx="296549" cy="2965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8" name="Picture 96"/>
          <p:cNvPicPr>
            <a:picLocks noChangeAspect="1" noChangeArrowheads="1"/>
          </p:cNvPicPr>
          <p:nvPr/>
        </p:nvPicPr>
        <p:blipFill>
          <a:blip r:embed="rId1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74488" y="5958476"/>
            <a:ext cx="296549" cy="2965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9" name="Picture 96"/>
          <p:cNvPicPr>
            <a:picLocks noChangeAspect="1" noChangeArrowheads="1"/>
          </p:cNvPicPr>
          <p:nvPr/>
        </p:nvPicPr>
        <p:blipFill>
          <a:blip r:embed="rId1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74488" y="6803149"/>
            <a:ext cx="296549" cy="2965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0" name="Picture 96"/>
          <p:cNvPicPr>
            <a:picLocks noChangeAspect="1" noChangeArrowheads="1"/>
          </p:cNvPicPr>
          <p:nvPr/>
        </p:nvPicPr>
        <p:blipFill>
          <a:blip r:embed="rId1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74487" y="7790406"/>
            <a:ext cx="296549" cy="2965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9" name="Picture 6" descr="Snowflake Icon | Christmas Flat Color Iconset | Icons8">
            <a:extLst>
              <a:ext uri="{FF2B5EF4-FFF2-40B4-BE49-F238E27FC236}">
                <a16:creationId xmlns:a16="http://schemas.microsoft.com/office/drawing/2014/main" id="{1F6C236D-04A2-413C-8736-39F9F2007BB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64160" y="684001"/>
            <a:ext cx="286118" cy="286118"/>
          </a:xfrm>
          <a:prstGeom prst="rect">
            <a:avLst/>
          </a:prstGeom>
          <a:noFill/>
          <a:extLst>
            <a:ext uri="{909E8E84-426E-40DD-AFC4-6F175D3DCCD1}">
              <a14:hiddenFill xmlns:a14="http://schemas.microsoft.com/office/drawing/2010/main">
                <a:solidFill>
                  <a:srgbClr val="FFFFFF"/>
                </a:solidFill>
              </a14:hiddenFill>
            </a:ext>
          </a:extLst>
        </p:spPr>
      </p:pic>
      <p:sp>
        <p:nvSpPr>
          <p:cNvPr id="101" name="Text Box 53"/>
          <p:cNvSpPr txBox="1">
            <a:spLocks noChangeArrowheads="1"/>
          </p:cNvSpPr>
          <p:nvPr/>
        </p:nvSpPr>
        <p:spPr bwMode="auto">
          <a:xfrm>
            <a:off x="1684916" y="846082"/>
            <a:ext cx="4037041" cy="102103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4334" tIns="34334" rIns="34334" bIns="34334" numCol="1" anchor="t" anchorCtr="0" compatLnSpc="1">
            <a:prstTxWarp prst="textNoShape">
              <a:avLst/>
            </a:prstTxWarp>
          </a:bodyPr>
          <a:lstStyle/>
          <a:p>
            <a:pPr defTabSz="858360" eaLnBrk="0" fontAlgn="base" hangingPunct="0">
              <a:spcBef>
                <a:spcPct val="0"/>
              </a:spcBef>
              <a:spcAft>
                <a:spcPct val="0"/>
              </a:spcAft>
            </a:pPr>
            <a:r>
              <a:rPr lang="mn-MN" altLang="en-US" sz="3200" b="1" dirty="0">
                <a:solidFill>
                  <a:srgbClr val="3457A4"/>
                </a:solidFill>
                <a:latin typeface="Mogul Helios" pitchFamily="2" charset="0"/>
              </a:rPr>
              <a:t>ХАДГАЛАМЖ</a:t>
            </a:r>
            <a:r>
              <a:rPr lang="en-US" altLang="en-US" sz="3200" b="1" dirty="0">
                <a:solidFill>
                  <a:srgbClr val="3457A4"/>
                </a:solidFill>
                <a:latin typeface="Mogul Helios" pitchFamily="2" charset="0"/>
              </a:rPr>
              <a:t>,</a:t>
            </a:r>
            <a:r>
              <a:rPr lang="mn-MN" altLang="en-US" sz="3200" b="1" dirty="0">
                <a:solidFill>
                  <a:srgbClr val="3457A4"/>
                </a:solidFill>
                <a:latin typeface="Mogul Helios" pitchFamily="2" charset="0"/>
              </a:rPr>
              <a:t> ЗЭЭЛИЙН </a:t>
            </a:r>
            <a:endParaRPr lang="en-US" altLang="en-US" sz="3200" b="1" dirty="0">
              <a:solidFill>
                <a:srgbClr val="3457A4"/>
              </a:solidFill>
              <a:latin typeface="Mogul Helios" pitchFamily="2" charset="0"/>
            </a:endParaRPr>
          </a:p>
          <a:p>
            <a:pPr defTabSz="858360" eaLnBrk="0" fontAlgn="base" hangingPunct="0">
              <a:spcBef>
                <a:spcPct val="0"/>
              </a:spcBef>
              <a:spcAft>
                <a:spcPct val="0"/>
              </a:spcAft>
            </a:pPr>
            <a:r>
              <a:rPr lang="mn-MN" altLang="en-US" sz="3200" b="1" dirty="0">
                <a:solidFill>
                  <a:srgbClr val="D0402C"/>
                </a:solidFill>
                <a:latin typeface="Mogul Helios" pitchFamily="2" charset="0"/>
              </a:rPr>
              <a:t>ХОРШОО</a:t>
            </a:r>
            <a:endParaRPr lang="en-US" altLang="en-US" sz="3200" dirty="0">
              <a:solidFill>
                <a:srgbClr val="D0402C"/>
              </a:solidFill>
              <a:latin typeface="Arial" panose="020B0604020202020204" pitchFamily="34" charset="0"/>
            </a:endParaRPr>
          </a:p>
        </p:txBody>
      </p:sp>
      <p:cxnSp>
        <p:nvCxnSpPr>
          <p:cNvPr id="102" name="AutoShape 71"/>
          <p:cNvCxnSpPr>
            <a:cxnSpLocks noChangeShapeType="1"/>
          </p:cNvCxnSpPr>
          <p:nvPr/>
        </p:nvCxnSpPr>
        <p:spPr bwMode="auto">
          <a:xfrm>
            <a:off x="5573996" y="1100580"/>
            <a:ext cx="538609" cy="0"/>
          </a:xfrm>
          <a:prstGeom prst="straightConnector1">
            <a:avLst/>
          </a:prstGeom>
          <a:noFill/>
          <a:ln w="3175">
            <a:solidFill>
              <a:srgbClr val="0852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3" name="AutoShape 72"/>
          <p:cNvCxnSpPr>
            <a:cxnSpLocks noChangeShapeType="1"/>
          </p:cNvCxnSpPr>
          <p:nvPr/>
        </p:nvCxnSpPr>
        <p:spPr bwMode="auto">
          <a:xfrm>
            <a:off x="6109168" y="1100580"/>
            <a:ext cx="0" cy="518249"/>
          </a:xfrm>
          <a:prstGeom prst="straightConnector1">
            <a:avLst/>
          </a:prstGeom>
          <a:noFill/>
          <a:ln w="3175" algn="ctr">
            <a:solidFill>
              <a:srgbClr val="0852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4" name="AutoShape 73"/>
          <p:cNvCxnSpPr>
            <a:cxnSpLocks noChangeShapeType="1"/>
          </p:cNvCxnSpPr>
          <p:nvPr/>
        </p:nvCxnSpPr>
        <p:spPr bwMode="auto">
          <a:xfrm flipH="1">
            <a:off x="3266267" y="1618974"/>
            <a:ext cx="2837241" cy="0"/>
          </a:xfrm>
          <a:prstGeom prst="straightConnector1">
            <a:avLst/>
          </a:prstGeom>
          <a:noFill/>
          <a:ln w="3175" algn="ctr">
            <a:solidFill>
              <a:srgbClr val="D0402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113" name="Picture 1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63567" y="934217"/>
            <a:ext cx="868291" cy="868291"/>
          </a:xfrm>
          <a:prstGeom prst="rect">
            <a:avLst/>
          </a:prstGeom>
        </p:spPr>
      </p:pic>
      <p:sp>
        <p:nvSpPr>
          <p:cNvPr id="97" name="TextBox 96">
            <a:extLst>
              <a:ext uri="{FF2B5EF4-FFF2-40B4-BE49-F238E27FC236}">
                <a16:creationId xmlns:a16="http://schemas.microsoft.com/office/drawing/2014/main" id="{218416B5-08A4-41B7-8674-A91FBE903EC6}"/>
              </a:ext>
            </a:extLst>
          </p:cNvPr>
          <p:cNvSpPr txBox="1"/>
          <p:nvPr/>
        </p:nvSpPr>
        <p:spPr>
          <a:xfrm>
            <a:off x="446929" y="2670838"/>
            <a:ext cx="476619" cy="265586"/>
          </a:xfrm>
          <a:prstGeom prst="rect">
            <a:avLst/>
          </a:prstGeom>
          <a:noFill/>
        </p:spPr>
        <p:txBody>
          <a:bodyPr wrap="square" rtlCol="0">
            <a:spAutoFit/>
          </a:bodyPr>
          <a:lstStyle/>
          <a:p>
            <a:pPr algn="ctr"/>
            <a:r>
              <a:rPr lang="mn-MN" sz="1126" b="1" dirty="0">
                <a:latin typeface="Mogul Helios" pitchFamily="2" charset="0"/>
              </a:rPr>
              <a:t>253</a:t>
            </a:r>
            <a:endParaRPr lang="en-US" sz="1126" b="1" dirty="0">
              <a:solidFill>
                <a:srgbClr val="2957A4"/>
              </a:solidFill>
              <a:latin typeface="Mogul Helios" pitchFamily="2" charset="0"/>
            </a:endParaRPr>
          </a:p>
        </p:txBody>
      </p:sp>
      <p:sp>
        <p:nvSpPr>
          <p:cNvPr id="98" name="TextBox 97">
            <a:extLst>
              <a:ext uri="{FF2B5EF4-FFF2-40B4-BE49-F238E27FC236}">
                <a16:creationId xmlns:a16="http://schemas.microsoft.com/office/drawing/2014/main" id="{54D3CC5F-A743-4EC6-9B20-9158C050C1D3}"/>
              </a:ext>
            </a:extLst>
          </p:cNvPr>
          <p:cNvSpPr txBox="1"/>
          <p:nvPr/>
        </p:nvSpPr>
        <p:spPr>
          <a:xfrm>
            <a:off x="799741" y="2353646"/>
            <a:ext cx="476619" cy="265586"/>
          </a:xfrm>
          <a:prstGeom prst="rect">
            <a:avLst/>
          </a:prstGeom>
          <a:noFill/>
        </p:spPr>
        <p:txBody>
          <a:bodyPr wrap="square" rtlCol="0">
            <a:spAutoFit/>
          </a:bodyPr>
          <a:lstStyle/>
          <a:p>
            <a:pPr algn="ctr"/>
            <a:r>
              <a:rPr lang="mn-MN" sz="1126" b="1" dirty="0">
                <a:latin typeface="Mogul Helios" pitchFamily="2" charset="0"/>
              </a:rPr>
              <a:t>280</a:t>
            </a:r>
            <a:endParaRPr lang="en-US" sz="1126" b="1" dirty="0">
              <a:solidFill>
                <a:srgbClr val="2957A4"/>
              </a:solidFill>
              <a:latin typeface="Mogul Helios" pitchFamily="2" charset="0"/>
            </a:endParaRPr>
          </a:p>
        </p:txBody>
      </p:sp>
      <p:sp>
        <p:nvSpPr>
          <p:cNvPr id="100" name="TextBox 99">
            <a:extLst>
              <a:ext uri="{FF2B5EF4-FFF2-40B4-BE49-F238E27FC236}">
                <a16:creationId xmlns:a16="http://schemas.microsoft.com/office/drawing/2014/main" id="{4A8D7A65-14EF-4AD5-97B8-8B25388ACBCF}"/>
              </a:ext>
            </a:extLst>
          </p:cNvPr>
          <p:cNvSpPr txBox="1"/>
          <p:nvPr/>
        </p:nvSpPr>
        <p:spPr>
          <a:xfrm>
            <a:off x="1146176" y="2198718"/>
            <a:ext cx="476619" cy="265586"/>
          </a:xfrm>
          <a:prstGeom prst="rect">
            <a:avLst/>
          </a:prstGeom>
          <a:noFill/>
        </p:spPr>
        <p:txBody>
          <a:bodyPr wrap="square" rtlCol="0">
            <a:spAutoFit/>
          </a:bodyPr>
          <a:lstStyle/>
          <a:p>
            <a:pPr algn="ctr"/>
            <a:r>
              <a:rPr lang="mn-MN" sz="1126" b="1" dirty="0">
                <a:latin typeface="Mogul Helios" pitchFamily="2" charset="0"/>
              </a:rPr>
              <a:t>290</a:t>
            </a:r>
            <a:endParaRPr lang="en-US" sz="1126" b="1" dirty="0">
              <a:solidFill>
                <a:srgbClr val="2957A4"/>
              </a:solidFill>
              <a:latin typeface="Mogul Helios" pitchFamily="2" charset="0"/>
            </a:endParaRPr>
          </a:p>
        </p:txBody>
      </p:sp>
      <p:sp>
        <p:nvSpPr>
          <p:cNvPr id="105" name="TextBox 104">
            <a:extLst>
              <a:ext uri="{FF2B5EF4-FFF2-40B4-BE49-F238E27FC236}">
                <a16:creationId xmlns:a16="http://schemas.microsoft.com/office/drawing/2014/main" id="{51C96EF0-90C1-46CD-8773-9E10BDA06236}"/>
              </a:ext>
            </a:extLst>
          </p:cNvPr>
          <p:cNvSpPr txBox="1"/>
          <p:nvPr/>
        </p:nvSpPr>
        <p:spPr>
          <a:xfrm>
            <a:off x="1486523" y="2356528"/>
            <a:ext cx="476619" cy="265586"/>
          </a:xfrm>
          <a:prstGeom prst="rect">
            <a:avLst/>
          </a:prstGeom>
          <a:noFill/>
        </p:spPr>
        <p:txBody>
          <a:bodyPr wrap="square" rtlCol="0">
            <a:spAutoFit/>
          </a:bodyPr>
          <a:lstStyle/>
          <a:p>
            <a:pPr algn="ctr"/>
            <a:r>
              <a:rPr lang="mn-MN" sz="1126" b="1" dirty="0">
                <a:latin typeface="Mogul Helios" pitchFamily="2" charset="0"/>
              </a:rPr>
              <a:t>279</a:t>
            </a:r>
            <a:endParaRPr lang="en-US" sz="1126" b="1" dirty="0">
              <a:solidFill>
                <a:srgbClr val="2957A4"/>
              </a:solidFill>
              <a:latin typeface="Mogul Helios" pitchFamily="2" charset="0"/>
            </a:endParaRPr>
          </a:p>
        </p:txBody>
      </p:sp>
      <p:sp>
        <p:nvSpPr>
          <p:cNvPr id="106" name="TextBox 105">
            <a:extLst>
              <a:ext uri="{FF2B5EF4-FFF2-40B4-BE49-F238E27FC236}">
                <a16:creationId xmlns:a16="http://schemas.microsoft.com/office/drawing/2014/main" id="{3E5DF8A4-41F8-4D5E-9DB0-7555231387BF}"/>
              </a:ext>
            </a:extLst>
          </p:cNvPr>
          <p:cNvSpPr txBox="1"/>
          <p:nvPr/>
        </p:nvSpPr>
        <p:spPr>
          <a:xfrm>
            <a:off x="1853589" y="2556330"/>
            <a:ext cx="476619" cy="265586"/>
          </a:xfrm>
          <a:prstGeom prst="rect">
            <a:avLst/>
          </a:prstGeom>
          <a:noFill/>
        </p:spPr>
        <p:txBody>
          <a:bodyPr wrap="square" rtlCol="0">
            <a:spAutoFit/>
          </a:bodyPr>
          <a:lstStyle/>
          <a:p>
            <a:pPr algn="ctr"/>
            <a:r>
              <a:rPr lang="mn-MN" sz="1126" b="1" dirty="0">
                <a:latin typeface="Mogul Helios" pitchFamily="2" charset="0"/>
              </a:rPr>
              <a:t>261</a:t>
            </a:r>
            <a:endParaRPr lang="en-US" sz="1126" b="1" dirty="0">
              <a:solidFill>
                <a:srgbClr val="2957A4"/>
              </a:solidFill>
              <a:latin typeface="Mogul Helios" pitchFamily="2" charset="0"/>
            </a:endParaRPr>
          </a:p>
        </p:txBody>
      </p:sp>
      <p:sp>
        <p:nvSpPr>
          <p:cNvPr id="107" name="TextBox 106">
            <a:extLst>
              <a:ext uri="{FF2B5EF4-FFF2-40B4-BE49-F238E27FC236}">
                <a16:creationId xmlns:a16="http://schemas.microsoft.com/office/drawing/2014/main" id="{01A85314-A5AF-4E82-B4DC-BA98AF20DC40}"/>
              </a:ext>
            </a:extLst>
          </p:cNvPr>
          <p:cNvSpPr txBox="1"/>
          <p:nvPr/>
        </p:nvSpPr>
        <p:spPr>
          <a:xfrm>
            <a:off x="2181230" y="2631431"/>
            <a:ext cx="476619" cy="265586"/>
          </a:xfrm>
          <a:prstGeom prst="rect">
            <a:avLst/>
          </a:prstGeom>
          <a:noFill/>
        </p:spPr>
        <p:txBody>
          <a:bodyPr wrap="square" rtlCol="0">
            <a:spAutoFit/>
          </a:bodyPr>
          <a:lstStyle/>
          <a:p>
            <a:pPr algn="ctr"/>
            <a:r>
              <a:rPr lang="mn-MN" sz="1126" b="1" dirty="0">
                <a:latin typeface="Mogul Helios" pitchFamily="2" charset="0"/>
              </a:rPr>
              <a:t>254</a:t>
            </a:r>
            <a:endParaRPr lang="en-US" sz="1126" b="1" dirty="0">
              <a:solidFill>
                <a:srgbClr val="2957A4"/>
              </a:solidFill>
              <a:latin typeface="Mogul Helios" pitchFamily="2" charset="0"/>
            </a:endParaRPr>
          </a:p>
        </p:txBody>
      </p:sp>
      <p:sp>
        <p:nvSpPr>
          <p:cNvPr id="108" name="TextBox 107">
            <a:extLst>
              <a:ext uri="{FF2B5EF4-FFF2-40B4-BE49-F238E27FC236}">
                <a16:creationId xmlns:a16="http://schemas.microsoft.com/office/drawing/2014/main" id="{12480CEA-E58E-4992-AC10-8D49E3B78F0F}"/>
              </a:ext>
            </a:extLst>
          </p:cNvPr>
          <p:cNvSpPr txBox="1"/>
          <p:nvPr/>
        </p:nvSpPr>
        <p:spPr>
          <a:xfrm>
            <a:off x="2517726" y="2651307"/>
            <a:ext cx="476619" cy="265586"/>
          </a:xfrm>
          <a:prstGeom prst="rect">
            <a:avLst/>
          </a:prstGeom>
          <a:noFill/>
        </p:spPr>
        <p:txBody>
          <a:bodyPr wrap="square" rtlCol="0">
            <a:spAutoFit/>
          </a:bodyPr>
          <a:lstStyle/>
          <a:p>
            <a:pPr algn="ctr"/>
            <a:r>
              <a:rPr lang="mn-MN" sz="1126" b="1" dirty="0">
                <a:latin typeface="Mogul Helios" pitchFamily="2" charset="0"/>
              </a:rPr>
              <a:t>256</a:t>
            </a:r>
            <a:endParaRPr lang="en-US" sz="1126" b="1" dirty="0">
              <a:solidFill>
                <a:srgbClr val="2957A4"/>
              </a:solidFill>
              <a:latin typeface="Mogul Helios" pitchFamily="2" charset="0"/>
            </a:endParaRPr>
          </a:p>
        </p:txBody>
      </p:sp>
      <p:sp>
        <p:nvSpPr>
          <p:cNvPr id="109" name="TextBox 108">
            <a:extLst>
              <a:ext uri="{FF2B5EF4-FFF2-40B4-BE49-F238E27FC236}">
                <a16:creationId xmlns:a16="http://schemas.microsoft.com/office/drawing/2014/main" id="{09477BDB-ED47-43B2-BC79-3D8EAE8978EC}"/>
              </a:ext>
            </a:extLst>
          </p:cNvPr>
          <p:cNvSpPr txBox="1"/>
          <p:nvPr/>
        </p:nvSpPr>
        <p:spPr>
          <a:xfrm>
            <a:off x="2856710" y="2728086"/>
            <a:ext cx="476619" cy="265586"/>
          </a:xfrm>
          <a:prstGeom prst="rect">
            <a:avLst/>
          </a:prstGeom>
          <a:noFill/>
        </p:spPr>
        <p:txBody>
          <a:bodyPr wrap="square" rtlCol="0">
            <a:spAutoFit/>
          </a:bodyPr>
          <a:lstStyle/>
          <a:p>
            <a:pPr algn="ctr"/>
            <a:r>
              <a:rPr lang="mn-MN" sz="1126" b="1" dirty="0">
                <a:latin typeface="Mogul Helios" pitchFamily="2" charset="0"/>
              </a:rPr>
              <a:t>248</a:t>
            </a:r>
            <a:endParaRPr lang="en-US" sz="1126" b="1" dirty="0">
              <a:solidFill>
                <a:srgbClr val="2957A4"/>
              </a:solidFill>
              <a:latin typeface="Mogul Helios" pitchFamily="2" charset="0"/>
            </a:endParaRPr>
          </a:p>
        </p:txBody>
      </p:sp>
      <p:sp>
        <p:nvSpPr>
          <p:cNvPr id="111" name="TextBox 110">
            <a:extLst>
              <a:ext uri="{FF2B5EF4-FFF2-40B4-BE49-F238E27FC236}">
                <a16:creationId xmlns:a16="http://schemas.microsoft.com/office/drawing/2014/main" id="{D78B954D-77CA-41CE-A843-5ED2F4216E13}"/>
              </a:ext>
            </a:extLst>
          </p:cNvPr>
          <p:cNvSpPr txBox="1"/>
          <p:nvPr/>
        </p:nvSpPr>
        <p:spPr>
          <a:xfrm>
            <a:off x="446929" y="3249615"/>
            <a:ext cx="476619" cy="222369"/>
          </a:xfrm>
          <a:prstGeom prst="rect">
            <a:avLst/>
          </a:prstGeom>
          <a:noFill/>
        </p:spPr>
        <p:txBody>
          <a:bodyPr wrap="square" rtlCol="0">
            <a:spAutoFit/>
          </a:bodyPr>
          <a:lstStyle/>
          <a:p>
            <a:pPr algn="ctr"/>
            <a:r>
              <a:rPr lang="mn-MN" sz="845" dirty="0">
                <a:latin typeface="Mogul Helios" pitchFamily="2" charset="0"/>
              </a:rPr>
              <a:t>2015</a:t>
            </a:r>
            <a:endParaRPr lang="en-US" sz="845" dirty="0">
              <a:solidFill>
                <a:srgbClr val="2957A4"/>
              </a:solidFill>
              <a:latin typeface="Mogul Helios" pitchFamily="2" charset="0"/>
            </a:endParaRPr>
          </a:p>
        </p:txBody>
      </p:sp>
      <p:sp>
        <p:nvSpPr>
          <p:cNvPr id="112" name="TextBox 111">
            <a:extLst>
              <a:ext uri="{FF2B5EF4-FFF2-40B4-BE49-F238E27FC236}">
                <a16:creationId xmlns:a16="http://schemas.microsoft.com/office/drawing/2014/main" id="{D77E7B88-BBE7-4B36-9303-3548E852E4C1}"/>
              </a:ext>
            </a:extLst>
          </p:cNvPr>
          <p:cNvSpPr txBox="1"/>
          <p:nvPr/>
        </p:nvSpPr>
        <p:spPr>
          <a:xfrm>
            <a:off x="799741" y="3253553"/>
            <a:ext cx="476619" cy="222369"/>
          </a:xfrm>
          <a:prstGeom prst="rect">
            <a:avLst/>
          </a:prstGeom>
          <a:noFill/>
        </p:spPr>
        <p:txBody>
          <a:bodyPr wrap="square" rtlCol="0">
            <a:spAutoFit/>
          </a:bodyPr>
          <a:lstStyle/>
          <a:p>
            <a:pPr algn="ctr"/>
            <a:r>
              <a:rPr lang="mn-MN" sz="845" dirty="0">
                <a:latin typeface="Mogul Helios" pitchFamily="2" charset="0"/>
              </a:rPr>
              <a:t>2016</a:t>
            </a:r>
            <a:endParaRPr lang="en-US" sz="845" dirty="0">
              <a:solidFill>
                <a:srgbClr val="2957A4"/>
              </a:solidFill>
              <a:latin typeface="Mogul Helios" pitchFamily="2" charset="0"/>
            </a:endParaRPr>
          </a:p>
        </p:txBody>
      </p:sp>
      <p:sp>
        <p:nvSpPr>
          <p:cNvPr id="115" name="TextBox 114">
            <a:extLst>
              <a:ext uri="{FF2B5EF4-FFF2-40B4-BE49-F238E27FC236}">
                <a16:creationId xmlns:a16="http://schemas.microsoft.com/office/drawing/2014/main" id="{7F1257E3-E18C-4569-8D12-2B481B12D457}"/>
              </a:ext>
            </a:extLst>
          </p:cNvPr>
          <p:cNvSpPr txBox="1"/>
          <p:nvPr/>
        </p:nvSpPr>
        <p:spPr>
          <a:xfrm>
            <a:off x="1146176" y="3253553"/>
            <a:ext cx="476619" cy="222369"/>
          </a:xfrm>
          <a:prstGeom prst="rect">
            <a:avLst/>
          </a:prstGeom>
          <a:noFill/>
        </p:spPr>
        <p:txBody>
          <a:bodyPr wrap="square" rtlCol="0">
            <a:spAutoFit/>
          </a:bodyPr>
          <a:lstStyle/>
          <a:p>
            <a:pPr algn="ctr"/>
            <a:r>
              <a:rPr lang="mn-MN" sz="845" dirty="0">
                <a:latin typeface="Mogul Helios" pitchFamily="2" charset="0"/>
              </a:rPr>
              <a:t>2017</a:t>
            </a:r>
            <a:endParaRPr lang="en-US" sz="845" dirty="0">
              <a:solidFill>
                <a:srgbClr val="2957A4"/>
              </a:solidFill>
              <a:latin typeface="Mogul Helios" pitchFamily="2" charset="0"/>
            </a:endParaRPr>
          </a:p>
        </p:txBody>
      </p:sp>
      <p:sp>
        <p:nvSpPr>
          <p:cNvPr id="116" name="TextBox 115">
            <a:extLst>
              <a:ext uri="{FF2B5EF4-FFF2-40B4-BE49-F238E27FC236}">
                <a16:creationId xmlns:a16="http://schemas.microsoft.com/office/drawing/2014/main" id="{64B3CAF8-8995-4AD9-A06D-D84DAACFD379}"/>
              </a:ext>
            </a:extLst>
          </p:cNvPr>
          <p:cNvSpPr txBox="1"/>
          <p:nvPr/>
        </p:nvSpPr>
        <p:spPr>
          <a:xfrm>
            <a:off x="1483557" y="3253553"/>
            <a:ext cx="476619" cy="222369"/>
          </a:xfrm>
          <a:prstGeom prst="rect">
            <a:avLst/>
          </a:prstGeom>
          <a:noFill/>
        </p:spPr>
        <p:txBody>
          <a:bodyPr wrap="square" rtlCol="0">
            <a:spAutoFit/>
          </a:bodyPr>
          <a:lstStyle/>
          <a:p>
            <a:pPr algn="ctr"/>
            <a:r>
              <a:rPr lang="mn-MN" sz="845" dirty="0">
                <a:latin typeface="Mogul Helios" pitchFamily="2" charset="0"/>
              </a:rPr>
              <a:t>2018</a:t>
            </a:r>
            <a:endParaRPr lang="en-US" sz="845" dirty="0">
              <a:solidFill>
                <a:srgbClr val="2957A4"/>
              </a:solidFill>
              <a:latin typeface="Mogul Helios" pitchFamily="2" charset="0"/>
            </a:endParaRPr>
          </a:p>
        </p:txBody>
      </p:sp>
      <p:sp>
        <p:nvSpPr>
          <p:cNvPr id="117" name="TextBox 116">
            <a:extLst>
              <a:ext uri="{FF2B5EF4-FFF2-40B4-BE49-F238E27FC236}">
                <a16:creationId xmlns:a16="http://schemas.microsoft.com/office/drawing/2014/main" id="{839A8A35-AC28-4DE1-A947-4510AE74F758}"/>
              </a:ext>
            </a:extLst>
          </p:cNvPr>
          <p:cNvSpPr txBox="1"/>
          <p:nvPr/>
        </p:nvSpPr>
        <p:spPr>
          <a:xfrm>
            <a:off x="1836125" y="3253553"/>
            <a:ext cx="476619" cy="222369"/>
          </a:xfrm>
          <a:prstGeom prst="rect">
            <a:avLst/>
          </a:prstGeom>
          <a:noFill/>
        </p:spPr>
        <p:txBody>
          <a:bodyPr wrap="square" rtlCol="0">
            <a:spAutoFit/>
          </a:bodyPr>
          <a:lstStyle/>
          <a:p>
            <a:pPr algn="ctr"/>
            <a:r>
              <a:rPr lang="mn-MN" sz="845" dirty="0">
                <a:latin typeface="Mogul Helios" pitchFamily="2" charset="0"/>
              </a:rPr>
              <a:t>2019</a:t>
            </a:r>
            <a:endParaRPr lang="en-US" sz="845" dirty="0">
              <a:solidFill>
                <a:srgbClr val="2957A4"/>
              </a:solidFill>
              <a:latin typeface="Mogul Helios" pitchFamily="2" charset="0"/>
            </a:endParaRPr>
          </a:p>
        </p:txBody>
      </p:sp>
      <p:sp>
        <p:nvSpPr>
          <p:cNvPr id="118" name="TextBox 117">
            <a:extLst>
              <a:ext uri="{FF2B5EF4-FFF2-40B4-BE49-F238E27FC236}">
                <a16:creationId xmlns:a16="http://schemas.microsoft.com/office/drawing/2014/main" id="{A3719ADF-4F01-432F-806A-F95E62E95DB6}"/>
              </a:ext>
            </a:extLst>
          </p:cNvPr>
          <p:cNvSpPr txBox="1"/>
          <p:nvPr/>
        </p:nvSpPr>
        <p:spPr>
          <a:xfrm>
            <a:off x="2168249" y="3253553"/>
            <a:ext cx="476619" cy="222369"/>
          </a:xfrm>
          <a:prstGeom prst="rect">
            <a:avLst/>
          </a:prstGeom>
          <a:noFill/>
        </p:spPr>
        <p:txBody>
          <a:bodyPr wrap="square" rtlCol="0">
            <a:spAutoFit/>
          </a:bodyPr>
          <a:lstStyle/>
          <a:p>
            <a:pPr algn="ctr"/>
            <a:r>
              <a:rPr lang="mn-MN" sz="845" dirty="0">
                <a:latin typeface="Mogul Helios" pitchFamily="2" charset="0"/>
              </a:rPr>
              <a:t>2020</a:t>
            </a:r>
            <a:r>
              <a:rPr lang="en-US" sz="845" dirty="0">
                <a:latin typeface="Mogul Helios" pitchFamily="2" charset="0"/>
              </a:rPr>
              <a:t>.I</a:t>
            </a:r>
            <a:endParaRPr lang="en-US" sz="845" dirty="0">
              <a:solidFill>
                <a:srgbClr val="2957A4"/>
              </a:solidFill>
              <a:latin typeface="Mogul Helios" pitchFamily="2" charset="0"/>
            </a:endParaRPr>
          </a:p>
        </p:txBody>
      </p:sp>
      <p:sp>
        <p:nvSpPr>
          <p:cNvPr id="119" name="TextBox 118">
            <a:extLst>
              <a:ext uri="{FF2B5EF4-FFF2-40B4-BE49-F238E27FC236}">
                <a16:creationId xmlns:a16="http://schemas.microsoft.com/office/drawing/2014/main" id="{9FC6C191-F4B4-4975-8841-9CF40739A568}"/>
              </a:ext>
            </a:extLst>
          </p:cNvPr>
          <p:cNvSpPr txBox="1"/>
          <p:nvPr/>
        </p:nvSpPr>
        <p:spPr>
          <a:xfrm>
            <a:off x="2517726" y="3253553"/>
            <a:ext cx="476619" cy="222369"/>
          </a:xfrm>
          <a:prstGeom prst="rect">
            <a:avLst/>
          </a:prstGeom>
          <a:noFill/>
        </p:spPr>
        <p:txBody>
          <a:bodyPr wrap="square" rtlCol="0">
            <a:spAutoFit/>
          </a:bodyPr>
          <a:lstStyle/>
          <a:p>
            <a:pPr algn="ctr"/>
            <a:r>
              <a:rPr lang="en-US" sz="845" dirty="0">
                <a:latin typeface="Mogul Helios" pitchFamily="2" charset="0"/>
              </a:rPr>
              <a:t>2020.II</a:t>
            </a:r>
            <a:endParaRPr lang="en-US" sz="845" dirty="0">
              <a:solidFill>
                <a:srgbClr val="2957A4"/>
              </a:solidFill>
              <a:latin typeface="Mogul Helios" pitchFamily="2" charset="0"/>
            </a:endParaRPr>
          </a:p>
        </p:txBody>
      </p:sp>
      <p:sp>
        <p:nvSpPr>
          <p:cNvPr id="122" name="TextBox 121">
            <a:extLst>
              <a:ext uri="{FF2B5EF4-FFF2-40B4-BE49-F238E27FC236}">
                <a16:creationId xmlns:a16="http://schemas.microsoft.com/office/drawing/2014/main" id="{F65179AC-E448-4506-ACFB-7B2619BD33E4}"/>
              </a:ext>
            </a:extLst>
          </p:cNvPr>
          <p:cNvSpPr txBox="1"/>
          <p:nvPr/>
        </p:nvSpPr>
        <p:spPr>
          <a:xfrm>
            <a:off x="2856710" y="3253553"/>
            <a:ext cx="476619" cy="222369"/>
          </a:xfrm>
          <a:prstGeom prst="rect">
            <a:avLst/>
          </a:prstGeom>
          <a:noFill/>
        </p:spPr>
        <p:txBody>
          <a:bodyPr wrap="square" rtlCol="0">
            <a:spAutoFit/>
          </a:bodyPr>
          <a:lstStyle/>
          <a:p>
            <a:pPr algn="ctr"/>
            <a:r>
              <a:rPr lang="en-US" sz="845" dirty="0">
                <a:latin typeface="Mogul Helios" pitchFamily="2" charset="0"/>
              </a:rPr>
              <a:t>2020.III</a:t>
            </a:r>
            <a:endParaRPr lang="en-US" sz="845" dirty="0">
              <a:solidFill>
                <a:srgbClr val="2957A4"/>
              </a:solidFill>
              <a:latin typeface="Mogul Helios" pitchFamily="2" charset="0"/>
            </a:endParaRPr>
          </a:p>
        </p:txBody>
      </p:sp>
      <p:sp>
        <p:nvSpPr>
          <p:cNvPr id="123" name="TextBox 122">
            <a:extLst>
              <a:ext uri="{FF2B5EF4-FFF2-40B4-BE49-F238E27FC236}">
                <a16:creationId xmlns:a16="http://schemas.microsoft.com/office/drawing/2014/main" id="{DE2FE4AD-F3DA-4D74-A83A-61F46C195774}"/>
              </a:ext>
            </a:extLst>
          </p:cNvPr>
          <p:cNvSpPr txBox="1"/>
          <p:nvPr/>
        </p:nvSpPr>
        <p:spPr>
          <a:xfrm>
            <a:off x="734010" y="2937512"/>
            <a:ext cx="2122699" cy="261610"/>
          </a:xfrm>
          <a:prstGeom prst="rect">
            <a:avLst/>
          </a:prstGeom>
          <a:noFill/>
        </p:spPr>
        <p:txBody>
          <a:bodyPr wrap="square" rtlCol="0">
            <a:spAutoFit/>
          </a:bodyPr>
          <a:lstStyle/>
          <a:p>
            <a:pPr algn="ctr"/>
            <a:r>
              <a:rPr lang="mn-MN" sz="1100" b="1" dirty="0">
                <a:latin typeface="Mogul Helios" pitchFamily="2" charset="0"/>
              </a:rPr>
              <a:t>Хадгаламж, зээлийн хоршоодын тоо</a:t>
            </a:r>
            <a:endParaRPr lang="en-US" sz="1100" b="1" dirty="0">
              <a:latin typeface="Mogul Helios" pitchFamily="2" charset="0"/>
            </a:endParaRPr>
          </a:p>
        </p:txBody>
      </p:sp>
      <p:sp>
        <p:nvSpPr>
          <p:cNvPr id="2" name="Oval 1">
            <a:extLst>
              <a:ext uri="{FF2B5EF4-FFF2-40B4-BE49-F238E27FC236}">
                <a16:creationId xmlns:a16="http://schemas.microsoft.com/office/drawing/2014/main" id="{DE9FB3A5-DE7B-47CD-8DC1-449D7064B3E7}"/>
              </a:ext>
            </a:extLst>
          </p:cNvPr>
          <p:cNvSpPr/>
          <p:nvPr/>
        </p:nvSpPr>
        <p:spPr>
          <a:xfrm>
            <a:off x="537864" y="2647896"/>
            <a:ext cx="294745" cy="294745"/>
          </a:xfrm>
          <a:prstGeom prst="ellipse">
            <a:avLst/>
          </a:prstGeom>
          <a:noFill/>
          <a:ln>
            <a:solidFill>
              <a:srgbClr val="D04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28"/>
          </a:p>
        </p:txBody>
      </p:sp>
      <p:sp>
        <p:nvSpPr>
          <p:cNvPr id="124" name="Oval 123">
            <a:extLst>
              <a:ext uri="{FF2B5EF4-FFF2-40B4-BE49-F238E27FC236}">
                <a16:creationId xmlns:a16="http://schemas.microsoft.com/office/drawing/2014/main" id="{92137A1B-DD73-4776-A3C3-3DDD8E0E18CA}"/>
              </a:ext>
            </a:extLst>
          </p:cNvPr>
          <p:cNvSpPr/>
          <p:nvPr/>
        </p:nvSpPr>
        <p:spPr>
          <a:xfrm>
            <a:off x="890677" y="2323258"/>
            <a:ext cx="294745" cy="294745"/>
          </a:xfrm>
          <a:prstGeom prst="ellipse">
            <a:avLst/>
          </a:prstGeom>
          <a:noFill/>
          <a:ln>
            <a:solidFill>
              <a:srgbClr val="D04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28"/>
          </a:p>
        </p:txBody>
      </p:sp>
      <p:sp>
        <p:nvSpPr>
          <p:cNvPr id="125" name="Oval 124">
            <a:extLst>
              <a:ext uri="{FF2B5EF4-FFF2-40B4-BE49-F238E27FC236}">
                <a16:creationId xmlns:a16="http://schemas.microsoft.com/office/drawing/2014/main" id="{64989BF7-0711-4CA5-BAA1-696AB21A2F0A}"/>
              </a:ext>
            </a:extLst>
          </p:cNvPr>
          <p:cNvSpPr/>
          <p:nvPr/>
        </p:nvSpPr>
        <p:spPr>
          <a:xfrm>
            <a:off x="1237113" y="2180172"/>
            <a:ext cx="294745" cy="294745"/>
          </a:xfrm>
          <a:prstGeom prst="ellipse">
            <a:avLst/>
          </a:prstGeom>
          <a:noFill/>
          <a:ln>
            <a:solidFill>
              <a:srgbClr val="D04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28"/>
          </a:p>
        </p:txBody>
      </p:sp>
      <p:sp>
        <p:nvSpPr>
          <p:cNvPr id="126" name="Oval 125">
            <a:extLst>
              <a:ext uri="{FF2B5EF4-FFF2-40B4-BE49-F238E27FC236}">
                <a16:creationId xmlns:a16="http://schemas.microsoft.com/office/drawing/2014/main" id="{5420159D-0B91-4B54-B83E-DCB8764B2298}"/>
              </a:ext>
            </a:extLst>
          </p:cNvPr>
          <p:cNvSpPr/>
          <p:nvPr/>
        </p:nvSpPr>
        <p:spPr>
          <a:xfrm>
            <a:off x="1556425" y="2336038"/>
            <a:ext cx="294745" cy="294745"/>
          </a:xfrm>
          <a:prstGeom prst="ellipse">
            <a:avLst/>
          </a:prstGeom>
          <a:noFill/>
          <a:ln>
            <a:solidFill>
              <a:srgbClr val="D04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28"/>
          </a:p>
        </p:txBody>
      </p:sp>
      <p:sp>
        <p:nvSpPr>
          <p:cNvPr id="127" name="Oval 126">
            <a:extLst>
              <a:ext uri="{FF2B5EF4-FFF2-40B4-BE49-F238E27FC236}">
                <a16:creationId xmlns:a16="http://schemas.microsoft.com/office/drawing/2014/main" id="{4408B572-F5F4-431F-9F61-E674BB8C2930}"/>
              </a:ext>
            </a:extLst>
          </p:cNvPr>
          <p:cNvSpPr/>
          <p:nvPr/>
        </p:nvSpPr>
        <p:spPr>
          <a:xfrm>
            <a:off x="1927062" y="2532888"/>
            <a:ext cx="294745" cy="294745"/>
          </a:xfrm>
          <a:prstGeom prst="ellipse">
            <a:avLst/>
          </a:prstGeom>
          <a:noFill/>
          <a:ln>
            <a:solidFill>
              <a:srgbClr val="D04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28"/>
          </a:p>
        </p:txBody>
      </p:sp>
      <p:sp>
        <p:nvSpPr>
          <p:cNvPr id="128" name="Oval 127">
            <a:extLst>
              <a:ext uri="{FF2B5EF4-FFF2-40B4-BE49-F238E27FC236}">
                <a16:creationId xmlns:a16="http://schemas.microsoft.com/office/drawing/2014/main" id="{BC35C587-FFDE-4DA9-987F-A551B697CFDE}"/>
              </a:ext>
            </a:extLst>
          </p:cNvPr>
          <p:cNvSpPr/>
          <p:nvPr/>
        </p:nvSpPr>
        <p:spPr>
          <a:xfrm>
            <a:off x="2259186" y="2615168"/>
            <a:ext cx="294745" cy="294745"/>
          </a:xfrm>
          <a:prstGeom prst="ellipse">
            <a:avLst/>
          </a:prstGeom>
          <a:noFill/>
          <a:ln>
            <a:solidFill>
              <a:srgbClr val="D04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28"/>
          </a:p>
        </p:txBody>
      </p:sp>
      <p:sp>
        <p:nvSpPr>
          <p:cNvPr id="129" name="Oval 128">
            <a:extLst>
              <a:ext uri="{FF2B5EF4-FFF2-40B4-BE49-F238E27FC236}">
                <a16:creationId xmlns:a16="http://schemas.microsoft.com/office/drawing/2014/main" id="{9CA80465-9508-4AF0-930B-0F4890D2C69F}"/>
              </a:ext>
            </a:extLst>
          </p:cNvPr>
          <p:cNvSpPr/>
          <p:nvPr/>
        </p:nvSpPr>
        <p:spPr>
          <a:xfrm>
            <a:off x="2608661" y="2628126"/>
            <a:ext cx="294745" cy="294745"/>
          </a:xfrm>
          <a:prstGeom prst="ellipse">
            <a:avLst/>
          </a:prstGeom>
          <a:noFill/>
          <a:ln>
            <a:solidFill>
              <a:srgbClr val="D04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28"/>
          </a:p>
        </p:txBody>
      </p:sp>
      <p:sp>
        <p:nvSpPr>
          <p:cNvPr id="130" name="Oval 129">
            <a:extLst>
              <a:ext uri="{FF2B5EF4-FFF2-40B4-BE49-F238E27FC236}">
                <a16:creationId xmlns:a16="http://schemas.microsoft.com/office/drawing/2014/main" id="{378DC6E1-7CFE-4BFA-85E3-AAE59CC4EA83}"/>
              </a:ext>
            </a:extLst>
          </p:cNvPr>
          <p:cNvSpPr/>
          <p:nvPr/>
        </p:nvSpPr>
        <p:spPr>
          <a:xfrm>
            <a:off x="2947646" y="2698354"/>
            <a:ext cx="294745" cy="294745"/>
          </a:xfrm>
          <a:prstGeom prst="ellipse">
            <a:avLst/>
          </a:prstGeom>
          <a:noFill/>
          <a:ln>
            <a:solidFill>
              <a:srgbClr val="D04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28"/>
          </a:p>
        </p:txBody>
      </p:sp>
      <p:sp>
        <p:nvSpPr>
          <p:cNvPr id="114" name="Rectangle 113">
            <a:extLst>
              <a:ext uri="{FF2B5EF4-FFF2-40B4-BE49-F238E27FC236}">
                <a16:creationId xmlns:a16="http://schemas.microsoft.com/office/drawing/2014/main" id="{BF9CEBBD-2C10-4161-A527-F184E30CCBD1}"/>
              </a:ext>
            </a:extLst>
          </p:cNvPr>
          <p:cNvSpPr/>
          <p:nvPr/>
        </p:nvSpPr>
        <p:spPr>
          <a:xfrm rot="5400000">
            <a:off x="4439892" y="-3816375"/>
            <a:ext cx="726955" cy="8131987"/>
          </a:xfrm>
          <a:prstGeom prst="rect">
            <a:avLst/>
          </a:prstGeom>
          <a:solidFill>
            <a:srgbClr val="295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7"/>
          </a:p>
        </p:txBody>
      </p:sp>
      <p:sp>
        <p:nvSpPr>
          <p:cNvPr id="120" name="Rectangle 119">
            <a:extLst>
              <a:ext uri="{FF2B5EF4-FFF2-40B4-BE49-F238E27FC236}">
                <a16:creationId xmlns:a16="http://schemas.microsoft.com/office/drawing/2014/main" id="{069B60FD-8355-400A-8561-BC56DEA2CD75}"/>
              </a:ext>
            </a:extLst>
          </p:cNvPr>
          <p:cNvSpPr/>
          <p:nvPr/>
        </p:nvSpPr>
        <p:spPr>
          <a:xfrm>
            <a:off x="7325572" y="-147362"/>
            <a:ext cx="1396635" cy="830997"/>
          </a:xfrm>
          <a:prstGeom prst="rect">
            <a:avLst/>
          </a:prstGeom>
          <a:effectLst>
            <a:outerShdw blurRad="50800" dist="38100" dir="2700000" algn="tl" rotWithShape="0">
              <a:prstClr val="black">
                <a:alpha val="40000"/>
              </a:prstClr>
            </a:outerShdw>
          </a:effectLst>
        </p:spPr>
        <p:txBody>
          <a:bodyPr wrap="square">
            <a:spAutoFit/>
          </a:bodyPr>
          <a:lstStyle/>
          <a:p>
            <a:pPr defTabSz="760652" eaLnBrk="0" fontAlgn="base" hangingPunct="0">
              <a:spcBef>
                <a:spcPct val="0"/>
              </a:spcBef>
              <a:spcAft>
                <a:spcPct val="0"/>
              </a:spcAft>
            </a:pPr>
            <a:r>
              <a:rPr lang="mn-MN" sz="4800" b="1" dirty="0">
                <a:solidFill>
                  <a:schemeClr val="bg1"/>
                </a:solidFill>
                <a:latin typeface="Mogul Helios" pitchFamily="2" charset="0"/>
              </a:rPr>
              <a:t>2020</a:t>
            </a:r>
            <a:endParaRPr lang="en-US" sz="4991" b="1" dirty="0">
              <a:solidFill>
                <a:schemeClr val="bg1"/>
              </a:solidFill>
              <a:latin typeface="Mogul Helios" pitchFamily="2" charset="0"/>
            </a:endParaRPr>
          </a:p>
        </p:txBody>
      </p:sp>
      <p:sp>
        <p:nvSpPr>
          <p:cNvPr id="121" name="Rectangle 120">
            <a:extLst>
              <a:ext uri="{FF2B5EF4-FFF2-40B4-BE49-F238E27FC236}">
                <a16:creationId xmlns:a16="http://schemas.microsoft.com/office/drawing/2014/main" id="{B015EB3C-F83D-401E-B61D-807543414CA3}"/>
              </a:ext>
            </a:extLst>
          </p:cNvPr>
          <p:cNvSpPr/>
          <p:nvPr/>
        </p:nvSpPr>
        <p:spPr>
          <a:xfrm>
            <a:off x="963238" y="10650"/>
            <a:ext cx="6440386" cy="646331"/>
          </a:xfrm>
          <a:prstGeom prst="rect">
            <a:avLst/>
          </a:prstGeom>
        </p:spPr>
        <p:txBody>
          <a:bodyPr wrap="square">
            <a:spAutoFit/>
          </a:bodyPr>
          <a:lstStyle/>
          <a:p>
            <a:pPr defTabSz="760652" eaLnBrk="0" fontAlgn="base" hangingPunct="0">
              <a:spcBef>
                <a:spcPct val="0"/>
              </a:spcBef>
              <a:spcAft>
                <a:spcPct val="0"/>
              </a:spcAft>
            </a:pPr>
            <a:r>
              <a:rPr lang="mn-MN" sz="3600" b="1" dirty="0">
                <a:solidFill>
                  <a:schemeClr val="bg1"/>
                </a:solidFill>
                <a:latin typeface="Mogul Helios" pitchFamily="2" charset="0"/>
              </a:rPr>
              <a:t>САНХҮҮГИЙН ЗОХИЦУУЛАХ ХОРОО </a:t>
            </a:r>
            <a:endParaRPr lang="en-US" sz="3600" b="1" dirty="0">
              <a:solidFill>
                <a:schemeClr val="bg1"/>
              </a:solidFill>
              <a:latin typeface="Mogul Helios" pitchFamily="2" charset="0"/>
            </a:endParaRPr>
          </a:p>
        </p:txBody>
      </p:sp>
      <p:pic>
        <p:nvPicPr>
          <p:cNvPr id="131" name="Picture 130">
            <a:extLst>
              <a:ext uri="{FF2B5EF4-FFF2-40B4-BE49-F238E27FC236}">
                <a16:creationId xmlns:a16="http://schemas.microsoft.com/office/drawing/2014/main" id="{EA44C187-8FAC-446E-A668-3FD3D4254894}"/>
              </a:ext>
            </a:extLst>
          </p:cNvPr>
          <p:cNvPicPr>
            <a:picLocks noChangeAspect="1"/>
          </p:cNvPicPr>
          <p:nvPr/>
        </p:nvPicPr>
        <p:blipFill>
          <a:blip r:embed="rId17" cstate="print">
            <a:clrChange>
              <a:clrFrom>
                <a:srgbClr val="FEFBFF"/>
              </a:clrFrom>
              <a:clrTo>
                <a:srgbClr val="FEFBFF">
                  <a:alpha val="0"/>
                </a:srgbClr>
              </a:clrTo>
            </a:clrChange>
            <a:extLst>
              <a:ext uri="{28A0092B-C50C-407E-A947-70E740481C1C}">
                <a14:useLocalDpi xmlns:a14="http://schemas.microsoft.com/office/drawing/2010/main" val="0"/>
              </a:ext>
            </a:extLst>
          </a:blip>
          <a:stretch>
            <a:fillRect/>
          </a:stretch>
        </p:blipFill>
        <p:spPr>
          <a:xfrm>
            <a:off x="135807" y="39035"/>
            <a:ext cx="520754" cy="541901"/>
          </a:xfrm>
          <a:prstGeom prst="rect">
            <a:avLst/>
          </a:prstGeom>
        </p:spPr>
      </p:pic>
      <p:pic>
        <p:nvPicPr>
          <p:cNvPr id="132" name="Picture 6" descr="Snowflake Icon | Christmas Flat Color Iconset | Icons8">
            <a:extLst>
              <a:ext uri="{FF2B5EF4-FFF2-40B4-BE49-F238E27FC236}">
                <a16:creationId xmlns:a16="http://schemas.microsoft.com/office/drawing/2014/main" id="{9576B1FA-676B-4F56-894D-091B2E31F392}"/>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296587" y="759283"/>
            <a:ext cx="306298" cy="306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894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5" name="Straight Connector 74">
            <a:extLst>
              <a:ext uri="{FF2B5EF4-FFF2-40B4-BE49-F238E27FC236}">
                <a16:creationId xmlns:a16="http://schemas.microsoft.com/office/drawing/2014/main" id="{A34DE7A4-E562-4745-9BE5-A65CD17EFC1D}"/>
              </a:ext>
            </a:extLst>
          </p:cNvPr>
          <p:cNvCxnSpPr>
            <a:cxnSpLocks/>
          </p:cNvCxnSpPr>
          <p:nvPr/>
        </p:nvCxnSpPr>
        <p:spPr>
          <a:xfrm>
            <a:off x="934346" y="3749977"/>
            <a:ext cx="4870198" cy="0"/>
          </a:xfrm>
          <a:prstGeom prst="line">
            <a:avLst/>
          </a:prstGeom>
          <a:ln w="19050">
            <a:solidFill>
              <a:srgbClr val="2957A4"/>
            </a:solidFill>
          </a:ln>
        </p:spPr>
        <p:style>
          <a:lnRef idx="1">
            <a:schemeClr val="accent1"/>
          </a:lnRef>
          <a:fillRef idx="0">
            <a:schemeClr val="accent1"/>
          </a:fillRef>
          <a:effectRef idx="0">
            <a:schemeClr val="accent1"/>
          </a:effectRef>
          <a:fontRef idx="minor">
            <a:schemeClr val="tx1"/>
          </a:fontRef>
        </p:style>
      </p:cxnSp>
      <p:pic>
        <p:nvPicPr>
          <p:cNvPr id="227" name="Picture 6" descr="Snowflake Icon | Christmas Flat Color Iconset | Icons8">
            <a:extLst>
              <a:ext uri="{FF2B5EF4-FFF2-40B4-BE49-F238E27FC236}">
                <a16:creationId xmlns:a16="http://schemas.microsoft.com/office/drawing/2014/main" id="{35DC6261-67EE-407C-BF4E-5CE82158DF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3838" y="5177354"/>
            <a:ext cx="429177" cy="429177"/>
          </a:xfrm>
          <a:prstGeom prst="rect">
            <a:avLst/>
          </a:prstGeom>
          <a:noFill/>
          <a:extLst>
            <a:ext uri="{909E8E84-426E-40DD-AFC4-6F175D3DCCD1}">
              <a14:hiddenFill xmlns:a14="http://schemas.microsoft.com/office/drawing/2010/main">
                <a:solidFill>
                  <a:srgbClr val="FFFFFF"/>
                </a:solidFill>
              </a14:hiddenFill>
            </a:ext>
          </a:extLst>
        </p:spPr>
      </p:pic>
      <p:sp>
        <p:nvSpPr>
          <p:cNvPr id="2076" name="Text Box 2"/>
          <p:cNvSpPr txBox="1">
            <a:spLocks noChangeArrowheads="1"/>
          </p:cNvSpPr>
          <p:nvPr/>
        </p:nvSpPr>
        <p:spPr bwMode="auto">
          <a:xfrm>
            <a:off x="1456399" y="2273903"/>
            <a:ext cx="4254297" cy="123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835" tIns="42918" rIns="85835" bIns="42918" numCol="1" anchor="t" anchorCtr="0" compatLnSpc="1">
            <a:prstTxWarp prst="textNoShape">
              <a:avLst/>
            </a:prstTxWarp>
          </a:bodyPr>
          <a:lstStyle>
            <a:lvl1pPr eaLnBrk="0" fontAlgn="base" hangingPunct="0">
              <a:spcBef>
                <a:spcPct val="0"/>
              </a:spcBef>
              <a:spcAft>
                <a:spcPct val="0"/>
              </a:spcAft>
              <a:tabLst>
                <a:tab pos="4500563" algn="l"/>
                <a:tab pos="4591050" algn="l"/>
              </a:tabLst>
              <a:defRPr>
                <a:solidFill>
                  <a:schemeClr val="tx1"/>
                </a:solidFill>
                <a:latin typeface="Arial" panose="020B0604020202020204" pitchFamily="34" charset="0"/>
              </a:defRPr>
            </a:lvl1pPr>
            <a:lvl2pPr eaLnBrk="0" fontAlgn="base" hangingPunct="0">
              <a:spcBef>
                <a:spcPct val="0"/>
              </a:spcBef>
              <a:spcAft>
                <a:spcPct val="0"/>
              </a:spcAft>
              <a:tabLst>
                <a:tab pos="4500563" algn="l"/>
                <a:tab pos="4591050" algn="l"/>
              </a:tabLst>
              <a:defRPr>
                <a:solidFill>
                  <a:schemeClr val="tx1"/>
                </a:solidFill>
                <a:latin typeface="Arial" panose="020B0604020202020204" pitchFamily="34" charset="0"/>
              </a:defRPr>
            </a:lvl2pPr>
            <a:lvl3pPr eaLnBrk="0" fontAlgn="base" hangingPunct="0">
              <a:spcBef>
                <a:spcPct val="0"/>
              </a:spcBef>
              <a:spcAft>
                <a:spcPct val="0"/>
              </a:spcAft>
              <a:tabLst>
                <a:tab pos="4500563" algn="l"/>
                <a:tab pos="4591050" algn="l"/>
              </a:tabLst>
              <a:defRPr>
                <a:solidFill>
                  <a:schemeClr val="tx1"/>
                </a:solidFill>
                <a:latin typeface="Arial" panose="020B0604020202020204" pitchFamily="34" charset="0"/>
              </a:defRPr>
            </a:lvl3pPr>
            <a:lvl4pPr eaLnBrk="0" fontAlgn="base" hangingPunct="0">
              <a:spcBef>
                <a:spcPct val="0"/>
              </a:spcBef>
              <a:spcAft>
                <a:spcPct val="0"/>
              </a:spcAft>
              <a:tabLst>
                <a:tab pos="4500563" algn="l"/>
                <a:tab pos="4591050" algn="l"/>
              </a:tabLst>
              <a:defRPr>
                <a:solidFill>
                  <a:schemeClr val="tx1"/>
                </a:solidFill>
                <a:latin typeface="Arial" panose="020B0604020202020204" pitchFamily="34" charset="0"/>
              </a:defRPr>
            </a:lvl4pPr>
            <a:lvl5pPr eaLnBrk="0" fontAlgn="base" hangingPunct="0">
              <a:spcBef>
                <a:spcPct val="0"/>
              </a:spcBef>
              <a:spcAft>
                <a:spcPct val="0"/>
              </a:spcAft>
              <a:tabLst>
                <a:tab pos="4500563" algn="l"/>
                <a:tab pos="4591050" algn="l"/>
              </a:tabLst>
              <a:defRPr>
                <a:solidFill>
                  <a:schemeClr val="tx1"/>
                </a:solidFill>
                <a:latin typeface="Arial" panose="020B0604020202020204" pitchFamily="34" charset="0"/>
              </a:defRPr>
            </a:lvl5pPr>
            <a:lvl6pPr eaLnBrk="0" fontAlgn="base" hangingPunct="0">
              <a:spcBef>
                <a:spcPct val="0"/>
              </a:spcBef>
              <a:spcAft>
                <a:spcPct val="0"/>
              </a:spcAft>
              <a:tabLst>
                <a:tab pos="4500563" algn="l"/>
                <a:tab pos="4591050" algn="l"/>
              </a:tabLst>
              <a:defRPr>
                <a:solidFill>
                  <a:schemeClr val="tx1"/>
                </a:solidFill>
                <a:latin typeface="Arial" panose="020B0604020202020204" pitchFamily="34" charset="0"/>
              </a:defRPr>
            </a:lvl6pPr>
            <a:lvl7pPr eaLnBrk="0" fontAlgn="base" hangingPunct="0">
              <a:spcBef>
                <a:spcPct val="0"/>
              </a:spcBef>
              <a:spcAft>
                <a:spcPct val="0"/>
              </a:spcAft>
              <a:tabLst>
                <a:tab pos="4500563" algn="l"/>
                <a:tab pos="4591050" algn="l"/>
              </a:tabLst>
              <a:defRPr>
                <a:solidFill>
                  <a:schemeClr val="tx1"/>
                </a:solidFill>
                <a:latin typeface="Arial" panose="020B0604020202020204" pitchFamily="34" charset="0"/>
              </a:defRPr>
            </a:lvl7pPr>
            <a:lvl8pPr eaLnBrk="0" fontAlgn="base" hangingPunct="0">
              <a:spcBef>
                <a:spcPct val="0"/>
              </a:spcBef>
              <a:spcAft>
                <a:spcPct val="0"/>
              </a:spcAft>
              <a:tabLst>
                <a:tab pos="4500563" algn="l"/>
                <a:tab pos="4591050" algn="l"/>
              </a:tabLst>
              <a:defRPr>
                <a:solidFill>
                  <a:schemeClr val="tx1"/>
                </a:solidFill>
                <a:latin typeface="Arial" panose="020B0604020202020204" pitchFamily="34" charset="0"/>
              </a:defRPr>
            </a:lvl8pPr>
            <a:lvl9pPr eaLnBrk="0" fontAlgn="base" hangingPunct="0">
              <a:spcBef>
                <a:spcPct val="0"/>
              </a:spcBef>
              <a:spcAft>
                <a:spcPct val="0"/>
              </a:spcAft>
              <a:tabLst>
                <a:tab pos="4500563" algn="l"/>
                <a:tab pos="4591050" algn="l"/>
              </a:tabLst>
              <a:defRPr>
                <a:solidFill>
                  <a:schemeClr val="tx1"/>
                </a:solidFill>
                <a:latin typeface="Arial" panose="020B0604020202020204" pitchFamily="34" charset="0"/>
              </a:defRPr>
            </a:lvl9pPr>
          </a:lstStyle>
          <a:p>
            <a:pPr algn="just" defTabSz="858360"/>
            <a:r>
              <a:rPr lang="mn-MN" altLang="en-US" b="1" dirty="0">
                <a:solidFill>
                  <a:srgbClr val="3457A4"/>
                </a:solidFill>
                <a:latin typeface="Mogul Helios" pitchFamily="2" charset="0"/>
                <a:ea typeface="Calibri" panose="020F0502020204030204" pitchFamily="34" charset="0"/>
                <a:cs typeface="Times New Roman" panose="02020603050405020304" pitchFamily="18" charset="0"/>
              </a:rPr>
              <a:t>2020.01.17</a:t>
            </a:r>
            <a:endParaRPr lang="mn-MN" altLang="en-US" sz="700" dirty="0">
              <a:solidFill>
                <a:srgbClr val="3457A4"/>
              </a:solidFill>
            </a:endParaRPr>
          </a:p>
          <a:p>
            <a:pPr algn="just" defTabSz="858360"/>
            <a:r>
              <a:rPr lang="mn-MN" altLang="en-US" dirty="0">
                <a:latin typeface="Mogul Helios" pitchFamily="2" charset="0"/>
                <a:ea typeface="Calibri" panose="020F0502020204030204" pitchFamily="34" charset="0"/>
                <a:cs typeface="Times New Roman" panose="02020603050405020304" pitchFamily="18" charset="0"/>
              </a:rPr>
              <a:t>Санхүүгийн зохицуулах хороо ҮХХЭХЗБ болон ҮМҮЧТХЭАЭ-ийн үйл ажиллагаанд            зохицуулалт, хяналт тавихаар хуульчлагдсан.</a:t>
            </a:r>
          </a:p>
        </p:txBody>
      </p:sp>
      <p:pic>
        <p:nvPicPr>
          <p:cNvPr id="212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3701" y="4986008"/>
            <a:ext cx="716784" cy="716785"/>
          </a:xfrm>
          <a:prstGeom prst="rect">
            <a:avLst/>
          </a:prstGeom>
          <a:noFill/>
          <a:extLst>
            <a:ext uri="{909E8E84-426E-40DD-AFC4-6F175D3DCCD1}">
              <a14:hiddenFill xmlns:a14="http://schemas.microsoft.com/office/drawing/2010/main">
                <a:solidFill>
                  <a:srgbClr val="FFFFFF"/>
                </a:solidFill>
              </a14:hiddenFill>
            </a:ext>
          </a:extLst>
        </p:spPr>
      </p:pic>
      <p:pic>
        <p:nvPicPr>
          <p:cNvPr id="2131"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3698" y="4096291"/>
            <a:ext cx="716785" cy="716784"/>
          </a:xfrm>
          <a:prstGeom prst="rect">
            <a:avLst/>
          </a:prstGeom>
          <a:noFill/>
          <a:extLst>
            <a:ext uri="{909E8E84-426E-40DD-AFC4-6F175D3DCCD1}">
              <a14:hiddenFill xmlns:a14="http://schemas.microsoft.com/office/drawing/2010/main">
                <a:solidFill>
                  <a:srgbClr val="FFFFFF"/>
                </a:solidFill>
              </a14:hiddenFill>
            </a:ext>
          </a:extLst>
        </p:spPr>
      </p:pic>
      <p:pic>
        <p:nvPicPr>
          <p:cNvPr id="2128"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1627" y="7133344"/>
            <a:ext cx="798746" cy="798746"/>
          </a:xfrm>
          <a:prstGeom prst="rect">
            <a:avLst/>
          </a:prstGeom>
          <a:noFill/>
          <a:extLst>
            <a:ext uri="{909E8E84-426E-40DD-AFC4-6F175D3DCCD1}">
              <a14:hiddenFill xmlns:a14="http://schemas.microsoft.com/office/drawing/2010/main">
                <a:solidFill>
                  <a:srgbClr val="FFFFFF"/>
                </a:solidFill>
              </a14:hiddenFill>
            </a:ext>
          </a:extLst>
        </p:spPr>
      </p:pic>
      <p:cxnSp>
        <p:nvCxnSpPr>
          <p:cNvPr id="147" name="Straight Arrow Connector 146"/>
          <p:cNvCxnSpPr/>
          <p:nvPr/>
        </p:nvCxnSpPr>
        <p:spPr>
          <a:xfrm>
            <a:off x="7363435" y="3004234"/>
            <a:ext cx="39939" cy="4981665"/>
          </a:xfrm>
          <a:prstGeom prst="straightConnector1">
            <a:avLst/>
          </a:prstGeom>
          <a:ln w="38100">
            <a:solidFill>
              <a:srgbClr val="3457A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79" name="Text Box 77"/>
          <p:cNvSpPr txBox="1">
            <a:spLocks noChangeArrowheads="1"/>
          </p:cNvSpPr>
          <p:nvPr/>
        </p:nvSpPr>
        <p:spPr bwMode="auto">
          <a:xfrm>
            <a:off x="7638523" y="3230940"/>
            <a:ext cx="694432" cy="66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835" tIns="42918" rIns="85835" bIns="42918" numCol="1" anchor="t" anchorCtr="0" compatLnSpc="1">
            <a:prstTxWarp prst="textNoShape">
              <a:avLst/>
            </a:prstTxWarp>
          </a:bodyPr>
          <a:lstStyle/>
          <a:p>
            <a:pPr algn="ctr" defTabSz="858360" eaLnBrk="0" fontAlgn="base" hangingPunct="0">
              <a:spcBef>
                <a:spcPct val="0"/>
              </a:spcBef>
              <a:spcAft>
                <a:spcPct val="0"/>
              </a:spcAft>
            </a:pPr>
            <a:r>
              <a:rPr lang="mn-MN" altLang="en-US" sz="1502" dirty="0">
                <a:latin typeface="Mogul Helios" pitchFamily="2" charset="0"/>
                <a:ea typeface="Calibri" panose="020F0502020204030204" pitchFamily="34" charset="0"/>
                <a:cs typeface="Times New Roman" panose="02020603050405020304" pitchFamily="18" charset="0"/>
              </a:rPr>
              <a:t>ҮХХЗБ</a:t>
            </a:r>
            <a:endParaRPr lang="mn-MN" altLang="en-US" sz="469" dirty="0"/>
          </a:p>
          <a:p>
            <a:pPr algn="ctr" defTabSz="858360" eaLnBrk="0" fontAlgn="base" hangingPunct="0">
              <a:spcBef>
                <a:spcPct val="0"/>
              </a:spcBef>
              <a:spcAft>
                <a:spcPct val="0"/>
              </a:spcAft>
            </a:pPr>
            <a:r>
              <a:rPr lang="mn-MN" altLang="en-US" sz="2628" dirty="0">
                <a:solidFill>
                  <a:srgbClr val="3457A4"/>
                </a:solidFill>
                <a:latin typeface="Mogul Helios" pitchFamily="2" charset="0"/>
                <a:ea typeface="Calibri" panose="020F0502020204030204" pitchFamily="34" charset="0"/>
                <a:cs typeface="Times New Roman" panose="02020603050405020304" pitchFamily="18" charset="0"/>
              </a:rPr>
              <a:t>167</a:t>
            </a:r>
            <a:endParaRPr lang="mn-MN" altLang="en-US" sz="1690" dirty="0">
              <a:solidFill>
                <a:srgbClr val="3457A4"/>
              </a:solidFill>
              <a:latin typeface="Arial" panose="020B0604020202020204" pitchFamily="34" charset="0"/>
            </a:endParaRPr>
          </a:p>
        </p:txBody>
      </p:sp>
      <p:sp>
        <p:nvSpPr>
          <p:cNvPr id="76" name="Text Box 73"/>
          <p:cNvSpPr txBox="1">
            <a:spLocks noChangeArrowheads="1"/>
          </p:cNvSpPr>
          <p:nvPr/>
        </p:nvSpPr>
        <p:spPr bwMode="auto">
          <a:xfrm>
            <a:off x="7434218" y="4030640"/>
            <a:ext cx="1108707" cy="78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835" tIns="42918" rIns="85835" bIns="42918" numCol="1" anchor="t" anchorCtr="0" compatLnSpc="1">
            <a:prstTxWarp prst="textNoShape">
              <a:avLst/>
            </a:prstTxWarp>
          </a:bodyPr>
          <a:lstStyle/>
          <a:p>
            <a:pPr algn="ctr" defTabSz="858360" eaLnBrk="0" fontAlgn="base" hangingPunct="0">
              <a:spcBef>
                <a:spcPct val="0"/>
              </a:spcBef>
              <a:spcAft>
                <a:spcPct val="0"/>
              </a:spcAft>
            </a:pPr>
            <a:r>
              <a:rPr lang="mn-MN" altLang="en-US" sz="1315" dirty="0">
                <a:latin typeface="Mogul Helios" pitchFamily="2" charset="0"/>
                <a:ea typeface="Calibri" panose="020F0502020204030204" pitchFamily="34" charset="0"/>
                <a:cs typeface="Times New Roman" panose="02020603050405020304" pitchFamily="18" charset="0"/>
              </a:rPr>
              <a:t>ҮМҮЧТХЭАЭ хуулийн этгээд</a:t>
            </a:r>
            <a:endParaRPr lang="mn-MN" altLang="en-US" sz="469" dirty="0"/>
          </a:p>
          <a:p>
            <a:pPr algn="ctr" defTabSz="858360" eaLnBrk="0" fontAlgn="base" hangingPunct="0">
              <a:spcBef>
                <a:spcPct val="0"/>
              </a:spcBef>
              <a:spcAft>
                <a:spcPct val="0"/>
              </a:spcAft>
            </a:pPr>
            <a:r>
              <a:rPr lang="mn-MN" altLang="en-US" sz="2628" dirty="0">
                <a:solidFill>
                  <a:srgbClr val="EC5F31"/>
                </a:solidFill>
                <a:latin typeface="Mogul Helios" pitchFamily="2" charset="0"/>
                <a:ea typeface="Calibri" panose="020F0502020204030204" pitchFamily="34" charset="0"/>
                <a:cs typeface="Times New Roman" panose="02020603050405020304" pitchFamily="18" charset="0"/>
              </a:rPr>
              <a:t>30</a:t>
            </a:r>
            <a:endParaRPr lang="mn-MN" altLang="en-US" sz="1690" dirty="0">
              <a:solidFill>
                <a:srgbClr val="EC5F31"/>
              </a:solidFill>
              <a:latin typeface="Arial" panose="020B0604020202020204" pitchFamily="34" charset="0"/>
            </a:endParaRPr>
          </a:p>
        </p:txBody>
      </p:sp>
      <p:sp>
        <p:nvSpPr>
          <p:cNvPr id="77" name="Text Box 79"/>
          <p:cNvSpPr txBox="1">
            <a:spLocks noChangeArrowheads="1"/>
          </p:cNvSpPr>
          <p:nvPr/>
        </p:nvSpPr>
        <p:spPr bwMode="auto">
          <a:xfrm>
            <a:off x="7447779" y="6856172"/>
            <a:ext cx="1075922" cy="107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835" tIns="42918" rIns="85835" bIns="42918" numCol="1" anchor="t" anchorCtr="0" compatLnSpc="1">
            <a:prstTxWarp prst="textNoShape">
              <a:avLst/>
            </a:prstTxWarp>
          </a:bodyPr>
          <a:lstStyle/>
          <a:p>
            <a:pPr algn="ctr" defTabSz="858360" eaLnBrk="0" fontAlgn="base" hangingPunct="0">
              <a:spcBef>
                <a:spcPct val="0"/>
              </a:spcBef>
              <a:spcAft>
                <a:spcPct val="0"/>
              </a:spcAft>
            </a:pPr>
            <a:r>
              <a:rPr lang="mn-MN" altLang="en-US" sz="1126" dirty="0">
                <a:latin typeface="Mogul Helios" pitchFamily="2" charset="0"/>
                <a:ea typeface="Calibri" panose="020F0502020204030204" pitchFamily="34" charset="0"/>
                <a:cs typeface="Times New Roman" panose="02020603050405020304" pitchFamily="18" charset="0"/>
              </a:rPr>
              <a:t>ҮМҮЧ-аар хийсэн эдлэлийн арилжаа эрхлэгч иргэд</a:t>
            </a:r>
            <a:endParaRPr lang="mn-MN" altLang="en-US" sz="469" dirty="0"/>
          </a:p>
          <a:p>
            <a:pPr algn="ctr" defTabSz="858360" eaLnBrk="0" fontAlgn="base" hangingPunct="0">
              <a:spcBef>
                <a:spcPct val="0"/>
              </a:spcBef>
              <a:spcAft>
                <a:spcPct val="0"/>
              </a:spcAft>
            </a:pPr>
            <a:r>
              <a:rPr lang="mn-MN" altLang="en-US" sz="2628" dirty="0">
                <a:solidFill>
                  <a:srgbClr val="3457A4"/>
                </a:solidFill>
                <a:latin typeface="Mogul Helios" pitchFamily="2" charset="0"/>
                <a:ea typeface="Calibri" panose="020F0502020204030204" pitchFamily="34" charset="0"/>
                <a:cs typeface="Times New Roman" panose="02020603050405020304" pitchFamily="18" charset="0"/>
              </a:rPr>
              <a:t>231</a:t>
            </a:r>
            <a:endParaRPr lang="mn-MN" altLang="en-US" sz="1690" dirty="0">
              <a:solidFill>
                <a:srgbClr val="3457A4"/>
              </a:solidFill>
              <a:latin typeface="Arial" panose="020B0604020202020204" pitchFamily="34" charset="0"/>
            </a:endParaRPr>
          </a:p>
        </p:txBody>
      </p:sp>
      <p:sp>
        <p:nvSpPr>
          <p:cNvPr id="90" name="Text Box 66"/>
          <p:cNvSpPr txBox="1">
            <a:spLocks noChangeArrowheads="1"/>
          </p:cNvSpPr>
          <p:nvPr/>
        </p:nvSpPr>
        <p:spPr bwMode="auto">
          <a:xfrm>
            <a:off x="7378484" y="5796166"/>
            <a:ext cx="1214511" cy="95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835" tIns="42918" rIns="85835" bIns="42918" numCol="1" anchor="t" anchorCtr="0" compatLnSpc="1">
            <a:prstTxWarp prst="textNoShape">
              <a:avLst/>
            </a:prstTxWarp>
          </a:bodyPr>
          <a:lstStyle/>
          <a:p>
            <a:pPr algn="ctr" defTabSz="858360" eaLnBrk="0" fontAlgn="base" hangingPunct="0">
              <a:spcBef>
                <a:spcPct val="0"/>
              </a:spcBef>
              <a:spcAft>
                <a:spcPct val="0"/>
              </a:spcAft>
            </a:pPr>
            <a:r>
              <a:rPr lang="mn-MN" altLang="en-US" sz="1315" dirty="0">
                <a:latin typeface="Mogul Helios" pitchFamily="2" charset="0"/>
                <a:ea typeface="Calibri" panose="020F0502020204030204" pitchFamily="34" charset="0"/>
                <a:cs typeface="Times New Roman" panose="02020603050405020304" pitchFamily="18" charset="0"/>
              </a:rPr>
              <a:t>ҮМҮЧ-ны арилжаа эрхлэгч иргэд</a:t>
            </a:r>
            <a:endParaRPr lang="mn-MN" altLang="en-US" sz="469" dirty="0"/>
          </a:p>
          <a:p>
            <a:pPr algn="ctr" defTabSz="858360" eaLnBrk="0" fontAlgn="base" hangingPunct="0">
              <a:spcBef>
                <a:spcPct val="0"/>
              </a:spcBef>
              <a:spcAft>
                <a:spcPct val="0"/>
              </a:spcAft>
            </a:pPr>
            <a:r>
              <a:rPr lang="mn-MN" altLang="en-US" sz="2628" dirty="0">
                <a:solidFill>
                  <a:srgbClr val="EC5F31"/>
                </a:solidFill>
                <a:latin typeface="Mogul Helios" pitchFamily="2" charset="0"/>
                <a:ea typeface="Calibri" panose="020F0502020204030204" pitchFamily="34" charset="0"/>
                <a:cs typeface="Times New Roman" panose="02020603050405020304" pitchFamily="18" charset="0"/>
              </a:rPr>
              <a:t>111</a:t>
            </a:r>
            <a:endParaRPr lang="mn-MN" altLang="en-US" sz="1690" dirty="0">
              <a:solidFill>
                <a:srgbClr val="EC5F31"/>
              </a:solidFill>
              <a:latin typeface="Arial" panose="020B0604020202020204" pitchFamily="34" charset="0"/>
            </a:endParaRPr>
          </a:p>
        </p:txBody>
      </p:sp>
      <p:sp>
        <p:nvSpPr>
          <p:cNvPr id="91" name="Text Box 74"/>
          <p:cNvSpPr txBox="1">
            <a:spLocks noChangeArrowheads="1"/>
          </p:cNvSpPr>
          <p:nvPr/>
        </p:nvSpPr>
        <p:spPr bwMode="auto">
          <a:xfrm>
            <a:off x="7500607" y="4936530"/>
            <a:ext cx="976080" cy="76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835" tIns="42918" rIns="85835" bIns="42918" numCol="1" anchor="t" anchorCtr="0" compatLnSpc="1">
            <a:prstTxWarp prst="textNoShape">
              <a:avLst/>
            </a:prstTxWarp>
          </a:bodyPr>
          <a:lstStyle/>
          <a:p>
            <a:pPr algn="ctr" defTabSz="858360" eaLnBrk="0" fontAlgn="base" hangingPunct="0">
              <a:spcBef>
                <a:spcPct val="0"/>
              </a:spcBef>
              <a:spcAft>
                <a:spcPct val="0"/>
              </a:spcAft>
            </a:pPr>
            <a:r>
              <a:rPr lang="mn-MN" altLang="en-US" sz="1315" dirty="0">
                <a:latin typeface="Mogul Helios" pitchFamily="2" charset="0"/>
                <a:ea typeface="Calibri" panose="020F0502020204030204" pitchFamily="34" charset="0"/>
                <a:cs typeface="Times New Roman" panose="02020603050405020304" pitchFamily="18" charset="0"/>
              </a:rPr>
              <a:t>ҮМҮЧТХЭАЭ  иргэд</a:t>
            </a:r>
            <a:endParaRPr lang="mn-MN" altLang="en-US" sz="469" dirty="0"/>
          </a:p>
          <a:p>
            <a:pPr algn="ctr" defTabSz="858360" eaLnBrk="0" fontAlgn="base" hangingPunct="0">
              <a:spcBef>
                <a:spcPct val="0"/>
              </a:spcBef>
              <a:spcAft>
                <a:spcPct val="0"/>
              </a:spcAft>
            </a:pPr>
            <a:r>
              <a:rPr lang="mn-MN" altLang="en-US" sz="2628" dirty="0">
                <a:solidFill>
                  <a:srgbClr val="3457A4"/>
                </a:solidFill>
                <a:latin typeface="Mogul Helios" pitchFamily="2" charset="0"/>
                <a:ea typeface="Calibri" panose="020F0502020204030204" pitchFamily="34" charset="0"/>
                <a:cs typeface="Times New Roman" panose="02020603050405020304" pitchFamily="18" charset="0"/>
              </a:rPr>
              <a:t>57</a:t>
            </a:r>
            <a:endParaRPr lang="mn-MN" altLang="en-US" sz="1690" dirty="0">
              <a:solidFill>
                <a:srgbClr val="3457A4"/>
              </a:solidFill>
              <a:latin typeface="Arial" panose="020B0604020202020204" pitchFamily="34" charset="0"/>
            </a:endParaRPr>
          </a:p>
        </p:txBody>
      </p:sp>
      <p:sp>
        <p:nvSpPr>
          <p:cNvPr id="92" name="Text Box 64"/>
          <p:cNvSpPr txBox="1">
            <a:spLocks noChangeArrowheads="1"/>
          </p:cNvSpPr>
          <p:nvPr/>
        </p:nvSpPr>
        <p:spPr bwMode="auto">
          <a:xfrm>
            <a:off x="804413" y="4071091"/>
            <a:ext cx="5008553" cy="396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835" tIns="42918" rIns="85835" bIns="42918" numCol="1" anchor="t" anchorCtr="0" compatLnSpc="1">
            <a:prstTxWarp prst="textNoShape">
              <a:avLst/>
            </a:prstTxWarp>
            <a:spAutoFit/>
          </a:bodyPr>
          <a:lstStyle/>
          <a:p>
            <a:pPr marL="285741" indent="-285741" algn="just" defTabSz="858360" eaLnBrk="0" fontAlgn="base" hangingPunct="0">
              <a:spcBef>
                <a:spcPct val="0"/>
              </a:spcBef>
              <a:spcAft>
                <a:spcPct val="0"/>
              </a:spcAft>
              <a:buFont typeface="Wingdings" panose="05000000000000000000" pitchFamily="2" charset="2"/>
              <a:buChar char="Ø"/>
            </a:pPr>
            <a:r>
              <a:rPr lang="en-US" altLang="en-US" dirty="0">
                <a:latin typeface="Mogul Helios" pitchFamily="2" charset="0"/>
                <a:ea typeface="Calibri" panose="020F0502020204030204" pitchFamily="34" charset="0"/>
                <a:cs typeface="Times New Roman" panose="02020603050405020304" pitchFamily="18" charset="0"/>
              </a:rPr>
              <a:t>2</a:t>
            </a:r>
            <a:r>
              <a:rPr lang="mn-MN" altLang="en-US" dirty="0">
                <a:latin typeface="Mogul Helios" pitchFamily="2" charset="0"/>
                <a:ea typeface="Calibri" panose="020F0502020204030204" pitchFamily="34" charset="0"/>
                <a:cs typeface="Times New Roman" panose="02020603050405020304" pitchFamily="18" charset="0"/>
              </a:rPr>
              <a:t> салбарын </a:t>
            </a:r>
            <a:r>
              <a:rPr lang="mn-MN" altLang="en-US" b="1" dirty="0">
                <a:solidFill>
                  <a:srgbClr val="3457A4"/>
                </a:solidFill>
                <a:latin typeface="Mogul Helios" pitchFamily="2" charset="0"/>
                <a:ea typeface="Calibri" panose="020F0502020204030204" pitchFamily="34" charset="0"/>
                <a:cs typeface="Times New Roman" panose="02020603050405020304" pitchFamily="18" charset="0"/>
              </a:rPr>
              <a:t>тусгай зөвшөөрөл, эрх олголт, бүртгэлийн журам, тохиромжтой этгээдийг тодорхойлох журам, зайны болон газар дээрх хяналт шалгалт </a:t>
            </a:r>
            <a:r>
              <a:rPr lang="mn-MN" altLang="en-US" dirty="0">
                <a:latin typeface="Mogul Helios" pitchFamily="2" charset="0"/>
                <a:ea typeface="Calibri" panose="020F0502020204030204" pitchFamily="34" charset="0"/>
                <a:cs typeface="Times New Roman" panose="02020603050405020304" pitchFamily="18" charset="0"/>
              </a:rPr>
              <a:t>хийх журмуудыг баталсан.</a:t>
            </a:r>
            <a:endParaRPr lang="mn-MN" altLang="en-US" dirty="0"/>
          </a:p>
          <a:p>
            <a:pPr marL="285741" indent="-285741" algn="just" defTabSz="858360" eaLnBrk="0" fontAlgn="base" hangingPunct="0">
              <a:spcBef>
                <a:spcPct val="0"/>
              </a:spcBef>
              <a:spcAft>
                <a:spcPct val="0"/>
              </a:spcAft>
              <a:buFont typeface="Wingdings" panose="05000000000000000000" pitchFamily="2" charset="2"/>
              <a:buChar char="Ø"/>
            </a:pPr>
            <a:r>
              <a:rPr lang="mn-MN" altLang="en-US" dirty="0">
                <a:latin typeface="Mogul Helios" pitchFamily="2" charset="0"/>
                <a:ea typeface="Calibri" panose="020F0502020204030204" pitchFamily="34" charset="0"/>
                <a:cs typeface="Times New Roman" panose="02020603050405020304" pitchFamily="18" charset="0"/>
              </a:rPr>
              <a:t>УБЕГ-тай хамтран тусгай зөвшөөрөл авах хүсэлтээ СЗХ-нд ирүүлээгүй байгаа </a:t>
            </a:r>
            <a:r>
              <a:rPr lang="mn-MN" altLang="en-US" b="1" dirty="0">
                <a:solidFill>
                  <a:srgbClr val="2957A4"/>
                </a:solidFill>
                <a:latin typeface="Mogul Helios" pitchFamily="2" charset="0"/>
                <a:ea typeface="Calibri" panose="020F0502020204030204" pitchFamily="34" charset="0"/>
                <a:cs typeface="Times New Roman" panose="02020603050405020304" pitchFamily="18" charset="0"/>
              </a:rPr>
              <a:t>6,958</a:t>
            </a:r>
            <a:r>
              <a:rPr lang="mn-MN" altLang="en-US" dirty="0">
                <a:latin typeface="Mogul Helios" pitchFamily="2" charset="0"/>
                <a:ea typeface="Calibri" panose="020F0502020204030204" pitchFamily="34" charset="0"/>
                <a:cs typeface="Times New Roman" panose="02020603050405020304" pitchFamily="18" charset="0"/>
              </a:rPr>
              <a:t> хуулийн этгээдийн үйл ажиллагааны чиглэлээс нь ҮХХЗБ болон ҮМҮЧТХЭАЭ-ийн чиглэлийг хасуулсан.</a:t>
            </a:r>
            <a:endParaRPr lang="mn-MN" altLang="en-US" dirty="0"/>
          </a:p>
          <a:p>
            <a:pPr marL="285741" indent="-285741" algn="just" defTabSz="858360" eaLnBrk="0" fontAlgn="base" hangingPunct="0">
              <a:spcBef>
                <a:spcPct val="0"/>
              </a:spcBef>
              <a:spcAft>
                <a:spcPct val="0"/>
              </a:spcAft>
              <a:buFont typeface="Wingdings" panose="05000000000000000000" pitchFamily="2" charset="2"/>
              <a:buChar char="Ø"/>
            </a:pPr>
            <a:r>
              <a:rPr lang="mn-MN" altLang="en-US" dirty="0">
                <a:latin typeface="Mogul Helios" pitchFamily="2" charset="0"/>
                <a:ea typeface="Calibri" panose="020F0502020204030204" pitchFamily="34" charset="0"/>
                <a:cs typeface="Times New Roman" panose="02020603050405020304" pitchFamily="18" charset="0"/>
              </a:rPr>
              <a:t>2 салбарын оролцогчдод зориулсан анхны </a:t>
            </a:r>
            <a:r>
              <a:rPr lang="mn-MN" altLang="en-US" b="1" dirty="0">
                <a:solidFill>
                  <a:srgbClr val="3457A4"/>
                </a:solidFill>
                <a:latin typeface="Mogul Helios" pitchFamily="2" charset="0"/>
                <a:ea typeface="Calibri" panose="020F0502020204030204" pitchFamily="34" charset="0"/>
                <a:cs typeface="Times New Roman" panose="02020603050405020304" pitchFamily="18" charset="0"/>
              </a:rPr>
              <a:t>гарын авлагуудыг боловсруулж </a:t>
            </a:r>
            <a:r>
              <a:rPr lang="mn-MN" altLang="en-US" dirty="0">
                <a:latin typeface="Mogul Helios" pitchFamily="2" charset="0"/>
                <a:ea typeface="Calibri" panose="020F0502020204030204" pitchFamily="34" charset="0"/>
                <a:cs typeface="Times New Roman" panose="02020603050405020304" pitchFamily="18" charset="0"/>
              </a:rPr>
              <a:t>хэвлүүлсэн.</a:t>
            </a:r>
            <a:endParaRPr lang="mn-MN" altLang="en-US" dirty="0"/>
          </a:p>
          <a:p>
            <a:pPr marL="285741" indent="-285741" algn="just" defTabSz="858360" eaLnBrk="0" fontAlgn="base" hangingPunct="0">
              <a:spcBef>
                <a:spcPct val="0"/>
              </a:spcBef>
              <a:spcAft>
                <a:spcPct val="0"/>
              </a:spcAft>
              <a:buFont typeface="Wingdings" panose="05000000000000000000" pitchFamily="2" charset="2"/>
              <a:buChar char="Ø"/>
            </a:pPr>
            <a:r>
              <a:rPr lang="mn-MN" altLang="en-US" b="1" dirty="0">
                <a:solidFill>
                  <a:srgbClr val="3457A4"/>
                </a:solidFill>
                <a:latin typeface="Mogul Helios" pitchFamily="2" charset="0"/>
                <a:ea typeface="Calibri" panose="020F0502020204030204" pitchFamily="34" charset="0"/>
                <a:cs typeface="Times New Roman" panose="02020603050405020304" pitchFamily="18" charset="0"/>
              </a:rPr>
              <a:t>ҮМҮЧТХЭАЭ-дийн</a:t>
            </a:r>
            <a:r>
              <a:rPr lang="mn-MN" altLang="en-US" dirty="0">
                <a:latin typeface="Mogul Helios" pitchFamily="2" charset="0"/>
                <a:ea typeface="Calibri" panose="020F0502020204030204" pitchFamily="34" charset="0"/>
                <a:cs typeface="Times New Roman" panose="02020603050405020304" pitchFamily="18" charset="0"/>
              </a:rPr>
              <a:t> үндэсний холбоо</a:t>
            </a:r>
            <a:r>
              <a:rPr lang="mn-MN" altLang="en-US" b="1" dirty="0">
                <a:latin typeface="Mogul Helios" pitchFamily="2" charset="0"/>
                <a:ea typeface="Calibri" panose="020F0502020204030204" pitchFamily="34" charset="0"/>
                <a:cs typeface="Times New Roman" panose="02020603050405020304" pitchFamily="18" charset="0"/>
              </a:rPr>
              <a:t> </a:t>
            </a:r>
            <a:r>
              <a:rPr lang="mn-MN" altLang="en-US" dirty="0">
                <a:latin typeface="Mogul Helios" pitchFamily="2" charset="0"/>
                <a:ea typeface="Calibri" panose="020F0502020204030204" pitchFamily="34" charset="0"/>
                <a:cs typeface="Times New Roman" panose="02020603050405020304" pitchFamily="18" charset="0"/>
              </a:rPr>
              <a:t>үүсгэн байгуулагдаж СЗХ-ноос түүнд тавигдах шаардлагыг тодорхойлсон </a:t>
            </a:r>
            <a:r>
              <a:rPr lang="mn-MN" altLang="en-US" b="1" dirty="0">
                <a:solidFill>
                  <a:srgbClr val="3457A4"/>
                </a:solidFill>
                <a:latin typeface="Mogul Helios" pitchFamily="2" charset="0"/>
                <a:ea typeface="Calibri" panose="020F0502020204030204" pitchFamily="34" charset="0"/>
                <a:cs typeface="Times New Roman" panose="02020603050405020304" pitchFamily="18" charset="0"/>
              </a:rPr>
              <a:t>журмыг баталж</a:t>
            </a:r>
            <a:r>
              <a:rPr lang="mn-MN" altLang="en-US" dirty="0">
                <a:latin typeface="Mogul Helios" pitchFamily="2" charset="0"/>
                <a:ea typeface="Calibri" panose="020F0502020204030204" pitchFamily="34" charset="0"/>
                <a:cs typeface="Times New Roman" panose="02020603050405020304" pitchFamily="18" charset="0"/>
              </a:rPr>
              <a:t>, сургалтын чиглэлд </a:t>
            </a:r>
            <a:r>
              <a:rPr lang="mn-MN" altLang="en-US" b="1" dirty="0">
                <a:solidFill>
                  <a:srgbClr val="3457A4"/>
                </a:solidFill>
                <a:latin typeface="Mogul Helios" pitchFamily="2" charset="0"/>
                <a:ea typeface="Calibri" panose="020F0502020204030204" pitchFamily="34" charset="0"/>
                <a:cs typeface="Times New Roman" panose="02020603050405020304" pitchFamily="18" charset="0"/>
              </a:rPr>
              <a:t>хамтран ажиллах гэрээг байгуулсан</a:t>
            </a:r>
            <a:r>
              <a:rPr lang="mn-MN" altLang="en-US" dirty="0">
                <a:latin typeface="Mogul Helios" pitchFamily="2" charset="0"/>
                <a:ea typeface="Calibri" panose="020F0502020204030204" pitchFamily="34" charset="0"/>
                <a:cs typeface="Times New Roman" panose="02020603050405020304" pitchFamily="18" charset="0"/>
              </a:rPr>
              <a:t>.</a:t>
            </a:r>
            <a:endParaRPr lang="mn-MN" altLang="en-US" dirty="0">
              <a:latin typeface="Arial" panose="020B0604020202020204" pitchFamily="34" charset="0"/>
            </a:endParaRPr>
          </a:p>
        </p:txBody>
      </p:sp>
      <p:cxnSp>
        <p:nvCxnSpPr>
          <p:cNvPr id="155" name="Connector: Elbow 21"/>
          <p:cNvCxnSpPr/>
          <p:nvPr/>
        </p:nvCxnSpPr>
        <p:spPr>
          <a:xfrm flipH="1">
            <a:off x="726203" y="2201469"/>
            <a:ext cx="730197" cy="717083"/>
          </a:xfrm>
          <a:prstGeom prst="bentConnector3">
            <a:avLst>
              <a:gd name="adj1" fmla="val 100874"/>
            </a:avLst>
          </a:prstGeom>
          <a:ln w="38100">
            <a:solidFill>
              <a:srgbClr val="EC5F31"/>
            </a:solidFill>
          </a:ln>
        </p:spPr>
        <p:style>
          <a:lnRef idx="1">
            <a:schemeClr val="accent1"/>
          </a:lnRef>
          <a:fillRef idx="0">
            <a:schemeClr val="accent1"/>
          </a:fillRef>
          <a:effectRef idx="0">
            <a:schemeClr val="accent1"/>
          </a:effectRef>
          <a:fontRef idx="minor">
            <a:schemeClr val="tx1"/>
          </a:fontRef>
        </p:style>
      </p:cxnSp>
      <p:cxnSp>
        <p:nvCxnSpPr>
          <p:cNvPr id="158" name="Connector: Elbow 37"/>
          <p:cNvCxnSpPr/>
          <p:nvPr/>
        </p:nvCxnSpPr>
        <p:spPr>
          <a:xfrm flipH="1">
            <a:off x="5246315" y="7318668"/>
            <a:ext cx="730197" cy="717083"/>
          </a:xfrm>
          <a:prstGeom prst="bentConnector3">
            <a:avLst>
              <a:gd name="adj1" fmla="val 2623"/>
            </a:avLst>
          </a:prstGeom>
          <a:ln w="38100">
            <a:solidFill>
              <a:srgbClr val="D0402C"/>
            </a:solidFill>
          </a:ln>
        </p:spPr>
        <p:style>
          <a:lnRef idx="1">
            <a:schemeClr val="accent1"/>
          </a:lnRef>
          <a:fillRef idx="0">
            <a:schemeClr val="accent1"/>
          </a:fillRef>
          <a:effectRef idx="0">
            <a:schemeClr val="accent1"/>
          </a:effectRef>
          <a:fontRef idx="minor">
            <a:schemeClr val="tx1"/>
          </a:fontRef>
        </p:style>
      </p:cxnSp>
      <p:sp>
        <p:nvSpPr>
          <p:cNvPr id="93" name="Text Box 67"/>
          <p:cNvSpPr txBox="1">
            <a:spLocks noChangeArrowheads="1"/>
          </p:cNvSpPr>
          <p:nvPr/>
        </p:nvSpPr>
        <p:spPr bwMode="auto">
          <a:xfrm>
            <a:off x="2549171" y="3583427"/>
            <a:ext cx="1944790" cy="354667"/>
          </a:xfrm>
          <a:prstGeom prst="rect">
            <a:avLst/>
          </a:prstGeom>
          <a:solidFill>
            <a:srgbClr val="2957A4"/>
          </a:solidFill>
          <a:ln>
            <a:noFill/>
          </a:ln>
          <a:extLst/>
        </p:spPr>
        <p:txBody>
          <a:bodyPr vert="horz" wrap="square" lIns="85835" tIns="42918" rIns="85835" bIns="42918" numCol="1" anchor="t" anchorCtr="0" compatLnSpc="1">
            <a:prstTxWarp prst="textNoShape">
              <a:avLst/>
            </a:prstTxWarp>
          </a:bodyPr>
          <a:lstStyle/>
          <a:p>
            <a:pPr algn="ctr" defTabSz="858360" eaLnBrk="0" fontAlgn="base" hangingPunct="0">
              <a:spcBef>
                <a:spcPct val="0"/>
              </a:spcBef>
              <a:spcAft>
                <a:spcPct val="0"/>
              </a:spcAft>
            </a:pPr>
            <a:r>
              <a:rPr lang="mn-MN" altLang="en-US" dirty="0">
                <a:solidFill>
                  <a:schemeClr val="bg1"/>
                </a:solidFill>
                <a:latin typeface="Mogul Helios" pitchFamily="2" charset="0"/>
                <a:ea typeface="Calibri" panose="020F0502020204030204" pitchFamily="34" charset="0"/>
                <a:cs typeface="Times New Roman" panose="02020603050405020304" pitchFamily="18" charset="0"/>
              </a:rPr>
              <a:t>ОНЦЛОХ АЖЛУУД</a:t>
            </a:r>
            <a:endParaRPr lang="mn-MN" altLang="en-US" dirty="0">
              <a:solidFill>
                <a:schemeClr val="bg1"/>
              </a:solidFill>
              <a:latin typeface="Arial" panose="020B0604020202020204" pitchFamily="34" charset="0"/>
            </a:endParaRPr>
          </a:p>
        </p:txBody>
      </p:sp>
      <p:sp>
        <p:nvSpPr>
          <p:cNvPr id="94" name="Text Box 89"/>
          <p:cNvSpPr txBox="1">
            <a:spLocks noChangeArrowheads="1"/>
          </p:cNvSpPr>
          <p:nvPr/>
        </p:nvSpPr>
        <p:spPr bwMode="auto">
          <a:xfrm>
            <a:off x="802670" y="847192"/>
            <a:ext cx="5967054" cy="1257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lgDash"/>
                <a:miter lim="800000"/>
                <a:headEnd/>
                <a:tailEnd/>
              </a14:hiddenLine>
            </a:ext>
          </a:extLst>
        </p:spPr>
        <p:txBody>
          <a:bodyPr vert="horz" wrap="square" lIns="85835" tIns="42918" rIns="85835" bIns="42918" numCol="1" anchor="t" anchorCtr="0" compatLnSpc="1">
            <a:prstTxWarp prst="textNoShape">
              <a:avLst/>
            </a:prstTxWarp>
          </a:bodyPr>
          <a:lstStyle/>
          <a:p>
            <a:pPr algn="ctr" defTabSz="858360" eaLnBrk="0" fontAlgn="base" hangingPunct="0">
              <a:spcBef>
                <a:spcPct val="0"/>
              </a:spcBef>
              <a:spcAft>
                <a:spcPct val="0"/>
              </a:spcAft>
            </a:pPr>
            <a:r>
              <a:rPr lang="mn-MN" altLang="en-US" sz="2000" b="1" dirty="0">
                <a:solidFill>
                  <a:srgbClr val="3457A4"/>
                </a:solidFill>
                <a:latin typeface="Mogul Helios" pitchFamily="2" charset="0"/>
                <a:ea typeface="Calibri" panose="020F0502020204030204" pitchFamily="34" charset="0"/>
                <a:cs typeface="Times New Roman" panose="02020603050405020304" pitchFamily="18" charset="0"/>
              </a:rPr>
              <a:t>ҮЛ ХӨДЛӨХ ЭД ХӨРӨНГӨ ЗУУЧЛАЛЫН БАЙГУУЛЛАГА </a:t>
            </a:r>
            <a:r>
              <a:rPr lang="mn-MN" altLang="en-US" sz="2000" b="1" dirty="0">
                <a:solidFill>
                  <a:srgbClr val="D0402C"/>
                </a:solidFill>
                <a:latin typeface="Mogul Helios" pitchFamily="2" charset="0"/>
                <a:ea typeface="Calibri" panose="020F0502020204030204" pitchFamily="34" charset="0"/>
                <a:cs typeface="Times New Roman" panose="02020603050405020304" pitchFamily="18" charset="0"/>
              </a:rPr>
              <a:t>БОЛОН ҮНЭТ МЕТАЛЛ, ҮНЭТ ЧУЛУУНЫ, ЭСХҮЛ ТЭДГЭЭРЭЭР ХИЙСЭН ЭДЛЭЛИЙН АРИЛЖАА ЭРХЛЭГЧ</a:t>
            </a:r>
            <a:r>
              <a:rPr lang="en-US" altLang="en-US" sz="2000" b="1" dirty="0">
                <a:solidFill>
                  <a:srgbClr val="D0402C"/>
                </a:solidFill>
                <a:latin typeface="Mogul Helios" pitchFamily="2" charset="0"/>
                <a:ea typeface="Calibri" panose="020F0502020204030204" pitchFamily="34" charset="0"/>
                <a:cs typeface="Times New Roman" panose="02020603050405020304" pitchFamily="18" charset="0"/>
              </a:rPr>
              <a:t> </a:t>
            </a:r>
            <a:endParaRPr lang="mn-MN" altLang="en-US" sz="2000" b="1" dirty="0">
              <a:solidFill>
                <a:srgbClr val="D0402C"/>
              </a:solidFill>
              <a:latin typeface="Mogul Helios" pitchFamily="2" charset="0"/>
              <a:ea typeface="Calibri" panose="020F0502020204030204" pitchFamily="34" charset="0"/>
              <a:cs typeface="Times New Roman" panose="02020603050405020304" pitchFamily="18" charset="0"/>
            </a:endParaRPr>
          </a:p>
        </p:txBody>
      </p:sp>
      <p:pic>
        <p:nvPicPr>
          <p:cNvPr id="2120" name="Picture 7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0994" y="2407002"/>
            <a:ext cx="527529" cy="527529"/>
          </a:xfrm>
          <a:prstGeom prst="rect">
            <a:avLst/>
          </a:prstGeom>
          <a:noFill/>
          <a:extLst>
            <a:ext uri="{909E8E84-426E-40DD-AFC4-6F175D3DCCD1}">
              <a14:hiddenFill xmlns:a14="http://schemas.microsoft.com/office/drawing/2010/main">
                <a:solidFill>
                  <a:srgbClr val="FFFFFF"/>
                </a:solidFill>
              </a14:hiddenFill>
            </a:ext>
          </a:extLst>
        </p:spPr>
      </p:pic>
      <p:sp>
        <p:nvSpPr>
          <p:cNvPr id="2083" name="Rectangle 120"/>
          <p:cNvSpPr>
            <a:spLocks noChangeArrowheads="1"/>
          </p:cNvSpPr>
          <p:nvPr/>
        </p:nvSpPr>
        <p:spPr bwMode="auto">
          <a:xfrm>
            <a:off x="210720" y="1859638"/>
            <a:ext cx="173411" cy="93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5835" tIns="42918" rIns="85835" bIns="42918" numCol="1" anchor="ctr" anchorCtr="0" compatLnSpc="1">
            <a:prstTxWarp prst="textNoShape">
              <a:avLst/>
            </a:prstTxWarp>
            <a:spAutoFit/>
          </a:bodyPr>
          <a:lstStyle/>
          <a:p>
            <a:pPr defTabSz="858360" eaLnBrk="0" fontAlgn="base" hangingPunct="0">
              <a:spcBef>
                <a:spcPct val="0"/>
              </a:spcBef>
              <a:spcAft>
                <a:spcPct val="0"/>
              </a:spcAft>
            </a:pPr>
            <a:endParaRPr lang="en-US" altLang="en-US" sz="469"/>
          </a:p>
          <a:p>
            <a:pPr defTabSz="858360" eaLnBrk="0" fontAlgn="base" hangingPunct="0">
              <a:spcBef>
                <a:spcPct val="0"/>
              </a:spcBef>
              <a:spcAft>
                <a:spcPct val="0"/>
              </a:spcAft>
            </a:pPr>
            <a:br>
              <a:rPr lang="en-US" altLang="en-US" sz="1690">
                <a:latin typeface="Arial" panose="020B0604020202020204" pitchFamily="34" charset="0"/>
              </a:rPr>
            </a:br>
            <a:endParaRPr lang="en-US" altLang="en-US" sz="1690">
              <a:latin typeface="Arial" panose="020B0604020202020204" pitchFamily="34" charset="0"/>
            </a:endParaRPr>
          </a:p>
          <a:p>
            <a:pPr defTabSz="858360" eaLnBrk="0" fontAlgn="base" hangingPunct="0">
              <a:spcBef>
                <a:spcPct val="0"/>
              </a:spcBef>
              <a:spcAft>
                <a:spcPct val="0"/>
              </a:spcAft>
            </a:pPr>
            <a:endParaRPr lang="en-US" altLang="en-US" sz="1690">
              <a:latin typeface="Arial" panose="020B0604020202020204" pitchFamily="34" charset="0"/>
            </a:endParaRPr>
          </a:p>
        </p:txBody>
      </p:sp>
      <p:sp>
        <p:nvSpPr>
          <p:cNvPr id="2084" name="Rectangle 124"/>
          <p:cNvSpPr>
            <a:spLocks noChangeArrowheads="1"/>
          </p:cNvSpPr>
          <p:nvPr/>
        </p:nvSpPr>
        <p:spPr bwMode="auto">
          <a:xfrm>
            <a:off x="445717" y="2548876"/>
            <a:ext cx="173411" cy="418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5835" tIns="42918" rIns="85835" bIns="42918" numCol="1" anchor="ctr" anchorCtr="0" compatLnSpc="1">
            <a:prstTxWarp prst="textNoShape">
              <a:avLst/>
            </a:prstTxWarp>
            <a:spAutoFit/>
          </a:bodyPr>
          <a:lstStyle/>
          <a:p>
            <a:pPr defTabSz="858360" eaLnBrk="0" fontAlgn="base" hangingPunct="0">
              <a:spcBef>
                <a:spcPct val="0"/>
              </a:spcBef>
              <a:spcAft>
                <a:spcPct val="0"/>
              </a:spcAft>
            </a:pPr>
            <a:endParaRPr lang="en-US" altLang="en-US" sz="469"/>
          </a:p>
          <a:p>
            <a:pPr defTabSz="858360" eaLnBrk="0" fontAlgn="base" hangingPunct="0">
              <a:spcBef>
                <a:spcPct val="0"/>
              </a:spcBef>
              <a:spcAft>
                <a:spcPct val="0"/>
              </a:spcAft>
            </a:pPr>
            <a:endParaRPr lang="en-US" altLang="en-US" sz="1690">
              <a:latin typeface="Arial" panose="020B0604020202020204" pitchFamily="34" charset="0"/>
            </a:endParaRPr>
          </a:p>
        </p:txBody>
      </p:sp>
      <p:pic>
        <p:nvPicPr>
          <p:cNvPr id="207" name="Picture 206"/>
          <p:cNvPicPr/>
          <p:nvPr/>
        </p:nvPicPr>
        <p:blipFill>
          <a:blip r:embed="rId7" cstate="print">
            <a:extLst>
              <a:ext uri="{28A0092B-C50C-407E-A947-70E740481C1C}">
                <a14:useLocalDpi xmlns:a14="http://schemas.microsoft.com/office/drawing/2010/main" val="0"/>
              </a:ext>
            </a:extLst>
          </a:blip>
          <a:stretch>
            <a:fillRect/>
          </a:stretch>
        </p:blipFill>
        <p:spPr>
          <a:xfrm>
            <a:off x="6385570" y="3115133"/>
            <a:ext cx="742713" cy="742713"/>
          </a:xfrm>
          <a:prstGeom prst="rect">
            <a:avLst/>
          </a:prstGeom>
        </p:spPr>
      </p:pic>
      <p:sp>
        <p:nvSpPr>
          <p:cNvPr id="211" name="Rectangle 124"/>
          <p:cNvSpPr>
            <a:spLocks noChangeArrowheads="1"/>
          </p:cNvSpPr>
          <p:nvPr/>
        </p:nvSpPr>
        <p:spPr bwMode="auto">
          <a:xfrm>
            <a:off x="445717" y="1732963"/>
            <a:ext cx="173411" cy="418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5835" tIns="42918" rIns="85835" bIns="42918" numCol="1" anchor="ctr" anchorCtr="0" compatLnSpc="1">
            <a:prstTxWarp prst="textNoShape">
              <a:avLst/>
            </a:prstTxWarp>
            <a:spAutoFit/>
          </a:bodyPr>
          <a:lstStyle/>
          <a:p>
            <a:pPr defTabSz="858360" eaLnBrk="0" fontAlgn="base" hangingPunct="0">
              <a:spcBef>
                <a:spcPct val="0"/>
              </a:spcBef>
              <a:spcAft>
                <a:spcPct val="0"/>
              </a:spcAft>
            </a:pPr>
            <a:endParaRPr lang="en-US" altLang="en-US" sz="469"/>
          </a:p>
          <a:p>
            <a:pPr defTabSz="858360" eaLnBrk="0" fontAlgn="base" hangingPunct="0">
              <a:spcBef>
                <a:spcPct val="0"/>
              </a:spcBef>
              <a:spcAft>
                <a:spcPct val="0"/>
              </a:spcAft>
            </a:pPr>
            <a:endParaRPr lang="en-US" altLang="en-US" sz="1690">
              <a:latin typeface="Arial" panose="020B0604020202020204" pitchFamily="34" charset="0"/>
            </a:endParaRPr>
          </a:p>
        </p:txBody>
      </p:sp>
      <p:pic>
        <p:nvPicPr>
          <p:cNvPr id="2096" name="Picture 2095"/>
          <p:cNvPicPr>
            <a:picLocks noChangeAspect="1"/>
          </p:cNvPicPr>
          <p:nvPr/>
        </p:nvPicPr>
        <p:blipFill rotWithShape="1">
          <a:blip r:embed="rId8" cstate="print">
            <a:extLst>
              <a:ext uri="{28A0092B-C50C-407E-A947-70E740481C1C}">
                <a14:useLocalDpi xmlns:a14="http://schemas.microsoft.com/office/drawing/2010/main" val="0"/>
              </a:ext>
            </a:extLst>
          </a:blip>
          <a:srcRect b="7045"/>
          <a:stretch/>
        </p:blipFill>
        <p:spPr>
          <a:xfrm>
            <a:off x="306466" y="986478"/>
            <a:ext cx="728870" cy="677525"/>
          </a:xfrm>
          <a:prstGeom prst="rect">
            <a:avLst/>
          </a:prstGeom>
        </p:spPr>
      </p:pic>
      <p:pic>
        <p:nvPicPr>
          <p:cNvPr id="218" name="Picture 6" descr="Snowflake Icon | Christmas Flat Color Iconset | Icons8">
            <a:extLst>
              <a:ext uri="{FF2B5EF4-FFF2-40B4-BE49-F238E27FC236}">
                <a16:creationId xmlns:a16="http://schemas.microsoft.com/office/drawing/2014/main" id="{35DC6261-67EE-407C-BF4E-5CE82158DF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2876" y="3115134"/>
            <a:ext cx="429177" cy="429177"/>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6" descr="Snowflake Icon | Christmas Flat Color Iconset | Icons8">
            <a:extLst>
              <a:ext uri="{FF2B5EF4-FFF2-40B4-BE49-F238E27FC236}">
                <a16:creationId xmlns:a16="http://schemas.microsoft.com/office/drawing/2014/main" id="{76140BC7-8E38-4B0D-B7EF-BBFC8D66A0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02" y="3329772"/>
            <a:ext cx="429177" cy="429177"/>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6" descr="Snowflake Icon | Christmas Flat Color Iconset | Icons8">
            <a:extLst>
              <a:ext uri="{FF2B5EF4-FFF2-40B4-BE49-F238E27FC236}">
                <a16:creationId xmlns:a16="http://schemas.microsoft.com/office/drawing/2014/main" id="{2BB6739D-2384-40A1-8041-F277E2E663F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15849" y="1520137"/>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6" descr="Snowflake Icon | Christmas Flat Color Iconset | Icons8">
            <a:extLst>
              <a:ext uri="{FF2B5EF4-FFF2-40B4-BE49-F238E27FC236}">
                <a16:creationId xmlns:a16="http://schemas.microsoft.com/office/drawing/2014/main" id="{1F6C236D-04A2-413C-8736-39F9F2007BB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40162" y="598508"/>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6" descr="Snowflake Icon | Christmas Flat Color Iconset | Icons8">
            <a:extLst>
              <a:ext uri="{FF2B5EF4-FFF2-40B4-BE49-F238E27FC236}">
                <a16:creationId xmlns:a16="http://schemas.microsoft.com/office/drawing/2014/main" id="{94155479-47A4-7144-BA26-036D534CC1A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2121" y="7231649"/>
            <a:ext cx="305320" cy="305320"/>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6" descr="Snowflake Icon | Christmas Flat Color Iconset | Icons8">
            <a:extLst>
              <a:ext uri="{FF2B5EF4-FFF2-40B4-BE49-F238E27FC236}">
                <a16:creationId xmlns:a16="http://schemas.microsoft.com/office/drawing/2014/main" id="{2BB6739D-2384-40A1-8041-F277E2E663F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22023" y="6226780"/>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87488" y="6092859"/>
            <a:ext cx="591610" cy="591610"/>
          </a:xfrm>
          <a:prstGeom prst="rect">
            <a:avLst/>
          </a:prstGeom>
        </p:spPr>
      </p:pic>
      <p:sp>
        <p:nvSpPr>
          <p:cNvPr id="59" name="Rectangle 58">
            <a:extLst>
              <a:ext uri="{FF2B5EF4-FFF2-40B4-BE49-F238E27FC236}">
                <a16:creationId xmlns:a16="http://schemas.microsoft.com/office/drawing/2014/main" id="{D0FEE95E-5939-42E2-9552-B4704AD93BA3}"/>
              </a:ext>
            </a:extLst>
          </p:cNvPr>
          <p:cNvSpPr/>
          <p:nvPr/>
        </p:nvSpPr>
        <p:spPr>
          <a:xfrm rot="5400000">
            <a:off x="4439892" y="-3816375"/>
            <a:ext cx="726955" cy="8131987"/>
          </a:xfrm>
          <a:prstGeom prst="rect">
            <a:avLst/>
          </a:prstGeom>
          <a:solidFill>
            <a:srgbClr val="295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7"/>
          </a:p>
        </p:txBody>
      </p:sp>
      <p:sp>
        <p:nvSpPr>
          <p:cNvPr id="60" name="Rectangle 59">
            <a:extLst>
              <a:ext uri="{FF2B5EF4-FFF2-40B4-BE49-F238E27FC236}">
                <a16:creationId xmlns:a16="http://schemas.microsoft.com/office/drawing/2014/main" id="{C4AF6BE3-F8DA-4AF5-9FEA-5BCBACF6C4C6}"/>
              </a:ext>
            </a:extLst>
          </p:cNvPr>
          <p:cNvSpPr/>
          <p:nvPr/>
        </p:nvSpPr>
        <p:spPr>
          <a:xfrm>
            <a:off x="7325572" y="-147362"/>
            <a:ext cx="1396635" cy="830997"/>
          </a:xfrm>
          <a:prstGeom prst="rect">
            <a:avLst/>
          </a:prstGeom>
          <a:effectLst>
            <a:outerShdw blurRad="50800" dist="38100" dir="2700000" algn="tl" rotWithShape="0">
              <a:prstClr val="black">
                <a:alpha val="40000"/>
              </a:prstClr>
            </a:outerShdw>
          </a:effectLst>
        </p:spPr>
        <p:txBody>
          <a:bodyPr wrap="square">
            <a:spAutoFit/>
          </a:bodyPr>
          <a:lstStyle/>
          <a:p>
            <a:pPr defTabSz="760652" eaLnBrk="0" fontAlgn="base" hangingPunct="0">
              <a:spcBef>
                <a:spcPct val="0"/>
              </a:spcBef>
              <a:spcAft>
                <a:spcPct val="0"/>
              </a:spcAft>
            </a:pPr>
            <a:r>
              <a:rPr lang="mn-MN" sz="4800" b="1" dirty="0">
                <a:solidFill>
                  <a:schemeClr val="bg1"/>
                </a:solidFill>
                <a:latin typeface="Mogul Helios" pitchFamily="2" charset="0"/>
              </a:rPr>
              <a:t>2020</a:t>
            </a:r>
            <a:endParaRPr lang="en-US" sz="4991" b="1" dirty="0">
              <a:solidFill>
                <a:schemeClr val="bg1"/>
              </a:solidFill>
              <a:latin typeface="Mogul Helios" pitchFamily="2" charset="0"/>
            </a:endParaRPr>
          </a:p>
        </p:txBody>
      </p:sp>
      <p:sp>
        <p:nvSpPr>
          <p:cNvPr id="61" name="Rectangle 60">
            <a:extLst>
              <a:ext uri="{FF2B5EF4-FFF2-40B4-BE49-F238E27FC236}">
                <a16:creationId xmlns:a16="http://schemas.microsoft.com/office/drawing/2014/main" id="{F228B7EB-5250-46C5-BF4A-CDC9F81881BB}"/>
              </a:ext>
            </a:extLst>
          </p:cNvPr>
          <p:cNvSpPr/>
          <p:nvPr/>
        </p:nvSpPr>
        <p:spPr>
          <a:xfrm>
            <a:off x="963238" y="10650"/>
            <a:ext cx="6440386" cy="646331"/>
          </a:xfrm>
          <a:prstGeom prst="rect">
            <a:avLst/>
          </a:prstGeom>
        </p:spPr>
        <p:txBody>
          <a:bodyPr wrap="square">
            <a:spAutoFit/>
          </a:bodyPr>
          <a:lstStyle/>
          <a:p>
            <a:pPr defTabSz="760652" eaLnBrk="0" fontAlgn="base" hangingPunct="0">
              <a:spcBef>
                <a:spcPct val="0"/>
              </a:spcBef>
              <a:spcAft>
                <a:spcPct val="0"/>
              </a:spcAft>
            </a:pPr>
            <a:r>
              <a:rPr lang="mn-MN" sz="3600" b="1" dirty="0">
                <a:solidFill>
                  <a:schemeClr val="bg1"/>
                </a:solidFill>
                <a:latin typeface="Mogul Helios" pitchFamily="2" charset="0"/>
              </a:rPr>
              <a:t>САНХҮҮГИЙН ЗОХИЦУУЛАХ ХОРОО </a:t>
            </a:r>
            <a:endParaRPr lang="en-US" sz="3600" b="1" dirty="0">
              <a:solidFill>
                <a:schemeClr val="bg1"/>
              </a:solidFill>
              <a:latin typeface="Mogul Helios" pitchFamily="2" charset="0"/>
            </a:endParaRPr>
          </a:p>
        </p:txBody>
      </p:sp>
      <p:pic>
        <p:nvPicPr>
          <p:cNvPr id="62" name="Picture 61">
            <a:extLst>
              <a:ext uri="{FF2B5EF4-FFF2-40B4-BE49-F238E27FC236}">
                <a16:creationId xmlns:a16="http://schemas.microsoft.com/office/drawing/2014/main" id="{CFCB9F0D-DAD3-4239-B4D1-A752A0A466FC}"/>
              </a:ext>
            </a:extLst>
          </p:cNvPr>
          <p:cNvPicPr>
            <a:picLocks noChangeAspect="1"/>
          </p:cNvPicPr>
          <p:nvPr/>
        </p:nvPicPr>
        <p:blipFill>
          <a:blip r:embed="rId12" cstate="print">
            <a:clrChange>
              <a:clrFrom>
                <a:srgbClr val="FEFBFF"/>
              </a:clrFrom>
              <a:clrTo>
                <a:srgbClr val="FEFBFF">
                  <a:alpha val="0"/>
                </a:srgbClr>
              </a:clrTo>
            </a:clrChange>
            <a:extLst>
              <a:ext uri="{28A0092B-C50C-407E-A947-70E740481C1C}">
                <a14:useLocalDpi xmlns:a14="http://schemas.microsoft.com/office/drawing/2010/main" val="0"/>
              </a:ext>
            </a:extLst>
          </a:blip>
          <a:stretch>
            <a:fillRect/>
          </a:stretch>
        </p:blipFill>
        <p:spPr>
          <a:xfrm>
            <a:off x="135807" y="39035"/>
            <a:ext cx="520754" cy="541901"/>
          </a:xfrm>
          <a:prstGeom prst="rect">
            <a:avLst/>
          </a:prstGeom>
        </p:spPr>
      </p:pic>
      <p:pic>
        <p:nvPicPr>
          <p:cNvPr id="63" name="Picture 6" descr="Snowflake Icon | Christmas Flat Color Iconset | Icons8">
            <a:extLst>
              <a:ext uri="{FF2B5EF4-FFF2-40B4-BE49-F238E27FC236}">
                <a16:creationId xmlns:a16="http://schemas.microsoft.com/office/drawing/2014/main" id="{86B8AF90-976D-4BDB-8857-8C0AF145B01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96587" y="759283"/>
            <a:ext cx="306298" cy="30629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0">
            <a:extLst>
              <a:ext uri="{FF2B5EF4-FFF2-40B4-BE49-F238E27FC236}">
                <a16:creationId xmlns:a16="http://schemas.microsoft.com/office/drawing/2014/main" id="{16471A79-4143-4D11-898D-9E6FC96EB31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52524" y="834272"/>
            <a:ext cx="724236" cy="724236"/>
          </a:xfrm>
          <a:prstGeom prst="rect">
            <a:avLst/>
          </a:prstGeom>
          <a:noFill/>
          <a:extLst>
            <a:ext uri="{909E8E84-426E-40DD-AFC4-6F175D3DCCD1}">
              <a14:hiddenFill xmlns:a14="http://schemas.microsoft.com/office/drawing/2010/main">
                <a:solidFill>
                  <a:srgbClr val="FFFFFF"/>
                </a:solidFill>
              </a14:hiddenFill>
            </a:ext>
          </a:extLst>
        </p:spPr>
      </p:pic>
      <p:cxnSp>
        <p:nvCxnSpPr>
          <p:cNvPr id="65" name="AutoShape 71">
            <a:extLst>
              <a:ext uri="{FF2B5EF4-FFF2-40B4-BE49-F238E27FC236}">
                <a16:creationId xmlns:a16="http://schemas.microsoft.com/office/drawing/2014/main" id="{0EE1DD33-31F4-412D-B182-75C431EC4247}"/>
              </a:ext>
            </a:extLst>
          </p:cNvPr>
          <p:cNvCxnSpPr>
            <a:cxnSpLocks noChangeShapeType="1"/>
          </p:cNvCxnSpPr>
          <p:nvPr/>
        </p:nvCxnSpPr>
        <p:spPr bwMode="auto">
          <a:xfrm>
            <a:off x="6398302" y="1038250"/>
            <a:ext cx="735713" cy="0"/>
          </a:xfrm>
          <a:prstGeom prst="straightConnector1">
            <a:avLst/>
          </a:prstGeom>
          <a:noFill/>
          <a:ln w="3175">
            <a:solidFill>
              <a:srgbClr val="0852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66" name="AutoShape 72">
            <a:extLst>
              <a:ext uri="{FF2B5EF4-FFF2-40B4-BE49-F238E27FC236}">
                <a16:creationId xmlns:a16="http://schemas.microsoft.com/office/drawing/2014/main" id="{1A33E5C0-E8A1-4063-A2AC-B7896694F044}"/>
              </a:ext>
            </a:extLst>
          </p:cNvPr>
          <p:cNvCxnSpPr>
            <a:cxnSpLocks noChangeShapeType="1"/>
          </p:cNvCxnSpPr>
          <p:nvPr/>
        </p:nvCxnSpPr>
        <p:spPr bwMode="auto">
          <a:xfrm>
            <a:off x="7134015" y="1038250"/>
            <a:ext cx="0" cy="620952"/>
          </a:xfrm>
          <a:prstGeom prst="straightConnector1">
            <a:avLst/>
          </a:prstGeom>
          <a:noFill/>
          <a:ln w="3175" algn="ctr">
            <a:solidFill>
              <a:srgbClr val="0852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67" name="AutoShape 73">
            <a:extLst>
              <a:ext uri="{FF2B5EF4-FFF2-40B4-BE49-F238E27FC236}">
                <a16:creationId xmlns:a16="http://schemas.microsoft.com/office/drawing/2014/main" id="{AFA9F55F-A1B8-43CD-AF7C-ADBC2C607A43}"/>
              </a:ext>
            </a:extLst>
          </p:cNvPr>
          <p:cNvCxnSpPr>
            <a:cxnSpLocks noChangeShapeType="1"/>
          </p:cNvCxnSpPr>
          <p:nvPr/>
        </p:nvCxnSpPr>
        <p:spPr bwMode="auto">
          <a:xfrm flipH="1">
            <a:off x="6457950" y="1648084"/>
            <a:ext cx="676066" cy="0"/>
          </a:xfrm>
          <a:prstGeom prst="straightConnector1">
            <a:avLst/>
          </a:prstGeom>
          <a:noFill/>
          <a:ln w="3175" algn="ctr">
            <a:solidFill>
              <a:srgbClr val="D0402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78" name="TextBox 77">
            <a:extLst>
              <a:ext uri="{FF2B5EF4-FFF2-40B4-BE49-F238E27FC236}">
                <a16:creationId xmlns:a16="http://schemas.microsoft.com/office/drawing/2014/main" id="{FCD74DD6-7FB8-438F-B3BE-361CC71BFD71}"/>
              </a:ext>
            </a:extLst>
          </p:cNvPr>
          <p:cNvSpPr txBox="1"/>
          <p:nvPr/>
        </p:nvSpPr>
        <p:spPr>
          <a:xfrm>
            <a:off x="6350252" y="2238313"/>
            <a:ext cx="2056464" cy="553998"/>
          </a:xfrm>
          <a:prstGeom prst="rect">
            <a:avLst/>
          </a:prstGeom>
          <a:noFill/>
          <a:ln>
            <a:noFill/>
            <a:prstDash val="dashDot"/>
          </a:ln>
        </p:spPr>
        <p:txBody>
          <a:bodyPr wrap="square" rtlCol="0">
            <a:spAutoFit/>
          </a:bodyPr>
          <a:lstStyle/>
          <a:p>
            <a:pPr algn="ctr"/>
            <a:r>
              <a:rPr lang="mn-MN" sz="1500" b="1" dirty="0">
                <a:solidFill>
                  <a:srgbClr val="D0402C"/>
                </a:solidFill>
                <a:latin typeface="Mogul Helios" pitchFamily="2" charset="0"/>
              </a:rPr>
              <a:t>ТУСГАЙ ЗӨВШӨӨРӨЛТЭЙ ИРГЭН, ХУУЛИЙН ЭТГЭЭД</a:t>
            </a:r>
          </a:p>
        </p:txBody>
      </p:sp>
    </p:spTree>
    <p:extLst>
      <p:ext uri="{BB962C8B-B14F-4D97-AF65-F5344CB8AC3E}">
        <p14:creationId xmlns:p14="http://schemas.microsoft.com/office/powerpoint/2010/main" val="1591561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6" name="Straight Connector 75">
            <a:extLst>
              <a:ext uri="{FF2B5EF4-FFF2-40B4-BE49-F238E27FC236}">
                <a16:creationId xmlns:a16="http://schemas.microsoft.com/office/drawing/2014/main" id="{FC9BAEF1-48A2-4AD5-8738-5A4E4B795D6E}"/>
              </a:ext>
            </a:extLst>
          </p:cNvPr>
          <p:cNvCxnSpPr>
            <a:cxnSpLocks/>
          </p:cNvCxnSpPr>
          <p:nvPr/>
        </p:nvCxnSpPr>
        <p:spPr>
          <a:xfrm>
            <a:off x="593121" y="2432606"/>
            <a:ext cx="4210248" cy="0"/>
          </a:xfrm>
          <a:prstGeom prst="line">
            <a:avLst/>
          </a:prstGeom>
          <a:ln w="19050">
            <a:solidFill>
              <a:srgbClr val="2957A4"/>
            </a:solidFill>
          </a:ln>
        </p:spPr>
        <p:style>
          <a:lnRef idx="1">
            <a:schemeClr val="accent1"/>
          </a:lnRef>
          <a:fillRef idx="0">
            <a:schemeClr val="accent1"/>
          </a:fillRef>
          <a:effectRef idx="0">
            <a:schemeClr val="accent1"/>
          </a:effectRef>
          <a:fontRef idx="minor">
            <a:schemeClr val="tx1"/>
          </a:fontRef>
        </p:style>
      </p:cxnSp>
      <p:pic>
        <p:nvPicPr>
          <p:cNvPr id="21" name="Picture 6" descr="Snowflake Icon | Christmas Flat Color Iconset | Icons8">
            <a:extLst>
              <a:ext uri="{FF2B5EF4-FFF2-40B4-BE49-F238E27FC236}">
                <a16:creationId xmlns:a16="http://schemas.microsoft.com/office/drawing/2014/main" id="{35DC6261-67EE-407C-BF4E-5CE82158DF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6553" y="7210589"/>
            <a:ext cx="429177" cy="429177"/>
          </a:xfrm>
          <a:prstGeom prst="rect">
            <a:avLst/>
          </a:prstGeom>
          <a:noFill/>
          <a:extLst>
            <a:ext uri="{909E8E84-426E-40DD-AFC4-6F175D3DCCD1}">
              <a14:hiddenFill xmlns:a14="http://schemas.microsoft.com/office/drawing/2010/main">
                <a:solidFill>
                  <a:srgbClr val="FFFFFF"/>
                </a:solidFill>
              </a14:hiddenFill>
            </a:ext>
          </a:extLst>
        </p:spPr>
      </p:pic>
      <p:sp>
        <p:nvSpPr>
          <p:cNvPr id="75" name="Google Shape;1444;p47">
            <a:extLst>
              <a:ext uri="{FF2B5EF4-FFF2-40B4-BE49-F238E27FC236}">
                <a16:creationId xmlns:a16="http://schemas.microsoft.com/office/drawing/2014/main" id="{901EDA66-60A4-4196-B03F-6D52275E9655}"/>
              </a:ext>
            </a:extLst>
          </p:cNvPr>
          <p:cNvSpPr txBox="1"/>
          <p:nvPr/>
        </p:nvSpPr>
        <p:spPr>
          <a:xfrm>
            <a:off x="1687484" y="2226918"/>
            <a:ext cx="1834026" cy="430320"/>
          </a:xfrm>
          <a:prstGeom prst="rect">
            <a:avLst/>
          </a:prstGeom>
          <a:solidFill>
            <a:srgbClr val="2957A4"/>
          </a:solidFill>
          <a:ln w="28575">
            <a:solidFill>
              <a:schemeClr val="bg1"/>
            </a:solidFill>
          </a:ln>
        </p:spPr>
        <p:txBody>
          <a:bodyPr spcFirstLastPara="1" wrap="square" lIns="85821" tIns="85821" rIns="85821" bIns="85821" anchor="t" anchorCtr="0">
            <a:noAutofit/>
          </a:bodyPr>
          <a:lstStyle/>
          <a:p>
            <a:pPr algn="ctr">
              <a:lnSpc>
                <a:spcPct val="115000"/>
              </a:lnSpc>
              <a:spcAft>
                <a:spcPts val="1502"/>
              </a:spcAft>
            </a:pPr>
            <a:r>
              <a:rPr lang="mn-MN" sz="1500" dirty="0">
                <a:solidFill>
                  <a:schemeClr val="bg1"/>
                </a:solidFill>
                <a:latin typeface="Mogul Helios" panose="020B0604020202020204" charset="0"/>
                <a:ea typeface="Roboto"/>
                <a:cs typeface="Times New Roman" panose="02020603050405020304" pitchFamily="18" charset="0"/>
                <a:sym typeface="Roboto"/>
              </a:rPr>
              <a:t>ОНЦЛОХ АЖЛУУД</a:t>
            </a:r>
            <a:endParaRPr lang="mn-MN" sz="1500" dirty="0">
              <a:solidFill>
                <a:schemeClr val="bg1"/>
              </a:solidFill>
              <a:latin typeface="Times New Roman" panose="02020603050405020304" pitchFamily="18" charset="0"/>
              <a:ea typeface="Roboto"/>
              <a:cs typeface="Times New Roman" panose="02020603050405020304" pitchFamily="18" charset="0"/>
              <a:sym typeface="Roboto"/>
            </a:endParaRPr>
          </a:p>
        </p:txBody>
      </p:sp>
      <p:sp>
        <p:nvSpPr>
          <p:cNvPr id="261" name="AutoShape 4" descr="Loan - Free hands and gestures icons">
            <a:extLst>
              <a:ext uri="{FF2B5EF4-FFF2-40B4-BE49-F238E27FC236}">
                <a16:creationId xmlns:a16="http://schemas.microsoft.com/office/drawing/2014/main" id="{D36D59FF-B1DC-4BDB-984A-18D01D685102}"/>
              </a:ext>
            </a:extLst>
          </p:cNvPr>
          <p:cNvSpPr>
            <a:spLocks noChangeAspect="1" noChangeArrowheads="1"/>
          </p:cNvSpPr>
          <p:nvPr/>
        </p:nvSpPr>
        <p:spPr bwMode="auto">
          <a:xfrm>
            <a:off x="4290877" y="4162728"/>
            <a:ext cx="286118" cy="2861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5835" tIns="42918" rIns="85835" bIns="42918" numCol="1" anchor="t" anchorCtr="0" compatLnSpc="1">
            <a:prstTxWarp prst="textNoShape">
              <a:avLst/>
            </a:prstTxWarp>
          </a:bodyPr>
          <a:lstStyle/>
          <a:p>
            <a:endParaRPr lang="en-US" sz="1690"/>
          </a:p>
        </p:txBody>
      </p:sp>
      <p:pic>
        <p:nvPicPr>
          <p:cNvPr id="86" name="Picture 6" descr="Snowflake Icon | Christmas Flat Color Iconset | Icons8">
            <a:extLst>
              <a:ext uri="{FF2B5EF4-FFF2-40B4-BE49-F238E27FC236}">
                <a16:creationId xmlns:a16="http://schemas.microsoft.com/office/drawing/2014/main" id="{5B547D98-CF7D-4988-8999-2DB1217A32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8716" y="7041915"/>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6" descr="Snowflake Icon | Christmas Flat Color Iconset | Icons8">
            <a:extLst>
              <a:ext uri="{FF2B5EF4-FFF2-40B4-BE49-F238E27FC236}">
                <a16:creationId xmlns:a16="http://schemas.microsoft.com/office/drawing/2014/main" id="{9F9D0169-EF27-47AD-8882-81F76D3261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431" y="4305786"/>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6" descr="Snowflake Icon | Christmas Flat Color Iconset | Icons8">
            <a:extLst>
              <a:ext uri="{FF2B5EF4-FFF2-40B4-BE49-F238E27FC236}">
                <a16:creationId xmlns:a16="http://schemas.microsoft.com/office/drawing/2014/main" id="{EB619AA7-E1A8-40B2-99BC-D30CE99C74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560" y="2304282"/>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Snowflake Icon | Christmas Flat Color Iconset | Icons8">
            <a:extLst>
              <a:ext uri="{FF2B5EF4-FFF2-40B4-BE49-F238E27FC236}">
                <a16:creationId xmlns:a16="http://schemas.microsoft.com/office/drawing/2014/main" id="{2BB6739D-2384-40A1-8041-F277E2E663F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7895" y="5596153"/>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Snowflake Icon | Christmas Flat Color Iconset | Icons8">
            <a:extLst>
              <a:ext uri="{FF2B5EF4-FFF2-40B4-BE49-F238E27FC236}">
                <a16:creationId xmlns:a16="http://schemas.microsoft.com/office/drawing/2014/main" id="{1F6C236D-04A2-413C-8736-39F9F2007B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7895" y="4052424"/>
            <a:ext cx="286118" cy="286118"/>
          </a:xfrm>
          <a:prstGeom prst="rect">
            <a:avLst/>
          </a:prstGeom>
          <a:noFill/>
          <a:extLst>
            <a:ext uri="{909E8E84-426E-40DD-AFC4-6F175D3DCCD1}">
              <a14:hiddenFill xmlns:a14="http://schemas.microsoft.com/office/drawing/2010/main">
                <a:solidFill>
                  <a:srgbClr val="FFFFFF"/>
                </a:solidFill>
              </a14:hiddenFill>
            </a:ext>
          </a:extLst>
        </p:spPr>
      </p:pic>
      <p:sp>
        <p:nvSpPr>
          <p:cNvPr id="107" name="Rectangle 106">
            <a:extLst>
              <a:ext uri="{FF2B5EF4-FFF2-40B4-BE49-F238E27FC236}">
                <a16:creationId xmlns:a16="http://schemas.microsoft.com/office/drawing/2014/main" id="{A27DF901-AD2E-4021-AEC0-A9701CD980A2}"/>
              </a:ext>
            </a:extLst>
          </p:cNvPr>
          <p:cNvSpPr/>
          <p:nvPr/>
        </p:nvSpPr>
        <p:spPr>
          <a:xfrm>
            <a:off x="5507895" y="1209662"/>
            <a:ext cx="2365435" cy="553998"/>
          </a:xfrm>
          <a:prstGeom prst="rect">
            <a:avLst/>
          </a:prstGeom>
        </p:spPr>
        <p:txBody>
          <a:bodyPr wrap="square">
            <a:spAutoFit/>
          </a:bodyPr>
          <a:lstStyle/>
          <a:p>
            <a:r>
              <a:rPr lang="en-US" sz="1000" b="1" spc="282" dirty="0">
                <a:solidFill>
                  <a:srgbClr val="EC5F3A"/>
                </a:solidFill>
                <a:latin typeface="Mogul Helios" pitchFamily="2" charset="0"/>
                <a:cs typeface="Mongolian Baiti" panose="03000500000000000000" pitchFamily="66" charset="0"/>
              </a:rPr>
              <a:t>FSA</a:t>
            </a:r>
            <a:endParaRPr lang="mn-MN" sz="1000" b="1" spc="282" dirty="0">
              <a:solidFill>
                <a:srgbClr val="EC5F3A"/>
              </a:solidFill>
              <a:latin typeface="Mogul Helios" pitchFamily="2" charset="0"/>
              <a:cs typeface="Mongolian Baiti" panose="03000500000000000000" pitchFamily="66" charset="0"/>
            </a:endParaRPr>
          </a:p>
          <a:p>
            <a:r>
              <a:rPr lang="mn-MN" sz="1000" dirty="0">
                <a:latin typeface="Mogul Helios" pitchFamily="2" charset="0"/>
                <a:cs typeface="Mongolian Baiti" panose="03000500000000000000" pitchFamily="66" charset="0"/>
              </a:rPr>
              <a:t>Олон улсын санхүүгийн түншлэлийн төвийн  богино болон урт хугацааны сургалт</a:t>
            </a:r>
          </a:p>
        </p:txBody>
      </p:sp>
      <p:sp>
        <p:nvSpPr>
          <p:cNvPr id="111" name="Rectangle 110">
            <a:extLst>
              <a:ext uri="{FF2B5EF4-FFF2-40B4-BE49-F238E27FC236}">
                <a16:creationId xmlns:a16="http://schemas.microsoft.com/office/drawing/2014/main" id="{1FD944CB-8F6B-415D-9782-D8C32C55F5B9}"/>
              </a:ext>
            </a:extLst>
          </p:cNvPr>
          <p:cNvSpPr/>
          <p:nvPr/>
        </p:nvSpPr>
        <p:spPr>
          <a:xfrm>
            <a:off x="5507895" y="1778092"/>
            <a:ext cx="3219521" cy="553998"/>
          </a:xfrm>
          <a:prstGeom prst="rect">
            <a:avLst/>
          </a:prstGeom>
        </p:spPr>
        <p:txBody>
          <a:bodyPr wrap="square">
            <a:spAutoFit/>
          </a:bodyPr>
          <a:lstStyle/>
          <a:p>
            <a:r>
              <a:rPr lang="en-US" sz="1000" b="1" dirty="0">
                <a:solidFill>
                  <a:srgbClr val="E85F4C"/>
                </a:solidFill>
                <a:latin typeface="Mogul Helios" pitchFamily="2" charset="0"/>
                <a:cs typeface="Mongolian Baiti" panose="03000500000000000000" pitchFamily="66" charset="0"/>
              </a:rPr>
              <a:t>GIZ</a:t>
            </a:r>
          </a:p>
          <a:p>
            <a:r>
              <a:rPr lang="mn-MN" sz="1000" dirty="0">
                <a:latin typeface="Mogul Helios" pitchFamily="2" charset="0"/>
                <a:cs typeface="Mongolian Baiti" panose="03000500000000000000" pitchFamily="66" charset="0"/>
              </a:rPr>
              <a:t>Азийн орнуудад хүртээмжтэй даатгалын зах зээлийг хөгжүүлэхэд зохицуулалтын байгууллагын оролцоо хөтөлбөр </a:t>
            </a:r>
            <a:r>
              <a:rPr lang="en-US" sz="1000" dirty="0">
                <a:latin typeface="Mogul Helios" pitchFamily="2" charset="0"/>
                <a:cs typeface="Mongolian Baiti" panose="03000500000000000000" pitchFamily="66" charset="0"/>
              </a:rPr>
              <a:t>/RPFI III/</a:t>
            </a:r>
          </a:p>
        </p:txBody>
      </p:sp>
      <p:sp>
        <p:nvSpPr>
          <p:cNvPr id="124" name="Rectangle 123">
            <a:extLst>
              <a:ext uri="{FF2B5EF4-FFF2-40B4-BE49-F238E27FC236}">
                <a16:creationId xmlns:a16="http://schemas.microsoft.com/office/drawing/2014/main" id="{DF25CA64-C5FF-4542-AF41-9C3C6CCC19B7}"/>
              </a:ext>
            </a:extLst>
          </p:cNvPr>
          <p:cNvSpPr/>
          <p:nvPr/>
        </p:nvSpPr>
        <p:spPr>
          <a:xfrm>
            <a:off x="5507895" y="2427699"/>
            <a:ext cx="3219521" cy="707886"/>
          </a:xfrm>
          <a:prstGeom prst="rect">
            <a:avLst/>
          </a:prstGeom>
        </p:spPr>
        <p:txBody>
          <a:bodyPr wrap="square">
            <a:spAutoFit/>
          </a:bodyPr>
          <a:lstStyle/>
          <a:p>
            <a:r>
              <a:rPr lang="en-US" sz="1000" b="1" spc="282" dirty="0">
                <a:solidFill>
                  <a:srgbClr val="DF5E5F"/>
                </a:solidFill>
                <a:latin typeface="Mogul Helios" pitchFamily="2" charset="0"/>
                <a:cs typeface="Mongolian Baiti" panose="03000500000000000000" pitchFamily="66" charset="0"/>
              </a:rPr>
              <a:t>AFI</a:t>
            </a:r>
            <a:endParaRPr lang="mn-MN" sz="1000" spc="94" dirty="0">
              <a:solidFill>
                <a:srgbClr val="DF5E5F"/>
              </a:solidFill>
              <a:latin typeface="Mogul Helios" pitchFamily="2" charset="0"/>
              <a:cs typeface="Mongolian Baiti" panose="03000500000000000000" pitchFamily="66" charset="0"/>
            </a:endParaRPr>
          </a:p>
          <a:p>
            <a:r>
              <a:rPr lang="mn-MN" sz="1000" spc="94" dirty="0">
                <a:latin typeface="Mogul Helios" pitchFamily="2" charset="0"/>
                <a:cs typeface="Mongolian Baiti" panose="03000500000000000000" pitchFamily="66" charset="0"/>
              </a:rPr>
              <a:t>Захирлуудын зөвлөлийн гишүүн</a:t>
            </a:r>
            <a:r>
              <a:rPr lang="en-US" sz="1000" spc="94" dirty="0">
                <a:latin typeface="Mogul Helios" pitchFamily="2" charset="0"/>
                <a:cs typeface="Mongolian Baiti" panose="03000500000000000000" pitchFamily="66" charset="0"/>
              </a:rPr>
              <a:t>;</a:t>
            </a:r>
          </a:p>
          <a:p>
            <a:r>
              <a:rPr lang="en-US" sz="1000" dirty="0">
                <a:latin typeface="Mogul Helios" pitchFamily="2" charset="0"/>
                <a:cs typeface="Mongolian Baiti" panose="03000500000000000000" pitchFamily="66" charset="0"/>
              </a:rPr>
              <a:t>‘</a:t>
            </a:r>
            <a:r>
              <a:rPr lang="mn-MN" sz="1000" dirty="0">
                <a:latin typeface="Mogul Helios" pitchFamily="2" charset="0"/>
                <a:cs typeface="Mongolian Baiti" panose="03000500000000000000" pitchFamily="66" charset="0"/>
              </a:rPr>
              <a:t>Зүүн Европ, Төв Азийн Бүсийн Санаачилга</a:t>
            </a:r>
            <a:r>
              <a:rPr lang="en-US" sz="1000" dirty="0">
                <a:latin typeface="Mogul Helios" pitchFamily="2" charset="0"/>
                <a:cs typeface="Mongolian Baiti" panose="03000500000000000000" pitchFamily="66" charset="0"/>
              </a:rPr>
              <a:t>’-</a:t>
            </a:r>
            <a:r>
              <a:rPr lang="mn-MN" sz="1000" dirty="0">
                <a:latin typeface="Mogul Helios" pitchFamily="2" charset="0"/>
                <a:cs typeface="Mongolian Baiti" panose="03000500000000000000" pitchFamily="66" charset="0"/>
              </a:rPr>
              <a:t>ын гишүүн</a:t>
            </a:r>
            <a:r>
              <a:rPr lang="en-US" sz="1000" dirty="0">
                <a:latin typeface="Mogul Helios" pitchFamily="2" charset="0"/>
                <a:cs typeface="Mongolian Baiti" panose="03000500000000000000" pitchFamily="66" charset="0"/>
              </a:rPr>
              <a:t> /</a:t>
            </a:r>
            <a:r>
              <a:rPr lang="mn-MN" sz="1000" i="1" dirty="0">
                <a:latin typeface="Mogul Helios" pitchFamily="2" charset="0"/>
                <a:cs typeface="Mongolian Baiti" panose="03000500000000000000" pitchFamily="66" charset="0"/>
              </a:rPr>
              <a:t>Зохицуулалттай этгээдүүдэд ногоон санхүүжилт нэвтрүүлэх төсөл</a:t>
            </a:r>
            <a:r>
              <a:rPr lang="en-US" sz="1000" dirty="0">
                <a:latin typeface="Mogul Helios" pitchFamily="2" charset="0"/>
                <a:cs typeface="Mongolian Baiti" panose="03000500000000000000" pitchFamily="66" charset="0"/>
              </a:rPr>
              <a:t>/</a:t>
            </a:r>
            <a:endParaRPr lang="mn-MN" sz="1000" dirty="0">
              <a:latin typeface="Mogul Helios" pitchFamily="2" charset="0"/>
              <a:cs typeface="Mongolian Baiti" panose="03000500000000000000" pitchFamily="66" charset="0"/>
            </a:endParaRPr>
          </a:p>
        </p:txBody>
      </p:sp>
      <p:sp>
        <p:nvSpPr>
          <p:cNvPr id="125" name="Rectangle 124">
            <a:extLst>
              <a:ext uri="{FF2B5EF4-FFF2-40B4-BE49-F238E27FC236}">
                <a16:creationId xmlns:a16="http://schemas.microsoft.com/office/drawing/2014/main" id="{108779E9-F861-4BC6-A05F-7EA5F51E3672}"/>
              </a:ext>
            </a:extLst>
          </p:cNvPr>
          <p:cNvSpPr/>
          <p:nvPr/>
        </p:nvSpPr>
        <p:spPr>
          <a:xfrm>
            <a:off x="5507896" y="3168139"/>
            <a:ext cx="2828837" cy="400110"/>
          </a:xfrm>
          <a:prstGeom prst="rect">
            <a:avLst/>
          </a:prstGeom>
        </p:spPr>
        <p:txBody>
          <a:bodyPr wrap="square">
            <a:spAutoFit/>
          </a:bodyPr>
          <a:lstStyle/>
          <a:p>
            <a:r>
              <a:rPr lang="en-US" sz="1000" b="1" spc="282" dirty="0">
                <a:solidFill>
                  <a:srgbClr val="D65E6B"/>
                </a:solidFill>
                <a:latin typeface="Mogul Helios" pitchFamily="2" charset="0"/>
                <a:cs typeface="Mongolian Baiti" panose="03000500000000000000" pitchFamily="66" charset="0"/>
              </a:rPr>
              <a:t>WB</a:t>
            </a:r>
            <a:endParaRPr lang="mn-MN" sz="1000" dirty="0">
              <a:solidFill>
                <a:srgbClr val="D65E6B"/>
              </a:solidFill>
              <a:latin typeface="Mogul Helios" pitchFamily="2" charset="0"/>
              <a:cs typeface="Mongolian Baiti" panose="03000500000000000000" pitchFamily="66" charset="0"/>
            </a:endParaRPr>
          </a:p>
          <a:p>
            <a:r>
              <a:rPr lang="mn-MN" sz="1000" dirty="0">
                <a:latin typeface="Mogul Helios" pitchFamily="2" charset="0"/>
                <a:cs typeface="Mongolian Baiti" panose="03000500000000000000" pitchFamily="66" charset="0"/>
              </a:rPr>
              <a:t>Төсөв, санхүүгийн</a:t>
            </a:r>
            <a:r>
              <a:rPr lang="en-US" sz="1000" dirty="0">
                <a:latin typeface="Mogul Helios" pitchFamily="2" charset="0"/>
                <a:cs typeface="Mongolian Baiti" panose="03000500000000000000" pitchFamily="66" charset="0"/>
              </a:rPr>
              <a:t> </a:t>
            </a:r>
            <a:r>
              <a:rPr lang="mn-MN" sz="1000" dirty="0">
                <a:latin typeface="Mogul Helios" pitchFamily="2" charset="0"/>
                <a:cs typeface="Mongolian Baiti" panose="03000500000000000000" pitchFamily="66" charset="0"/>
              </a:rPr>
              <a:t>тогтвортой байдлыг бэхжүүлэх төсөл</a:t>
            </a:r>
          </a:p>
        </p:txBody>
      </p:sp>
      <p:sp>
        <p:nvSpPr>
          <p:cNvPr id="126" name="Rectangle 125">
            <a:extLst>
              <a:ext uri="{FF2B5EF4-FFF2-40B4-BE49-F238E27FC236}">
                <a16:creationId xmlns:a16="http://schemas.microsoft.com/office/drawing/2014/main" id="{3206D265-6356-4894-A08C-9818E8D6E094}"/>
              </a:ext>
            </a:extLst>
          </p:cNvPr>
          <p:cNvSpPr/>
          <p:nvPr/>
        </p:nvSpPr>
        <p:spPr>
          <a:xfrm>
            <a:off x="5507896" y="3632894"/>
            <a:ext cx="2316090" cy="553998"/>
          </a:xfrm>
          <a:prstGeom prst="rect">
            <a:avLst/>
          </a:prstGeom>
        </p:spPr>
        <p:txBody>
          <a:bodyPr wrap="square">
            <a:spAutoFit/>
          </a:bodyPr>
          <a:lstStyle/>
          <a:p>
            <a:r>
              <a:rPr lang="en-US" sz="1000" b="1" spc="282" dirty="0">
                <a:solidFill>
                  <a:srgbClr val="C75D79"/>
                </a:solidFill>
                <a:latin typeface="Mogul Helios" pitchFamily="2" charset="0"/>
                <a:cs typeface="Mongolian Baiti" panose="03000500000000000000" pitchFamily="66" charset="0"/>
              </a:rPr>
              <a:t>FSS</a:t>
            </a:r>
            <a:endParaRPr lang="mn-MN" sz="1000" dirty="0">
              <a:solidFill>
                <a:srgbClr val="C75D79"/>
              </a:solidFill>
              <a:latin typeface="Mogul Helios" pitchFamily="2" charset="0"/>
              <a:cs typeface="Mongolian Baiti" panose="03000500000000000000" pitchFamily="66" charset="0"/>
            </a:endParaRPr>
          </a:p>
          <a:p>
            <a:r>
              <a:rPr lang="mn-MN" sz="1000" dirty="0">
                <a:latin typeface="Mogul Helios" pitchFamily="2" charset="0"/>
                <a:cs typeface="Mongolian Baiti" panose="03000500000000000000" pitchFamily="66" charset="0"/>
              </a:rPr>
              <a:t>Санхүүгийн хянан</a:t>
            </a:r>
            <a:r>
              <a:rPr lang="en-US" sz="1000" dirty="0">
                <a:latin typeface="Mogul Helios" pitchFamily="2" charset="0"/>
                <a:cs typeface="Mongolian Baiti" panose="03000500000000000000" pitchFamily="66" charset="0"/>
              </a:rPr>
              <a:t> </a:t>
            </a:r>
            <a:r>
              <a:rPr lang="mn-MN" sz="1000" dirty="0">
                <a:latin typeface="Mogul Helios" pitchFamily="2" charset="0"/>
                <a:cs typeface="Mongolian Baiti" panose="03000500000000000000" pitchFamily="66" charset="0"/>
              </a:rPr>
              <a:t>шалгагчдын түншлэлийн хөтөлбөр </a:t>
            </a:r>
            <a:endParaRPr lang="en-US" sz="1000" dirty="0">
              <a:latin typeface="Mogul Helios" pitchFamily="2" charset="0"/>
              <a:cs typeface="Mongolian Baiti" panose="03000500000000000000" pitchFamily="66" charset="0"/>
            </a:endParaRPr>
          </a:p>
        </p:txBody>
      </p:sp>
      <p:sp>
        <p:nvSpPr>
          <p:cNvPr id="127" name="Rectangle 126">
            <a:extLst>
              <a:ext uri="{FF2B5EF4-FFF2-40B4-BE49-F238E27FC236}">
                <a16:creationId xmlns:a16="http://schemas.microsoft.com/office/drawing/2014/main" id="{6B43004D-24EE-40B4-BCBA-0D3DD356F01C}"/>
              </a:ext>
            </a:extLst>
          </p:cNvPr>
          <p:cNvSpPr/>
          <p:nvPr/>
        </p:nvSpPr>
        <p:spPr>
          <a:xfrm>
            <a:off x="5507895" y="4124497"/>
            <a:ext cx="3187712" cy="861774"/>
          </a:xfrm>
          <a:prstGeom prst="rect">
            <a:avLst/>
          </a:prstGeom>
        </p:spPr>
        <p:txBody>
          <a:bodyPr wrap="square">
            <a:spAutoFit/>
          </a:bodyPr>
          <a:lstStyle/>
          <a:p>
            <a:r>
              <a:rPr lang="en-US" sz="1000" b="1" spc="94" dirty="0">
                <a:solidFill>
                  <a:srgbClr val="B85D84"/>
                </a:solidFill>
                <a:latin typeface="Mogul Helios" pitchFamily="2" charset="0"/>
                <a:cs typeface="Mongolian Baiti" panose="03000500000000000000" pitchFamily="66" charset="0"/>
              </a:rPr>
              <a:t>ADB</a:t>
            </a:r>
          </a:p>
          <a:p>
            <a:r>
              <a:rPr lang="mn-MN" sz="1000" dirty="0">
                <a:latin typeface="Mogul Helios" pitchFamily="2" charset="0"/>
                <a:cs typeface="Mongolian Baiti" panose="03000500000000000000" pitchFamily="66" charset="0"/>
              </a:rPr>
              <a:t>Бичил санхүүгийн байгууллагыг чадавхжуулах, санхүүгийн хүртээмжийг нэмэгдүүлэх төсөл</a:t>
            </a:r>
            <a:r>
              <a:rPr lang="en-US" sz="1000" dirty="0">
                <a:latin typeface="Mogul Helios" pitchFamily="2" charset="0"/>
                <a:cs typeface="Mongolian Baiti" panose="03000500000000000000" pitchFamily="66" charset="0"/>
              </a:rPr>
              <a:t>;</a:t>
            </a:r>
            <a:r>
              <a:rPr lang="mn-MN" sz="1000" dirty="0">
                <a:latin typeface="Mogul Helios" pitchFamily="2" charset="0"/>
                <a:cs typeface="Mongolian Baiti" panose="03000500000000000000" pitchFamily="66" charset="0"/>
              </a:rPr>
              <a:t> Мөнгө угаах болон терроризмыг санхүүжүүлэхтэй тэмцэх арга зам,   аргачлал,</a:t>
            </a:r>
          </a:p>
          <a:p>
            <a:r>
              <a:rPr lang="mn-MN" sz="1000" dirty="0">
                <a:latin typeface="Mogul Helios" pitchFamily="2" charset="0"/>
                <a:cs typeface="Mongolian Baiti" panose="03000500000000000000" pitchFamily="66" charset="0"/>
              </a:rPr>
              <a:t>хяналт төсөл </a:t>
            </a:r>
          </a:p>
        </p:txBody>
      </p:sp>
      <p:sp>
        <p:nvSpPr>
          <p:cNvPr id="128" name="Rectangle 127">
            <a:extLst>
              <a:ext uri="{FF2B5EF4-FFF2-40B4-BE49-F238E27FC236}">
                <a16:creationId xmlns:a16="http://schemas.microsoft.com/office/drawing/2014/main" id="{5DDF841C-6F74-4AC4-A151-E8C58C831B20}"/>
              </a:ext>
            </a:extLst>
          </p:cNvPr>
          <p:cNvSpPr/>
          <p:nvPr/>
        </p:nvSpPr>
        <p:spPr>
          <a:xfrm>
            <a:off x="5507895" y="4902781"/>
            <a:ext cx="3083602" cy="553998"/>
          </a:xfrm>
          <a:prstGeom prst="rect">
            <a:avLst/>
          </a:prstGeom>
        </p:spPr>
        <p:txBody>
          <a:bodyPr wrap="square">
            <a:spAutoFit/>
          </a:bodyPr>
          <a:lstStyle/>
          <a:p>
            <a:r>
              <a:rPr lang="en-US" sz="1000" b="1" spc="94" dirty="0">
                <a:solidFill>
                  <a:srgbClr val="A35C8F"/>
                </a:solidFill>
                <a:latin typeface="Mogul Helios" pitchFamily="2" charset="0"/>
                <a:cs typeface="Mongolian Baiti" panose="03000500000000000000" pitchFamily="66" charset="0"/>
              </a:rPr>
              <a:t>MEFIN</a:t>
            </a:r>
          </a:p>
          <a:p>
            <a:r>
              <a:rPr lang="mn-MN" sz="1000" dirty="0">
                <a:latin typeface="Mogul Helios" pitchFamily="2" charset="0"/>
                <a:cs typeface="Mongolian Baiti" panose="03000500000000000000" pitchFamily="66" charset="0"/>
              </a:rPr>
              <a:t>Хүртээмжтэй даатгалын харилцан туршлага солилцох сүлжээний гишүүн</a:t>
            </a:r>
            <a:r>
              <a:rPr lang="en-US" sz="1000" dirty="0">
                <a:latin typeface="Mogul Helios" pitchFamily="2" charset="0"/>
                <a:cs typeface="Mongolian Baiti" panose="03000500000000000000" pitchFamily="66" charset="0"/>
              </a:rPr>
              <a:t>;</a:t>
            </a:r>
            <a:r>
              <a:rPr lang="mn-MN" sz="1000" dirty="0">
                <a:latin typeface="Mogul Helios" pitchFamily="2" charset="0"/>
                <a:cs typeface="Mongolian Baiti" panose="03000500000000000000" pitchFamily="66" charset="0"/>
              </a:rPr>
              <a:t> Бүс нутгийн Удирдах зөвлөлийн дарга</a:t>
            </a:r>
          </a:p>
        </p:txBody>
      </p:sp>
      <p:sp>
        <p:nvSpPr>
          <p:cNvPr id="93" name="Rectangle 92">
            <a:extLst>
              <a:ext uri="{FF2B5EF4-FFF2-40B4-BE49-F238E27FC236}">
                <a16:creationId xmlns:a16="http://schemas.microsoft.com/office/drawing/2014/main" id="{5B640542-C20D-42EB-91CE-9309D3CD8105}"/>
              </a:ext>
            </a:extLst>
          </p:cNvPr>
          <p:cNvSpPr/>
          <p:nvPr/>
        </p:nvSpPr>
        <p:spPr>
          <a:xfrm rot="5400000">
            <a:off x="4589121" y="2148172"/>
            <a:ext cx="515012" cy="85835"/>
          </a:xfrm>
          <a:prstGeom prst="rect">
            <a:avLst/>
          </a:prstGeom>
          <a:solidFill>
            <a:srgbClr val="E85F4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Mogul Helios" pitchFamily="2" charset="0"/>
              <a:cs typeface="Mongolian Baiti" panose="03000500000000000000" pitchFamily="66" charset="0"/>
            </a:endParaRPr>
          </a:p>
        </p:txBody>
      </p:sp>
      <p:sp>
        <p:nvSpPr>
          <p:cNvPr id="94" name="Rectangle 93">
            <a:extLst>
              <a:ext uri="{FF2B5EF4-FFF2-40B4-BE49-F238E27FC236}">
                <a16:creationId xmlns:a16="http://schemas.microsoft.com/office/drawing/2014/main" id="{8ED6416E-ABF8-4348-A669-5831840EB119}"/>
              </a:ext>
            </a:extLst>
          </p:cNvPr>
          <p:cNvSpPr/>
          <p:nvPr/>
        </p:nvSpPr>
        <p:spPr>
          <a:xfrm rot="5400000">
            <a:off x="4589121" y="2777834"/>
            <a:ext cx="515012" cy="85835"/>
          </a:xfrm>
          <a:prstGeom prst="rect">
            <a:avLst/>
          </a:prstGeom>
          <a:solidFill>
            <a:srgbClr val="DF5E5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Mogul Helios" pitchFamily="2" charset="0"/>
              <a:cs typeface="Mongolian Baiti" panose="03000500000000000000" pitchFamily="66" charset="0"/>
            </a:endParaRPr>
          </a:p>
        </p:txBody>
      </p:sp>
      <p:sp>
        <p:nvSpPr>
          <p:cNvPr id="95" name="Rectangle 94">
            <a:extLst>
              <a:ext uri="{FF2B5EF4-FFF2-40B4-BE49-F238E27FC236}">
                <a16:creationId xmlns:a16="http://schemas.microsoft.com/office/drawing/2014/main" id="{0C1AA5FC-E9ED-42EE-B120-9709624A00EA}"/>
              </a:ext>
            </a:extLst>
          </p:cNvPr>
          <p:cNvSpPr/>
          <p:nvPr/>
        </p:nvSpPr>
        <p:spPr>
          <a:xfrm rot="5400000">
            <a:off x="4589121" y="3370694"/>
            <a:ext cx="515012" cy="85835"/>
          </a:xfrm>
          <a:prstGeom prst="rect">
            <a:avLst/>
          </a:prstGeom>
          <a:solidFill>
            <a:srgbClr val="D65E6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Mogul Helios" pitchFamily="2" charset="0"/>
              <a:cs typeface="Mongolian Baiti" panose="03000500000000000000" pitchFamily="66" charset="0"/>
            </a:endParaRPr>
          </a:p>
        </p:txBody>
      </p:sp>
      <p:sp>
        <p:nvSpPr>
          <p:cNvPr id="96" name="Rectangle 95">
            <a:extLst>
              <a:ext uri="{FF2B5EF4-FFF2-40B4-BE49-F238E27FC236}">
                <a16:creationId xmlns:a16="http://schemas.microsoft.com/office/drawing/2014/main" id="{0664C6C6-4C67-4846-9B4F-A3E8A73EA538}"/>
              </a:ext>
            </a:extLst>
          </p:cNvPr>
          <p:cNvSpPr/>
          <p:nvPr/>
        </p:nvSpPr>
        <p:spPr>
          <a:xfrm rot="5400000">
            <a:off x="4589121" y="3954468"/>
            <a:ext cx="515012" cy="85835"/>
          </a:xfrm>
          <a:prstGeom prst="rect">
            <a:avLst/>
          </a:prstGeom>
          <a:solidFill>
            <a:srgbClr val="C75D7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Mogul Helios" pitchFamily="2" charset="0"/>
              <a:cs typeface="Mongolian Baiti" panose="03000500000000000000" pitchFamily="66" charset="0"/>
            </a:endParaRPr>
          </a:p>
        </p:txBody>
      </p:sp>
      <p:sp>
        <p:nvSpPr>
          <p:cNvPr id="99" name="Rectangle 98">
            <a:extLst>
              <a:ext uri="{FF2B5EF4-FFF2-40B4-BE49-F238E27FC236}">
                <a16:creationId xmlns:a16="http://schemas.microsoft.com/office/drawing/2014/main" id="{6CFD03B4-F549-4589-8F62-6567113EE470}"/>
              </a:ext>
            </a:extLst>
          </p:cNvPr>
          <p:cNvSpPr/>
          <p:nvPr/>
        </p:nvSpPr>
        <p:spPr>
          <a:xfrm rot="5400000">
            <a:off x="4589121" y="4557988"/>
            <a:ext cx="515012" cy="85835"/>
          </a:xfrm>
          <a:prstGeom prst="rect">
            <a:avLst/>
          </a:prstGeom>
          <a:solidFill>
            <a:srgbClr val="B85D8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Mogul Helios" pitchFamily="2" charset="0"/>
              <a:cs typeface="Mongolian Baiti" panose="03000500000000000000" pitchFamily="66" charset="0"/>
            </a:endParaRPr>
          </a:p>
        </p:txBody>
      </p:sp>
      <p:sp>
        <p:nvSpPr>
          <p:cNvPr id="100" name="Rectangle 99">
            <a:extLst>
              <a:ext uri="{FF2B5EF4-FFF2-40B4-BE49-F238E27FC236}">
                <a16:creationId xmlns:a16="http://schemas.microsoft.com/office/drawing/2014/main" id="{979585BC-4395-4202-8F71-A57A10F22726}"/>
              </a:ext>
            </a:extLst>
          </p:cNvPr>
          <p:cNvSpPr/>
          <p:nvPr/>
        </p:nvSpPr>
        <p:spPr>
          <a:xfrm rot="5400000">
            <a:off x="4589121" y="5188650"/>
            <a:ext cx="515012" cy="85835"/>
          </a:xfrm>
          <a:prstGeom prst="rect">
            <a:avLst/>
          </a:prstGeom>
          <a:solidFill>
            <a:srgbClr val="A35C8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Mogul Helios" pitchFamily="2" charset="0"/>
              <a:cs typeface="Mongolian Baiti" panose="03000500000000000000" pitchFamily="66" charset="0"/>
            </a:endParaRPr>
          </a:p>
        </p:txBody>
      </p:sp>
      <p:sp>
        <p:nvSpPr>
          <p:cNvPr id="101" name="Rectangle 100">
            <a:extLst>
              <a:ext uri="{FF2B5EF4-FFF2-40B4-BE49-F238E27FC236}">
                <a16:creationId xmlns:a16="http://schemas.microsoft.com/office/drawing/2014/main" id="{0E37AFF7-D6E1-4A4B-BE19-0B85F7BF9ED3}"/>
              </a:ext>
            </a:extLst>
          </p:cNvPr>
          <p:cNvSpPr/>
          <p:nvPr/>
        </p:nvSpPr>
        <p:spPr>
          <a:xfrm rot="5400000">
            <a:off x="4589121" y="5861433"/>
            <a:ext cx="515012" cy="85835"/>
          </a:xfrm>
          <a:prstGeom prst="rect">
            <a:avLst/>
          </a:prstGeom>
          <a:solidFill>
            <a:srgbClr val="8C5B9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Mogul Helios" pitchFamily="2" charset="0"/>
              <a:cs typeface="Mongolian Baiti" panose="03000500000000000000" pitchFamily="66" charset="0"/>
            </a:endParaRPr>
          </a:p>
        </p:txBody>
      </p:sp>
      <p:sp>
        <p:nvSpPr>
          <p:cNvPr id="102" name="Rectangle 101">
            <a:extLst>
              <a:ext uri="{FF2B5EF4-FFF2-40B4-BE49-F238E27FC236}">
                <a16:creationId xmlns:a16="http://schemas.microsoft.com/office/drawing/2014/main" id="{53934DC4-3143-485D-B4E4-39A9E3832EBC}"/>
              </a:ext>
            </a:extLst>
          </p:cNvPr>
          <p:cNvSpPr/>
          <p:nvPr/>
        </p:nvSpPr>
        <p:spPr>
          <a:xfrm rot="5400000">
            <a:off x="4589121" y="6556702"/>
            <a:ext cx="515012" cy="85835"/>
          </a:xfrm>
          <a:prstGeom prst="rect">
            <a:avLst/>
          </a:prstGeom>
          <a:solidFill>
            <a:srgbClr val="725A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Mogul Helios" pitchFamily="2" charset="0"/>
              <a:cs typeface="Mongolian Baiti" panose="03000500000000000000" pitchFamily="66" charset="0"/>
            </a:endParaRPr>
          </a:p>
        </p:txBody>
      </p:sp>
      <p:sp>
        <p:nvSpPr>
          <p:cNvPr id="103" name="Rectangle 102">
            <a:extLst>
              <a:ext uri="{FF2B5EF4-FFF2-40B4-BE49-F238E27FC236}">
                <a16:creationId xmlns:a16="http://schemas.microsoft.com/office/drawing/2014/main" id="{177A0FDB-8A81-4FF4-9C85-BDF5A8B00A36}"/>
              </a:ext>
            </a:extLst>
          </p:cNvPr>
          <p:cNvSpPr/>
          <p:nvPr/>
        </p:nvSpPr>
        <p:spPr>
          <a:xfrm rot="5400000">
            <a:off x="4589121" y="1467300"/>
            <a:ext cx="515012" cy="85835"/>
          </a:xfrm>
          <a:prstGeom prst="rect">
            <a:avLst/>
          </a:prstGeom>
          <a:solidFill>
            <a:srgbClr val="EC5F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Mogul Helios" pitchFamily="2" charset="0"/>
              <a:cs typeface="Mongolian Baiti" panose="03000500000000000000" pitchFamily="66" charset="0"/>
            </a:endParaRPr>
          </a:p>
        </p:txBody>
      </p:sp>
      <p:sp>
        <p:nvSpPr>
          <p:cNvPr id="104" name="Rectangle 103">
            <a:extLst>
              <a:ext uri="{FF2B5EF4-FFF2-40B4-BE49-F238E27FC236}">
                <a16:creationId xmlns:a16="http://schemas.microsoft.com/office/drawing/2014/main" id="{4C6D2CC3-153D-4FD3-AB87-B18269AC13ED}"/>
              </a:ext>
            </a:extLst>
          </p:cNvPr>
          <p:cNvSpPr/>
          <p:nvPr/>
        </p:nvSpPr>
        <p:spPr>
          <a:xfrm rot="5400000">
            <a:off x="4589121" y="7335715"/>
            <a:ext cx="515012" cy="85835"/>
          </a:xfrm>
          <a:prstGeom prst="rect">
            <a:avLst/>
          </a:prstGeom>
          <a:solidFill>
            <a:srgbClr val="5859A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Mogul Helios" pitchFamily="2" charset="0"/>
              <a:cs typeface="Mongolian Baiti" panose="03000500000000000000" pitchFamily="66" charset="0"/>
            </a:endParaRPr>
          </a:p>
        </p:txBody>
      </p:sp>
      <p:pic>
        <p:nvPicPr>
          <p:cNvPr id="110" name="Picture 109">
            <a:extLst>
              <a:ext uri="{FF2B5EF4-FFF2-40B4-BE49-F238E27FC236}">
                <a16:creationId xmlns:a16="http://schemas.microsoft.com/office/drawing/2014/main" id="{CBB2595B-E966-4C0C-A7D6-E8F435DBB66C}"/>
              </a:ext>
            </a:extLst>
          </p:cNvPr>
          <p:cNvPicPr>
            <a:picLocks noChangeAspect="1"/>
          </p:cNvPicPr>
          <p:nvPr/>
        </p:nvPicPr>
        <p:blipFill rotWithShape="1">
          <a:blip r:embed="rId4">
            <a:extLst>
              <a:ext uri="{28A0092B-C50C-407E-A947-70E740481C1C}">
                <a14:useLocalDpi xmlns:a14="http://schemas.microsoft.com/office/drawing/2010/main" val="0"/>
              </a:ext>
            </a:extLst>
          </a:blip>
          <a:srcRect r="85025"/>
          <a:stretch/>
        </p:blipFill>
        <p:spPr>
          <a:xfrm>
            <a:off x="5020959" y="1295086"/>
            <a:ext cx="429417" cy="476856"/>
          </a:xfrm>
          <a:prstGeom prst="rect">
            <a:avLst/>
          </a:prstGeom>
        </p:spPr>
      </p:pic>
      <p:pic>
        <p:nvPicPr>
          <p:cNvPr id="112" name="Picture 111">
            <a:extLst>
              <a:ext uri="{FF2B5EF4-FFF2-40B4-BE49-F238E27FC236}">
                <a16:creationId xmlns:a16="http://schemas.microsoft.com/office/drawing/2014/main" id="{0931EB09-9DAD-4758-ACFF-12B2834217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7579" y="2005070"/>
            <a:ext cx="456176" cy="370387"/>
          </a:xfrm>
          <a:prstGeom prst="rect">
            <a:avLst/>
          </a:prstGeom>
        </p:spPr>
      </p:pic>
      <p:pic>
        <p:nvPicPr>
          <p:cNvPr id="113" name="Picture 112">
            <a:extLst>
              <a:ext uri="{FF2B5EF4-FFF2-40B4-BE49-F238E27FC236}">
                <a16:creationId xmlns:a16="http://schemas.microsoft.com/office/drawing/2014/main" id="{C41F4320-965A-4F62-9AF0-0E9C26DC58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9145" y="2626726"/>
            <a:ext cx="613044" cy="394370"/>
          </a:xfrm>
          <a:prstGeom prst="rect">
            <a:avLst/>
          </a:prstGeom>
        </p:spPr>
      </p:pic>
      <p:pic>
        <p:nvPicPr>
          <p:cNvPr id="114" name="Picture 2" descr="world bank Ð·ÑÑÐ³Ð°Ð½ Ð¸Ð»ÑÑÑÒ¯Ò¯Ð´">
            <a:extLst>
              <a:ext uri="{FF2B5EF4-FFF2-40B4-BE49-F238E27FC236}">
                <a16:creationId xmlns:a16="http://schemas.microsoft.com/office/drawing/2014/main" id="{7D7D522E-464D-45C0-A411-5E202556C41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8972" r="18361"/>
          <a:stretch/>
        </p:blipFill>
        <p:spPr bwMode="auto">
          <a:xfrm>
            <a:off x="4959564" y="3175194"/>
            <a:ext cx="552206" cy="465564"/>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16">
            <a:extLst>
              <a:ext uri="{FF2B5EF4-FFF2-40B4-BE49-F238E27FC236}">
                <a16:creationId xmlns:a16="http://schemas.microsoft.com/office/drawing/2014/main" id="{CF25F4FE-436B-4F3E-982D-0AE0FE31E1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5028" y="3790466"/>
            <a:ext cx="401281" cy="396426"/>
          </a:xfrm>
          <a:prstGeom prst="rect">
            <a:avLst/>
          </a:prstGeom>
        </p:spPr>
      </p:pic>
      <p:pic>
        <p:nvPicPr>
          <p:cNvPr id="118" name="Picture 117">
            <a:extLst>
              <a:ext uri="{FF2B5EF4-FFF2-40B4-BE49-F238E27FC236}">
                <a16:creationId xmlns:a16="http://schemas.microsoft.com/office/drawing/2014/main" id="{6C016B18-BBE1-4B1C-B076-93BAF2BADC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25624" y="4403997"/>
            <a:ext cx="420087" cy="425378"/>
          </a:xfrm>
          <a:prstGeom prst="rect">
            <a:avLst/>
          </a:prstGeom>
        </p:spPr>
      </p:pic>
      <p:pic>
        <p:nvPicPr>
          <p:cNvPr id="119" name="Picture 118">
            <a:extLst>
              <a:ext uri="{FF2B5EF4-FFF2-40B4-BE49-F238E27FC236}">
                <a16:creationId xmlns:a16="http://schemas.microsoft.com/office/drawing/2014/main" id="{D7B342A9-2C1A-49E6-ABE0-E875D9EBD3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07366" y="5023659"/>
            <a:ext cx="656605" cy="369375"/>
          </a:xfrm>
          <a:prstGeom prst="rect">
            <a:avLst/>
          </a:prstGeom>
        </p:spPr>
      </p:pic>
      <p:pic>
        <p:nvPicPr>
          <p:cNvPr id="120" name="Picture 119">
            <a:extLst>
              <a:ext uri="{FF2B5EF4-FFF2-40B4-BE49-F238E27FC236}">
                <a16:creationId xmlns:a16="http://schemas.microsoft.com/office/drawing/2014/main" id="{259BC538-F242-4E8A-91AE-978F449A884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90835" y="5627933"/>
            <a:ext cx="489667" cy="399148"/>
          </a:xfrm>
          <a:prstGeom prst="rect">
            <a:avLst/>
          </a:prstGeom>
        </p:spPr>
      </p:pic>
      <p:pic>
        <p:nvPicPr>
          <p:cNvPr id="122" name="Picture 121">
            <a:extLst>
              <a:ext uri="{FF2B5EF4-FFF2-40B4-BE49-F238E27FC236}">
                <a16:creationId xmlns:a16="http://schemas.microsoft.com/office/drawing/2014/main" id="{C8DA5392-35A4-4F6F-8045-095729587D7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5450" t="11315" r="35638" b="6847"/>
          <a:stretch/>
        </p:blipFill>
        <p:spPr>
          <a:xfrm>
            <a:off x="5035512" y="6380873"/>
            <a:ext cx="400313" cy="414894"/>
          </a:xfrm>
          <a:prstGeom prst="rect">
            <a:avLst/>
          </a:prstGeom>
        </p:spPr>
      </p:pic>
      <p:pic>
        <p:nvPicPr>
          <p:cNvPr id="123" name="Picture 122">
            <a:extLst>
              <a:ext uri="{FF2B5EF4-FFF2-40B4-BE49-F238E27FC236}">
                <a16:creationId xmlns:a16="http://schemas.microsoft.com/office/drawing/2014/main" id="{AD4A6E82-468D-4983-AE03-F98DDE6FC39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17748" y="7190587"/>
            <a:ext cx="435838" cy="449788"/>
          </a:xfrm>
          <a:prstGeom prst="rect">
            <a:avLst/>
          </a:prstGeom>
        </p:spPr>
      </p:pic>
      <p:sp>
        <p:nvSpPr>
          <p:cNvPr id="129" name="Rectangle 128">
            <a:extLst>
              <a:ext uri="{FF2B5EF4-FFF2-40B4-BE49-F238E27FC236}">
                <a16:creationId xmlns:a16="http://schemas.microsoft.com/office/drawing/2014/main" id="{4E2E203F-EA8D-4186-ADE0-AC1BC8E95C8F}"/>
              </a:ext>
            </a:extLst>
          </p:cNvPr>
          <p:cNvSpPr/>
          <p:nvPr/>
        </p:nvSpPr>
        <p:spPr>
          <a:xfrm>
            <a:off x="5507895" y="5452956"/>
            <a:ext cx="3093246" cy="553998"/>
          </a:xfrm>
          <a:prstGeom prst="rect">
            <a:avLst/>
          </a:prstGeom>
        </p:spPr>
        <p:txBody>
          <a:bodyPr wrap="square">
            <a:spAutoFit/>
          </a:bodyPr>
          <a:lstStyle/>
          <a:p>
            <a:r>
              <a:rPr lang="en-US" sz="1000" b="1" spc="94" dirty="0">
                <a:solidFill>
                  <a:srgbClr val="8C5B97"/>
                </a:solidFill>
                <a:latin typeface="Mogul Helios" pitchFamily="2" charset="0"/>
                <a:cs typeface="Mongolian Baiti" panose="03000500000000000000" pitchFamily="66" charset="0"/>
              </a:rPr>
              <a:t>JICA</a:t>
            </a:r>
          </a:p>
          <a:p>
            <a:r>
              <a:rPr lang="mn-MN" sz="1000" dirty="0">
                <a:latin typeface="Mogul Helios" pitchFamily="2" charset="0"/>
                <a:cs typeface="Mongolian Baiti" panose="03000500000000000000" pitchFamily="66" charset="0"/>
              </a:rPr>
              <a:t>Монгол Улсын хөрөнгийн зах зээлийн чадавхыг бэхжүүлэх төсөл /2-р шат/ </a:t>
            </a:r>
          </a:p>
        </p:txBody>
      </p:sp>
      <p:sp>
        <p:nvSpPr>
          <p:cNvPr id="130" name="Rectangle 129">
            <a:extLst>
              <a:ext uri="{FF2B5EF4-FFF2-40B4-BE49-F238E27FC236}">
                <a16:creationId xmlns:a16="http://schemas.microsoft.com/office/drawing/2014/main" id="{9EFF3BAE-5B3A-4420-812F-3696ABC58949}"/>
              </a:ext>
            </a:extLst>
          </p:cNvPr>
          <p:cNvSpPr/>
          <p:nvPr/>
        </p:nvSpPr>
        <p:spPr>
          <a:xfrm>
            <a:off x="5507896" y="6142981"/>
            <a:ext cx="3187713" cy="861774"/>
          </a:xfrm>
          <a:prstGeom prst="rect">
            <a:avLst/>
          </a:prstGeom>
        </p:spPr>
        <p:txBody>
          <a:bodyPr wrap="square">
            <a:spAutoFit/>
          </a:bodyPr>
          <a:lstStyle/>
          <a:p>
            <a:r>
              <a:rPr lang="en-US" sz="1000" b="1" spc="282" dirty="0">
                <a:solidFill>
                  <a:srgbClr val="725A9D"/>
                </a:solidFill>
                <a:latin typeface="Mogul Helios" pitchFamily="2" charset="0"/>
                <a:cs typeface="Mongolian Baiti" panose="03000500000000000000" pitchFamily="66" charset="0"/>
              </a:rPr>
              <a:t>EBRD</a:t>
            </a:r>
          </a:p>
          <a:p>
            <a:r>
              <a:rPr lang="mn-MN" sz="1000" dirty="0">
                <a:latin typeface="Mogul Helios" pitchFamily="2" charset="0"/>
                <a:cs typeface="Mongolian Baiti" panose="03000500000000000000" pitchFamily="66" charset="0"/>
              </a:rPr>
              <a:t>Үнэт цаасны төлбөр, тооцооны Төлбөрийн эсрэг нийлүүлэлт</a:t>
            </a:r>
            <a:r>
              <a:rPr lang="en-US" sz="1000" dirty="0">
                <a:latin typeface="Mogul Helios" pitchFamily="2" charset="0"/>
                <a:cs typeface="Mongolian Baiti" panose="03000500000000000000" pitchFamily="66" charset="0"/>
              </a:rPr>
              <a:t> (</a:t>
            </a:r>
            <a:r>
              <a:rPr lang="en-US" sz="1000" dirty="0" err="1">
                <a:latin typeface="Mogul Helios" pitchFamily="2" charset="0"/>
                <a:cs typeface="Mongolian Baiti" panose="03000500000000000000" pitchFamily="66" charset="0"/>
              </a:rPr>
              <a:t>DvP</a:t>
            </a:r>
            <a:r>
              <a:rPr lang="en-US" sz="1000" dirty="0">
                <a:latin typeface="Mogul Helios" pitchFamily="2" charset="0"/>
                <a:cs typeface="Mongolian Baiti" panose="03000500000000000000" pitchFamily="66" charset="0"/>
              </a:rPr>
              <a:t>)</a:t>
            </a:r>
            <a:r>
              <a:rPr lang="mn-MN" sz="1000" dirty="0">
                <a:latin typeface="Mogul Helios" pitchFamily="2" charset="0"/>
                <a:cs typeface="Mongolian Baiti" panose="03000500000000000000" pitchFamily="66" charset="0"/>
              </a:rPr>
              <a:t> зарчим, дараа төлбөрт тооцооны Т+2 горимыг нэвтрүүлэх төсөл</a:t>
            </a:r>
            <a:r>
              <a:rPr lang="en-US" sz="1000" dirty="0">
                <a:latin typeface="Mogul Helios" pitchFamily="2" charset="0"/>
                <a:cs typeface="Mongolian Baiti" panose="03000500000000000000" pitchFamily="66" charset="0"/>
              </a:rPr>
              <a:t>;</a:t>
            </a:r>
            <a:r>
              <a:rPr lang="mn-MN" sz="1000" dirty="0">
                <a:latin typeface="Mogul Helios" pitchFamily="2" charset="0"/>
                <a:cs typeface="Mongolian Baiti" panose="03000500000000000000" pitchFamily="66" charset="0"/>
              </a:rPr>
              <a:t> </a:t>
            </a:r>
            <a:r>
              <a:rPr lang="en-US" sz="1000" dirty="0">
                <a:latin typeface="Mogul Helios" pitchFamily="2" charset="0"/>
                <a:cs typeface="Mongolian Baiti" panose="03000500000000000000" pitchFamily="66" charset="0"/>
              </a:rPr>
              <a:t>Mo</a:t>
            </a:r>
            <a:r>
              <a:rPr lang="mn-MN" sz="1000" dirty="0">
                <a:latin typeface="Mogul Helios" pitchFamily="2" charset="0"/>
                <a:cs typeface="Mongolian Baiti" panose="03000500000000000000" pitchFamily="66" charset="0"/>
              </a:rPr>
              <a:t>нгол Улсын банк бус санхүүгийн байгууллагуудын эрх зүйн орчинг дэмжих төсөл </a:t>
            </a:r>
            <a:endParaRPr lang="mn-MN" sz="1000" spc="94" dirty="0">
              <a:latin typeface="Mogul Helios" pitchFamily="2" charset="0"/>
              <a:cs typeface="Mongolian Baiti" panose="03000500000000000000" pitchFamily="66" charset="0"/>
            </a:endParaRPr>
          </a:p>
        </p:txBody>
      </p:sp>
      <p:sp>
        <p:nvSpPr>
          <p:cNvPr id="131" name="Rectangle 130">
            <a:extLst>
              <a:ext uri="{FF2B5EF4-FFF2-40B4-BE49-F238E27FC236}">
                <a16:creationId xmlns:a16="http://schemas.microsoft.com/office/drawing/2014/main" id="{8D3FF035-8EB6-40A9-9634-DE72AA4E941B}"/>
              </a:ext>
            </a:extLst>
          </p:cNvPr>
          <p:cNvSpPr/>
          <p:nvPr/>
        </p:nvSpPr>
        <p:spPr>
          <a:xfrm>
            <a:off x="5507895" y="7009364"/>
            <a:ext cx="2956428" cy="553998"/>
          </a:xfrm>
          <a:prstGeom prst="rect">
            <a:avLst/>
          </a:prstGeom>
        </p:spPr>
        <p:txBody>
          <a:bodyPr wrap="square">
            <a:spAutoFit/>
          </a:bodyPr>
          <a:lstStyle/>
          <a:p>
            <a:r>
              <a:rPr lang="en-US" sz="1000" b="1" spc="282" dirty="0">
                <a:solidFill>
                  <a:srgbClr val="5859A1"/>
                </a:solidFill>
                <a:latin typeface="Mogul Helios" pitchFamily="2" charset="0"/>
                <a:cs typeface="Mongolian Baiti" panose="03000500000000000000" pitchFamily="66" charset="0"/>
              </a:rPr>
              <a:t>IMF</a:t>
            </a:r>
            <a:endParaRPr lang="mn-MN" sz="1000" dirty="0">
              <a:solidFill>
                <a:srgbClr val="5859A1"/>
              </a:solidFill>
              <a:latin typeface="Mogul Helios" pitchFamily="2" charset="0"/>
              <a:cs typeface="Mongolian Baiti" panose="03000500000000000000" pitchFamily="66" charset="0"/>
            </a:endParaRPr>
          </a:p>
          <a:p>
            <a:r>
              <a:rPr lang="mn-MN" sz="1000" dirty="0">
                <a:latin typeface="Mogul Helios" pitchFamily="2" charset="0"/>
                <a:cs typeface="Mongolian Baiti" panose="03000500000000000000" pitchFamily="66" charset="0"/>
              </a:rPr>
              <a:t>ОУВС-ийн Сингапур улс дахь бүс нутгийн  сургалтын институцийн чадавхыг бэхжүүлэх богино хугацааны сургалт</a:t>
            </a:r>
          </a:p>
        </p:txBody>
      </p:sp>
      <p:pic>
        <p:nvPicPr>
          <p:cNvPr id="141" name="Picture 140" descr="Flag India 3D - Free image on Pixabay">
            <a:extLst>
              <a:ext uri="{FF2B5EF4-FFF2-40B4-BE49-F238E27FC236}">
                <a16:creationId xmlns:a16="http://schemas.microsoft.com/office/drawing/2014/main" id="{B5E19294-D127-4A5D-A328-09FB89DA6C1C}"/>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9441" t="9653" r="20063"/>
          <a:stretch/>
        </p:blipFill>
        <p:spPr bwMode="auto">
          <a:xfrm>
            <a:off x="5049980" y="7783009"/>
            <a:ext cx="371374" cy="419022"/>
          </a:xfrm>
          <a:prstGeom prst="rect">
            <a:avLst/>
          </a:prstGeom>
          <a:noFill/>
          <a:extLst>
            <a:ext uri="{909E8E84-426E-40DD-AFC4-6F175D3DCCD1}">
              <a14:hiddenFill xmlns:a14="http://schemas.microsoft.com/office/drawing/2010/main">
                <a:solidFill>
                  <a:srgbClr val="FFFFFF"/>
                </a:solidFill>
              </a14:hiddenFill>
            </a:ext>
          </a:extLst>
        </p:spPr>
      </p:pic>
      <p:sp>
        <p:nvSpPr>
          <p:cNvPr id="142" name="Rectangle 141">
            <a:extLst>
              <a:ext uri="{FF2B5EF4-FFF2-40B4-BE49-F238E27FC236}">
                <a16:creationId xmlns:a16="http://schemas.microsoft.com/office/drawing/2014/main" id="{61CCE80C-11A6-4DC6-987B-697A86E48342}"/>
              </a:ext>
            </a:extLst>
          </p:cNvPr>
          <p:cNvSpPr/>
          <p:nvPr/>
        </p:nvSpPr>
        <p:spPr>
          <a:xfrm>
            <a:off x="5507895" y="7699389"/>
            <a:ext cx="3094989" cy="55399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mn-MN" sz="1000" dirty="0">
                <a:latin typeface="Mogul Helios" pitchFamily="2" charset="0"/>
                <a:cs typeface="Mongolian Baiti" panose="03000500000000000000" pitchFamily="66" charset="0"/>
              </a:rPr>
              <a:t>БНЭУ-ын Үнэт цаас, биржийн зохицуулах хороо болон Даатгалын зохицуулалт, хөгжлийн газар Харилцан ойлголцлын санамж бичиг</a:t>
            </a:r>
          </a:p>
        </p:txBody>
      </p:sp>
      <p:sp>
        <p:nvSpPr>
          <p:cNvPr id="143" name="Rectangle 142">
            <a:extLst>
              <a:ext uri="{FF2B5EF4-FFF2-40B4-BE49-F238E27FC236}">
                <a16:creationId xmlns:a16="http://schemas.microsoft.com/office/drawing/2014/main" id="{BC45E1FF-96C5-424D-A7DA-DBF634C97A7E}"/>
              </a:ext>
            </a:extLst>
          </p:cNvPr>
          <p:cNvSpPr/>
          <p:nvPr/>
        </p:nvSpPr>
        <p:spPr>
          <a:xfrm rot="5400000">
            <a:off x="4584348" y="7964898"/>
            <a:ext cx="515012" cy="85835"/>
          </a:xfrm>
          <a:prstGeom prst="rect">
            <a:avLst/>
          </a:prstGeom>
          <a:solidFill>
            <a:srgbClr val="3457A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Mogul Helios" pitchFamily="2" charset="0"/>
              <a:cs typeface="Mongolian Baiti" panose="03000500000000000000" pitchFamily="66" charset="0"/>
            </a:endParaRPr>
          </a:p>
        </p:txBody>
      </p:sp>
      <p:sp>
        <p:nvSpPr>
          <p:cNvPr id="2" name="Rectangle 1"/>
          <p:cNvSpPr/>
          <p:nvPr/>
        </p:nvSpPr>
        <p:spPr>
          <a:xfrm>
            <a:off x="921096" y="767476"/>
            <a:ext cx="3815505" cy="1077218"/>
          </a:xfrm>
          <a:prstGeom prst="rect">
            <a:avLst/>
          </a:prstGeom>
        </p:spPr>
        <p:txBody>
          <a:bodyPr wrap="square">
            <a:spAutoFit/>
          </a:bodyPr>
          <a:lstStyle/>
          <a:p>
            <a:pPr defTabSz="858360" eaLnBrk="0" fontAlgn="base" hangingPunct="0">
              <a:spcBef>
                <a:spcPct val="0"/>
              </a:spcBef>
              <a:spcAft>
                <a:spcPct val="0"/>
              </a:spcAft>
            </a:pPr>
            <a:r>
              <a:rPr lang="mn-MN" sz="3200" b="1" dirty="0">
                <a:solidFill>
                  <a:srgbClr val="2957A4"/>
                </a:solidFill>
                <a:latin typeface="Mogul Helios" pitchFamily="2" charset="0"/>
              </a:rPr>
              <a:t>ГАДААД ХАРИЛЦАА,</a:t>
            </a:r>
            <a:r>
              <a:rPr lang="mn-MN" sz="3200" b="1" dirty="0">
                <a:solidFill>
                  <a:srgbClr val="D0402C"/>
                </a:solidFill>
                <a:latin typeface="Mogul Helios" pitchFamily="2" charset="0"/>
              </a:rPr>
              <a:t> ХАМТЫН АЖИЛЛАГАА</a:t>
            </a:r>
            <a:endParaRPr lang="en-US" sz="3200" b="1" dirty="0">
              <a:solidFill>
                <a:srgbClr val="D0402C"/>
              </a:solidFill>
              <a:latin typeface="Mogul Helios" pitchFamily="2" charset="0"/>
            </a:endParaRPr>
          </a:p>
        </p:txBody>
      </p:sp>
      <p:cxnSp>
        <p:nvCxnSpPr>
          <p:cNvPr id="77" name="AutoShape 71"/>
          <p:cNvCxnSpPr>
            <a:cxnSpLocks noChangeShapeType="1"/>
          </p:cNvCxnSpPr>
          <p:nvPr/>
        </p:nvCxnSpPr>
        <p:spPr bwMode="auto">
          <a:xfrm>
            <a:off x="4142317" y="1046214"/>
            <a:ext cx="501583" cy="0"/>
          </a:xfrm>
          <a:prstGeom prst="straightConnector1">
            <a:avLst/>
          </a:prstGeom>
          <a:noFill/>
          <a:ln w="3175">
            <a:solidFill>
              <a:srgbClr val="0852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78" name="AutoShape 72"/>
          <p:cNvCxnSpPr>
            <a:cxnSpLocks noChangeShapeType="1"/>
          </p:cNvCxnSpPr>
          <p:nvPr/>
        </p:nvCxnSpPr>
        <p:spPr bwMode="auto">
          <a:xfrm>
            <a:off x="4643899" y="1046215"/>
            <a:ext cx="0" cy="513965"/>
          </a:xfrm>
          <a:prstGeom prst="straightConnector1">
            <a:avLst/>
          </a:prstGeom>
          <a:noFill/>
          <a:ln w="3175" algn="ctr">
            <a:solidFill>
              <a:srgbClr val="0852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79" name="AutoShape 73"/>
          <p:cNvCxnSpPr>
            <a:cxnSpLocks noChangeShapeType="1"/>
          </p:cNvCxnSpPr>
          <p:nvPr/>
        </p:nvCxnSpPr>
        <p:spPr bwMode="auto">
          <a:xfrm flipH="1">
            <a:off x="4408545" y="1561124"/>
            <a:ext cx="235354" cy="0"/>
          </a:xfrm>
          <a:prstGeom prst="straightConnector1">
            <a:avLst/>
          </a:prstGeom>
          <a:noFill/>
          <a:ln w="3175" algn="ctr">
            <a:solidFill>
              <a:srgbClr val="D0402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85" name="Picture 6" descr="Snowflake Icon | Christmas Flat Color Iconset | Icons8">
            <a:extLst>
              <a:ext uri="{FF2B5EF4-FFF2-40B4-BE49-F238E27FC236}">
                <a16:creationId xmlns:a16="http://schemas.microsoft.com/office/drawing/2014/main" id="{E0E7F7F1-40CC-4FCB-AEA9-D3308291D71B}"/>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253590" y="2251553"/>
            <a:ext cx="429177" cy="429177"/>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descr="Snowflake Icon | Christmas Flat Color Iconset | Icons8">
            <a:extLst>
              <a:ext uri="{FF2B5EF4-FFF2-40B4-BE49-F238E27FC236}">
                <a16:creationId xmlns:a16="http://schemas.microsoft.com/office/drawing/2014/main" id="{E71D504A-7DD8-414C-A836-8D66F30CCA2B}"/>
              </a:ext>
            </a:extLst>
          </p:cNvPr>
          <p:cNvPicPr>
            <a:picLocks noChangeAspect="1" noChangeArrowheads="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2399673" y="3733551"/>
            <a:ext cx="429177" cy="429177"/>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6" descr="Snowflake Icon | Christmas Flat Color Iconset | Icons8">
            <a:extLst>
              <a:ext uri="{FF2B5EF4-FFF2-40B4-BE49-F238E27FC236}">
                <a16:creationId xmlns:a16="http://schemas.microsoft.com/office/drawing/2014/main" id="{4908827C-C9EE-4FD9-8ECC-47BB5D5EE06B}"/>
              </a:ext>
            </a:extLst>
          </p:cNvPr>
          <p:cNvPicPr>
            <a:picLocks noChangeAspect="1" noChangeArrowheads="1"/>
          </p:cNvPicPr>
          <p:nvPr/>
        </p:nvPicPr>
        <p:blipFill>
          <a:blip r:embed="rId15" cstate="print">
            <a:lum bright="70000" contrast="-70000"/>
            <a:extLst>
              <a:ext uri="{28A0092B-C50C-407E-A947-70E740481C1C}">
                <a14:useLocalDpi xmlns:a14="http://schemas.microsoft.com/office/drawing/2010/main" val="0"/>
              </a:ext>
            </a:extLst>
          </a:blip>
          <a:srcRect/>
          <a:stretch>
            <a:fillRect/>
          </a:stretch>
        </p:blipFill>
        <p:spPr bwMode="auto">
          <a:xfrm>
            <a:off x="264854" y="5893294"/>
            <a:ext cx="329702" cy="32970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7AF9FE29-FD7E-4F92-BA4E-5859FFBFCDB5}"/>
              </a:ext>
            </a:extLst>
          </p:cNvPr>
          <p:cNvSpPr/>
          <p:nvPr/>
        </p:nvSpPr>
        <p:spPr>
          <a:xfrm>
            <a:off x="2970395" y="5043576"/>
            <a:ext cx="1021433" cy="352404"/>
          </a:xfrm>
          <a:prstGeom prst="rect">
            <a:avLst/>
          </a:prstGeom>
        </p:spPr>
        <p:txBody>
          <a:bodyPr wrap="none">
            <a:spAutoFit/>
          </a:bodyPr>
          <a:lstStyle/>
          <a:p>
            <a:r>
              <a:rPr lang="mn-MN" sz="1690" b="1" dirty="0">
                <a:solidFill>
                  <a:schemeClr val="bg1"/>
                </a:solidFill>
                <a:latin typeface="Mogul Helios" charset="0"/>
              </a:rPr>
              <a:t>2020.05.15</a:t>
            </a:r>
            <a:endParaRPr lang="en-US" sz="1690" b="1" dirty="0"/>
          </a:p>
        </p:txBody>
      </p:sp>
      <p:sp>
        <p:nvSpPr>
          <p:cNvPr id="106" name="Rectangle 105">
            <a:extLst>
              <a:ext uri="{FF2B5EF4-FFF2-40B4-BE49-F238E27FC236}">
                <a16:creationId xmlns:a16="http://schemas.microsoft.com/office/drawing/2014/main" id="{E7193792-1C98-4413-897D-D2E5629E6F43}"/>
              </a:ext>
            </a:extLst>
          </p:cNvPr>
          <p:cNvSpPr/>
          <p:nvPr/>
        </p:nvSpPr>
        <p:spPr>
          <a:xfrm>
            <a:off x="393653" y="2928852"/>
            <a:ext cx="4041028" cy="5324535"/>
          </a:xfrm>
          <a:prstGeom prst="rect">
            <a:avLst/>
          </a:prstGeom>
        </p:spPr>
        <p:txBody>
          <a:bodyPr wrap="square">
            <a:spAutoFit/>
          </a:bodyPr>
          <a:lstStyle/>
          <a:p>
            <a:pPr marL="285741" indent="-285741" algn="just">
              <a:buFont typeface="Wingdings" panose="05000000000000000000" pitchFamily="2" charset="2"/>
              <a:buChar char="Ø"/>
            </a:pPr>
            <a:r>
              <a:rPr lang="mn-MN" sz="1700" dirty="0">
                <a:latin typeface="Mogul Helios" charset="0"/>
              </a:rPr>
              <a:t>Санхүүгийн хүртээмжийн нийгэмлэгтэй “</a:t>
            </a:r>
            <a:r>
              <a:rPr lang="mn-MN" sz="1700" b="1" dirty="0">
                <a:solidFill>
                  <a:srgbClr val="3457A4"/>
                </a:solidFill>
                <a:latin typeface="Mogul Helios" charset="0"/>
              </a:rPr>
              <a:t>Зохицуулалттай этгээдүүдэд ногоон санхүүжилт нэвтрүүлэх төсөл</a:t>
            </a:r>
            <a:r>
              <a:rPr lang="mn-MN" sz="1700" dirty="0">
                <a:latin typeface="Mogul Helios" charset="0"/>
              </a:rPr>
              <a:t>”-ийн гэрээг байгуулсан. </a:t>
            </a:r>
          </a:p>
          <a:p>
            <a:pPr marL="285741" indent="-285741" algn="just">
              <a:buFont typeface="Wingdings" panose="05000000000000000000" pitchFamily="2" charset="2"/>
              <a:buChar char="Ø"/>
            </a:pPr>
            <a:r>
              <a:rPr lang="mn-MN" sz="1700" b="1" dirty="0">
                <a:solidFill>
                  <a:srgbClr val="3457A4"/>
                </a:solidFill>
                <a:latin typeface="Mogul Helios" charset="0"/>
              </a:rPr>
              <a:t>Олон Улсын Санхүүгийн Корпорацтай </a:t>
            </a:r>
            <a:r>
              <a:rPr lang="mn-MN" sz="1700" dirty="0">
                <a:latin typeface="Mogul Helios" charset="0"/>
              </a:rPr>
              <a:t>Ногоон санхүүжилтийн зах зээлийг хөгжүүлэх, Нийлүүлэлтийн сүлжээний санхүүжилтийн зах зээлийг хөгжүүлэх төслүүдийг хамтран хэрэгжүүлэхээр “</a:t>
            </a:r>
            <a:r>
              <a:rPr lang="mn-MN" sz="1700" b="1" dirty="0">
                <a:solidFill>
                  <a:srgbClr val="3457A4"/>
                </a:solidFill>
                <a:latin typeface="Mogul Helios" charset="0"/>
              </a:rPr>
              <a:t>Харилцан ойлголцлын санамж бичиг</a:t>
            </a:r>
            <a:r>
              <a:rPr lang="mn-MN" sz="1700" dirty="0">
                <a:solidFill>
                  <a:srgbClr val="3457A4"/>
                </a:solidFill>
                <a:latin typeface="Mogul Helios" charset="0"/>
              </a:rPr>
              <a:t>”-</a:t>
            </a:r>
            <a:r>
              <a:rPr lang="mn-MN" sz="1700" dirty="0">
                <a:latin typeface="Mogul Helios" charset="0"/>
              </a:rPr>
              <a:t>ийг цахим хэлбэрээр үзэглэлээ.</a:t>
            </a:r>
            <a:r>
              <a:rPr lang="en-US" altLang="en-US" sz="1700" dirty="0">
                <a:latin typeface="Mogul Helios" charset="0"/>
                <a:cs typeface="Times New Roman" panose="02020603050405020304" pitchFamily="18" charset="0"/>
              </a:rPr>
              <a:t> </a:t>
            </a:r>
            <a:endParaRPr lang="mn-MN" altLang="en-US" sz="1700" dirty="0">
              <a:latin typeface="Mogul Helios" charset="0"/>
              <a:cs typeface="Times New Roman" panose="02020603050405020304" pitchFamily="18" charset="0"/>
            </a:endParaRPr>
          </a:p>
          <a:p>
            <a:pPr marL="285741" indent="-285741" algn="just">
              <a:buFont typeface="Wingdings" panose="05000000000000000000" pitchFamily="2" charset="2"/>
              <a:buChar char="Ø"/>
            </a:pPr>
            <a:r>
              <a:rPr lang="en-US" altLang="en-US" sz="1700" dirty="0" err="1">
                <a:latin typeface="Mogul Helios" charset="0"/>
                <a:cs typeface="Times New Roman" panose="02020603050405020304" pitchFamily="18" charset="0"/>
              </a:rPr>
              <a:t>Олон</a:t>
            </a:r>
            <a:r>
              <a:rPr lang="en-US" altLang="en-US" sz="1700" dirty="0">
                <a:latin typeface="Mogul Helios" charset="0"/>
                <a:cs typeface="Times New Roman" panose="02020603050405020304" pitchFamily="18" charset="0"/>
              </a:rPr>
              <a:t> </a:t>
            </a:r>
            <a:r>
              <a:rPr lang="en-US" altLang="en-US" sz="1700" dirty="0" err="1">
                <a:latin typeface="Mogul Helios" charset="0"/>
                <a:cs typeface="Times New Roman" panose="02020603050405020304" pitchFamily="18" charset="0"/>
              </a:rPr>
              <a:t>улсын</a:t>
            </a:r>
            <a:r>
              <a:rPr lang="en-US" altLang="en-US" sz="1700" dirty="0">
                <a:latin typeface="Mogul Helios" charset="0"/>
                <a:cs typeface="Times New Roman" panose="02020603050405020304" pitchFamily="18" charset="0"/>
              </a:rPr>
              <a:t> </a:t>
            </a:r>
            <a:r>
              <a:rPr lang="en-US" altLang="en-US" sz="1700" dirty="0" err="1">
                <a:latin typeface="Mogul Helios" charset="0"/>
                <a:cs typeface="Times New Roman" panose="02020603050405020304" pitchFamily="18" charset="0"/>
              </a:rPr>
              <a:t>даатгалын</a:t>
            </a:r>
            <a:r>
              <a:rPr lang="en-US" altLang="en-US" sz="1700" dirty="0">
                <a:latin typeface="Mogul Helios" charset="0"/>
                <a:cs typeface="Times New Roman" panose="02020603050405020304" pitchFamily="18" charset="0"/>
              </a:rPr>
              <a:t> </a:t>
            </a:r>
            <a:r>
              <a:rPr lang="en-US" altLang="en-US" sz="1700" dirty="0" err="1">
                <a:latin typeface="Mogul Helios" charset="0"/>
                <a:cs typeface="Times New Roman" panose="02020603050405020304" pitchFamily="18" charset="0"/>
              </a:rPr>
              <a:t>зохицуулагчдын</a:t>
            </a:r>
            <a:r>
              <a:rPr lang="en-US" altLang="en-US" sz="1700" dirty="0">
                <a:latin typeface="Mogul Helios" charset="0"/>
                <a:cs typeface="Times New Roman" panose="02020603050405020304" pitchFamily="18" charset="0"/>
              </a:rPr>
              <a:t> </a:t>
            </a:r>
            <a:r>
              <a:rPr lang="en-US" altLang="en-US" sz="1700" dirty="0" err="1">
                <a:latin typeface="Mogul Helios" charset="0"/>
                <a:cs typeface="Times New Roman" panose="02020603050405020304" pitchFamily="18" charset="0"/>
              </a:rPr>
              <a:t>холбооны</a:t>
            </a:r>
            <a:r>
              <a:rPr lang="en-US" altLang="en-US" sz="1700" dirty="0">
                <a:latin typeface="Mogul Helios" charset="0"/>
                <a:cs typeface="Times New Roman" panose="02020603050405020304" pitchFamily="18" charset="0"/>
              </a:rPr>
              <a:t> </a:t>
            </a:r>
            <a:r>
              <a:rPr lang="en-US" altLang="en-US" sz="1700" dirty="0" err="1">
                <a:latin typeface="Mogul Helios" charset="0"/>
                <a:cs typeface="Times New Roman" panose="02020603050405020304" pitchFamily="18" charset="0"/>
              </a:rPr>
              <a:t>Олон</a:t>
            </a:r>
            <a:r>
              <a:rPr lang="en-US" altLang="en-US" sz="1700" dirty="0">
                <a:latin typeface="Mogul Helios" charset="0"/>
                <a:cs typeface="Times New Roman" panose="02020603050405020304" pitchFamily="18" charset="0"/>
              </a:rPr>
              <a:t> </a:t>
            </a:r>
            <a:r>
              <a:rPr lang="en-US" altLang="en-US" sz="1700" dirty="0" err="1">
                <a:latin typeface="Mogul Helios" charset="0"/>
                <a:cs typeface="Times New Roman" panose="02020603050405020304" pitchFamily="18" charset="0"/>
              </a:rPr>
              <a:t>талт</a:t>
            </a:r>
            <a:r>
              <a:rPr lang="en-US" altLang="en-US" sz="1700" dirty="0">
                <a:latin typeface="Mogul Helios" charset="0"/>
                <a:cs typeface="Times New Roman" panose="02020603050405020304" pitchFamily="18" charset="0"/>
              </a:rPr>
              <a:t> </a:t>
            </a:r>
            <a:r>
              <a:rPr lang="en-US" altLang="en-US" sz="1700" dirty="0" err="1">
                <a:latin typeface="Mogul Helios" charset="0"/>
                <a:cs typeface="Times New Roman" panose="02020603050405020304" pitchFamily="18" charset="0"/>
              </a:rPr>
              <a:t>харилцан</a:t>
            </a:r>
            <a:r>
              <a:rPr lang="en-US" altLang="en-US" sz="1700" dirty="0">
                <a:latin typeface="Mogul Helios" charset="0"/>
                <a:cs typeface="Times New Roman" panose="02020603050405020304" pitchFamily="18" charset="0"/>
              </a:rPr>
              <a:t> </a:t>
            </a:r>
            <a:r>
              <a:rPr lang="en-US" altLang="en-US" sz="1700" dirty="0" err="1">
                <a:latin typeface="Mogul Helios" charset="0"/>
                <a:cs typeface="Times New Roman" panose="02020603050405020304" pitchFamily="18" charset="0"/>
              </a:rPr>
              <a:t>ойлголцлын</a:t>
            </a:r>
            <a:r>
              <a:rPr lang="en-US" altLang="en-US" sz="1700" dirty="0">
                <a:latin typeface="Mogul Helios" charset="0"/>
                <a:cs typeface="Times New Roman" panose="02020603050405020304" pitchFamily="18" charset="0"/>
              </a:rPr>
              <a:t> </a:t>
            </a:r>
            <a:r>
              <a:rPr lang="en-US" altLang="en-US" sz="1700" dirty="0" err="1">
                <a:latin typeface="Mogul Helios" charset="0"/>
                <a:cs typeface="Times New Roman" panose="02020603050405020304" pitchFamily="18" charset="0"/>
              </a:rPr>
              <a:t>санамж</a:t>
            </a:r>
            <a:r>
              <a:rPr lang="en-US" altLang="en-US" sz="1700" dirty="0">
                <a:latin typeface="Mogul Helios" charset="0"/>
                <a:cs typeface="Times New Roman" panose="02020603050405020304" pitchFamily="18" charset="0"/>
              </a:rPr>
              <a:t> </a:t>
            </a:r>
            <a:r>
              <a:rPr lang="en-US" altLang="en-US" sz="1700" dirty="0" err="1">
                <a:latin typeface="Mogul Helios" charset="0"/>
                <a:cs typeface="Times New Roman" panose="02020603050405020304" pitchFamily="18" charset="0"/>
              </a:rPr>
              <a:t>бичиг</a:t>
            </a:r>
            <a:r>
              <a:rPr lang="en-US" altLang="en-US" sz="1700" dirty="0">
                <a:latin typeface="Mogul Helios" charset="0"/>
                <a:cs typeface="Times New Roman" panose="02020603050405020304" pitchFamily="18" charset="0"/>
              </a:rPr>
              <a:t>, </a:t>
            </a:r>
            <a:r>
              <a:rPr lang="en-US" altLang="en-US" sz="1700" dirty="0" err="1">
                <a:latin typeface="Mogul Helios" charset="0"/>
                <a:cs typeface="Times New Roman" panose="02020603050405020304" pitchFamily="18" charset="0"/>
              </a:rPr>
              <a:t>Үнэт</a:t>
            </a:r>
            <a:r>
              <a:rPr lang="en-US" altLang="en-US" sz="1700" dirty="0">
                <a:latin typeface="Mogul Helios" charset="0"/>
                <a:cs typeface="Times New Roman" panose="02020603050405020304" pitchFamily="18" charset="0"/>
              </a:rPr>
              <a:t> </a:t>
            </a:r>
            <a:r>
              <a:rPr lang="en-US" altLang="en-US" sz="1700" dirty="0" err="1">
                <a:latin typeface="Mogul Helios" charset="0"/>
                <a:cs typeface="Times New Roman" panose="02020603050405020304" pitchFamily="18" charset="0"/>
              </a:rPr>
              <a:t>цаасны</a:t>
            </a:r>
            <a:r>
              <a:rPr lang="en-US" altLang="en-US" sz="1700" dirty="0">
                <a:latin typeface="Mogul Helios" charset="0"/>
                <a:cs typeface="Times New Roman" panose="02020603050405020304" pitchFamily="18" charset="0"/>
              </a:rPr>
              <a:t> </a:t>
            </a:r>
            <a:r>
              <a:rPr lang="en-US" altLang="en-US" sz="1700" dirty="0" err="1">
                <a:latin typeface="Mogul Helios" charset="0"/>
                <a:cs typeface="Times New Roman" panose="02020603050405020304" pitchFamily="18" charset="0"/>
              </a:rPr>
              <a:t>хороодын</a:t>
            </a:r>
            <a:r>
              <a:rPr lang="en-US" altLang="en-US" sz="1700" dirty="0">
                <a:latin typeface="Mogul Helios" charset="0"/>
                <a:cs typeface="Times New Roman" panose="02020603050405020304" pitchFamily="18" charset="0"/>
              </a:rPr>
              <a:t> </a:t>
            </a:r>
            <a:r>
              <a:rPr lang="en-US" altLang="en-US" sz="1700" dirty="0" err="1">
                <a:latin typeface="Mogul Helios" charset="0"/>
                <a:cs typeface="Times New Roman" panose="02020603050405020304" pitchFamily="18" charset="0"/>
              </a:rPr>
              <a:t>олон</a:t>
            </a:r>
            <a:r>
              <a:rPr lang="en-US" altLang="en-US" sz="1700" dirty="0">
                <a:latin typeface="Mogul Helios" charset="0"/>
                <a:cs typeface="Times New Roman" panose="02020603050405020304" pitchFamily="18" charset="0"/>
              </a:rPr>
              <a:t> </a:t>
            </a:r>
            <a:r>
              <a:rPr lang="en-US" altLang="en-US" sz="1700" dirty="0" err="1">
                <a:latin typeface="Mogul Helios" charset="0"/>
                <a:cs typeface="Times New Roman" panose="02020603050405020304" pitchFamily="18" charset="0"/>
              </a:rPr>
              <a:t>улсын</a:t>
            </a:r>
            <a:r>
              <a:rPr lang="en-US" altLang="en-US" sz="1700" dirty="0">
                <a:latin typeface="Mogul Helios" charset="0"/>
                <a:cs typeface="Times New Roman" panose="02020603050405020304" pitchFamily="18" charset="0"/>
              </a:rPr>
              <a:t> </a:t>
            </a:r>
            <a:r>
              <a:rPr lang="en-US" altLang="en-US" sz="1700" dirty="0" err="1">
                <a:latin typeface="Mogul Helios" charset="0"/>
                <a:cs typeface="Times New Roman" panose="02020603050405020304" pitchFamily="18" charset="0"/>
              </a:rPr>
              <a:t>байгууллагын</a:t>
            </a:r>
            <a:r>
              <a:rPr lang="en-US" altLang="en-US" sz="1700" dirty="0">
                <a:latin typeface="Mogul Helios" charset="0"/>
                <a:cs typeface="Times New Roman" panose="02020603050405020304" pitchFamily="18" charset="0"/>
              </a:rPr>
              <a:t> ‘</a:t>
            </a:r>
            <a:r>
              <a:rPr lang="en-US" altLang="en-US" sz="1700" b="1" dirty="0" err="1">
                <a:solidFill>
                  <a:srgbClr val="3457A4"/>
                </a:solidFill>
                <a:latin typeface="Mogul Helios" charset="0"/>
              </a:rPr>
              <a:t>Өргөтгөсөн</a:t>
            </a:r>
            <a:r>
              <a:rPr lang="en-US" altLang="en-US" sz="1700" b="1" dirty="0">
                <a:solidFill>
                  <a:srgbClr val="3457A4"/>
                </a:solidFill>
                <a:latin typeface="Mogul Helios" charset="0"/>
              </a:rPr>
              <a:t>’ </a:t>
            </a:r>
            <a:r>
              <a:rPr lang="en-US" altLang="en-US" sz="1700" b="1" dirty="0" err="1">
                <a:solidFill>
                  <a:srgbClr val="3457A4"/>
                </a:solidFill>
                <a:latin typeface="Mogul Helios" charset="0"/>
              </a:rPr>
              <a:t>олон</a:t>
            </a:r>
            <a:r>
              <a:rPr lang="en-US" altLang="en-US" sz="1700" b="1" dirty="0">
                <a:solidFill>
                  <a:srgbClr val="3457A4"/>
                </a:solidFill>
                <a:latin typeface="Mogul Helios" charset="0"/>
              </a:rPr>
              <a:t> </a:t>
            </a:r>
            <a:r>
              <a:rPr lang="en-US" altLang="en-US" sz="1700" b="1" dirty="0" err="1">
                <a:solidFill>
                  <a:srgbClr val="3457A4"/>
                </a:solidFill>
                <a:latin typeface="Mogul Helios" charset="0"/>
              </a:rPr>
              <a:t>талт</a:t>
            </a:r>
            <a:r>
              <a:rPr lang="en-US" altLang="en-US" sz="1700" b="1" dirty="0">
                <a:solidFill>
                  <a:srgbClr val="3457A4"/>
                </a:solidFill>
                <a:latin typeface="Mogul Helios" charset="0"/>
              </a:rPr>
              <a:t> </a:t>
            </a:r>
            <a:r>
              <a:rPr lang="en-US" altLang="en-US" sz="1700" b="1" dirty="0" err="1">
                <a:solidFill>
                  <a:srgbClr val="3457A4"/>
                </a:solidFill>
                <a:latin typeface="Mogul Helios" charset="0"/>
              </a:rPr>
              <a:t>хамтын</a:t>
            </a:r>
            <a:r>
              <a:rPr lang="en-US" altLang="en-US" sz="1700" b="1" dirty="0">
                <a:solidFill>
                  <a:srgbClr val="3457A4"/>
                </a:solidFill>
                <a:latin typeface="Mogul Helios" charset="0"/>
              </a:rPr>
              <a:t> </a:t>
            </a:r>
            <a:r>
              <a:rPr lang="en-US" altLang="en-US" sz="1700" b="1" dirty="0" err="1">
                <a:solidFill>
                  <a:srgbClr val="3457A4"/>
                </a:solidFill>
                <a:latin typeface="Mogul Helios" charset="0"/>
              </a:rPr>
              <a:t>ажиллагааны</a:t>
            </a:r>
            <a:r>
              <a:rPr lang="en-US" altLang="en-US" sz="1700" b="1" dirty="0">
                <a:solidFill>
                  <a:srgbClr val="3457A4"/>
                </a:solidFill>
                <a:latin typeface="Mogul Helios" charset="0"/>
              </a:rPr>
              <a:t> </a:t>
            </a:r>
            <a:r>
              <a:rPr lang="en-US" altLang="en-US" sz="1700" b="1" dirty="0" err="1">
                <a:solidFill>
                  <a:srgbClr val="3457A4"/>
                </a:solidFill>
                <a:latin typeface="Mogul Helios" charset="0"/>
              </a:rPr>
              <a:t>санамж</a:t>
            </a:r>
            <a:r>
              <a:rPr lang="en-US" altLang="en-US" sz="1700" b="1" dirty="0">
                <a:solidFill>
                  <a:srgbClr val="3457A4"/>
                </a:solidFill>
                <a:latin typeface="Mogul Helios" charset="0"/>
              </a:rPr>
              <a:t> </a:t>
            </a:r>
            <a:r>
              <a:rPr lang="en-US" altLang="en-US" sz="1700" b="1" dirty="0" err="1">
                <a:solidFill>
                  <a:srgbClr val="3457A4"/>
                </a:solidFill>
                <a:latin typeface="Mogul Helios" charset="0"/>
              </a:rPr>
              <a:t>бичиг</a:t>
            </a:r>
            <a:r>
              <a:rPr lang="en-US" altLang="en-US" sz="1700" b="1" dirty="0" err="1">
                <a:solidFill>
                  <a:srgbClr val="3457A4"/>
                </a:solidFill>
                <a:latin typeface="Mogul Helios" charset="0"/>
                <a:cs typeface="Times New Roman" panose="02020603050405020304" pitchFamily="18" charset="0"/>
              </a:rPr>
              <a:t>т</a:t>
            </a:r>
            <a:r>
              <a:rPr lang="en-US" altLang="en-US" sz="1700" b="1" dirty="0">
                <a:solidFill>
                  <a:srgbClr val="3457A4"/>
                </a:solidFill>
                <a:latin typeface="Mogul Helios" charset="0"/>
                <a:cs typeface="Times New Roman" panose="02020603050405020304" pitchFamily="18" charset="0"/>
              </a:rPr>
              <a:t> </a:t>
            </a:r>
            <a:r>
              <a:rPr lang="en-US" altLang="en-US" sz="1700" dirty="0" err="1">
                <a:latin typeface="Mogul Helios" charset="0"/>
                <a:cs typeface="Times New Roman" panose="02020603050405020304" pitchFamily="18" charset="0"/>
              </a:rPr>
              <a:t>нэгдэхээр</a:t>
            </a:r>
            <a:r>
              <a:rPr lang="en-US" altLang="en-US" sz="1700" dirty="0">
                <a:latin typeface="Mogul Helios" charset="0"/>
                <a:cs typeface="Times New Roman" panose="02020603050405020304" pitchFamily="18" charset="0"/>
              </a:rPr>
              <a:t> </a:t>
            </a:r>
            <a:r>
              <a:rPr lang="en-US" altLang="en-US" sz="1700" dirty="0" err="1">
                <a:latin typeface="Mogul Helios" charset="0"/>
                <a:cs typeface="Times New Roman" panose="02020603050405020304" pitchFamily="18" charset="0"/>
              </a:rPr>
              <a:t>бэлдэж</a:t>
            </a:r>
            <a:r>
              <a:rPr lang="en-US" altLang="en-US" sz="1700" dirty="0">
                <a:latin typeface="Mogul Helios" charset="0"/>
                <a:cs typeface="Times New Roman" panose="02020603050405020304" pitchFamily="18" charset="0"/>
              </a:rPr>
              <a:t> </a:t>
            </a:r>
            <a:r>
              <a:rPr lang="en-US" altLang="en-US" sz="1700" dirty="0" err="1">
                <a:latin typeface="Mogul Helios" charset="0"/>
                <a:cs typeface="Times New Roman" panose="02020603050405020304" pitchFamily="18" charset="0"/>
              </a:rPr>
              <a:t>байна</a:t>
            </a:r>
            <a:r>
              <a:rPr lang="en-US" altLang="en-US" sz="1700" dirty="0">
                <a:latin typeface="Mogul Helios" charset="0"/>
                <a:cs typeface="Times New Roman" panose="02020603050405020304" pitchFamily="18" charset="0"/>
              </a:rPr>
              <a:t>. </a:t>
            </a:r>
            <a:endParaRPr lang="mn-MN" altLang="en-US" sz="1700" dirty="0">
              <a:latin typeface="Mogul Helios" charset="0"/>
              <a:cs typeface="Times New Roman" panose="02020603050405020304" pitchFamily="18" charset="0"/>
            </a:endParaRPr>
          </a:p>
          <a:p>
            <a:pPr marL="285741" indent="-285741" algn="just">
              <a:buFont typeface="Wingdings" panose="05000000000000000000" pitchFamily="2" charset="2"/>
              <a:buChar char="Ø"/>
            </a:pPr>
            <a:r>
              <a:rPr lang="mn-MN" sz="1700" dirty="0">
                <a:latin typeface="Mogul Helios" charset="0"/>
              </a:rPr>
              <a:t>Зохицуулалтын салбарын хүрээнд түгээмэл хэрэглэдэг </a:t>
            </a:r>
            <a:r>
              <a:rPr lang="mn-MN" sz="1700" b="1" dirty="0">
                <a:solidFill>
                  <a:srgbClr val="3457A4"/>
                </a:solidFill>
                <a:latin typeface="Mogul Helios" charset="0"/>
              </a:rPr>
              <a:t>16</a:t>
            </a:r>
            <a:r>
              <a:rPr lang="mn-MN" sz="1700" dirty="0">
                <a:solidFill>
                  <a:srgbClr val="3457A4"/>
                </a:solidFill>
                <a:latin typeface="Mogul Helios" charset="0"/>
              </a:rPr>
              <a:t> </a:t>
            </a:r>
            <a:r>
              <a:rPr lang="mn-MN" sz="1700" b="1" dirty="0">
                <a:solidFill>
                  <a:srgbClr val="3457A4"/>
                </a:solidFill>
                <a:latin typeface="Mogul Helios" charset="0"/>
              </a:rPr>
              <a:t>хуулийг</a:t>
            </a:r>
            <a:r>
              <a:rPr lang="mn-MN" sz="1700" dirty="0">
                <a:solidFill>
                  <a:srgbClr val="3457A4"/>
                </a:solidFill>
                <a:latin typeface="Mogul Helios" charset="0"/>
              </a:rPr>
              <a:t> </a:t>
            </a:r>
            <a:r>
              <a:rPr lang="mn-MN" sz="1700" dirty="0">
                <a:latin typeface="Mogul Helios" charset="0"/>
              </a:rPr>
              <a:t>монгол хэлнээ хөрвүүлэн Хорооны веб сайтад байршуулав.</a:t>
            </a:r>
            <a:endParaRPr lang="en-US" altLang="en-US" sz="1700" dirty="0">
              <a:latin typeface="Mogul Helios" charset="0"/>
            </a:endParaRPr>
          </a:p>
        </p:txBody>
      </p:sp>
      <p:sp>
        <p:nvSpPr>
          <p:cNvPr id="92" name="Rectangle 91">
            <a:extLst>
              <a:ext uri="{FF2B5EF4-FFF2-40B4-BE49-F238E27FC236}">
                <a16:creationId xmlns:a16="http://schemas.microsoft.com/office/drawing/2014/main" id="{58D2B391-EC31-4F09-8A25-8FC1D0CBAC07}"/>
              </a:ext>
            </a:extLst>
          </p:cNvPr>
          <p:cNvSpPr/>
          <p:nvPr/>
        </p:nvSpPr>
        <p:spPr>
          <a:xfrm rot="5400000">
            <a:off x="4439892" y="-3816375"/>
            <a:ext cx="726955" cy="8131987"/>
          </a:xfrm>
          <a:prstGeom prst="rect">
            <a:avLst/>
          </a:prstGeom>
          <a:solidFill>
            <a:srgbClr val="295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7"/>
          </a:p>
        </p:txBody>
      </p:sp>
      <p:sp>
        <p:nvSpPr>
          <p:cNvPr id="108" name="Rectangle 107">
            <a:extLst>
              <a:ext uri="{FF2B5EF4-FFF2-40B4-BE49-F238E27FC236}">
                <a16:creationId xmlns:a16="http://schemas.microsoft.com/office/drawing/2014/main" id="{63681319-2AF4-456E-AEF2-DB1F727181A3}"/>
              </a:ext>
            </a:extLst>
          </p:cNvPr>
          <p:cNvSpPr/>
          <p:nvPr/>
        </p:nvSpPr>
        <p:spPr>
          <a:xfrm>
            <a:off x="7325572" y="-147362"/>
            <a:ext cx="1396635" cy="830997"/>
          </a:xfrm>
          <a:prstGeom prst="rect">
            <a:avLst/>
          </a:prstGeom>
          <a:effectLst>
            <a:outerShdw blurRad="50800" dist="38100" dir="2700000" algn="tl" rotWithShape="0">
              <a:prstClr val="black">
                <a:alpha val="40000"/>
              </a:prstClr>
            </a:outerShdw>
          </a:effectLst>
        </p:spPr>
        <p:txBody>
          <a:bodyPr wrap="square">
            <a:spAutoFit/>
          </a:bodyPr>
          <a:lstStyle/>
          <a:p>
            <a:pPr defTabSz="760652" eaLnBrk="0" fontAlgn="base" hangingPunct="0">
              <a:spcBef>
                <a:spcPct val="0"/>
              </a:spcBef>
              <a:spcAft>
                <a:spcPct val="0"/>
              </a:spcAft>
            </a:pPr>
            <a:r>
              <a:rPr lang="mn-MN" sz="4800" b="1" dirty="0">
                <a:solidFill>
                  <a:schemeClr val="bg1"/>
                </a:solidFill>
                <a:latin typeface="Mogul Helios" pitchFamily="2" charset="0"/>
              </a:rPr>
              <a:t>2020</a:t>
            </a:r>
            <a:endParaRPr lang="en-US" sz="4991" b="1" dirty="0">
              <a:solidFill>
                <a:schemeClr val="bg1"/>
              </a:solidFill>
              <a:latin typeface="Mogul Helios" pitchFamily="2" charset="0"/>
            </a:endParaRPr>
          </a:p>
        </p:txBody>
      </p:sp>
      <p:sp>
        <p:nvSpPr>
          <p:cNvPr id="109" name="Rectangle 108">
            <a:extLst>
              <a:ext uri="{FF2B5EF4-FFF2-40B4-BE49-F238E27FC236}">
                <a16:creationId xmlns:a16="http://schemas.microsoft.com/office/drawing/2014/main" id="{AA69704D-57BC-45AE-AAB1-DA2EEB1403E9}"/>
              </a:ext>
            </a:extLst>
          </p:cNvPr>
          <p:cNvSpPr/>
          <p:nvPr/>
        </p:nvSpPr>
        <p:spPr>
          <a:xfrm>
            <a:off x="963238" y="10650"/>
            <a:ext cx="6440386" cy="646331"/>
          </a:xfrm>
          <a:prstGeom prst="rect">
            <a:avLst/>
          </a:prstGeom>
        </p:spPr>
        <p:txBody>
          <a:bodyPr wrap="square">
            <a:spAutoFit/>
          </a:bodyPr>
          <a:lstStyle/>
          <a:p>
            <a:pPr defTabSz="760652" eaLnBrk="0" fontAlgn="base" hangingPunct="0">
              <a:spcBef>
                <a:spcPct val="0"/>
              </a:spcBef>
              <a:spcAft>
                <a:spcPct val="0"/>
              </a:spcAft>
            </a:pPr>
            <a:r>
              <a:rPr lang="mn-MN" sz="3600" b="1" dirty="0">
                <a:solidFill>
                  <a:schemeClr val="bg1"/>
                </a:solidFill>
                <a:latin typeface="Mogul Helios" pitchFamily="2" charset="0"/>
              </a:rPr>
              <a:t>САНХҮҮГИЙН ЗОХИЦУУЛАХ ХОРОО </a:t>
            </a:r>
            <a:endParaRPr lang="en-US" sz="3600" b="1" dirty="0">
              <a:solidFill>
                <a:schemeClr val="bg1"/>
              </a:solidFill>
              <a:latin typeface="Mogul Helios" pitchFamily="2" charset="0"/>
            </a:endParaRPr>
          </a:p>
        </p:txBody>
      </p:sp>
      <p:pic>
        <p:nvPicPr>
          <p:cNvPr id="115" name="Picture 114">
            <a:extLst>
              <a:ext uri="{FF2B5EF4-FFF2-40B4-BE49-F238E27FC236}">
                <a16:creationId xmlns:a16="http://schemas.microsoft.com/office/drawing/2014/main" id="{A1218F7C-F8F8-4791-88CE-AE2369920EF0}"/>
              </a:ext>
            </a:extLst>
          </p:cNvPr>
          <p:cNvPicPr>
            <a:picLocks noChangeAspect="1"/>
          </p:cNvPicPr>
          <p:nvPr/>
        </p:nvPicPr>
        <p:blipFill>
          <a:blip r:embed="rId16" cstate="print">
            <a:clrChange>
              <a:clrFrom>
                <a:srgbClr val="FEFBFF"/>
              </a:clrFrom>
              <a:clrTo>
                <a:srgbClr val="FEFBFF">
                  <a:alpha val="0"/>
                </a:srgbClr>
              </a:clrTo>
            </a:clrChange>
            <a:extLst>
              <a:ext uri="{28A0092B-C50C-407E-A947-70E740481C1C}">
                <a14:useLocalDpi xmlns:a14="http://schemas.microsoft.com/office/drawing/2010/main" val="0"/>
              </a:ext>
            </a:extLst>
          </a:blip>
          <a:stretch>
            <a:fillRect/>
          </a:stretch>
        </p:blipFill>
        <p:spPr>
          <a:xfrm>
            <a:off x="135807" y="39035"/>
            <a:ext cx="520754" cy="541901"/>
          </a:xfrm>
          <a:prstGeom prst="rect">
            <a:avLst/>
          </a:prstGeom>
        </p:spPr>
      </p:pic>
      <p:pic>
        <p:nvPicPr>
          <p:cNvPr id="116" name="Picture 6" descr="Snowflake Icon | Christmas Flat Color Iconset | Icons8">
            <a:extLst>
              <a:ext uri="{FF2B5EF4-FFF2-40B4-BE49-F238E27FC236}">
                <a16:creationId xmlns:a16="http://schemas.microsoft.com/office/drawing/2014/main" id="{015BC402-839A-4E07-A842-5ED3CA7E47F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153106" y="819662"/>
            <a:ext cx="306298" cy="30629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haking Hands • Pierce Group Benefits">
            <a:extLst>
              <a:ext uri="{FF2B5EF4-FFF2-40B4-BE49-F238E27FC236}">
                <a16:creationId xmlns:a16="http://schemas.microsoft.com/office/drawing/2014/main" id="{3D7A9E0E-928E-4BC5-AE05-2682E369B31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957" y="1012807"/>
            <a:ext cx="857289" cy="619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511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4" name="Straight Connector 83">
            <a:extLst>
              <a:ext uri="{FF2B5EF4-FFF2-40B4-BE49-F238E27FC236}">
                <a16:creationId xmlns:a16="http://schemas.microsoft.com/office/drawing/2014/main" id="{FED5BE1D-9F87-44A3-9FA1-4D5985C18319}"/>
              </a:ext>
            </a:extLst>
          </p:cNvPr>
          <p:cNvCxnSpPr>
            <a:cxnSpLocks/>
          </p:cNvCxnSpPr>
          <p:nvPr/>
        </p:nvCxnSpPr>
        <p:spPr>
          <a:xfrm>
            <a:off x="323751" y="3166406"/>
            <a:ext cx="4210248" cy="0"/>
          </a:xfrm>
          <a:prstGeom prst="line">
            <a:avLst/>
          </a:prstGeom>
          <a:ln w="19050">
            <a:solidFill>
              <a:srgbClr val="2957A4"/>
            </a:solidFill>
          </a:ln>
        </p:spPr>
        <p:style>
          <a:lnRef idx="1">
            <a:schemeClr val="accent1"/>
          </a:lnRef>
          <a:fillRef idx="0">
            <a:schemeClr val="accent1"/>
          </a:fillRef>
          <a:effectRef idx="0">
            <a:schemeClr val="accent1"/>
          </a:effectRef>
          <a:fontRef idx="minor">
            <a:schemeClr val="tx1"/>
          </a:fontRef>
        </p:style>
      </p:cxnSp>
      <p:pic>
        <p:nvPicPr>
          <p:cNvPr id="86" name="Picture 6" descr="Snowflake Icon | Christmas Flat Color Iconset | Icons8">
            <a:extLst>
              <a:ext uri="{FF2B5EF4-FFF2-40B4-BE49-F238E27FC236}">
                <a16:creationId xmlns:a16="http://schemas.microsoft.com/office/drawing/2014/main" id="{5B547D98-CF7D-4988-8999-2DB1217A32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574" y="4216004"/>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Snowflake Icon | Christmas Flat Color Iconset | Icons8">
            <a:extLst>
              <a:ext uri="{FF2B5EF4-FFF2-40B4-BE49-F238E27FC236}">
                <a16:creationId xmlns:a16="http://schemas.microsoft.com/office/drawing/2014/main" id="{FC54D0C1-1112-4F73-9402-0D1C40F728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5326" y="6965065"/>
            <a:ext cx="429177" cy="429177"/>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6" descr="Snowflake Icon | Christmas Flat Color Iconset | Icons8">
            <a:extLst>
              <a:ext uri="{FF2B5EF4-FFF2-40B4-BE49-F238E27FC236}">
                <a16:creationId xmlns:a16="http://schemas.microsoft.com/office/drawing/2014/main" id="{9F9D0169-EF27-47AD-8882-81F76D3261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8576" y="2880288"/>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6" descr="Snowflake Icon | Christmas Flat Color Iconset | Icons8">
            <a:extLst>
              <a:ext uri="{FF2B5EF4-FFF2-40B4-BE49-F238E27FC236}">
                <a16:creationId xmlns:a16="http://schemas.microsoft.com/office/drawing/2014/main" id="{EB619AA7-E1A8-40B2-99BC-D30CE99C74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830" y="3403423"/>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Snowflake Icon | Christmas Flat Color Iconset | Icons8">
            <a:extLst>
              <a:ext uri="{FF2B5EF4-FFF2-40B4-BE49-F238E27FC236}">
                <a16:creationId xmlns:a16="http://schemas.microsoft.com/office/drawing/2014/main" id="{1F6C236D-04A2-413C-8736-39F9F2007B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4570" y="1733945"/>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6" descr="Snowflake Icon | Christmas Flat Color Iconset | Icons8">
            <a:extLst>
              <a:ext uri="{FF2B5EF4-FFF2-40B4-BE49-F238E27FC236}">
                <a16:creationId xmlns:a16="http://schemas.microsoft.com/office/drawing/2014/main" id="{4E4B09B1-2EB4-42ED-80FC-7640AE76F4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33" y="5122338"/>
            <a:ext cx="429177" cy="429177"/>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6" descr="Snowflake Icon | Christmas Flat Color Iconset | Icons8">
            <a:extLst>
              <a:ext uri="{FF2B5EF4-FFF2-40B4-BE49-F238E27FC236}">
                <a16:creationId xmlns:a16="http://schemas.microsoft.com/office/drawing/2014/main" id="{DAB55C44-6387-44A3-979C-34E7DDF990B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66562" y="6172410"/>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6" descr="Snowflake Icon | Christmas Flat Color Iconset | Icons8">
            <a:extLst>
              <a:ext uri="{FF2B5EF4-FFF2-40B4-BE49-F238E27FC236}">
                <a16:creationId xmlns:a16="http://schemas.microsoft.com/office/drawing/2014/main" id="{126A0B4F-5635-4154-BAB7-6BC3B5F92C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0857" y="710856"/>
            <a:ext cx="150735" cy="150735"/>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6" descr="Snowflake Icon | Christmas Flat Color Iconset | Icons8">
            <a:extLst>
              <a:ext uri="{FF2B5EF4-FFF2-40B4-BE49-F238E27FC236}">
                <a16:creationId xmlns:a16="http://schemas.microsoft.com/office/drawing/2014/main" id="{47C9F3B0-EC16-4659-B57D-872AB97426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9138" y="4206512"/>
            <a:ext cx="150735" cy="150735"/>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1427C801-FEB0-4B10-8791-59DB6E235193}"/>
              </a:ext>
            </a:extLst>
          </p:cNvPr>
          <p:cNvSpPr txBox="1"/>
          <p:nvPr/>
        </p:nvSpPr>
        <p:spPr>
          <a:xfrm>
            <a:off x="4662969" y="1835257"/>
            <a:ext cx="487056" cy="3865571"/>
          </a:xfrm>
          <a:prstGeom prst="rect">
            <a:avLst/>
          </a:prstGeom>
          <a:solidFill>
            <a:srgbClr val="D0402C"/>
          </a:solidFill>
        </p:spPr>
        <p:txBody>
          <a:bodyPr vert="wordArtVert" wrap="square" rtlCol="0">
            <a:spAutoFit/>
          </a:bodyPr>
          <a:lstStyle/>
          <a:p>
            <a:pPr algn="ctr"/>
            <a:r>
              <a:rPr lang="mn-MN" sz="1877" b="1" spc="-282" dirty="0">
                <a:solidFill>
                  <a:schemeClr val="bg1"/>
                </a:solidFill>
                <a:latin typeface="Mogul Helios" panose="020B0604020202020204" charset="0"/>
              </a:rPr>
              <a:t>ӨРГӨДӨЛ</a:t>
            </a:r>
            <a:r>
              <a:rPr lang="en-US" sz="1877" b="1" spc="-282" dirty="0">
                <a:solidFill>
                  <a:schemeClr val="bg1"/>
                </a:solidFill>
                <a:latin typeface="Mogul Helios" panose="020B0604020202020204" charset="0"/>
              </a:rPr>
              <a:t> </a:t>
            </a:r>
            <a:r>
              <a:rPr lang="mn-MN" sz="1877" b="1" spc="-282" dirty="0">
                <a:solidFill>
                  <a:schemeClr val="bg1"/>
                </a:solidFill>
                <a:latin typeface="Mogul Helios" panose="020B0604020202020204" charset="0"/>
              </a:rPr>
              <a:t>ГОМДОЛ</a:t>
            </a:r>
            <a:endParaRPr lang="en-US" sz="1877" b="1" spc="-282" dirty="0">
              <a:solidFill>
                <a:schemeClr val="bg1"/>
              </a:solidFill>
              <a:latin typeface="Mogul Helios" panose="020B0604020202020204" charset="0"/>
            </a:endParaRPr>
          </a:p>
        </p:txBody>
      </p:sp>
      <p:grpSp>
        <p:nvGrpSpPr>
          <p:cNvPr id="39" name="Group 38">
            <a:extLst>
              <a:ext uri="{FF2B5EF4-FFF2-40B4-BE49-F238E27FC236}">
                <a16:creationId xmlns:a16="http://schemas.microsoft.com/office/drawing/2014/main" id="{0CFFC0B9-428A-4F77-AF4D-BBE54FDC14E7}"/>
              </a:ext>
            </a:extLst>
          </p:cNvPr>
          <p:cNvGrpSpPr/>
          <p:nvPr/>
        </p:nvGrpSpPr>
        <p:grpSpPr>
          <a:xfrm>
            <a:off x="5638355" y="1280319"/>
            <a:ext cx="661081" cy="855587"/>
            <a:chOff x="9221518" y="2394722"/>
            <a:chExt cx="960109" cy="1205387"/>
          </a:xfrm>
        </p:grpSpPr>
        <p:pic>
          <p:nvPicPr>
            <p:cNvPr id="40" name="Picture 2" descr="Image result for regulation in blue icon">
              <a:extLst>
                <a:ext uri="{FF2B5EF4-FFF2-40B4-BE49-F238E27FC236}">
                  <a16:creationId xmlns:a16="http://schemas.microsoft.com/office/drawing/2014/main" id="{FEE5C882-3C28-44E2-BB75-0CF689030BA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17261" y="2601470"/>
              <a:ext cx="791884" cy="791886"/>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9AFC7E44-B897-48D1-8C8A-D15158939C10}"/>
                </a:ext>
              </a:extLst>
            </p:cNvPr>
            <p:cNvSpPr txBox="1"/>
            <p:nvPr/>
          </p:nvSpPr>
          <p:spPr>
            <a:xfrm rot="16369072">
              <a:off x="9098879" y="2517361"/>
              <a:ext cx="1205387" cy="960109"/>
            </a:xfrm>
            <a:prstGeom prst="rect">
              <a:avLst/>
            </a:prstGeom>
            <a:noFill/>
          </p:spPr>
          <p:txBody>
            <a:bodyPr wrap="none" rtlCol="0">
              <a:prstTxWarp prst="textCircle">
                <a:avLst>
                  <a:gd name="adj" fmla="val 11788529"/>
                </a:avLst>
              </a:prstTxWarp>
              <a:spAutoFit/>
            </a:bodyPr>
            <a:lstStyle/>
            <a:p>
              <a:pPr algn="ctr"/>
              <a:r>
                <a:rPr lang="mn-MN" sz="1690" b="1" spc="282" dirty="0">
                  <a:solidFill>
                    <a:schemeClr val="bg1">
                      <a:lumMod val="75000"/>
                    </a:schemeClr>
                  </a:solidFill>
                  <a:latin typeface="Mogul Helios" panose="020B0604020202020204" charset="0"/>
                </a:rPr>
                <a:t>ӨРГӨДЛИЙН ТОО</a:t>
              </a:r>
              <a:endParaRPr lang="en-US" sz="1690" b="1" spc="282" dirty="0">
                <a:solidFill>
                  <a:schemeClr val="bg1">
                    <a:lumMod val="75000"/>
                  </a:schemeClr>
                </a:solidFill>
                <a:latin typeface="Mogul Helios" panose="020B0604020202020204" charset="0"/>
              </a:endParaRPr>
            </a:p>
          </p:txBody>
        </p:sp>
      </p:grpSp>
      <p:grpSp>
        <p:nvGrpSpPr>
          <p:cNvPr id="42" name="Group 41">
            <a:extLst>
              <a:ext uri="{FF2B5EF4-FFF2-40B4-BE49-F238E27FC236}">
                <a16:creationId xmlns:a16="http://schemas.microsoft.com/office/drawing/2014/main" id="{2F84E32F-651E-4B70-87C1-48D951AF8173}"/>
              </a:ext>
            </a:extLst>
          </p:cNvPr>
          <p:cNvGrpSpPr/>
          <p:nvPr/>
        </p:nvGrpSpPr>
        <p:grpSpPr>
          <a:xfrm>
            <a:off x="7378058" y="988218"/>
            <a:ext cx="661081" cy="633769"/>
            <a:chOff x="11301028" y="1771904"/>
            <a:chExt cx="337293" cy="337293"/>
          </a:xfrm>
        </p:grpSpPr>
        <p:sp>
          <p:nvSpPr>
            <p:cNvPr id="43" name="Oval 42">
              <a:extLst>
                <a:ext uri="{FF2B5EF4-FFF2-40B4-BE49-F238E27FC236}">
                  <a16:creationId xmlns:a16="http://schemas.microsoft.com/office/drawing/2014/main" id="{EC2D39D6-6B52-4F32-96C0-052B0382EA28}"/>
                </a:ext>
              </a:extLst>
            </p:cNvPr>
            <p:cNvSpPr/>
            <p:nvPr/>
          </p:nvSpPr>
          <p:spPr>
            <a:xfrm>
              <a:off x="11301028" y="1771904"/>
              <a:ext cx="337293" cy="337293"/>
            </a:xfrm>
            <a:prstGeom prst="ellipse">
              <a:avLst/>
            </a:prstGeom>
            <a:solidFill>
              <a:srgbClr val="70B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dirty="0">
                <a:solidFill>
                  <a:schemeClr val="tx1"/>
                </a:solidFill>
              </a:endParaRPr>
            </a:p>
          </p:txBody>
        </p:sp>
        <p:pic>
          <p:nvPicPr>
            <p:cNvPr id="44" name="Picture 4" descr="Digital signature on tablet Royalty Free Vector Image">
              <a:extLst>
                <a:ext uri="{FF2B5EF4-FFF2-40B4-BE49-F238E27FC236}">
                  <a16:creationId xmlns:a16="http://schemas.microsoft.com/office/drawing/2014/main" id="{10AF4CEF-F5BF-401A-A8E5-62C20A3FB84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905"/>
            <a:stretch/>
          </p:blipFill>
          <p:spPr bwMode="auto">
            <a:xfrm>
              <a:off x="11351026" y="1845368"/>
              <a:ext cx="238619" cy="183134"/>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45" name="Table 44">
            <a:extLst>
              <a:ext uri="{FF2B5EF4-FFF2-40B4-BE49-F238E27FC236}">
                <a16:creationId xmlns:a16="http://schemas.microsoft.com/office/drawing/2014/main" id="{CA7DC28A-9F9B-43D4-AAFA-6B243A820E23}"/>
              </a:ext>
            </a:extLst>
          </p:cNvPr>
          <p:cNvGraphicFramePr>
            <a:graphicFrameLocks noGrp="1"/>
          </p:cNvGraphicFramePr>
          <p:nvPr>
            <p:extLst>
              <p:ext uri="{D42A27DB-BD31-4B8C-83A1-F6EECF244321}">
                <p14:modId xmlns:p14="http://schemas.microsoft.com/office/powerpoint/2010/main" val="2378528334"/>
              </p:ext>
            </p:extLst>
          </p:nvPr>
        </p:nvGraphicFramePr>
        <p:xfrm>
          <a:off x="5133177" y="2176243"/>
          <a:ext cx="1559746" cy="1144472"/>
        </p:xfrm>
        <a:graphic>
          <a:graphicData uri="http://schemas.openxmlformats.org/drawingml/2006/table">
            <a:tbl>
              <a:tblPr firstRow="1" bandRow="1">
                <a:tableStyleId>{5940675A-B579-460E-94D1-54222C63F5DA}</a:tableStyleId>
              </a:tblPr>
              <a:tblGrid>
                <a:gridCol w="778182">
                  <a:extLst>
                    <a:ext uri="{9D8B030D-6E8A-4147-A177-3AD203B41FA5}">
                      <a16:colId xmlns:a16="http://schemas.microsoft.com/office/drawing/2014/main" val="621766289"/>
                    </a:ext>
                  </a:extLst>
                </a:gridCol>
                <a:gridCol w="781564">
                  <a:extLst>
                    <a:ext uri="{9D8B030D-6E8A-4147-A177-3AD203B41FA5}">
                      <a16:colId xmlns:a16="http://schemas.microsoft.com/office/drawing/2014/main" val="2128783031"/>
                    </a:ext>
                  </a:extLst>
                </a:gridCol>
              </a:tblGrid>
              <a:tr h="286118">
                <a:tc>
                  <a:txBody>
                    <a:bodyPr/>
                    <a:lstStyle/>
                    <a:p>
                      <a:r>
                        <a:rPr lang="mn-MN" sz="1300" dirty="0">
                          <a:latin typeface="Mogul Helios" pitchFamily="2" charset="0"/>
                        </a:rPr>
                        <a:t>Даатгал</a:t>
                      </a:r>
                      <a:endParaRPr lang="en-US" sz="1300" dirty="0">
                        <a:latin typeface="Mogul Helios" pitchFamily="2" charset="0"/>
                      </a:endParaRPr>
                    </a:p>
                  </a:txBody>
                  <a:tcPr marL="85835" marR="85835" marT="42918" marB="42918">
                    <a:lnL w="9525" cap="flat" cmpd="sng" algn="ctr">
                      <a:noFill/>
                      <a:prstDash val="sysDash"/>
                      <a:round/>
                      <a:headEnd type="none" w="med" len="med"/>
                      <a:tailEnd type="none" w="med" len="med"/>
                    </a:lnL>
                    <a:lnR w="28575" cap="flat" cmpd="sng" algn="ctr">
                      <a:noFill/>
                      <a:prstDash val="sysDash"/>
                      <a:round/>
                      <a:headEnd type="none" w="med" len="med"/>
                      <a:tailEnd type="none" w="med" len="med"/>
                    </a:lnR>
                    <a:lnT w="9525" cap="flat" cmpd="sng" algn="ctr">
                      <a:noFill/>
                      <a:prstDash val="sysDash"/>
                      <a:round/>
                      <a:headEnd type="none" w="med" len="med"/>
                      <a:tailEnd type="none" w="med" len="med"/>
                    </a:lnT>
                    <a:lnB w="28575" cap="flat" cmpd="sng" algn="ctr">
                      <a:solidFill>
                        <a:srgbClr val="EC5F3A"/>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mn-MN" sz="1300" b="1" dirty="0">
                          <a:latin typeface="Mogul Helios" pitchFamily="2" charset="0"/>
                        </a:rPr>
                        <a:t>260</a:t>
                      </a:r>
                      <a:endParaRPr lang="en-US" sz="1300" b="1" dirty="0">
                        <a:latin typeface="Mogul Helios" pitchFamily="2" charset="0"/>
                      </a:endParaRPr>
                    </a:p>
                  </a:txBody>
                  <a:tcPr marL="85835" marR="85835" marT="42918" marB="42918">
                    <a:lnL w="28575" cap="flat" cmpd="sng" algn="ctr">
                      <a:noFill/>
                      <a:prstDash val="sysDash"/>
                      <a:round/>
                      <a:headEnd type="none" w="med" len="med"/>
                      <a:tailEnd type="none" w="med" len="med"/>
                    </a:lnL>
                    <a:lnR w="9525" cap="flat" cmpd="sng" algn="ctr">
                      <a:noFill/>
                      <a:prstDash val="sysDash"/>
                      <a:round/>
                      <a:headEnd type="none" w="med" len="med"/>
                      <a:tailEnd type="none" w="med" len="med"/>
                    </a:lnR>
                    <a:lnT w="9525" cap="flat" cmpd="sng" algn="ctr">
                      <a:noFill/>
                      <a:prstDash val="sysDash"/>
                      <a:round/>
                      <a:headEnd type="none" w="med" len="med"/>
                      <a:tailEnd type="none" w="med" len="med"/>
                    </a:lnT>
                    <a:lnB w="28575" cap="flat" cmpd="sng" algn="ctr">
                      <a:solidFill>
                        <a:srgbClr val="EC5F3A"/>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3213294"/>
                  </a:ext>
                </a:extLst>
              </a:tr>
              <a:tr h="2861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n-MN" sz="1300" dirty="0">
                          <a:latin typeface="Mogul Helios" pitchFamily="2" charset="0"/>
                        </a:rPr>
                        <a:t>Үнэт цаас</a:t>
                      </a:r>
                      <a:endParaRPr lang="en-US" sz="1300" dirty="0">
                        <a:latin typeface="Mogul Helios" pitchFamily="2" charset="0"/>
                      </a:endParaRPr>
                    </a:p>
                  </a:txBody>
                  <a:tcPr marL="85835" marR="85835" marT="42918" marB="42918">
                    <a:lnL w="9525" cap="flat" cmpd="sng" algn="ctr">
                      <a:noFill/>
                      <a:prstDash val="sysDash"/>
                      <a:round/>
                      <a:headEnd type="none" w="med" len="med"/>
                      <a:tailEnd type="none" w="med" len="med"/>
                    </a:lnL>
                    <a:lnR w="28575" cap="flat" cmpd="sng" algn="ctr">
                      <a:noFill/>
                      <a:prstDash val="sysDash"/>
                      <a:round/>
                      <a:headEnd type="none" w="med" len="med"/>
                      <a:tailEnd type="none" w="med" len="med"/>
                    </a:lnR>
                    <a:lnT w="28575" cap="flat" cmpd="sng" algn="ctr">
                      <a:solidFill>
                        <a:srgbClr val="EC5F3A"/>
                      </a:solidFill>
                      <a:prstDash val="sysDash"/>
                      <a:round/>
                      <a:headEnd type="none" w="med" len="med"/>
                      <a:tailEnd type="none" w="med" len="med"/>
                    </a:lnT>
                    <a:lnB w="28575" cap="flat" cmpd="sng" algn="ctr">
                      <a:solidFill>
                        <a:srgbClr val="EC5F3A"/>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mn-MN" sz="1300" b="1" dirty="0">
                          <a:latin typeface="Mogul Helios" pitchFamily="2" charset="0"/>
                        </a:rPr>
                        <a:t>130</a:t>
                      </a:r>
                      <a:endParaRPr lang="en-US" sz="1300" b="1" dirty="0">
                        <a:latin typeface="Mogul Helios" pitchFamily="2" charset="0"/>
                      </a:endParaRPr>
                    </a:p>
                  </a:txBody>
                  <a:tcPr marL="85835" marR="85835" marT="42918" marB="42918">
                    <a:lnL w="28575" cap="flat" cmpd="sng" algn="ctr">
                      <a:noFill/>
                      <a:prstDash val="sysDash"/>
                      <a:round/>
                      <a:headEnd type="none" w="med" len="med"/>
                      <a:tailEnd type="none" w="med" len="med"/>
                    </a:lnL>
                    <a:lnR w="9525" cap="flat" cmpd="sng" algn="ctr">
                      <a:noFill/>
                      <a:prstDash val="sysDash"/>
                      <a:round/>
                      <a:headEnd type="none" w="med" len="med"/>
                      <a:tailEnd type="none" w="med" len="med"/>
                    </a:lnR>
                    <a:lnT w="28575" cap="flat" cmpd="sng" algn="ctr">
                      <a:solidFill>
                        <a:srgbClr val="EC5F3A"/>
                      </a:solidFill>
                      <a:prstDash val="sysDash"/>
                      <a:round/>
                      <a:headEnd type="none" w="med" len="med"/>
                      <a:tailEnd type="none" w="med" len="med"/>
                    </a:lnT>
                    <a:lnB w="28575" cap="flat" cmpd="sng" algn="ctr">
                      <a:solidFill>
                        <a:srgbClr val="EC5F3A"/>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2152119"/>
                  </a:ext>
                </a:extLst>
              </a:tr>
              <a:tr h="286118">
                <a:tc>
                  <a:txBody>
                    <a:bodyPr/>
                    <a:lstStyle/>
                    <a:p>
                      <a:r>
                        <a:rPr lang="mn-MN" sz="1300" dirty="0">
                          <a:latin typeface="Mogul Helios" pitchFamily="2" charset="0"/>
                        </a:rPr>
                        <a:t>ББСБ</a:t>
                      </a:r>
                      <a:endParaRPr lang="en-US" sz="1300" dirty="0">
                        <a:latin typeface="Mogul Helios" pitchFamily="2" charset="0"/>
                      </a:endParaRPr>
                    </a:p>
                  </a:txBody>
                  <a:tcPr marL="85835" marR="85835" marT="42918" marB="42918">
                    <a:lnL w="9525" cap="flat" cmpd="sng" algn="ctr">
                      <a:noFill/>
                      <a:prstDash val="sysDash"/>
                      <a:round/>
                      <a:headEnd type="none" w="med" len="med"/>
                      <a:tailEnd type="none" w="med" len="med"/>
                    </a:lnL>
                    <a:lnR w="28575" cap="flat" cmpd="sng" algn="ctr">
                      <a:noFill/>
                      <a:prstDash val="sysDash"/>
                      <a:round/>
                      <a:headEnd type="none" w="med" len="med"/>
                      <a:tailEnd type="none" w="med" len="med"/>
                    </a:lnR>
                    <a:lnT w="28575" cap="flat" cmpd="sng" algn="ctr">
                      <a:solidFill>
                        <a:srgbClr val="EC5F3A"/>
                      </a:solidFill>
                      <a:prstDash val="sysDash"/>
                      <a:round/>
                      <a:headEnd type="none" w="med" len="med"/>
                      <a:tailEnd type="none" w="med" len="med"/>
                    </a:lnT>
                    <a:lnB w="28575" cap="flat" cmpd="sng" algn="ctr">
                      <a:solidFill>
                        <a:srgbClr val="EC5F3A"/>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mn-MN" sz="1300" b="1" dirty="0">
                          <a:latin typeface="Mogul Helios" pitchFamily="2" charset="0"/>
                        </a:rPr>
                        <a:t>74</a:t>
                      </a:r>
                      <a:endParaRPr lang="en-US" sz="1300" b="1" dirty="0">
                        <a:latin typeface="Mogul Helios" pitchFamily="2" charset="0"/>
                      </a:endParaRPr>
                    </a:p>
                  </a:txBody>
                  <a:tcPr marL="85835" marR="85835" marT="42918" marB="42918">
                    <a:lnL w="28575" cap="flat" cmpd="sng" algn="ctr">
                      <a:noFill/>
                      <a:prstDash val="sysDash"/>
                      <a:round/>
                      <a:headEnd type="none" w="med" len="med"/>
                      <a:tailEnd type="none" w="med" len="med"/>
                    </a:lnL>
                    <a:lnR w="9525" cap="flat" cmpd="sng" algn="ctr">
                      <a:noFill/>
                      <a:prstDash val="sysDash"/>
                      <a:round/>
                      <a:headEnd type="none" w="med" len="med"/>
                      <a:tailEnd type="none" w="med" len="med"/>
                    </a:lnR>
                    <a:lnT w="28575" cap="flat" cmpd="sng" algn="ctr">
                      <a:solidFill>
                        <a:srgbClr val="EC5F3A"/>
                      </a:solidFill>
                      <a:prstDash val="sysDash"/>
                      <a:round/>
                      <a:headEnd type="none" w="med" len="med"/>
                      <a:tailEnd type="none" w="med" len="med"/>
                    </a:lnT>
                    <a:lnB w="28575" cap="flat" cmpd="sng" algn="ctr">
                      <a:solidFill>
                        <a:srgbClr val="EC5F3A"/>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4751556"/>
                  </a:ext>
                </a:extLst>
              </a:tr>
              <a:tr h="286118">
                <a:tc>
                  <a:txBody>
                    <a:bodyPr/>
                    <a:lstStyle/>
                    <a:p>
                      <a:r>
                        <a:rPr lang="mn-MN" sz="1300" dirty="0">
                          <a:latin typeface="Mogul Helios" pitchFamily="2" charset="0"/>
                        </a:rPr>
                        <a:t>ХЗХ</a:t>
                      </a:r>
                      <a:endParaRPr lang="en-US" sz="1300" dirty="0">
                        <a:latin typeface="Mogul Helios" pitchFamily="2" charset="0"/>
                      </a:endParaRPr>
                    </a:p>
                  </a:txBody>
                  <a:tcPr marL="85835" marR="85835" marT="42918" marB="42918">
                    <a:lnL w="9525" cap="flat" cmpd="sng" algn="ctr">
                      <a:noFill/>
                      <a:prstDash val="sysDash"/>
                      <a:round/>
                      <a:headEnd type="none" w="med" len="med"/>
                      <a:tailEnd type="none" w="med" len="med"/>
                    </a:lnL>
                    <a:lnR w="28575" cap="flat" cmpd="sng" algn="ctr">
                      <a:noFill/>
                      <a:prstDash val="sysDash"/>
                      <a:round/>
                      <a:headEnd type="none" w="med" len="med"/>
                      <a:tailEnd type="none" w="med" len="med"/>
                    </a:lnR>
                    <a:lnT w="28575" cap="flat" cmpd="sng" algn="ctr">
                      <a:solidFill>
                        <a:srgbClr val="EC5F3A"/>
                      </a:solidFill>
                      <a:prstDash val="sysDash"/>
                      <a:round/>
                      <a:headEnd type="none" w="med" len="med"/>
                      <a:tailEnd type="none" w="med" len="med"/>
                    </a:lnT>
                    <a:lnB w="9525"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mn-MN" sz="1300" b="1" dirty="0">
                          <a:latin typeface="Mogul Helios" pitchFamily="2" charset="0"/>
                        </a:rPr>
                        <a:t>5</a:t>
                      </a:r>
                      <a:endParaRPr lang="en-US" sz="1300" b="1" dirty="0">
                        <a:latin typeface="Mogul Helios" pitchFamily="2" charset="0"/>
                      </a:endParaRPr>
                    </a:p>
                  </a:txBody>
                  <a:tcPr marL="85835" marR="85835" marT="42918" marB="42918">
                    <a:lnL w="28575" cap="flat" cmpd="sng" algn="ctr">
                      <a:noFill/>
                      <a:prstDash val="sysDash"/>
                      <a:round/>
                      <a:headEnd type="none" w="med" len="med"/>
                      <a:tailEnd type="none" w="med" len="med"/>
                    </a:lnL>
                    <a:lnR w="9525" cap="flat" cmpd="sng" algn="ctr">
                      <a:noFill/>
                      <a:prstDash val="sysDash"/>
                      <a:round/>
                      <a:headEnd type="none" w="med" len="med"/>
                      <a:tailEnd type="none" w="med" len="med"/>
                    </a:lnR>
                    <a:lnT w="28575" cap="flat" cmpd="sng" algn="ctr">
                      <a:solidFill>
                        <a:srgbClr val="EC5F3A"/>
                      </a:solidFill>
                      <a:prstDash val="sysDash"/>
                      <a:round/>
                      <a:headEnd type="none" w="med" len="med"/>
                      <a:tailEnd type="none" w="med" len="med"/>
                    </a:lnT>
                    <a:lnB w="9525" cap="flat" cmpd="sng" algn="ctr">
                      <a:no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4857410"/>
                  </a:ext>
                </a:extLst>
              </a:tr>
            </a:tbl>
          </a:graphicData>
        </a:graphic>
      </p:graphicFrame>
      <p:graphicFrame>
        <p:nvGraphicFramePr>
          <p:cNvPr id="46" name="Table 45">
            <a:extLst>
              <a:ext uri="{FF2B5EF4-FFF2-40B4-BE49-F238E27FC236}">
                <a16:creationId xmlns:a16="http://schemas.microsoft.com/office/drawing/2014/main" id="{D0F26230-9019-4D7D-88E9-38DDC3E1D794}"/>
              </a:ext>
            </a:extLst>
          </p:cNvPr>
          <p:cNvGraphicFramePr>
            <a:graphicFrameLocks noGrp="1"/>
          </p:cNvGraphicFramePr>
          <p:nvPr>
            <p:extLst>
              <p:ext uri="{D42A27DB-BD31-4B8C-83A1-F6EECF244321}">
                <p14:modId xmlns:p14="http://schemas.microsoft.com/office/powerpoint/2010/main" val="4049073846"/>
              </p:ext>
            </p:extLst>
          </p:nvPr>
        </p:nvGraphicFramePr>
        <p:xfrm>
          <a:off x="6953822" y="1689844"/>
          <a:ext cx="1566051" cy="1630872"/>
        </p:xfrm>
        <a:graphic>
          <a:graphicData uri="http://schemas.openxmlformats.org/drawingml/2006/table">
            <a:tbl>
              <a:tblPr firstRow="1" bandRow="1">
                <a:tableStyleId>{5940675A-B579-460E-94D1-54222C63F5DA}</a:tableStyleId>
              </a:tblPr>
              <a:tblGrid>
                <a:gridCol w="1160478">
                  <a:extLst>
                    <a:ext uri="{9D8B030D-6E8A-4147-A177-3AD203B41FA5}">
                      <a16:colId xmlns:a16="http://schemas.microsoft.com/office/drawing/2014/main" val="621766289"/>
                    </a:ext>
                  </a:extLst>
                </a:gridCol>
                <a:gridCol w="405573">
                  <a:extLst>
                    <a:ext uri="{9D8B030D-6E8A-4147-A177-3AD203B41FA5}">
                      <a16:colId xmlns:a16="http://schemas.microsoft.com/office/drawing/2014/main" val="2128783031"/>
                    </a:ext>
                  </a:extLst>
                </a:gridCol>
              </a:tblGrid>
              <a:tr h="286118">
                <a:tc>
                  <a:txBody>
                    <a:bodyPr/>
                    <a:lstStyle/>
                    <a:p>
                      <a:r>
                        <a:rPr lang="mn-MN" sz="1300" dirty="0">
                          <a:latin typeface="Mogul Helios" pitchFamily="2" charset="0"/>
                        </a:rPr>
                        <a:t>ББСБ</a:t>
                      </a:r>
                      <a:endParaRPr lang="en-US" sz="1300" dirty="0">
                        <a:latin typeface="Mogul Helios" pitchFamily="2" charset="0"/>
                      </a:endParaRPr>
                    </a:p>
                  </a:txBody>
                  <a:tcPr marL="85835" marR="85835" marT="42918" marB="42918">
                    <a:lnL w="9525" cap="flat" cmpd="sng" algn="ctr">
                      <a:noFill/>
                      <a:prstDash val="sysDash"/>
                      <a:round/>
                      <a:headEnd type="none" w="med" len="med"/>
                      <a:tailEnd type="none" w="med" len="med"/>
                    </a:lnL>
                    <a:lnR w="28575" cap="flat" cmpd="sng" algn="ctr">
                      <a:noFill/>
                      <a:prstDash val="sysDash"/>
                      <a:round/>
                      <a:headEnd type="none" w="med" len="med"/>
                      <a:tailEnd type="none" w="med" len="med"/>
                    </a:lnR>
                    <a:lnT w="9525" cap="flat" cmpd="sng" algn="ctr">
                      <a:noFill/>
                      <a:prstDash val="sysDash"/>
                      <a:round/>
                      <a:headEnd type="none" w="med" len="med"/>
                      <a:tailEnd type="none" w="med" len="med"/>
                    </a:lnT>
                    <a:lnB w="28575" cap="flat" cmpd="sng" algn="ctr">
                      <a:solidFill>
                        <a:srgbClr val="3457A4"/>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mn-MN" sz="1300" b="1" dirty="0">
                          <a:latin typeface="Mogul Helios" pitchFamily="2" charset="0"/>
                        </a:rPr>
                        <a:t>733</a:t>
                      </a:r>
                      <a:endParaRPr lang="en-US" sz="1300" b="1" dirty="0">
                        <a:latin typeface="Mogul Helios" pitchFamily="2" charset="0"/>
                      </a:endParaRPr>
                    </a:p>
                  </a:txBody>
                  <a:tcPr marL="85835" marR="85835" marT="42918" marB="42918" anchor="ctr">
                    <a:lnL w="28575" cap="flat" cmpd="sng" algn="ctr">
                      <a:noFill/>
                      <a:prstDash val="sysDash"/>
                      <a:round/>
                      <a:headEnd type="none" w="med" len="med"/>
                      <a:tailEnd type="none" w="med" len="med"/>
                    </a:lnL>
                    <a:lnR w="9525" cap="flat" cmpd="sng" algn="ctr">
                      <a:noFill/>
                      <a:prstDash val="sysDash"/>
                      <a:round/>
                      <a:headEnd type="none" w="med" len="med"/>
                      <a:tailEnd type="none" w="med" len="med"/>
                    </a:lnR>
                    <a:lnT w="9525" cap="flat" cmpd="sng" algn="ctr">
                      <a:noFill/>
                      <a:prstDash val="sysDash"/>
                      <a:round/>
                      <a:headEnd type="none" w="med" len="med"/>
                      <a:tailEnd type="none" w="med" len="med"/>
                    </a:lnT>
                    <a:lnB w="28575" cap="flat" cmpd="sng" algn="ctr">
                      <a:solidFill>
                        <a:srgbClr val="3457A4"/>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3213294"/>
                  </a:ext>
                </a:extLst>
              </a:tr>
              <a:tr h="2861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n-MN" sz="1300" dirty="0">
                          <a:latin typeface="Mogul Helios" pitchFamily="2" charset="0"/>
                        </a:rPr>
                        <a:t>ХЗХ</a:t>
                      </a:r>
                      <a:endParaRPr lang="en-US" sz="1300" dirty="0">
                        <a:latin typeface="Mogul Helios" pitchFamily="2" charset="0"/>
                      </a:endParaRPr>
                    </a:p>
                  </a:txBody>
                  <a:tcPr marL="85835" marR="85835" marT="42918" marB="42918">
                    <a:lnL w="9525" cap="flat" cmpd="sng" algn="ctr">
                      <a:noFill/>
                      <a:prstDash val="sysDash"/>
                      <a:round/>
                      <a:headEnd type="none" w="med" len="med"/>
                      <a:tailEnd type="none" w="med" len="med"/>
                    </a:lnL>
                    <a:lnR w="28575" cap="flat" cmpd="sng" algn="ctr">
                      <a:noFill/>
                      <a:prstDash val="sysDash"/>
                      <a:round/>
                      <a:headEnd type="none" w="med" len="med"/>
                      <a:tailEnd type="none" w="med" len="med"/>
                    </a:lnR>
                    <a:lnT w="28575" cap="flat" cmpd="sng" algn="ctr">
                      <a:solidFill>
                        <a:srgbClr val="3457A4"/>
                      </a:solidFill>
                      <a:prstDash val="sysDash"/>
                      <a:round/>
                      <a:headEnd type="none" w="med" len="med"/>
                      <a:tailEnd type="none" w="med" len="med"/>
                    </a:lnT>
                    <a:lnB w="28575" cap="flat" cmpd="sng" algn="ctr">
                      <a:solidFill>
                        <a:srgbClr val="3457A4"/>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mn-MN" sz="1300" b="1" dirty="0">
                          <a:latin typeface="Mogul Helios" pitchFamily="2" charset="0"/>
                        </a:rPr>
                        <a:t>9</a:t>
                      </a:r>
                      <a:endParaRPr lang="en-US" sz="1300" b="1" dirty="0">
                        <a:latin typeface="Mogul Helios" pitchFamily="2" charset="0"/>
                      </a:endParaRPr>
                    </a:p>
                  </a:txBody>
                  <a:tcPr marL="85835" marR="85835" marT="42918" marB="42918" anchor="ctr">
                    <a:lnL w="28575" cap="flat" cmpd="sng" algn="ctr">
                      <a:noFill/>
                      <a:prstDash val="sysDash"/>
                      <a:round/>
                      <a:headEnd type="none" w="med" len="med"/>
                      <a:tailEnd type="none" w="med" len="med"/>
                    </a:lnL>
                    <a:lnR w="9525" cap="flat" cmpd="sng" algn="ctr">
                      <a:noFill/>
                      <a:prstDash val="sysDash"/>
                      <a:round/>
                      <a:headEnd type="none" w="med" len="med"/>
                      <a:tailEnd type="none" w="med" len="med"/>
                    </a:lnR>
                    <a:lnT w="28575" cap="flat" cmpd="sng" algn="ctr">
                      <a:solidFill>
                        <a:srgbClr val="3457A4"/>
                      </a:solidFill>
                      <a:prstDash val="sysDash"/>
                      <a:round/>
                      <a:headEnd type="none" w="med" len="med"/>
                      <a:tailEnd type="none" w="med" len="med"/>
                    </a:lnT>
                    <a:lnB w="28575" cap="flat" cmpd="sng" algn="ctr">
                      <a:solidFill>
                        <a:srgbClr val="3457A4"/>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2152119"/>
                  </a:ext>
                </a:extLst>
              </a:tr>
              <a:tr h="286118">
                <a:tc>
                  <a:txBody>
                    <a:bodyPr/>
                    <a:lstStyle/>
                    <a:p>
                      <a:r>
                        <a:rPr lang="mn-MN" sz="1300" dirty="0">
                          <a:latin typeface="Mogul Helios" pitchFamily="2" charset="0"/>
                        </a:rPr>
                        <a:t>Банк</a:t>
                      </a:r>
                      <a:endParaRPr lang="en-US" sz="1300" dirty="0">
                        <a:latin typeface="Mogul Helios" pitchFamily="2" charset="0"/>
                      </a:endParaRPr>
                    </a:p>
                  </a:txBody>
                  <a:tcPr marL="85835" marR="85835" marT="42918" marB="42918">
                    <a:lnL w="9525" cap="flat" cmpd="sng" algn="ctr">
                      <a:noFill/>
                      <a:prstDash val="sysDash"/>
                      <a:round/>
                      <a:headEnd type="none" w="med" len="med"/>
                      <a:tailEnd type="none" w="med" len="med"/>
                    </a:lnL>
                    <a:lnR w="28575" cap="flat" cmpd="sng" algn="ctr">
                      <a:noFill/>
                      <a:prstDash val="sysDash"/>
                      <a:round/>
                      <a:headEnd type="none" w="med" len="med"/>
                      <a:tailEnd type="none" w="med" len="med"/>
                    </a:lnR>
                    <a:lnT w="28575" cap="flat" cmpd="sng" algn="ctr">
                      <a:solidFill>
                        <a:srgbClr val="3457A4"/>
                      </a:solidFill>
                      <a:prstDash val="sysDash"/>
                      <a:round/>
                      <a:headEnd type="none" w="med" len="med"/>
                      <a:tailEnd type="none" w="med" len="med"/>
                    </a:lnT>
                    <a:lnB w="28575" cap="flat" cmpd="sng" algn="ctr">
                      <a:solidFill>
                        <a:srgbClr val="3457A4"/>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mn-MN" sz="1300" b="1" dirty="0">
                          <a:latin typeface="Mogul Helios" pitchFamily="2" charset="0"/>
                        </a:rPr>
                        <a:t>88</a:t>
                      </a:r>
                      <a:endParaRPr lang="en-US" sz="1300" b="1" dirty="0">
                        <a:latin typeface="Mogul Helios" pitchFamily="2" charset="0"/>
                      </a:endParaRPr>
                    </a:p>
                  </a:txBody>
                  <a:tcPr marL="85835" marR="85835" marT="42918" marB="42918" anchor="ctr">
                    <a:lnL w="28575" cap="flat" cmpd="sng" algn="ctr">
                      <a:noFill/>
                      <a:prstDash val="sysDash"/>
                      <a:round/>
                      <a:headEnd type="none" w="med" len="med"/>
                      <a:tailEnd type="none" w="med" len="med"/>
                    </a:lnL>
                    <a:lnR w="9525" cap="flat" cmpd="sng" algn="ctr">
                      <a:noFill/>
                      <a:prstDash val="sysDash"/>
                      <a:round/>
                      <a:headEnd type="none" w="med" len="med"/>
                      <a:tailEnd type="none" w="med" len="med"/>
                    </a:lnR>
                    <a:lnT w="28575" cap="flat" cmpd="sng" algn="ctr">
                      <a:solidFill>
                        <a:srgbClr val="3457A4"/>
                      </a:solidFill>
                      <a:prstDash val="sysDash"/>
                      <a:round/>
                      <a:headEnd type="none" w="med" len="med"/>
                      <a:tailEnd type="none" w="med" len="med"/>
                    </a:lnT>
                    <a:lnB w="28575" cap="flat" cmpd="sng" algn="ctr">
                      <a:solidFill>
                        <a:srgbClr val="3457A4"/>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4751556"/>
                  </a:ext>
                </a:extLst>
              </a:tr>
              <a:tr h="486400">
                <a:tc>
                  <a:txBody>
                    <a:bodyPr/>
                    <a:lstStyle/>
                    <a:p>
                      <a:r>
                        <a:rPr lang="mn-MN" sz="1300" dirty="0">
                          <a:latin typeface="Mogul Helios" pitchFamily="2" charset="0"/>
                        </a:rPr>
                        <a:t>Зохицуулалтад хамааралгүй</a:t>
                      </a:r>
                      <a:endParaRPr lang="en-US" sz="1300" dirty="0">
                        <a:latin typeface="Mogul Helios" pitchFamily="2" charset="0"/>
                      </a:endParaRPr>
                    </a:p>
                  </a:txBody>
                  <a:tcPr marL="85835" marR="85835" marT="42918" marB="42918">
                    <a:lnL w="9525" cap="flat" cmpd="sng" algn="ctr">
                      <a:noFill/>
                      <a:prstDash val="sysDash"/>
                      <a:round/>
                      <a:headEnd type="none" w="med" len="med"/>
                      <a:tailEnd type="none" w="med" len="med"/>
                    </a:lnL>
                    <a:lnR w="28575" cap="flat" cmpd="sng" algn="ctr">
                      <a:noFill/>
                      <a:prstDash val="sysDash"/>
                      <a:round/>
                      <a:headEnd type="none" w="med" len="med"/>
                      <a:tailEnd type="none" w="med" len="med"/>
                    </a:lnR>
                    <a:lnT w="28575" cap="flat" cmpd="sng" algn="ctr">
                      <a:solidFill>
                        <a:srgbClr val="3457A4"/>
                      </a:solidFill>
                      <a:prstDash val="sysDash"/>
                      <a:round/>
                      <a:headEnd type="none" w="med" len="med"/>
                      <a:tailEnd type="none" w="med" len="med"/>
                    </a:lnT>
                    <a:lnB w="28575" cap="flat" cmpd="sng" algn="ctr">
                      <a:solidFill>
                        <a:srgbClr val="3457A4"/>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mn-MN" sz="1300" b="1" dirty="0">
                          <a:latin typeface="Mogul Helios" pitchFamily="2" charset="0"/>
                        </a:rPr>
                        <a:t>87</a:t>
                      </a:r>
                      <a:endParaRPr lang="en-US" sz="1300" b="1" dirty="0">
                        <a:latin typeface="Mogul Helios" pitchFamily="2" charset="0"/>
                      </a:endParaRPr>
                    </a:p>
                  </a:txBody>
                  <a:tcPr marL="85835" marR="85835" marT="42918" marB="42918" anchor="ctr">
                    <a:lnL w="28575" cap="flat" cmpd="sng" algn="ctr">
                      <a:noFill/>
                      <a:prstDash val="sysDash"/>
                      <a:round/>
                      <a:headEnd type="none" w="med" len="med"/>
                      <a:tailEnd type="none" w="med" len="med"/>
                    </a:lnL>
                    <a:lnR w="9525" cap="flat" cmpd="sng" algn="ctr">
                      <a:noFill/>
                      <a:prstDash val="sysDash"/>
                      <a:round/>
                      <a:headEnd type="none" w="med" len="med"/>
                      <a:tailEnd type="none" w="med" len="med"/>
                    </a:lnR>
                    <a:lnT w="28575" cap="flat" cmpd="sng" algn="ctr">
                      <a:solidFill>
                        <a:srgbClr val="3457A4"/>
                      </a:solidFill>
                      <a:prstDash val="sysDash"/>
                      <a:round/>
                      <a:headEnd type="none" w="med" len="med"/>
                      <a:tailEnd type="none" w="med" len="med"/>
                    </a:lnT>
                    <a:lnB w="28575" cap="flat" cmpd="sng" algn="ctr">
                      <a:solidFill>
                        <a:srgbClr val="3457A4"/>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4857410"/>
                  </a:ext>
                </a:extLst>
              </a:tr>
              <a:tr h="286118">
                <a:tc>
                  <a:txBody>
                    <a:bodyPr/>
                    <a:lstStyle/>
                    <a:p>
                      <a:r>
                        <a:rPr lang="mn-MN" sz="1300" dirty="0">
                          <a:latin typeface="Mogul Helios" pitchFamily="2" charset="0"/>
                        </a:rPr>
                        <a:t>Тодорхойгүй</a:t>
                      </a:r>
                      <a:endParaRPr lang="en-US" sz="1300" dirty="0">
                        <a:latin typeface="Mogul Helios" pitchFamily="2" charset="0"/>
                      </a:endParaRPr>
                    </a:p>
                  </a:txBody>
                  <a:tcPr marL="85835" marR="85835" marT="42918" marB="42918">
                    <a:lnL w="9525" cap="flat" cmpd="sng" algn="ctr">
                      <a:noFill/>
                      <a:prstDash val="sysDash"/>
                      <a:round/>
                      <a:headEnd type="none" w="med" len="med"/>
                      <a:tailEnd type="none" w="med" len="med"/>
                    </a:lnL>
                    <a:lnR w="28575" cap="flat" cmpd="sng" algn="ctr">
                      <a:noFill/>
                      <a:prstDash val="sysDash"/>
                      <a:round/>
                      <a:headEnd type="none" w="med" len="med"/>
                      <a:tailEnd type="none" w="med" len="med"/>
                    </a:lnR>
                    <a:lnT w="28575" cap="flat" cmpd="sng" algn="ctr">
                      <a:solidFill>
                        <a:srgbClr val="3457A4"/>
                      </a:solidFill>
                      <a:prstDash val="sysDash"/>
                      <a:round/>
                      <a:headEnd type="none" w="med" len="med"/>
                      <a:tailEnd type="none" w="med" len="med"/>
                    </a:lnT>
                    <a:lnB w="9525"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mn-MN" sz="1300" b="1" dirty="0">
                          <a:latin typeface="Mogul Helios" pitchFamily="2" charset="0"/>
                        </a:rPr>
                        <a:t>47</a:t>
                      </a:r>
                      <a:endParaRPr lang="en-US" sz="1300" b="1" dirty="0">
                        <a:latin typeface="Mogul Helios" pitchFamily="2" charset="0"/>
                      </a:endParaRPr>
                    </a:p>
                  </a:txBody>
                  <a:tcPr marL="85835" marR="85835" marT="42918" marB="42918" anchor="ctr">
                    <a:lnL w="28575" cap="flat" cmpd="sng" algn="ctr">
                      <a:noFill/>
                      <a:prstDash val="sysDash"/>
                      <a:round/>
                      <a:headEnd type="none" w="med" len="med"/>
                      <a:tailEnd type="none" w="med" len="med"/>
                    </a:lnL>
                    <a:lnR w="9525" cap="flat" cmpd="sng" algn="ctr">
                      <a:noFill/>
                      <a:prstDash val="sysDash"/>
                      <a:round/>
                      <a:headEnd type="none" w="med" len="med"/>
                      <a:tailEnd type="none" w="med" len="med"/>
                    </a:lnR>
                    <a:lnT w="28575" cap="flat" cmpd="sng" algn="ctr">
                      <a:solidFill>
                        <a:srgbClr val="3457A4"/>
                      </a:solidFill>
                      <a:prstDash val="sysDash"/>
                      <a:round/>
                      <a:headEnd type="none" w="med" len="med"/>
                      <a:tailEnd type="none" w="med" len="med"/>
                    </a:lnT>
                    <a:lnB w="9525" cap="flat" cmpd="sng" algn="ctr">
                      <a:no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51486921"/>
                  </a:ext>
                </a:extLst>
              </a:tr>
            </a:tbl>
          </a:graphicData>
        </a:graphic>
      </p:graphicFrame>
      <p:sp>
        <p:nvSpPr>
          <p:cNvPr id="53" name="TextBox 52">
            <a:extLst>
              <a:ext uri="{FF2B5EF4-FFF2-40B4-BE49-F238E27FC236}">
                <a16:creationId xmlns:a16="http://schemas.microsoft.com/office/drawing/2014/main" id="{D7FC7315-9E62-49EE-A5C9-EAB6AA2873A7}"/>
              </a:ext>
            </a:extLst>
          </p:cNvPr>
          <p:cNvSpPr txBox="1"/>
          <p:nvPr/>
        </p:nvSpPr>
        <p:spPr>
          <a:xfrm>
            <a:off x="1441220" y="727896"/>
            <a:ext cx="2498019" cy="1077218"/>
          </a:xfrm>
          <a:prstGeom prst="rect">
            <a:avLst/>
          </a:prstGeom>
          <a:noFill/>
        </p:spPr>
        <p:txBody>
          <a:bodyPr wrap="square" rtlCol="0">
            <a:spAutoFit/>
          </a:bodyPr>
          <a:lstStyle/>
          <a:p>
            <a:r>
              <a:rPr lang="mn-MN" sz="3200" b="1" dirty="0">
                <a:solidFill>
                  <a:srgbClr val="2957A4"/>
                </a:solidFill>
                <a:latin typeface="Mogul Helios" pitchFamily="2" charset="0"/>
              </a:rPr>
              <a:t>ХЯНАЛТ</a:t>
            </a:r>
            <a:r>
              <a:rPr lang="mn-MN" sz="3200" b="1" dirty="0">
                <a:solidFill>
                  <a:srgbClr val="D0402C"/>
                </a:solidFill>
                <a:latin typeface="Mogul Helios" pitchFamily="2" charset="0"/>
              </a:rPr>
              <a:t> </a:t>
            </a:r>
          </a:p>
          <a:p>
            <a:r>
              <a:rPr lang="mn-MN" sz="3200" b="1" dirty="0">
                <a:solidFill>
                  <a:srgbClr val="D0402C"/>
                </a:solidFill>
                <a:latin typeface="Mogul Helios" pitchFamily="2" charset="0"/>
              </a:rPr>
              <a:t>ШАЛГАЛТ</a:t>
            </a:r>
            <a:endParaRPr lang="en-US" sz="3200" b="1" dirty="0">
              <a:solidFill>
                <a:srgbClr val="D0402C"/>
              </a:solidFill>
              <a:latin typeface="Mogul Helios" pitchFamily="2" charset="0"/>
            </a:endParaRPr>
          </a:p>
        </p:txBody>
      </p:sp>
      <p:sp>
        <p:nvSpPr>
          <p:cNvPr id="61" name="Rectangle: Rounded Corners 60">
            <a:extLst>
              <a:ext uri="{FF2B5EF4-FFF2-40B4-BE49-F238E27FC236}">
                <a16:creationId xmlns:a16="http://schemas.microsoft.com/office/drawing/2014/main" id="{9F886833-B3E6-4DD5-958C-BAFA82AED594}"/>
              </a:ext>
            </a:extLst>
          </p:cNvPr>
          <p:cNvSpPr/>
          <p:nvPr/>
        </p:nvSpPr>
        <p:spPr>
          <a:xfrm>
            <a:off x="5242602" y="4777757"/>
            <a:ext cx="3249637" cy="3233075"/>
          </a:xfrm>
          <a:prstGeom prst="roundRect">
            <a:avLst/>
          </a:prstGeom>
          <a:solidFill>
            <a:schemeClr val="bg1"/>
          </a:solidFill>
          <a:ln w="19050">
            <a:solidFill>
              <a:srgbClr val="D0402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100" i="1" dirty="0">
                <a:solidFill>
                  <a:schemeClr val="tx1"/>
                </a:solidFill>
                <a:latin typeface="Mogul Helios" pitchFamily="2" charset="0"/>
                <a:cs typeface="Times New Roman" panose="02020603050405020304" pitchFamily="18" charset="0"/>
              </a:rPr>
              <a:t>Зөрчлийн тухай хууль, Зөрчил шалган шийдвэрлэх тухай хуулийн 2.3 дугаар зүйлийн 1 дэх хэсэгт заасны дагуу эрх, үүргийн хэмжээнд 50 зөрчлийн шинжтэй гомдол, мэдээлэл бүртгэгдсэн. Үүнээс:</a:t>
            </a:r>
          </a:p>
          <a:p>
            <a:pPr algn="ctr"/>
            <a:endParaRPr lang="mn-MN" sz="1100" b="1" dirty="0">
              <a:solidFill>
                <a:schemeClr val="tx1"/>
              </a:solidFill>
              <a:latin typeface="Mogul Helios" pitchFamily="2" charset="0"/>
              <a:cs typeface="Times New Roman" panose="02020603050405020304" pitchFamily="18" charset="0"/>
            </a:endParaRPr>
          </a:p>
          <a:p>
            <a:pPr marL="160943" indent="-160943">
              <a:buFont typeface="Arial" panose="020B0604020202020204" pitchFamily="34" charset="0"/>
              <a:buChar char="•"/>
            </a:pPr>
            <a:r>
              <a:rPr lang="mn-MN" sz="1600" dirty="0">
                <a:solidFill>
                  <a:schemeClr val="tx1"/>
                </a:solidFill>
                <a:latin typeface="Mogul Helios" pitchFamily="2" charset="0"/>
                <a:cs typeface="Times New Roman" panose="02020603050405020304" pitchFamily="18" charset="0"/>
              </a:rPr>
              <a:t>Гомдол мэдээллийг хүлээн авахаас татгалзаж шийдвэрлэсэн </a:t>
            </a:r>
            <a:r>
              <a:rPr lang="mn-MN" sz="1600" b="1" dirty="0">
                <a:solidFill>
                  <a:srgbClr val="3457A4"/>
                </a:solidFill>
                <a:latin typeface="Mogul Helios" pitchFamily="2" charset="0"/>
                <a:cs typeface="Times New Roman" panose="02020603050405020304" pitchFamily="18" charset="0"/>
              </a:rPr>
              <a:t>4</a:t>
            </a:r>
            <a:r>
              <a:rPr lang="mn-MN" sz="1600" dirty="0">
                <a:solidFill>
                  <a:srgbClr val="3457A4"/>
                </a:solidFill>
                <a:latin typeface="Mogul Helios" pitchFamily="2" charset="0"/>
                <a:cs typeface="Times New Roman" panose="02020603050405020304" pitchFamily="18" charset="0"/>
              </a:rPr>
              <a:t>,</a:t>
            </a:r>
            <a:r>
              <a:rPr lang="mn-MN" sz="1600" dirty="0">
                <a:solidFill>
                  <a:schemeClr val="tx1"/>
                </a:solidFill>
                <a:latin typeface="Mogul Helios" pitchFamily="2" charset="0"/>
                <a:cs typeface="Times New Roman" panose="02020603050405020304" pitchFamily="18" charset="0"/>
              </a:rPr>
              <a:t> </a:t>
            </a:r>
          </a:p>
          <a:p>
            <a:pPr marL="160943" indent="-160943">
              <a:buFont typeface="Arial" panose="020B0604020202020204" pitchFamily="34" charset="0"/>
              <a:buChar char="•"/>
            </a:pPr>
            <a:r>
              <a:rPr lang="mn-MN" sz="1600" dirty="0">
                <a:solidFill>
                  <a:schemeClr val="tx1"/>
                </a:solidFill>
                <a:latin typeface="Mogul Helios" pitchFamily="2" charset="0"/>
                <a:cs typeface="Times New Roman" panose="02020603050405020304" pitchFamily="18" charset="0"/>
              </a:rPr>
              <a:t>Харьяаллын дагуу шилжүүлсэн </a:t>
            </a:r>
            <a:r>
              <a:rPr lang="mn-MN" sz="1600" b="1" dirty="0">
                <a:solidFill>
                  <a:srgbClr val="3457A4"/>
                </a:solidFill>
                <a:latin typeface="Mogul Helios" pitchFamily="2" charset="0"/>
                <a:cs typeface="Times New Roman" panose="02020603050405020304" pitchFamily="18" charset="0"/>
              </a:rPr>
              <a:t>3</a:t>
            </a:r>
            <a:r>
              <a:rPr lang="mn-MN" sz="1600" dirty="0">
                <a:solidFill>
                  <a:schemeClr val="tx1"/>
                </a:solidFill>
                <a:latin typeface="Mogul Helios" pitchFamily="2" charset="0"/>
                <a:cs typeface="Times New Roman" panose="02020603050405020304" pitchFamily="18" charset="0"/>
              </a:rPr>
              <a:t>, </a:t>
            </a:r>
          </a:p>
          <a:p>
            <a:pPr marL="160943" indent="-160943">
              <a:buFont typeface="Arial" panose="020B0604020202020204" pitchFamily="34" charset="0"/>
              <a:buChar char="•"/>
            </a:pPr>
            <a:r>
              <a:rPr lang="mn-MN" sz="1600" dirty="0">
                <a:solidFill>
                  <a:schemeClr val="tx1"/>
                </a:solidFill>
                <a:latin typeface="Mogul Helios" pitchFamily="2" charset="0"/>
                <a:cs typeface="Times New Roman" panose="02020603050405020304" pitchFamily="18" charset="0"/>
              </a:rPr>
              <a:t>Хялбаршуулан журмаар шийдвэрлэсэн </a:t>
            </a:r>
            <a:r>
              <a:rPr lang="mn-MN" sz="1600" b="1" dirty="0">
                <a:solidFill>
                  <a:srgbClr val="3457A4"/>
                </a:solidFill>
                <a:latin typeface="Mogul Helios" pitchFamily="2" charset="0"/>
                <a:cs typeface="Times New Roman" panose="02020603050405020304" pitchFamily="18" charset="0"/>
              </a:rPr>
              <a:t>17</a:t>
            </a:r>
            <a:r>
              <a:rPr lang="mn-MN" sz="1600" dirty="0">
                <a:solidFill>
                  <a:schemeClr val="tx1"/>
                </a:solidFill>
                <a:latin typeface="Mogul Helios" pitchFamily="2" charset="0"/>
                <a:cs typeface="Times New Roman" panose="02020603050405020304" pitchFamily="18" charset="0"/>
              </a:rPr>
              <a:t>, </a:t>
            </a:r>
          </a:p>
          <a:p>
            <a:pPr marL="160943" indent="-160943">
              <a:buFont typeface="Arial" panose="020B0604020202020204" pitchFamily="34" charset="0"/>
              <a:buChar char="•"/>
            </a:pPr>
            <a:r>
              <a:rPr lang="mn-MN" sz="1600" dirty="0">
                <a:solidFill>
                  <a:schemeClr val="tx1"/>
                </a:solidFill>
                <a:latin typeface="Mogul Helios" pitchFamily="2" charset="0"/>
                <a:cs typeface="Times New Roman" panose="02020603050405020304" pitchFamily="18" charset="0"/>
              </a:rPr>
              <a:t>Шийтгэл оногдуулсан </a:t>
            </a:r>
            <a:r>
              <a:rPr lang="mn-MN" sz="1600" b="1" dirty="0">
                <a:solidFill>
                  <a:srgbClr val="3457A4"/>
                </a:solidFill>
                <a:latin typeface="Mogul Helios" pitchFamily="2" charset="0"/>
                <a:cs typeface="Times New Roman" panose="02020603050405020304" pitchFamily="18" charset="0"/>
              </a:rPr>
              <a:t>12</a:t>
            </a:r>
            <a:r>
              <a:rPr lang="mn-MN" sz="1600" dirty="0">
                <a:solidFill>
                  <a:schemeClr val="tx1"/>
                </a:solidFill>
                <a:latin typeface="Mogul Helios" pitchFamily="2" charset="0"/>
                <a:cs typeface="Times New Roman" panose="02020603050405020304" pitchFamily="18" charset="0"/>
              </a:rPr>
              <a:t>, </a:t>
            </a:r>
          </a:p>
          <a:p>
            <a:pPr marL="160943" indent="-160943">
              <a:buFont typeface="Arial" panose="020B0604020202020204" pitchFamily="34" charset="0"/>
              <a:buChar char="•"/>
            </a:pPr>
            <a:r>
              <a:rPr lang="mn-MN" sz="1600" dirty="0">
                <a:solidFill>
                  <a:schemeClr val="tx1"/>
                </a:solidFill>
                <a:latin typeface="Mogul Helios" pitchFamily="2" charset="0"/>
                <a:cs typeface="Times New Roman" panose="02020603050405020304" pitchFamily="18" charset="0"/>
              </a:rPr>
              <a:t>Хэрэгсэхгүй болгосон </a:t>
            </a:r>
            <a:r>
              <a:rPr lang="mn-MN" sz="1600" b="1" dirty="0">
                <a:solidFill>
                  <a:srgbClr val="3457A4"/>
                </a:solidFill>
                <a:latin typeface="Mogul Helios" pitchFamily="2" charset="0"/>
                <a:cs typeface="Times New Roman" panose="02020603050405020304" pitchFamily="18" charset="0"/>
              </a:rPr>
              <a:t>11</a:t>
            </a:r>
            <a:r>
              <a:rPr lang="mn-MN" sz="1600" dirty="0">
                <a:solidFill>
                  <a:schemeClr val="tx1"/>
                </a:solidFill>
                <a:latin typeface="Mogul Helios" pitchFamily="2" charset="0"/>
                <a:cs typeface="Times New Roman" panose="02020603050405020304" pitchFamily="18" charset="0"/>
              </a:rPr>
              <a:t>, </a:t>
            </a:r>
          </a:p>
          <a:p>
            <a:pPr marL="160943" indent="-160943">
              <a:buFont typeface="Arial" panose="020B0604020202020204" pitchFamily="34" charset="0"/>
              <a:buChar char="•"/>
            </a:pPr>
            <a:r>
              <a:rPr lang="mn-MN" sz="1600" dirty="0">
                <a:solidFill>
                  <a:schemeClr val="tx1"/>
                </a:solidFill>
                <a:latin typeface="Mogul Helios" pitchFamily="2" charset="0"/>
                <a:cs typeface="Times New Roman" panose="02020603050405020304" pitchFamily="18" charset="0"/>
              </a:rPr>
              <a:t>Зөрчил шалган шийдвэрлэх ажиллагаа хийгдэж байгаа </a:t>
            </a:r>
            <a:r>
              <a:rPr lang="mn-MN" sz="1600" b="1" dirty="0">
                <a:solidFill>
                  <a:srgbClr val="3457A4"/>
                </a:solidFill>
                <a:latin typeface="Mogul Helios" pitchFamily="2" charset="0"/>
                <a:cs typeface="Times New Roman" panose="02020603050405020304" pitchFamily="18" charset="0"/>
              </a:rPr>
              <a:t>5</a:t>
            </a:r>
            <a:r>
              <a:rPr lang="mn-MN" sz="1600" dirty="0">
                <a:solidFill>
                  <a:schemeClr val="tx1"/>
                </a:solidFill>
                <a:latin typeface="Mogul Helios" pitchFamily="2" charset="0"/>
                <a:cs typeface="Times New Roman" panose="02020603050405020304" pitchFamily="18" charset="0"/>
              </a:rPr>
              <a:t>. </a:t>
            </a:r>
            <a:endParaRPr lang="en-US" sz="1600" dirty="0">
              <a:solidFill>
                <a:schemeClr val="tx1"/>
              </a:solidFill>
              <a:latin typeface="Mogul Helios" pitchFamily="2" charset="0"/>
              <a:cs typeface="Times New Roman" panose="02020603050405020304" pitchFamily="18" charset="0"/>
            </a:endParaRPr>
          </a:p>
        </p:txBody>
      </p:sp>
      <p:pic>
        <p:nvPicPr>
          <p:cNvPr id="62" name="Picture 61">
            <a:extLst>
              <a:ext uri="{FF2B5EF4-FFF2-40B4-BE49-F238E27FC236}">
                <a16:creationId xmlns:a16="http://schemas.microsoft.com/office/drawing/2014/main" id="{E5465855-9C0B-4A6C-B47F-CEC82563979C}"/>
              </a:ext>
            </a:extLst>
          </p:cNvPr>
          <p:cNvPicPr>
            <a:picLocks noChangeAspect="1"/>
          </p:cNvPicPr>
          <p:nvPr/>
        </p:nvPicPr>
        <p:blipFill rotWithShape="1">
          <a:blip r:embed="rId7">
            <a:clrChange>
              <a:clrFrom>
                <a:srgbClr val="FFFEFD"/>
              </a:clrFrom>
              <a:clrTo>
                <a:srgbClr val="FFFEFD">
                  <a:alpha val="0"/>
                </a:srgbClr>
              </a:clrTo>
            </a:clrChange>
          </a:blip>
          <a:srcRect l="35359" t="18490" r="35944" b="25781"/>
          <a:stretch/>
        </p:blipFill>
        <p:spPr>
          <a:xfrm>
            <a:off x="4734981" y="5710478"/>
            <a:ext cx="398197" cy="434766"/>
          </a:xfrm>
          <a:prstGeom prst="rect">
            <a:avLst/>
          </a:prstGeom>
        </p:spPr>
      </p:pic>
      <p:sp>
        <p:nvSpPr>
          <p:cNvPr id="3" name="Rectangle 2">
            <a:extLst>
              <a:ext uri="{FF2B5EF4-FFF2-40B4-BE49-F238E27FC236}">
                <a16:creationId xmlns:a16="http://schemas.microsoft.com/office/drawing/2014/main" id="{49E3A8ED-6F02-418B-B511-ECEDFFE6EBC7}"/>
              </a:ext>
            </a:extLst>
          </p:cNvPr>
          <p:cNvSpPr/>
          <p:nvPr/>
        </p:nvSpPr>
        <p:spPr>
          <a:xfrm>
            <a:off x="462467" y="1940629"/>
            <a:ext cx="3901365" cy="923330"/>
          </a:xfrm>
          <a:prstGeom prst="rect">
            <a:avLst/>
          </a:prstGeom>
        </p:spPr>
        <p:txBody>
          <a:bodyPr wrap="square">
            <a:spAutoFit/>
          </a:bodyPr>
          <a:lstStyle/>
          <a:p>
            <a:pPr algn="just"/>
            <a:r>
              <a:rPr lang="mn-MN" dirty="0">
                <a:latin typeface="Mogul Helios" panose="020B0604020202020204" charset="0"/>
                <a:ea typeface="Times New Roman" panose="02020603050405020304" pitchFamily="18" charset="0"/>
                <a:cs typeface="Times New Roman" panose="02020603050405020304" pitchFamily="18" charset="0"/>
              </a:rPr>
              <a:t>2020 оны байдлаар давхардсан тоогоор нийт 8,742 санхүүгийн болон бусад тайлан, мэдээ хүлээн авч </a:t>
            </a:r>
            <a:r>
              <a:rPr lang="mn-MN" b="1" dirty="0">
                <a:solidFill>
                  <a:srgbClr val="D0402C"/>
                </a:solidFill>
                <a:latin typeface="Mogul Helios" panose="020B0604020202020204" charset="0"/>
                <a:ea typeface="Times New Roman" panose="02020603050405020304" pitchFamily="18" charset="0"/>
                <a:cs typeface="Times New Roman" panose="02020603050405020304" pitchFamily="18" charset="0"/>
              </a:rPr>
              <a:t>Зайны хяналт </a:t>
            </a:r>
            <a:r>
              <a:rPr lang="mn-MN" dirty="0">
                <a:latin typeface="Mogul Helios" panose="020B0604020202020204" charset="0"/>
                <a:ea typeface="Times New Roman" panose="02020603050405020304" pitchFamily="18" charset="0"/>
                <a:cs typeface="Times New Roman" panose="02020603050405020304" pitchFamily="18" charset="0"/>
              </a:rPr>
              <a:t>тавьж ажиллаа. </a:t>
            </a:r>
            <a:endParaRPr lang="en-US" dirty="0"/>
          </a:p>
        </p:txBody>
      </p:sp>
      <p:graphicFrame>
        <p:nvGraphicFramePr>
          <p:cNvPr id="63" name="Chart 62">
            <a:extLst>
              <a:ext uri="{FF2B5EF4-FFF2-40B4-BE49-F238E27FC236}">
                <a16:creationId xmlns:a16="http://schemas.microsoft.com/office/drawing/2014/main" id="{579B9901-2E9E-4D27-81A2-4DF07516A884}"/>
              </a:ext>
            </a:extLst>
          </p:cNvPr>
          <p:cNvGraphicFramePr/>
          <p:nvPr>
            <p:extLst>
              <p:ext uri="{D42A27DB-BD31-4B8C-83A1-F6EECF244321}">
                <p14:modId xmlns:p14="http://schemas.microsoft.com/office/powerpoint/2010/main" val="906279182"/>
              </p:ext>
            </p:extLst>
          </p:nvPr>
        </p:nvGraphicFramePr>
        <p:xfrm>
          <a:off x="471375" y="6019800"/>
          <a:ext cx="3767316" cy="2092647"/>
        </p:xfrm>
        <a:graphic>
          <a:graphicData uri="http://schemas.openxmlformats.org/drawingml/2006/chart">
            <c:chart xmlns:c="http://schemas.openxmlformats.org/drawingml/2006/chart" xmlns:r="http://schemas.openxmlformats.org/officeDocument/2006/relationships" r:id="rId8"/>
          </a:graphicData>
        </a:graphic>
      </p:graphicFrame>
      <p:sp>
        <p:nvSpPr>
          <p:cNvPr id="65" name="Rectangle 64">
            <a:extLst>
              <a:ext uri="{FF2B5EF4-FFF2-40B4-BE49-F238E27FC236}">
                <a16:creationId xmlns:a16="http://schemas.microsoft.com/office/drawing/2014/main" id="{AA4344F6-4F48-4FAD-8A0A-D5D577716CB0}"/>
              </a:ext>
            </a:extLst>
          </p:cNvPr>
          <p:cNvSpPr/>
          <p:nvPr/>
        </p:nvSpPr>
        <p:spPr>
          <a:xfrm>
            <a:off x="1162713" y="3013288"/>
            <a:ext cx="2642244" cy="323165"/>
          </a:xfrm>
          <a:prstGeom prst="rect">
            <a:avLst/>
          </a:prstGeom>
          <a:solidFill>
            <a:srgbClr val="2957A4"/>
          </a:solidFill>
        </p:spPr>
        <p:txBody>
          <a:bodyPr wrap="square">
            <a:spAutoFit/>
          </a:bodyPr>
          <a:lstStyle/>
          <a:p>
            <a:pPr algn="ctr"/>
            <a:r>
              <a:rPr lang="mn-MN" sz="1500" dirty="0">
                <a:solidFill>
                  <a:schemeClr val="bg1"/>
                </a:solidFill>
                <a:latin typeface="Mogul Helios" panose="020B0604020202020204" charset="0"/>
                <a:ea typeface="Times New Roman" panose="02020603050405020304" pitchFamily="18" charset="0"/>
                <a:cs typeface="Times New Roman" panose="02020603050405020304" pitchFamily="18" charset="0"/>
              </a:rPr>
              <a:t>ГАЗАР ДЭЭРХ ХЯНАЛТ ШАЛГАЛТ</a:t>
            </a:r>
            <a:endParaRPr lang="en-US" sz="1500" dirty="0">
              <a:solidFill>
                <a:schemeClr val="bg1"/>
              </a:solidFill>
            </a:endParaRPr>
          </a:p>
        </p:txBody>
      </p:sp>
      <p:cxnSp>
        <p:nvCxnSpPr>
          <p:cNvPr id="68" name="AutoShape 71"/>
          <p:cNvCxnSpPr>
            <a:cxnSpLocks noChangeShapeType="1"/>
          </p:cNvCxnSpPr>
          <p:nvPr/>
        </p:nvCxnSpPr>
        <p:spPr bwMode="auto">
          <a:xfrm>
            <a:off x="2964736" y="989381"/>
            <a:ext cx="1345988" cy="0"/>
          </a:xfrm>
          <a:prstGeom prst="straightConnector1">
            <a:avLst/>
          </a:prstGeom>
          <a:noFill/>
          <a:ln w="3175">
            <a:solidFill>
              <a:srgbClr val="0852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69" name="AutoShape 72"/>
          <p:cNvCxnSpPr>
            <a:cxnSpLocks noChangeShapeType="1"/>
          </p:cNvCxnSpPr>
          <p:nvPr/>
        </p:nvCxnSpPr>
        <p:spPr bwMode="auto">
          <a:xfrm>
            <a:off x="4310723" y="989381"/>
            <a:ext cx="0" cy="545486"/>
          </a:xfrm>
          <a:prstGeom prst="straightConnector1">
            <a:avLst/>
          </a:prstGeom>
          <a:noFill/>
          <a:ln w="3175" algn="ctr">
            <a:solidFill>
              <a:srgbClr val="0852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70" name="AutoShape 73"/>
          <p:cNvCxnSpPr>
            <a:cxnSpLocks noChangeShapeType="1"/>
          </p:cNvCxnSpPr>
          <p:nvPr/>
        </p:nvCxnSpPr>
        <p:spPr bwMode="auto">
          <a:xfrm flipH="1">
            <a:off x="3144910" y="1532938"/>
            <a:ext cx="1165813" cy="0"/>
          </a:xfrm>
          <a:prstGeom prst="straightConnector1">
            <a:avLst/>
          </a:prstGeom>
          <a:noFill/>
          <a:ln w="3175" algn="ctr">
            <a:solidFill>
              <a:srgbClr val="D0402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nvGrpSpPr>
          <p:cNvPr id="93" name="Group 92"/>
          <p:cNvGrpSpPr/>
          <p:nvPr/>
        </p:nvGrpSpPr>
        <p:grpSpPr>
          <a:xfrm>
            <a:off x="5166563" y="3248544"/>
            <a:ext cx="3516113" cy="1337467"/>
            <a:chOff x="5735540" y="4539568"/>
            <a:chExt cx="6390691" cy="2430907"/>
          </a:xfrm>
        </p:grpSpPr>
        <p:graphicFrame>
          <p:nvGraphicFramePr>
            <p:cNvPr id="94" name="Chart 93"/>
            <p:cNvGraphicFramePr/>
            <p:nvPr>
              <p:extLst>
                <p:ext uri="{D42A27DB-BD31-4B8C-83A1-F6EECF244321}">
                  <p14:modId xmlns:p14="http://schemas.microsoft.com/office/powerpoint/2010/main" val="197639222"/>
                </p:ext>
              </p:extLst>
            </p:nvPr>
          </p:nvGraphicFramePr>
          <p:xfrm>
            <a:off x="7857745" y="4539568"/>
            <a:ext cx="2335250" cy="2279365"/>
          </p:xfrm>
          <a:graphic>
            <a:graphicData uri="http://schemas.openxmlformats.org/drawingml/2006/chart">
              <c:chart xmlns:c="http://schemas.openxmlformats.org/drawingml/2006/chart" xmlns:r="http://schemas.openxmlformats.org/officeDocument/2006/relationships" r:id="rId9"/>
            </a:graphicData>
          </a:graphic>
        </p:graphicFrame>
        <p:sp>
          <p:nvSpPr>
            <p:cNvPr id="95" name="TextBox 94"/>
            <p:cNvSpPr txBox="1"/>
            <p:nvPr/>
          </p:nvSpPr>
          <p:spPr>
            <a:xfrm>
              <a:off x="8411601" y="5026781"/>
              <a:ext cx="1096070" cy="640510"/>
            </a:xfrm>
            <a:prstGeom prst="rect">
              <a:avLst/>
            </a:prstGeom>
            <a:noFill/>
          </p:spPr>
          <p:txBody>
            <a:bodyPr wrap="none" rtlCol="0">
              <a:spAutoFit/>
            </a:bodyPr>
            <a:lstStyle/>
            <a:p>
              <a:pPr algn="ctr"/>
              <a:r>
                <a:rPr lang="mn-MN" sz="1690" b="1" dirty="0">
                  <a:solidFill>
                    <a:srgbClr val="503852"/>
                  </a:solidFill>
                  <a:latin typeface="Mogul Helios" panose="020B0604020202020204" charset="0"/>
                </a:rPr>
                <a:t>1</a:t>
              </a:r>
              <a:r>
                <a:rPr lang="en-US" sz="1690" b="1" dirty="0">
                  <a:solidFill>
                    <a:srgbClr val="503852"/>
                  </a:solidFill>
                  <a:latin typeface="Mogul Helios" panose="020B0604020202020204" charset="0"/>
                </a:rPr>
                <a:t>,43</a:t>
              </a:r>
              <a:r>
                <a:rPr lang="mn-MN" sz="1690" b="1" dirty="0">
                  <a:solidFill>
                    <a:srgbClr val="503852"/>
                  </a:solidFill>
                  <a:latin typeface="Mogul Helios" panose="020B0604020202020204" charset="0"/>
                </a:rPr>
                <a:t>3</a:t>
              </a:r>
              <a:endParaRPr lang="en-US" sz="1690" b="1" dirty="0">
                <a:solidFill>
                  <a:srgbClr val="503852"/>
                </a:solidFill>
                <a:latin typeface="Mogul Helios" panose="020B0604020202020204" charset="0"/>
              </a:endParaRPr>
            </a:p>
          </p:txBody>
        </p:sp>
        <p:sp>
          <p:nvSpPr>
            <p:cNvPr id="96" name="TextBox 95"/>
            <p:cNvSpPr txBox="1"/>
            <p:nvPr/>
          </p:nvSpPr>
          <p:spPr>
            <a:xfrm>
              <a:off x="8310330" y="5530143"/>
              <a:ext cx="1451691" cy="693187"/>
            </a:xfrm>
            <a:prstGeom prst="rect">
              <a:avLst/>
            </a:prstGeom>
            <a:noFill/>
          </p:spPr>
          <p:txBody>
            <a:bodyPr wrap="square" rtlCol="0">
              <a:spAutoFit/>
            </a:bodyPr>
            <a:lstStyle/>
            <a:p>
              <a:pPr algn="ctr"/>
              <a:r>
                <a:rPr lang="mn-MN" sz="939" b="1" dirty="0">
                  <a:solidFill>
                    <a:srgbClr val="3457A4"/>
                  </a:solidFill>
                  <a:latin typeface="Mogul Helios" pitchFamily="2" charset="0"/>
                  <a:cs typeface="Times New Roman" panose="02020603050405020304" pitchFamily="18" charset="0"/>
                </a:rPr>
                <a:t>ӨРГӨДӨЛ, ГОМДОЛ</a:t>
              </a:r>
              <a:endParaRPr lang="en-US" sz="939" b="1" dirty="0">
                <a:solidFill>
                  <a:srgbClr val="3457A4"/>
                </a:solidFill>
                <a:latin typeface="Mogul Helios" pitchFamily="2" charset="0"/>
                <a:cs typeface="Times New Roman" panose="02020603050405020304" pitchFamily="18" charset="0"/>
              </a:endParaRPr>
            </a:p>
          </p:txBody>
        </p:sp>
        <p:sp>
          <p:nvSpPr>
            <p:cNvPr id="97" name="Rectangle 96"/>
            <p:cNvSpPr/>
            <p:nvPr/>
          </p:nvSpPr>
          <p:spPr>
            <a:xfrm>
              <a:off x="9956336" y="5573165"/>
              <a:ext cx="2169895" cy="797608"/>
            </a:xfrm>
            <a:prstGeom prst="rect">
              <a:avLst/>
            </a:prstGeom>
          </p:spPr>
          <p:txBody>
            <a:bodyPr wrap="square">
              <a:spAutoFit/>
            </a:bodyPr>
            <a:lstStyle/>
            <a:p>
              <a:pPr algn="ctr"/>
              <a:r>
                <a:rPr lang="mn-MN" sz="1126" dirty="0">
                  <a:solidFill>
                    <a:srgbClr val="503852"/>
                  </a:solidFill>
                  <a:latin typeface="Mogul Helios" pitchFamily="2" charset="0"/>
                </a:rPr>
                <a:t>ЦАХИМААР БОЛОН УТСААР</a:t>
              </a:r>
              <a:endParaRPr lang="en-US" sz="1126" dirty="0">
                <a:solidFill>
                  <a:srgbClr val="503852"/>
                </a:solidFill>
                <a:latin typeface="Mogul Helios" pitchFamily="2" charset="0"/>
              </a:endParaRPr>
            </a:p>
          </p:txBody>
        </p:sp>
        <p:sp>
          <p:nvSpPr>
            <p:cNvPr id="100" name="TextBox 99"/>
            <p:cNvSpPr txBox="1"/>
            <p:nvPr/>
          </p:nvSpPr>
          <p:spPr>
            <a:xfrm>
              <a:off x="10627013" y="6274817"/>
              <a:ext cx="842594" cy="640510"/>
            </a:xfrm>
            <a:prstGeom prst="rect">
              <a:avLst/>
            </a:prstGeom>
            <a:noFill/>
          </p:spPr>
          <p:txBody>
            <a:bodyPr wrap="none" rtlCol="0">
              <a:spAutoFit/>
            </a:bodyPr>
            <a:lstStyle/>
            <a:p>
              <a:pPr algn="ctr"/>
              <a:r>
                <a:rPr lang="en-US" sz="1690" b="1" dirty="0">
                  <a:solidFill>
                    <a:srgbClr val="503852"/>
                  </a:solidFill>
                  <a:latin typeface="Mogul Helios" panose="020B0604020202020204" charset="0"/>
                </a:rPr>
                <a:t>964</a:t>
              </a:r>
            </a:p>
          </p:txBody>
        </p:sp>
        <p:sp>
          <p:nvSpPr>
            <p:cNvPr id="99" name="Rectangle 98"/>
            <p:cNvSpPr/>
            <p:nvPr/>
          </p:nvSpPr>
          <p:spPr>
            <a:xfrm>
              <a:off x="5735540" y="5594726"/>
              <a:ext cx="2242762" cy="903427"/>
            </a:xfrm>
            <a:prstGeom prst="rect">
              <a:avLst/>
            </a:prstGeom>
          </p:spPr>
          <p:txBody>
            <a:bodyPr wrap="square">
              <a:spAutoFit/>
            </a:bodyPr>
            <a:lstStyle/>
            <a:p>
              <a:pPr algn="ctr"/>
              <a:r>
                <a:rPr lang="mn-MN" sz="1315" dirty="0">
                  <a:solidFill>
                    <a:srgbClr val="503852"/>
                  </a:solidFill>
                  <a:latin typeface="Mogul Helios" pitchFamily="2" charset="0"/>
                </a:rPr>
                <a:t>АЛБАН БИЧГЭЭР БУЮУ ЦААСААР</a:t>
              </a:r>
              <a:endParaRPr lang="en-US" sz="1315" dirty="0">
                <a:solidFill>
                  <a:srgbClr val="503852"/>
                </a:solidFill>
                <a:latin typeface="Mogul Helios" pitchFamily="2" charset="0"/>
              </a:endParaRPr>
            </a:p>
          </p:txBody>
        </p:sp>
        <p:cxnSp>
          <p:nvCxnSpPr>
            <p:cNvPr id="102" name="Straight Connector 101"/>
            <p:cNvCxnSpPr>
              <a:cxnSpLocks/>
            </p:cNvCxnSpPr>
            <p:nvPr/>
          </p:nvCxnSpPr>
          <p:spPr>
            <a:xfrm flipH="1" flipV="1">
              <a:off x="7765918" y="5247763"/>
              <a:ext cx="277692" cy="547181"/>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6409402" y="6277636"/>
              <a:ext cx="895039" cy="692839"/>
            </a:xfrm>
            <a:prstGeom prst="rect">
              <a:avLst/>
            </a:prstGeom>
            <a:noFill/>
          </p:spPr>
          <p:txBody>
            <a:bodyPr wrap="none" rtlCol="0">
              <a:spAutoFit/>
            </a:bodyPr>
            <a:lstStyle/>
            <a:p>
              <a:pPr algn="ctr"/>
              <a:r>
                <a:rPr lang="en-US" sz="1877" b="1" dirty="0">
                  <a:solidFill>
                    <a:srgbClr val="503852"/>
                  </a:solidFill>
                  <a:latin typeface="Mogul Helios" panose="020B0604020202020204" charset="0"/>
                </a:rPr>
                <a:t>469</a:t>
              </a:r>
            </a:p>
          </p:txBody>
        </p:sp>
        <p:cxnSp>
          <p:nvCxnSpPr>
            <p:cNvPr id="103" name="Straight Connector 102"/>
            <p:cNvCxnSpPr/>
            <p:nvPr/>
          </p:nvCxnSpPr>
          <p:spPr>
            <a:xfrm flipH="1" flipV="1">
              <a:off x="7211019" y="5247763"/>
              <a:ext cx="557398" cy="2617"/>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a:off x="9933690" y="5209341"/>
              <a:ext cx="285806" cy="334357"/>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a:cxnSpLocks/>
            </p:cNvCxnSpPr>
            <p:nvPr/>
          </p:nvCxnSpPr>
          <p:spPr>
            <a:xfrm flipH="1" flipV="1">
              <a:off x="10220934" y="5202784"/>
              <a:ext cx="362314" cy="1"/>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71C00C9D-29A4-4B1C-9969-C58623D0AA44}"/>
                </a:ext>
              </a:extLst>
            </p:cNvPr>
            <p:cNvSpPr/>
            <p:nvPr/>
          </p:nvSpPr>
          <p:spPr>
            <a:xfrm>
              <a:off x="10624040" y="4808869"/>
              <a:ext cx="782107" cy="782107"/>
            </a:xfrm>
            <a:prstGeom prst="ellipse">
              <a:avLst/>
            </a:prstGeom>
            <a:solidFill>
              <a:srgbClr val="345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6" dirty="0">
                <a:solidFill>
                  <a:schemeClr val="tx1"/>
                </a:solidFill>
              </a:endParaRPr>
            </a:p>
          </p:txBody>
        </p:sp>
        <p:pic>
          <p:nvPicPr>
            <p:cNvPr id="107" name="Picture 2" descr="Image result for regulation in blue icon">
              <a:extLst>
                <a:ext uri="{FF2B5EF4-FFF2-40B4-BE49-F238E27FC236}">
                  <a16:creationId xmlns:a16="http://schemas.microsoft.com/office/drawing/2014/main" id="{E517C9F9-5D1C-464C-AE12-8BAC8CC3E3A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58822" y="4932846"/>
              <a:ext cx="682902" cy="682905"/>
            </a:xfrm>
            <a:prstGeom prst="rect">
              <a:avLst/>
            </a:prstGeom>
            <a:noFill/>
            <a:extLst>
              <a:ext uri="{909E8E84-426E-40DD-AFC4-6F175D3DCCD1}">
                <a14:hiddenFill xmlns:a14="http://schemas.microsoft.com/office/drawing/2010/main">
                  <a:solidFill>
                    <a:srgbClr val="FFFFFF"/>
                  </a:solidFill>
                </a14:hiddenFill>
              </a:ext>
            </a:extLst>
          </p:spPr>
        </p:pic>
      </p:grpSp>
      <p:pic>
        <p:nvPicPr>
          <p:cNvPr id="36" name="Picture 3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07853" y="3482297"/>
            <a:ext cx="296925" cy="296925"/>
          </a:xfrm>
          <a:prstGeom prst="rect">
            <a:avLst/>
          </a:prstGeom>
        </p:spPr>
      </p:pic>
      <p:pic>
        <p:nvPicPr>
          <p:cNvPr id="47" name="Picture 4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7245" y="927476"/>
            <a:ext cx="768202" cy="768202"/>
          </a:xfrm>
          <a:prstGeom prst="rect">
            <a:avLst/>
          </a:prstGeom>
        </p:spPr>
      </p:pic>
      <p:pic>
        <p:nvPicPr>
          <p:cNvPr id="111" name="Picture 6" descr="Snowflake Icon | Christmas Flat Color Iconset | Icons8">
            <a:extLst>
              <a:ext uri="{FF2B5EF4-FFF2-40B4-BE49-F238E27FC236}">
                <a16:creationId xmlns:a16="http://schemas.microsoft.com/office/drawing/2014/main" id="{FC54D0C1-1112-4F73-9402-0D1C40F728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8820" y="873956"/>
            <a:ext cx="429177" cy="429177"/>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6" descr="Snowflake Icon | Christmas Flat Color Iconset | Icons8">
            <a:extLst>
              <a:ext uri="{FF2B5EF4-FFF2-40B4-BE49-F238E27FC236}">
                <a16:creationId xmlns:a16="http://schemas.microsoft.com/office/drawing/2014/main" id="{126A0B4F-5635-4154-BAB7-6BC3B5F92C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118" y="8094283"/>
            <a:ext cx="150735" cy="150735"/>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 descr="Snowflake Icon | Christmas Flat Color Iconset | Icons8">
            <a:extLst>
              <a:ext uri="{FF2B5EF4-FFF2-40B4-BE49-F238E27FC236}">
                <a16:creationId xmlns:a16="http://schemas.microsoft.com/office/drawing/2014/main" id="{FC54D0C1-1112-4F73-9402-0D1C40F728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4103" y="7839859"/>
            <a:ext cx="429177" cy="42917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88285" y="3463432"/>
            <a:ext cx="4049727" cy="3190527"/>
            <a:chOff x="388285" y="3315842"/>
            <a:chExt cx="4049727" cy="3190527"/>
          </a:xfrm>
        </p:grpSpPr>
        <p:graphicFrame>
          <p:nvGraphicFramePr>
            <p:cNvPr id="64" name="Diagram 63">
              <a:extLst>
                <a:ext uri="{FF2B5EF4-FFF2-40B4-BE49-F238E27FC236}">
                  <a16:creationId xmlns:a16="http://schemas.microsoft.com/office/drawing/2014/main" id="{F75B41BF-9E50-49F7-A278-2C04BBB2462D}"/>
                </a:ext>
              </a:extLst>
            </p:cNvPr>
            <p:cNvGraphicFramePr/>
            <p:nvPr>
              <p:extLst>
                <p:ext uri="{D42A27DB-BD31-4B8C-83A1-F6EECF244321}">
                  <p14:modId xmlns:p14="http://schemas.microsoft.com/office/powerpoint/2010/main" val="1810329122"/>
                </p:ext>
              </p:extLst>
            </p:nvPr>
          </p:nvGraphicFramePr>
          <p:xfrm>
            <a:off x="388285" y="3315842"/>
            <a:ext cx="4049727" cy="319052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 name="Rectangle 1">
              <a:extLst>
                <a:ext uri="{FF2B5EF4-FFF2-40B4-BE49-F238E27FC236}">
                  <a16:creationId xmlns:a16="http://schemas.microsoft.com/office/drawing/2014/main" id="{7B99146C-239E-4C57-99CB-4D4A92019D96}"/>
                </a:ext>
              </a:extLst>
            </p:cNvPr>
            <p:cNvSpPr/>
            <p:nvPr/>
          </p:nvSpPr>
          <p:spPr>
            <a:xfrm>
              <a:off x="2711683" y="3458620"/>
              <a:ext cx="941813" cy="646331"/>
            </a:xfrm>
            <a:prstGeom prst="rect">
              <a:avLst/>
            </a:prstGeom>
          </p:spPr>
          <p:txBody>
            <a:bodyPr wrap="square">
              <a:spAutoFit/>
            </a:bodyPr>
            <a:lstStyle/>
            <a:p>
              <a:pPr lvl="0" algn="ctr"/>
              <a:r>
                <a:rPr lang="mn-MN" dirty="0">
                  <a:solidFill>
                    <a:schemeClr val="bg1"/>
                  </a:solidFill>
                  <a:latin typeface="Mogul Helios" pitchFamily="2" charset="0"/>
                </a:rPr>
                <a:t>Даатгал 15</a:t>
              </a:r>
              <a:endParaRPr lang="en-US" dirty="0">
                <a:solidFill>
                  <a:schemeClr val="bg1"/>
                </a:solidFill>
                <a:latin typeface="Mogul Helios" pitchFamily="2" charset="0"/>
              </a:endParaRPr>
            </a:p>
          </p:txBody>
        </p:sp>
      </p:grpSp>
      <p:sp>
        <p:nvSpPr>
          <p:cNvPr id="76" name="Rectangle 75">
            <a:extLst>
              <a:ext uri="{FF2B5EF4-FFF2-40B4-BE49-F238E27FC236}">
                <a16:creationId xmlns:a16="http://schemas.microsoft.com/office/drawing/2014/main" id="{877C7449-5591-451A-874A-23AC2EE52DB2}"/>
              </a:ext>
            </a:extLst>
          </p:cNvPr>
          <p:cNvSpPr/>
          <p:nvPr/>
        </p:nvSpPr>
        <p:spPr>
          <a:xfrm rot="5400000">
            <a:off x="4439892" y="-3816375"/>
            <a:ext cx="726955" cy="8131987"/>
          </a:xfrm>
          <a:prstGeom prst="rect">
            <a:avLst/>
          </a:prstGeom>
          <a:solidFill>
            <a:srgbClr val="295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7"/>
          </a:p>
        </p:txBody>
      </p:sp>
      <p:sp>
        <p:nvSpPr>
          <p:cNvPr id="77" name="Rectangle 76">
            <a:extLst>
              <a:ext uri="{FF2B5EF4-FFF2-40B4-BE49-F238E27FC236}">
                <a16:creationId xmlns:a16="http://schemas.microsoft.com/office/drawing/2014/main" id="{FDBD8572-13F0-43DC-8F1F-69B744ED65EF}"/>
              </a:ext>
            </a:extLst>
          </p:cNvPr>
          <p:cNvSpPr/>
          <p:nvPr/>
        </p:nvSpPr>
        <p:spPr>
          <a:xfrm>
            <a:off x="7325572" y="-147362"/>
            <a:ext cx="1396635" cy="830997"/>
          </a:xfrm>
          <a:prstGeom prst="rect">
            <a:avLst/>
          </a:prstGeom>
          <a:effectLst>
            <a:outerShdw blurRad="50800" dist="38100" dir="2700000" algn="tl" rotWithShape="0">
              <a:prstClr val="black">
                <a:alpha val="40000"/>
              </a:prstClr>
            </a:outerShdw>
          </a:effectLst>
        </p:spPr>
        <p:txBody>
          <a:bodyPr wrap="square">
            <a:spAutoFit/>
          </a:bodyPr>
          <a:lstStyle/>
          <a:p>
            <a:pPr defTabSz="760652" eaLnBrk="0" fontAlgn="base" hangingPunct="0">
              <a:spcBef>
                <a:spcPct val="0"/>
              </a:spcBef>
              <a:spcAft>
                <a:spcPct val="0"/>
              </a:spcAft>
            </a:pPr>
            <a:r>
              <a:rPr lang="mn-MN" sz="4800" b="1" dirty="0">
                <a:solidFill>
                  <a:schemeClr val="bg1"/>
                </a:solidFill>
                <a:latin typeface="Mogul Helios" pitchFamily="2" charset="0"/>
              </a:rPr>
              <a:t>2020</a:t>
            </a:r>
            <a:endParaRPr lang="en-US" sz="4991" b="1" dirty="0">
              <a:solidFill>
                <a:schemeClr val="bg1"/>
              </a:solidFill>
              <a:latin typeface="Mogul Helios" pitchFamily="2" charset="0"/>
            </a:endParaRPr>
          </a:p>
        </p:txBody>
      </p:sp>
      <p:sp>
        <p:nvSpPr>
          <p:cNvPr id="78" name="Rectangle 77">
            <a:extLst>
              <a:ext uri="{FF2B5EF4-FFF2-40B4-BE49-F238E27FC236}">
                <a16:creationId xmlns:a16="http://schemas.microsoft.com/office/drawing/2014/main" id="{0586A82F-403A-4299-83DD-98B8A87EEE70}"/>
              </a:ext>
            </a:extLst>
          </p:cNvPr>
          <p:cNvSpPr/>
          <p:nvPr/>
        </p:nvSpPr>
        <p:spPr>
          <a:xfrm>
            <a:off x="963238" y="10650"/>
            <a:ext cx="6440386" cy="646331"/>
          </a:xfrm>
          <a:prstGeom prst="rect">
            <a:avLst/>
          </a:prstGeom>
        </p:spPr>
        <p:txBody>
          <a:bodyPr wrap="square">
            <a:spAutoFit/>
          </a:bodyPr>
          <a:lstStyle/>
          <a:p>
            <a:pPr defTabSz="760652" eaLnBrk="0" fontAlgn="base" hangingPunct="0">
              <a:spcBef>
                <a:spcPct val="0"/>
              </a:spcBef>
              <a:spcAft>
                <a:spcPct val="0"/>
              </a:spcAft>
            </a:pPr>
            <a:r>
              <a:rPr lang="mn-MN" sz="3600" b="1" dirty="0">
                <a:solidFill>
                  <a:schemeClr val="bg1"/>
                </a:solidFill>
                <a:latin typeface="Mogul Helios" pitchFamily="2" charset="0"/>
              </a:rPr>
              <a:t>САНХҮҮГИЙН ЗОХИЦУУЛАХ ХОРОО </a:t>
            </a:r>
            <a:endParaRPr lang="en-US" sz="3600" b="1" dirty="0">
              <a:solidFill>
                <a:schemeClr val="bg1"/>
              </a:solidFill>
              <a:latin typeface="Mogul Helios" pitchFamily="2" charset="0"/>
            </a:endParaRPr>
          </a:p>
        </p:txBody>
      </p:sp>
      <p:pic>
        <p:nvPicPr>
          <p:cNvPr id="79" name="Picture 78">
            <a:extLst>
              <a:ext uri="{FF2B5EF4-FFF2-40B4-BE49-F238E27FC236}">
                <a16:creationId xmlns:a16="http://schemas.microsoft.com/office/drawing/2014/main" id="{89B29B81-5627-4FB6-8C53-5CEF07B182F0}"/>
              </a:ext>
            </a:extLst>
          </p:cNvPr>
          <p:cNvPicPr>
            <a:picLocks noChangeAspect="1"/>
          </p:cNvPicPr>
          <p:nvPr/>
        </p:nvPicPr>
        <p:blipFill>
          <a:blip r:embed="rId18" cstate="print">
            <a:clrChange>
              <a:clrFrom>
                <a:srgbClr val="FEFBFF"/>
              </a:clrFrom>
              <a:clrTo>
                <a:srgbClr val="FEFBFF">
                  <a:alpha val="0"/>
                </a:srgbClr>
              </a:clrTo>
            </a:clrChange>
            <a:extLst>
              <a:ext uri="{28A0092B-C50C-407E-A947-70E740481C1C}">
                <a14:useLocalDpi xmlns:a14="http://schemas.microsoft.com/office/drawing/2010/main" val="0"/>
              </a:ext>
            </a:extLst>
          </a:blip>
          <a:stretch>
            <a:fillRect/>
          </a:stretch>
        </p:blipFill>
        <p:spPr>
          <a:xfrm>
            <a:off x="135807" y="39035"/>
            <a:ext cx="520754" cy="541901"/>
          </a:xfrm>
          <a:prstGeom prst="rect">
            <a:avLst/>
          </a:prstGeom>
        </p:spPr>
      </p:pic>
      <p:pic>
        <p:nvPicPr>
          <p:cNvPr id="80" name="Picture 6" descr="Snowflake Icon | Christmas Flat Color Iconset | Icons8">
            <a:extLst>
              <a:ext uri="{FF2B5EF4-FFF2-40B4-BE49-F238E27FC236}">
                <a16:creationId xmlns:a16="http://schemas.microsoft.com/office/drawing/2014/main" id="{632AC2FA-36E2-4163-81D6-5804AE3E930B}"/>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296587" y="759283"/>
            <a:ext cx="306298" cy="306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198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Rectangle: Rounded Corners 19">
            <a:extLst>
              <a:ext uri="{FF2B5EF4-FFF2-40B4-BE49-F238E27FC236}">
                <a16:creationId xmlns:a16="http://schemas.microsoft.com/office/drawing/2014/main" id="{52F3E47F-FD0B-4537-969C-2B84E6CB3F8C}"/>
              </a:ext>
            </a:extLst>
          </p:cNvPr>
          <p:cNvSpPr/>
          <p:nvPr/>
        </p:nvSpPr>
        <p:spPr>
          <a:xfrm>
            <a:off x="4899875" y="3173372"/>
            <a:ext cx="3356718" cy="2163054"/>
          </a:xfrm>
          <a:prstGeom prst="roundRect">
            <a:avLst/>
          </a:prstGeom>
          <a:solidFill>
            <a:schemeClr val="bg1"/>
          </a:solidFill>
          <a:ln w="38100">
            <a:solidFill>
              <a:srgbClr val="D04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9" b="1" dirty="0">
              <a:solidFill>
                <a:srgbClr val="D0402C"/>
              </a:solidFill>
              <a:latin typeface="Mogul Helios" pitchFamily="2" charset="0"/>
              <a:cs typeface="Times New Roman" panose="02020603050405020304" pitchFamily="18" charset="0"/>
            </a:endParaRPr>
          </a:p>
        </p:txBody>
      </p:sp>
      <p:sp>
        <p:nvSpPr>
          <p:cNvPr id="411" name="Rectangle: Rounded Corners 19">
            <a:extLst>
              <a:ext uri="{FF2B5EF4-FFF2-40B4-BE49-F238E27FC236}">
                <a16:creationId xmlns:a16="http://schemas.microsoft.com/office/drawing/2014/main" id="{52F3E47F-FD0B-4537-969C-2B84E6CB3F8C}"/>
              </a:ext>
            </a:extLst>
          </p:cNvPr>
          <p:cNvSpPr/>
          <p:nvPr/>
        </p:nvSpPr>
        <p:spPr>
          <a:xfrm>
            <a:off x="4899875" y="5698522"/>
            <a:ext cx="3356718" cy="2146193"/>
          </a:xfrm>
          <a:prstGeom prst="roundRect">
            <a:avLst/>
          </a:prstGeom>
          <a:solidFill>
            <a:schemeClr val="bg1"/>
          </a:solidFill>
          <a:ln w="38100">
            <a:solidFill>
              <a:srgbClr val="3457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9" b="1" dirty="0">
              <a:solidFill>
                <a:srgbClr val="D0402C"/>
              </a:solidFill>
              <a:latin typeface="Mogul Helios" pitchFamily="2" charset="0"/>
              <a:cs typeface="Times New Roman" panose="02020603050405020304" pitchFamily="18" charset="0"/>
            </a:endParaRPr>
          </a:p>
        </p:txBody>
      </p:sp>
      <p:sp>
        <p:nvSpPr>
          <p:cNvPr id="412" name="Rectangle: Rounded Corners 19">
            <a:extLst>
              <a:ext uri="{FF2B5EF4-FFF2-40B4-BE49-F238E27FC236}">
                <a16:creationId xmlns:a16="http://schemas.microsoft.com/office/drawing/2014/main" id="{52F3E47F-FD0B-4537-969C-2B84E6CB3F8C}"/>
              </a:ext>
            </a:extLst>
          </p:cNvPr>
          <p:cNvSpPr/>
          <p:nvPr/>
        </p:nvSpPr>
        <p:spPr>
          <a:xfrm>
            <a:off x="725578" y="5698522"/>
            <a:ext cx="3356718" cy="2146193"/>
          </a:xfrm>
          <a:prstGeom prst="roundRect">
            <a:avLst/>
          </a:prstGeom>
          <a:solidFill>
            <a:schemeClr val="bg1"/>
          </a:solidFill>
          <a:ln w="38100">
            <a:solidFill>
              <a:srgbClr val="D040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9" b="1" dirty="0">
              <a:solidFill>
                <a:srgbClr val="D0402C"/>
              </a:solidFill>
              <a:latin typeface="Mogul Helios" pitchFamily="2"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52F3E47F-FD0B-4537-969C-2B84E6CB3F8C}"/>
              </a:ext>
            </a:extLst>
          </p:cNvPr>
          <p:cNvSpPr/>
          <p:nvPr/>
        </p:nvSpPr>
        <p:spPr>
          <a:xfrm>
            <a:off x="703042" y="3173372"/>
            <a:ext cx="3356718" cy="2163054"/>
          </a:xfrm>
          <a:prstGeom prst="roundRect">
            <a:avLst/>
          </a:prstGeom>
          <a:solidFill>
            <a:schemeClr val="bg1"/>
          </a:solidFill>
          <a:ln w="38100">
            <a:solidFill>
              <a:srgbClr val="3457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9" b="1" dirty="0">
              <a:solidFill>
                <a:srgbClr val="D0402C"/>
              </a:solidFill>
              <a:latin typeface="Mogul Helios" pitchFamily="2" charset="0"/>
              <a:cs typeface="Times New Roman" panose="02020603050405020304" pitchFamily="18" charset="0"/>
            </a:endParaRPr>
          </a:p>
        </p:txBody>
      </p:sp>
      <p:pic>
        <p:nvPicPr>
          <p:cNvPr id="21" name="Picture 6" descr="Snowflake Icon | Christmas Flat Color Iconset | Icons8">
            <a:extLst>
              <a:ext uri="{FF2B5EF4-FFF2-40B4-BE49-F238E27FC236}">
                <a16:creationId xmlns:a16="http://schemas.microsoft.com/office/drawing/2014/main" id="{35DC6261-67EE-407C-BF4E-5CE82158DFF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3778" y="947613"/>
            <a:ext cx="429177" cy="42917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Snowflake Icon | Christmas Flat Color Iconset | Icons8">
            <a:extLst>
              <a:ext uri="{FF2B5EF4-FFF2-40B4-BE49-F238E27FC236}">
                <a16:creationId xmlns:a16="http://schemas.microsoft.com/office/drawing/2014/main" id="{76140BC7-8E38-4B0D-B7EF-BBFC8D66A0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02" y="4334761"/>
            <a:ext cx="429177" cy="42917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Snowflake Icon | Christmas Flat Color Iconset | Icons8">
            <a:extLst>
              <a:ext uri="{FF2B5EF4-FFF2-40B4-BE49-F238E27FC236}">
                <a16:creationId xmlns:a16="http://schemas.microsoft.com/office/drawing/2014/main" id="{AAA8663C-C9A9-4924-99F4-C3CF54733F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4528" y="2198342"/>
            <a:ext cx="384741" cy="38474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Snowflake Icon | Christmas Flat Color Iconset | Icons8">
            <a:extLst>
              <a:ext uri="{FF2B5EF4-FFF2-40B4-BE49-F238E27FC236}">
                <a16:creationId xmlns:a16="http://schemas.microsoft.com/office/drawing/2014/main" id="{FC54D0C1-1112-4F73-9402-0D1C40F728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0291" y="3799454"/>
            <a:ext cx="429177" cy="429177"/>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Snowflake Icon | Christmas Flat Color Iconset | Icons8">
            <a:extLst>
              <a:ext uri="{FF2B5EF4-FFF2-40B4-BE49-F238E27FC236}">
                <a16:creationId xmlns:a16="http://schemas.microsoft.com/office/drawing/2014/main" id="{032B7322-F058-4B52-BCAD-A2FC48E3B8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934" y="6224962"/>
            <a:ext cx="281036" cy="281036"/>
          </a:xfrm>
          <a:prstGeom prst="rect">
            <a:avLst/>
          </a:prstGeom>
          <a:noFill/>
          <a:extLst>
            <a:ext uri="{909E8E84-426E-40DD-AFC4-6F175D3DCCD1}">
              <a14:hiddenFill xmlns:a14="http://schemas.microsoft.com/office/drawing/2010/main">
                <a:solidFill>
                  <a:srgbClr val="FFFFFF"/>
                </a:solidFill>
              </a14:hiddenFill>
            </a:ext>
          </a:extLst>
        </p:spPr>
      </p:pic>
      <p:sp>
        <p:nvSpPr>
          <p:cNvPr id="30" name="Half Frame 29">
            <a:extLst>
              <a:ext uri="{FF2B5EF4-FFF2-40B4-BE49-F238E27FC236}">
                <a16:creationId xmlns:a16="http://schemas.microsoft.com/office/drawing/2014/main" id="{948E9ABC-CA86-4B22-AF7E-C8CD72D2F90F}"/>
              </a:ext>
            </a:extLst>
          </p:cNvPr>
          <p:cNvSpPr/>
          <p:nvPr/>
        </p:nvSpPr>
        <p:spPr>
          <a:xfrm>
            <a:off x="733642" y="1967485"/>
            <a:ext cx="316907" cy="286117"/>
          </a:xfrm>
          <a:prstGeom prst="halfFrame">
            <a:avLst/>
          </a:prstGeom>
          <a:solidFill>
            <a:srgbClr val="D04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a:solidFill>
                <a:schemeClr val="tx1"/>
              </a:solidFill>
            </a:endParaRPr>
          </a:p>
        </p:txBody>
      </p:sp>
      <p:sp>
        <p:nvSpPr>
          <p:cNvPr id="55" name="Half Frame 54">
            <a:extLst>
              <a:ext uri="{FF2B5EF4-FFF2-40B4-BE49-F238E27FC236}">
                <a16:creationId xmlns:a16="http://schemas.microsoft.com/office/drawing/2014/main" id="{3C8AFB49-397A-4BB1-9D13-17FA83B01F23}"/>
              </a:ext>
            </a:extLst>
          </p:cNvPr>
          <p:cNvSpPr/>
          <p:nvPr/>
        </p:nvSpPr>
        <p:spPr>
          <a:xfrm rot="10800000">
            <a:off x="7674097" y="2569405"/>
            <a:ext cx="291248" cy="286119"/>
          </a:xfrm>
          <a:prstGeom prst="halfFrame">
            <a:avLst/>
          </a:prstGeom>
          <a:solidFill>
            <a:srgbClr val="D04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a:solidFill>
                <a:schemeClr val="tx1"/>
              </a:solidFill>
            </a:endParaRPr>
          </a:p>
        </p:txBody>
      </p:sp>
      <p:sp>
        <p:nvSpPr>
          <p:cNvPr id="261" name="AutoShape 4" descr="Loan - Free hands and gestures icons">
            <a:extLst>
              <a:ext uri="{FF2B5EF4-FFF2-40B4-BE49-F238E27FC236}">
                <a16:creationId xmlns:a16="http://schemas.microsoft.com/office/drawing/2014/main" id="{D36D59FF-B1DC-4BDB-984A-18D01D685102}"/>
              </a:ext>
            </a:extLst>
          </p:cNvPr>
          <p:cNvSpPr>
            <a:spLocks noChangeAspect="1" noChangeArrowheads="1"/>
          </p:cNvSpPr>
          <p:nvPr/>
        </p:nvSpPr>
        <p:spPr bwMode="auto">
          <a:xfrm>
            <a:off x="4290877" y="4667943"/>
            <a:ext cx="286118" cy="2861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5835" tIns="42918" rIns="85835" bIns="42918" numCol="1" anchor="t" anchorCtr="0" compatLnSpc="1">
            <a:prstTxWarp prst="textNoShape">
              <a:avLst/>
            </a:prstTxWarp>
          </a:bodyPr>
          <a:lstStyle/>
          <a:p>
            <a:endParaRPr lang="en-US" sz="1690"/>
          </a:p>
        </p:txBody>
      </p:sp>
      <p:pic>
        <p:nvPicPr>
          <p:cNvPr id="86" name="Picture 6" descr="Snowflake Icon | Christmas Flat Color Iconset | Icons8">
            <a:extLst>
              <a:ext uri="{FF2B5EF4-FFF2-40B4-BE49-F238E27FC236}">
                <a16:creationId xmlns:a16="http://schemas.microsoft.com/office/drawing/2014/main" id="{5B547D98-CF7D-4988-8999-2DB1217A327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7841" y="7784850"/>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6" descr="Snowflake Icon | Christmas Flat Color Iconset | Icons8">
            <a:extLst>
              <a:ext uri="{FF2B5EF4-FFF2-40B4-BE49-F238E27FC236}">
                <a16:creationId xmlns:a16="http://schemas.microsoft.com/office/drawing/2014/main" id="{9F9D0169-EF27-47AD-8882-81F76D32619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0105" y="4916800"/>
            <a:ext cx="286118" cy="286118"/>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Snowflake Icon | Christmas Flat Color Iconset | Icons8">
            <a:extLst>
              <a:ext uri="{FF2B5EF4-FFF2-40B4-BE49-F238E27FC236}">
                <a16:creationId xmlns:a16="http://schemas.microsoft.com/office/drawing/2014/main" id="{2BB6739D-2384-40A1-8041-F277E2E663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5028" y="6043706"/>
            <a:ext cx="286118" cy="2861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C117D56-CB6E-453E-981D-DB00EECABD2F}"/>
              </a:ext>
            </a:extLst>
          </p:cNvPr>
          <p:cNvSpPr/>
          <p:nvPr/>
        </p:nvSpPr>
        <p:spPr>
          <a:xfrm>
            <a:off x="828442" y="2054307"/>
            <a:ext cx="7136902" cy="830997"/>
          </a:xfrm>
          <a:prstGeom prst="rect">
            <a:avLst/>
          </a:prstGeom>
        </p:spPr>
        <p:txBody>
          <a:bodyPr wrap="square">
            <a:spAutoFit/>
          </a:bodyPr>
          <a:lstStyle/>
          <a:p>
            <a:pPr marL="160943" indent="-160943" algn="just">
              <a:buClr>
                <a:srgbClr val="EC5F3A"/>
              </a:buClr>
              <a:buFont typeface="Wingdings" panose="05000000000000000000" pitchFamily="2" charset="2"/>
              <a:buChar char="v"/>
            </a:pPr>
            <a:r>
              <a:rPr lang="mn-MN" sz="1600" dirty="0">
                <a:latin typeface="Mogul Helios" pitchFamily="2" charset="0"/>
              </a:rPr>
              <a:t>Монгол Улсыг </a:t>
            </a:r>
            <a:r>
              <a:rPr lang="ru-RU" sz="1600" dirty="0">
                <a:latin typeface="Mogul Helios" pitchFamily="2" charset="0"/>
              </a:rPr>
              <a:t>2</a:t>
            </a:r>
            <a:r>
              <a:rPr lang="mn-MN" sz="1600" dirty="0">
                <a:latin typeface="Mogul Helios" pitchFamily="2" charset="0"/>
              </a:rPr>
              <a:t>020.10.23-ны өдөр</a:t>
            </a:r>
            <a:r>
              <a:rPr lang="mn-MN" sz="1600" dirty="0">
                <a:solidFill>
                  <a:srgbClr val="D0402C"/>
                </a:solidFill>
                <a:latin typeface="Mogul Helios" pitchFamily="2" charset="0"/>
              </a:rPr>
              <a:t> </a:t>
            </a:r>
            <a:r>
              <a:rPr lang="mn-MN" sz="1600" b="1" dirty="0">
                <a:solidFill>
                  <a:srgbClr val="2957A4"/>
                </a:solidFill>
                <a:latin typeface="Mogul Helios" pitchFamily="2" charset="0"/>
              </a:rPr>
              <a:t>ФАТФ-ЫН НЭГДСЭН ХУРАЛДААНААР СТРАТЕГИЙН ДУТАГДАЛТАЙ УЛС ОРНЫ ЖАГСААЛТААС ХАССАН</a:t>
            </a:r>
            <a:r>
              <a:rPr lang="mn-MN" sz="1600" b="1" dirty="0">
                <a:solidFill>
                  <a:srgbClr val="D0402C"/>
                </a:solidFill>
                <a:latin typeface="Mogul Helios" pitchFamily="2" charset="0"/>
              </a:rPr>
              <a:t> </a:t>
            </a:r>
            <a:r>
              <a:rPr lang="mn-MN" sz="1600" dirty="0">
                <a:latin typeface="Mogul Helios" pitchFamily="2" charset="0"/>
              </a:rPr>
              <a:t>тухай зарласан .</a:t>
            </a:r>
          </a:p>
          <a:p>
            <a:pPr marL="160943" indent="-160943" algn="just">
              <a:buClr>
                <a:srgbClr val="EC5F3A"/>
              </a:buClr>
              <a:buFont typeface="Wingdings" panose="05000000000000000000" pitchFamily="2" charset="2"/>
              <a:buChar char="v"/>
            </a:pPr>
            <a:r>
              <a:rPr lang="mn-MN" sz="1600" dirty="0">
                <a:latin typeface="Mogul Helios" pitchFamily="2" charset="0"/>
              </a:rPr>
              <a:t>2020.12.09-ний өдөр Европын холбооны </a:t>
            </a:r>
            <a:r>
              <a:rPr lang="mn-MN" sz="1600" b="1" dirty="0">
                <a:solidFill>
                  <a:srgbClr val="D0402C"/>
                </a:solidFill>
                <a:latin typeface="Mogul Helios" pitchFamily="2" charset="0"/>
              </a:rPr>
              <a:t>ХАР ЖАГСАААЛТААС </a:t>
            </a:r>
            <a:r>
              <a:rPr lang="mn-MN" sz="1600" dirty="0">
                <a:latin typeface="Mogul Helios" pitchFamily="2" charset="0"/>
              </a:rPr>
              <a:t>гарсан.</a:t>
            </a:r>
          </a:p>
        </p:txBody>
      </p:sp>
      <p:sp>
        <p:nvSpPr>
          <p:cNvPr id="72" name="TextBox 71">
            <a:extLst>
              <a:ext uri="{FF2B5EF4-FFF2-40B4-BE49-F238E27FC236}">
                <a16:creationId xmlns:a16="http://schemas.microsoft.com/office/drawing/2014/main" id="{02025877-CB77-42D5-9163-81EF98DF396D}"/>
              </a:ext>
            </a:extLst>
          </p:cNvPr>
          <p:cNvSpPr txBox="1"/>
          <p:nvPr/>
        </p:nvSpPr>
        <p:spPr>
          <a:xfrm>
            <a:off x="751120" y="3495878"/>
            <a:ext cx="3216878" cy="1754326"/>
          </a:xfrm>
          <a:prstGeom prst="rect">
            <a:avLst/>
          </a:prstGeom>
          <a:noFill/>
        </p:spPr>
        <p:txBody>
          <a:bodyPr wrap="square" rtlCol="0">
            <a:spAutoFit/>
          </a:bodyPr>
          <a:lstStyle/>
          <a:p>
            <a:pPr marL="171445" lvl="1" indent="-171445" algn="just">
              <a:buClr>
                <a:srgbClr val="176CBB"/>
              </a:buClr>
              <a:buFont typeface="Wingdings" panose="05000000000000000000" pitchFamily="2" charset="2"/>
              <a:buChar char="§"/>
            </a:pPr>
            <a:r>
              <a:rPr lang="mn-MN" sz="1200" b="1" dirty="0">
                <a:latin typeface="Mogul Helios" pitchFamily="2" charset="0"/>
              </a:rPr>
              <a:t>ЗӨВЛӨМЖ 14, 28</a:t>
            </a:r>
            <a:r>
              <a:rPr lang="mn-MN" sz="1200" dirty="0">
                <a:latin typeface="Mogul Helios" pitchFamily="2" charset="0"/>
              </a:rPr>
              <a:t>-ыг хэрэгжүүлэхтэй холбоотойгоор ХАЗ-ийн гишүүн болон бусад төрийн байгууллагуудтай өндөр түвшинд хамтран ажилласан.</a:t>
            </a:r>
            <a:r>
              <a:rPr lang="mn-MN" sz="1200" b="1" dirty="0">
                <a:solidFill>
                  <a:srgbClr val="3457A4"/>
                </a:solidFill>
                <a:latin typeface="Mogul Helios" pitchFamily="2" charset="0"/>
              </a:rPr>
              <a:t> </a:t>
            </a:r>
            <a:endParaRPr lang="en-US" sz="1200" b="1" dirty="0">
              <a:solidFill>
                <a:srgbClr val="3457A4"/>
              </a:solidFill>
              <a:latin typeface="Mogul Helios" pitchFamily="2" charset="0"/>
            </a:endParaRPr>
          </a:p>
          <a:p>
            <a:pPr marL="171445" lvl="1" indent="-171445" algn="just">
              <a:buClr>
                <a:srgbClr val="176CBB"/>
              </a:buClr>
              <a:buFont typeface="Wingdings" panose="05000000000000000000" pitchFamily="2" charset="2"/>
              <a:buChar char="§"/>
            </a:pPr>
            <a:r>
              <a:rPr lang="mn-MN" sz="1200" b="1" dirty="0">
                <a:solidFill>
                  <a:srgbClr val="3457A4"/>
                </a:solidFill>
                <a:latin typeface="Mogul Helios" pitchFamily="2" charset="0"/>
              </a:rPr>
              <a:t>ФАТФ-ЫН ГАЗАР ДЭЭРХ ХЯНАЛТ ШАЛГАЛТЫН БАГ</a:t>
            </a:r>
            <a:r>
              <a:rPr lang="en-US" sz="1200" b="1" dirty="0">
                <a:latin typeface="Mogul Helios" pitchFamily="2" charset="0"/>
              </a:rPr>
              <a:t>-</a:t>
            </a:r>
            <a:r>
              <a:rPr lang="mn-MN" sz="1200" dirty="0">
                <a:latin typeface="Mogul Helios" pitchFamily="2" charset="0"/>
              </a:rPr>
              <a:t>тай Хорооны удирдлага, албан хаагчид нийт 14 мэдээлэх үүрэгтэй этгээдийн төлөөлөл</a:t>
            </a:r>
            <a:endParaRPr lang="en-US" sz="1200" dirty="0">
              <a:latin typeface="Mogul Helios" pitchFamily="2" charset="0"/>
            </a:endParaRPr>
          </a:p>
          <a:p>
            <a:pPr marL="171445" lvl="1" indent="-171445" algn="just">
              <a:buClr>
                <a:srgbClr val="176CBB"/>
              </a:buClr>
              <a:buFont typeface="Wingdings" panose="05000000000000000000" pitchFamily="2" charset="2"/>
              <a:buChar char="§"/>
            </a:pPr>
            <a:r>
              <a:rPr lang="mn-MN" sz="1200" dirty="0">
                <a:latin typeface="Mogul Helios" pitchFamily="2" charset="0"/>
              </a:rPr>
              <a:t>ФАТФ-ын стандартыг авч хэрэгжүүлсэн </a:t>
            </a:r>
            <a:r>
              <a:rPr lang="en-US" sz="1200" dirty="0">
                <a:latin typeface="Mogul Helios" pitchFamily="2" charset="0"/>
              </a:rPr>
              <a:t>	   </a:t>
            </a:r>
            <a:r>
              <a:rPr lang="mn-MN" sz="1200" dirty="0">
                <a:latin typeface="Mogul Helios" pitchFamily="2" charset="0"/>
              </a:rPr>
              <a:t>арга хэмжээ, хийгдсэн ажлуудаа тайлагнасан.</a:t>
            </a:r>
          </a:p>
        </p:txBody>
      </p:sp>
      <p:sp>
        <p:nvSpPr>
          <p:cNvPr id="79" name="TextBox 78">
            <a:extLst>
              <a:ext uri="{FF2B5EF4-FFF2-40B4-BE49-F238E27FC236}">
                <a16:creationId xmlns:a16="http://schemas.microsoft.com/office/drawing/2014/main" id="{ADB19D2B-2A24-48DF-B35F-72E0DCCBE6FC}"/>
              </a:ext>
            </a:extLst>
          </p:cNvPr>
          <p:cNvSpPr txBox="1"/>
          <p:nvPr/>
        </p:nvSpPr>
        <p:spPr>
          <a:xfrm>
            <a:off x="112066" y="3169999"/>
            <a:ext cx="3970230" cy="323486"/>
          </a:xfrm>
          <a:prstGeom prst="rect">
            <a:avLst/>
          </a:prstGeom>
          <a:noFill/>
        </p:spPr>
        <p:txBody>
          <a:bodyPr wrap="square" rtlCol="0">
            <a:spAutoFit/>
          </a:bodyPr>
          <a:lstStyle/>
          <a:p>
            <a:pPr algn="r"/>
            <a:r>
              <a:rPr lang="mn-MN" sz="1502" b="1" dirty="0">
                <a:latin typeface="Mogul Helios" pitchFamily="2" charset="0"/>
                <a:cs typeface="Times New Roman" panose="02020603050405020304" pitchFamily="18" charset="0"/>
              </a:rPr>
              <a:t>УРЬДЧИЛАН СЭРГИЙЛЭХ ҮЙЛ АЖИЛЛАГАА</a:t>
            </a:r>
            <a:endParaRPr lang="en-US" sz="1502" b="1" dirty="0">
              <a:latin typeface="Mogul Helios" pitchFamily="2" charset="0"/>
              <a:cs typeface="Times New Roman" panose="02020603050405020304" pitchFamily="18" charset="0"/>
            </a:endParaRPr>
          </a:p>
        </p:txBody>
      </p:sp>
      <p:sp>
        <p:nvSpPr>
          <p:cNvPr id="272" name="Rounded Rectangular Callout 148">
            <a:extLst>
              <a:ext uri="{FF2B5EF4-FFF2-40B4-BE49-F238E27FC236}">
                <a16:creationId xmlns:a16="http://schemas.microsoft.com/office/drawing/2014/main" id="{B7B6B078-35EE-4626-BE53-D7BB12032C56}"/>
              </a:ext>
            </a:extLst>
          </p:cNvPr>
          <p:cNvSpPr/>
          <p:nvPr/>
        </p:nvSpPr>
        <p:spPr>
          <a:xfrm>
            <a:off x="3644113" y="4850475"/>
            <a:ext cx="1652712" cy="1306336"/>
          </a:xfrm>
          <a:prstGeom prst="wedgeRoundRectCallout">
            <a:avLst>
              <a:gd name="adj1" fmla="val 14128"/>
              <a:gd name="adj2" fmla="val -32546"/>
              <a:gd name="adj3" fmla="val 16667"/>
            </a:avLst>
          </a:prstGeom>
          <a:solidFill>
            <a:srgbClr val="D04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1690" dirty="0">
                <a:solidFill>
                  <a:schemeClr val="bg1"/>
                </a:solidFill>
                <a:latin typeface="Mogul Helios" panose="020B0604020202020204" charset="0"/>
              </a:rPr>
              <a:t>Мөнгө угаах, терроризмыг санхүүжүүлэхтэй тэмцэх </a:t>
            </a:r>
            <a:endParaRPr lang="en-US" sz="1690" dirty="0">
              <a:solidFill>
                <a:schemeClr val="bg1"/>
              </a:solidFill>
              <a:latin typeface="Mogul Helios" panose="020B0604020202020204" charset="0"/>
            </a:endParaRPr>
          </a:p>
        </p:txBody>
      </p:sp>
      <p:sp>
        <p:nvSpPr>
          <p:cNvPr id="273" name="TextBox 272">
            <a:extLst>
              <a:ext uri="{FF2B5EF4-FFF2-40B4-BE49-F238E27FC236}">
                <a16:creationId xmlns:a16="http://schemas.microsoft.com/office/drawing/2014/main" id="{59FF6842-4822-4928-A7F8-0BF3452F2B4C}"/>
              </a:ext>
            </a:extLst>
          </p:cNvPr>
          <p:cNvSpPr txBox="1"/>
          <p:nvPr/>
        </p:nvSpPr>
        <p:spPr>
          <a:xfrm>
            <a:off x="678771" y="5723790"/>
            <a:ext cx="3150053" cy="323486"/>
          </a:xfrm>
          <a:prstGeom prst="rect">
            <a:avLst/>
          </a:prstGeom>
          <a:noFill/>
        </p:spPr>
        <p:txBody>
          <a:bodyPr wrap="square" rtlCol="0">
            <a:spAutoFit/>
          </a:bodyPr>
          <a:lstStyle/>
          <a:p>
            <a:pPr algn="ctr"/>
            <a:r>
              <a:rPr lang="mn-MN" sz="1502" b="1" dirty="0">
                <a:latin typeface="Mogul Helios" pitchFamily="2" charset="0"/>
                <a:cs typeface="Times New Roman" panose="02020603050405020304" pitchFamily="18" charset="0"/>
              </a:rPr>
              <a:t>ҮНДЭСНИЙ ЭРСДЭЛИЙН ҮНЭЛГЭЭ</a:t>
            </a:r>
            <a:endParaRPr lang="en-US" sz="1502" b="1" dirty="0">
              <a:latin typeface="Mogul Helios" pitchFamily="2" charset="0"/>
              <a:cs typeface="Times New Roman" panose="02020603050405020304" pitchFamily="18" charset="0"/>
            </a:endParaRPr>
          </a:p>
        </p:txBody>
      </p:sp>
      <p:sp>
        <p:nvSpPr>
          <p:cNvPr id="274" name="TextBox 273">
            <a:extLst>
              <a:ext uri="{FF2B5EF4-FFF2-40B4-BE49-F238E27FC236}">
                <a16:creationId xmlns:a16="http://schemas.microsoft.com/office/drawing/2014/main" id="{B6392447-66DD-4420-BBC5-429C70CAF3E2}"/>
              </a:ext>
            </a:extLst>
          </p:cNvPr>
          <p:cNvSpPr txBox="1"/>
          <p:nvPr/>
        </p:nvSpPr>
        <p:spPr>
          <a:xfrm>
            <a:off x="686699" y="6126878"/>
            <a:ext cx="3161259" cy="1569660"/>
          </a:xfrm>
          <a:prstGeom prst="rect">
            <a:avLst/>
          </a:prstGeom>
          <a:noFill/>
        </p:spPr>
        <p:txBody>
          <a:bodyPr wrap="square" rtlCol="0">
            <a:spAutoFit/>
          </a:bodyPr>
          <a:lstStyle/>
          <a:p>
            <a:pPr marL="268237" indent="-268237" algn="just">
              <a:buClr>
                <a:srgbClr val="176CBB"/>
              </a:buClr>
              <a:buFont typeface="Wingdings" panose="05000000000000000000" pitchFamily="2" charset="2"/>
              <a:buChar char="§"/>
            </a:pPr>
            <a:r>
              <a:rPr lang="mn-MN" sz="1200" dirty="0">
                <a:latin typeface="Mogul Helios" pitchFamily="2" charset="0"/>
              </a:rPr>
              <a:t>2020.04.21-ний өдөр Сангийн сайдын 90 дүгээр тушаалаар </a:t>
            </a:r>
            <a:r>
              <a:rPr lang="mn-MN" sz="1200" b="1" dirty="0">
                <a:solidFill>
                  <a:srgbClr val="D0402C"/>
                </a:solidFill>
                <a:latin typeface="Mogul Helios" pitchFamily="2" charset="0"/>
              </a:rPr>
              <a:t>МОНГОЛ УЛСЫН МУТС ҮНДЭСНИЙ ЭРСДЭЛИЙН ҮНЭЛГЭЭ</a:t>
            </a:r>
            <a:r>
              <a:rPr lang="mn-MN" sz="1200" dirty="0">
                <a:solidFill>
                  <a:srgbClr val="D0402C"/>
                </a:solidFill>
                <a:latin typeface="Mogul Helios" pitchFamily="2" charset="0"/>
              </a:rPr>
              <a:t>г </a:t>
            </a:r>
            <a:r>
              <a:rPr lang="mn-MN" sz="1200" dirty="0">
                <a:latin typeface="Mogul Helios" pitchFamily="2" charset="0"/>
              </a:rPr>
              <a:t>хийж тайлагнах ажлын хэсгийг байгуулсан. </a:t>
            </a:r>
          </a:p>
          <a:p>
            <a:pPr marL="697416" lvl="1" indent="-268237" algn="just">
              <a:buClr>
                <a:srgbClr val="176CBB"/>
              </a:buClr>
              <a:buFont typeface="Wingdings" panose="05000000000000000000" pitchFamily="2" charset="2"/>
              <a:buChar char="§"/>
            </a:pPr>
            <a:r>
              <a:rPr lang="mn-MN" sz="1200" dirty="0">
                <a:latin typeface="Mogul Helios" pitchFamily="2" charset="0"/>
              </a:rPr>
              <a:t>Хороо өөрийн зохицуулалттай бүх салбарын буюу 6 модулийг 82 гишүүний бүрэлдэхүүнтэй хариуцаж </a:t>
            </a:r>
            <a:r>
              <a:rPr lang="mn-MN" sz="1200" b="1" dirty="0">
                <a:solidFill>
                  <a:srgbClr val="D0402C"/>
                </a:solidFill>
                <a:latin typeface="Mogul Helios" pitchFamily="2" charset="0"/>
              </a:rPr>
              <a:t>ТАЙЛАНГ БҮРЭН ГҮЙЦЭТГЭЖ ХҮРГҮҮЛСЭН</a:t>
            </a:r>
            <a:r>
              <a:rPr lang="mn-MN" sz="1200" dirty="0">
                <a:solidFill>
                  <a:srgbClr val="D0402C"/>
                </a:solidFill>
                <a:latin typeface="Mogul Helios" pitchFamily="2" charset="0"/>
              </a:rPr>
              <a:t>.</a:t>
            </a:r>
          </a:p>
        </p:txBody>
      </p:sp>
      <p:sp>
        <p:nvSpPr>
          <p:cNvPr id="401" name="TextBox 400">
            <a:extLst>
              <a:ext uri="{FF2B5EF4-FFF2-40B4-BE49-F238E27FC236}">
                <a16:creationId xmlns:a16="http://schemas.microsoft.com/office/drawing/2014/main" id="{B81EB926-EC51-4E7F-84CA-D0CBE030A757}"/>
              </a:ext>
            </a:extLst>
          </p:cNvPr>
          <p:cNvSpPr txBox="1"/>
          <p:nvPr/>
        </p:nvSpPr>
        <p:spPr>
          <a:xfrm>
            <a:off x="4912341" y="3198322"/>
            <a:ext cx="3211781" cy="323486"/>
          </a:xfrm>
          <a:prstGeom prst="rect">
            <a:avLst/>
          </a:prstGeom>
          <a:noFill/>
        </p:spPr>
        <p:txBody>
          <a:bodyPr wrap="square" rtlCol="0">
            <a:spAutoFit/>
          </a:bodyPr>
          <a:lstStyle/>
          <a:p>
            <a:pPr algn="ctr"/>
            <a:r>
              <a:rPr lang="mn-MN" sz="1502" b="1" dirty="0">
                <a:latin typeface="Mogul Helios" pitchFamily="2" charset="0"/>
                <a:cs typeface="Times New Roman" panose="02020603050405020304" pitchFamily="18" charset="0"/>
              </a:rPr>
              <a:t>ОЛОН НИЙТЭД МЭДЭЭЛЭЛ ТҮГЭЭХ</a:t>
            </a:r>
          </a:p>
        </p:txBody>
      </p:sp>
      <p:sp>
        <p:nvSpPr>
          <p:cNvPr id="402" name="TextBox 401">
            <a:extLst>
              <a:ext uri="{FF2B5EF4-FFF2-40B4-BE49-F238E27FC236}">
                <a16:creationId xmlns:a16="http://schemas.microsoft.com/office/drawing/2014/main" id="{66BD4209-35A6-46C0-8F01-1402D1F7E74C}"/>
              </a:ext>
            </a:extLst>
          </p:cNvPr>
          <p:cNvSpPr txBox="1"/>
          <p:nvPr/>
        </p:nvSpPr>
        <p:spPr>
          <a:xfrm>
            <a:off x="5011810" y="3614111"/>
            <a:ext cx="3012842" cy="1569660"/>
          </a:xfrm>
          <a:prstGeom prst="rect">
            <a:avLst/>
          </a:prstGeom>
          <a:noFill/>
        </p:spPr>
        <p:txBody>
          <a:bodyPr wrap="square">
            <a:spAutoFit/>
          </a:bodyPr>
          <a:lstStyle/>
          <a:p>
            <a:pPr marL="268237" indent="-268237" algn="just">
              <a:buClr>
                <a:srgbClr val="176CBB"/>
              </a:buClr>
              <a:buFont typeface="Wingdings" panose="05000000000000000000" pitchFamily="2" charset="2"/>
              <a:buChar char="§"/>
            </a:pPr>
            <a:r>
              <a:rPr lang="mn-MN" sz="1200" dirty="0">
                <a:latin typeface="Mogul Helios" pitchFamily="2" charset="0"/>
              </a:rPr>
              <a:t>Хорооны </a:t>
            </a:r>
            <a:r>
              <a:rPr lang="mn-MN" sz="1200" b="1" dirty="0">
                <a:solidFill>
                  <a:srgbClr val="D0402C"/>
                </a:solidFill>
                <a:latin typeface="Mogul Helios" pitchFamily="2" charset="0"/>
              </a:rPr>
              <a:t>ЦАХИМ ХУУДАСНЫ МӨНГӨ УГААХТАЙ ТЭМЦЭХ ЦЭС</a:t>
            </a:r>
            <a:r>
              <a:rPr lang="mn-MN" sz="1200" dirty="0">
                <a:latin typeface="Mogul Helios" pitchFamily="2" charset="0"/>
              </a:rPr>
              <a:t>ийг шинэчилж, мэдээллийг байршуулсан.</a:t>
            </a:r>
          </a:p>
          <a:p>
            <a:pPr marL="268237" indent="-268237" algn="just">
              <a:buClr>
                <a:srgbClr val="176CBB"/>
              </a:buClr>
              <a:buFont typeface="Wingdings" panose="05000000000000000000" pitchFamily="2" charset="2"/>
              <a:buChar char="§"/>
            </a:pPr>
            <a:r>
              <a:rPr lang="mn-MN" sz="1200" dirty="0">
                <a:latin typeface="Mogul Helios" pitchFamily="2" charset="0"/>
              </a:rPr>
              <a:t>ХАЗ-тэй хамтарч </a:t>
            </a:r>
            <a:r>
              <a:rPr lang="en-US" sz="1200" b="1" dirty="0">
                <a:solidFill>
                  <a:srgbClr val="D0402C"/>
                </a:solidFill>
                <a:latin typeface="Mogul Helios" pitchFamily="2" charset="0"/>
              </a:rPr>
              <a:t>www.amlcft.mn </a:t>
            </a:r>
            <a:r>
              <a:rPr lang="mn-MN" sz="1200" dirty="0">
                <a:latin typeface="Mogul Helios" pitchFamily="2" charset="0"/>
              </a:rPr>
              <a:t>нэгдсэн сайтад мэдээлэл байршуулсан.</a:t>
            </a:r>
          </a:p>
          <a:p>
            <a:pPr marL="268237" indent="-268237" algn="just">
              <a:buClr>
                <a:srgbClr val="176CBB"/>
              </a:buClr>
              <a:buFont typeface="Wingdings" panose="05000000000000000000" pitchFamily="2" charset="2"/>
              <a:buChar char="§"/>
            </a:pPr>
            <a:r>
              <a:rPr lang="mn-MN" sz="1200" dirty="0">
                <a:latin typeface="Mogul Helios" pitchFamily="2" charset="0"/>
              </a:rPr>
              <a:t>МУТС, үй олноор хөнөөр зэвсэг дэлгэрүүлэхтэй тэмцэх чиглэлээр </a:t>
            </a:r>
            <a:r>
              <a:rPr lang="mn-MN" sz="1200" b="1" dirty="0">
                <a:solidFill>
                  <a:srgbClr val="D0402C"/>
                </a:solidFill>
                <a:latin typeface="Mogul Helios" pitchFamily="2" charset="0"/>
              </a:rPr>
              <a:t>ГАРЫН АВЛАГА-</a:t>
            </a:r>
            <a:r>
              <a:rPr lang="mn-MN" sz="1200" dirty="0">
                <a:solidFill>
                  <a:srgbClr val="D0402C"/>
                </a:solidFill>
                <a:latin typeface="Mogul Helios" pitchFamily="2" charset="0"/>
              </a:rPr>
              <a:t>ыг </a:t>
            </a:r>
            <a:r>
              <a:rPr lang="mn-MN" sz="1200" dirty="0">
                <a:latin typeface="Mogul Helios" pitchFamily="2" charset="0"/>
              </a:rPr>
              <a:t>шинэчлэн боловсруулж, түгээсэн. </a:t>
            </a:r>
          </a:p>
        </p:txBody>
      </p:sp>
      <p:sp>
        <p:nvSpPr>
          <p:cNvPr id="404" name="TextBox 403">
            <a:extLst>
              <a:ext uri="{FF2B5EF4-FFF2-40B4-BE49-F238E27FC236}">
                <a16:creationId xmlns:a16="http://schemas.microsoft.com/office/drawing/2014/main" id="{79A755D3-6174-4810-A16D-FCE36E23D691}"/>
              </a:ext>
            </a:extLst>
          </p:cNvPr>
          <p:cNvSpPr txBox="1"/>
          <p:nvPr/>
        </p:nvSpPr>
        <p:spPr>
          <a:xfrm>
            <a:off x="5707716" y="5737984"/>
            <a:ext cx="2383824" cy="323486"/>
          </a:xfrm>
          <a:prstGeom prst="rect">
            <a:avLst/>
          </a:prstGeom>
          <a:noFill/>
        </p:spPr>
        <p:txBody>
          <a:bodyPr wrap="square" rtlCol="0">
            <a:spAutoFit/>
          </a:bodyPr>
          <a:lstStyle/>
          <a:p>
            <a:pPr algn="r"/>
            <a:r>
              <a:rPr lang="mn-MN" sz="1502" b="1" dirty="0">
                <a:latin typeface="Mogul Helios" pitchFamily="2" charset="0"/>
                <a:cs typeface="Times New Roman" panose="02020603050405020304" pitchFamily="18" charset="0"/>
              </a:rPr>
              <a:t>СУРГАЛТ, ХЭЛЭЛЦҮҮЛЭГ</a:t>
            </a:r>
            <a:endParaRPr lang="en-US" sz="1502" b="1" dirty="0">
              <a:latin typeface="Mogul Helios" pitchFamily="2" charset="0"/>
              <a:cs typeface="Times New Roman" panose="02020603050405020304" pitchFamily="18" charset="0"/>
            </a:endParaRPr>
          </a:p>
        </p:txBody>
      </p:sp>
      <p:grpSp>
        <p:nvGrpSpPr>
          <p:cNvPr id="9" name="Group 8">
            <a:extLst>
              <a:ext uri="{FF2B5EF4-FFF2-40B4-BE49-F238E27FC236}">
                <a16:creationId xmlns:a16="http://schemas.microsoft.com/office/drawing/2014/main" id="{C0DF2FB9-177D-4267-83B5-99A33D64B389}"/>
              </a:ext>
            </a:extLst>
          </p:cNvPr>
          <p:cNvGrpSpPr/>
          <p:nvPr/>
        </p:nvGrpSpPr>
        <p:grpSpPr>
          <a:xfrm>
            <a:off x="1375137" y="866990"/>
            <a:ext cx="5185722" cy="1116777"/>
            <a:chOff x="1363665" y="748826"/>
            <a:chExt cx="5185722" cy="1116777"/>
          </a:xfrm>
        </p:grpSpPr>
        <p:pic>
          <p:nvPicPr>
            <p:cNvPr id="98" name="Picture 6" descr="Snowflake Icon | Christmas Flat Color Iconset | Icons8">
              <a:extLst>
                <a:ext uri="{FF2B5EF4-FFF2-40B4-BE49-F238E27FC236}">
                  <a16:creationId xmlns:a16="http://schemas.microsoft.com/office/drawing/2014/main" id="{1F6C236D-04A2-413C-8736-39F9F2007B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8791" y="1194206"/>
              <a:ext cx="286118" cy="286118"/>
            </a:xfrm>
            <a:prstGeom prst="rect">
              <a:avLst/>
            </a:prstGeom>
            <a:noFill/>
            <a:extLst>
              <a:ext uri="{909E8E84-426E-40DD-AFC4-6F175D3DCCD1}">
                <a14:hiddenFill xmlns:a14="http://schemas.microsoft.com/office/drawing/2010/main">
                  <a:solidFill>
                    <a:srgbClr val="FFFFFF"/>
                  </a:solidFill>
                </a14:hiddenFill>
              </a:ext>
            </a:extLst>
          </p:spPr>
        </p:pic>
        <p:sp>
          <p:nvSpPr>
            <p:cNvPr id="281" name="Text Box 53"/>
            <p:cNvSpPr txBox="1">
              <a:spLocks noChangeArrowheads="1"/>
            </p:cNvSpPr>
            <p:nvPr/>
          </p:nvSpPr>
          <p:spPr bwMode="auto">
            <a:xfrm>
              <a:off x="1363665" y="748826"/>
              <a:ext cx="5180056" cy="11167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4334" tIns="34334" rIns="34334" bIns="34334" numCol="1" anchor="t" anchorCtr="0" compatLnSpc="1">
              <a:prstTxWarp prst="textNoShape">
                <a:avLst/>
              </a:prstTxWarp>
            </a:bodyPr>
            <a:lstStyle/>
            <a:p>
              <a:pPr defTabSz="858360" eaLnBrk="0" fontAlgn="base" hangingPunct="0">
                <a:spcBef>
                  <a:spcPct val="0"/>
                </a:spcBef>
                <a:spcAft>
                  <a:spcPct val="0"/>
                </a:spcAft>
              </a:pPr>
              <a:r>
                <a:rPr lang="mn-MN" altLang="en-US" sz="3200" b="1" dirty="0">
                  <a:solidFill>
                    <a:srgbClr val="3457A4"/>
                  </a:solidFill>
                  <a:latin typeface="Mogul Helios" pitchFamily="2" charset="0"/>
                </a:rPr>
                <a:t>МӨНГӨ УГААХ, ТЕРРОРИЗМЫГ </a:t>
              </a:r>
              <a:r>
                <a:rPr lang="mn-MN" altLang="en-US" sz="3200" b="1" dirty="0">
                  <a:solidFill>
                    <a:srgbClr val="D0402C"/>
                  </a:solidFill>
                  <a:latin typeface="Mogul Helios" pitchFamily="2" charset="0"/>
                </a:rPr>
                <a:t>САНХҮҮЖҮҮЛЭХТЭЙ ТЭМЦЭХ</a:t>
              </a:r>
              <a:endParaRPr lang="en-US" altLang="en-US" sz="3200" dirty="0">
                <a:solidFill>
                  <a:srgbClr val="D0402C"/>
                </a:solidFill>
                <a:latin typeface="Arial" panose="020B0604020202020204" pitchFamily="34" charset="0"/>
              </a:endParaRPr>
            </a:p>
          </p:txBody>
        </p:sp>
        <p:cxnSp>
          <p:nvCxnSpPr>
            <p:cNvPr id="282" name="AutoShape 71"/>
            <p:cNvCxnSpPr>
              <a:cxnSpLocks noChangeShapeType="1"/>
            </p:cNvCxnSpPr>
            <p:nvPr/>
          </p:nvCxnSpPr>
          <p:spPr bwMode="auto">
            <a:xfrm>
              <a:off x="6244909" y="982819"/>
              <a:ext cx="298812" cy="0"/>
            </a:xfrm>
            <a:prstGeom prst="straightConnector1">
              <a:avLst/>
            </a:prstGeom>
            <a:noFill/>
            <a:ln w="3175">
              <a:solidFill>
                <a:srgbClr val="0852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283" name="AutoShape 72"/>
            <p:cNvCxnSpPr>
              <a:cxnSpLocks noChangeShapeType="1"/>
            </p:cNvCxnSpPr>
            <p:nvPr/>
          </p:nvCxnSpPr>
          <p:spPr bwMode="auto">
            <a:xfrm>
              <a:off x="6549387" y="982819"/>
              <a:ext cx="0" cy="549717"/>
            </a:xfrm>
            <a:prstGeom prst="straightConnector1">
              <a:avLst/>
            </a:prstGeom>
            <a:noFill/>
            <a:ln w="3175" algn="ctr">
              <a:solidFill>
                <a:srgbClr val="085296"/>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407" name="AutoShape 73"/>
            <p:cNvCxnSpPr>
              <a:cxnSpLocks noChangeShapeType="1"/>
            </p:cNvCxnSpPr>
            <p:nvPr/>
          </p:nvCxnSpPr>
          <p:spPr bwMode="auto">
            <a:xfrm flipH="1">
              <a:off x="6056736" y="1532536"/>
              <a:ext cx="486985" cy="0"/>
            </a:xfrm>
            <a:prstGeom prst="straightConnector1">
              <a:avLst/>
            </a:prstGeom>
            <a:noFill/>
            <a:ln w="3175" algn="ctr">
              <a:solidFill>
                <a:srgbClr val="D0402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pic>
        <p:nvPicPr>
          <p:cNvPr id="4" name="Picture 3"/>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49760" y="964988"/>
            <a:ext cx="816627" cy="816627"/>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66449" y="3052066"/>
            <a:ext cx="663291" cy="663291"/>
          </a:xfrm>
          <a:prstGeom prst="rect">
            <a:avLst/>
          </a:prstGeom>
        </p:spPr>
      </p:pic>
      <p:sp>
        <p:nvSpPr>
          <p:cNvPr id="27" name="Oval 26"/>
          <p:cNvSpPr/>
          <p:nvPr/>
        </p:nvSpPr>
        <p:spPr>
          <a:xfrm>
            <a:off x="113346" y="3246732"/>
            <a:ext cx="758771" cy="7587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a:p>
        </p:txBody>
      </p:sp>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6866" y="3302597"/>
            <a:ext cx="661576" cy="661576"/>
          </a:xfrm>
          <a:prstGeom prst="rect">
            <a:avLst/>
          </a:prstGeom>
        </p:spPr>
      </p:pic>
      <p:pic>
        <p:nvPicPr>
          <p:cNvPr id="28"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1039" y="7121558"/>
            <a:ext cx="868654" cy="868654"/>
          </a:xfrm>
          <a:prstGeom prst="rect">
            <a:avLst/>
          </a:prstGeom>
        </p:spPr>
      </p:pic>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36792" y="7329374"/>
            <a:ext cx="791295" cy="791295"/>
          </a:xfrm>
          <a:prstGeom prst="rect">
            <a:avLst/>
          </a:prstGeom>
        </p:spPr>
      </p:pic>
      <p:sp>
        <p:nvSpPr>
          <p:cNvPr id="57" name="Rectangle 56">
            <a:extLst>
              <a:ext uri="{FF2B5EF4-FFF2-40B4-BE49-F238E27FC236}">
                <a16:creationId xmlns:a16="http://schemas.microsoft.com/office/drawing/2014/main" id="{95F32A0F-1280-43B8-80E2-FFFADEE28C94}"/>
              </a:ext>
            </a:extLst>
          </p:cNvPr>
          <p:cNvSpPr/>
          <p:nvPr/>
        </p:nvSpPr>
        <p:spPr>
          <a:xfrm rot="5400000">
            <a:off x="4439892" y="-3816375"/>
            <a:ext cx="726955" cy="8131987"/>
          </a:xfrm>
          <a:prstGeom prst="rect">
            <a:avLst/>
          </a:prstGeom>
          <a:solidFill>
            <a:srgbClr val="295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7"/>
          </a:p>
        </p:txBody>
      </p:sp>
      <p:sp>
        <p:nvSpPr>
          <p:cNvPr id="58" name="Rectangle 57">
            <a:extLst>
              <a:ext uri="{FF2B5EF4-FFF2-40B4-BE49-F238E27FC236}">
                <a16:creationId xmlns:a16="http://schemas.microsoft.com/office/drawing/2014/main" id="{A839C31A-A5E8-463C-A6FD-1DFFBDA8997D}"/>
              </a:ext>
            </a:extLst>
          </p:cNvPr>
          <p:cNvSpPr/>
          <p:nvPr/>
        </p:nvSpPr>
        <p:spPr>
          <a:xfrm>
            <a:off x="7325572" y="-147362"/>
            <a:ext cx="1396635" cy="830997"/>
          </a:xfrm>
          <a:prstGeom prst="rect">
            <a:avLst/>
          </a:prstGeom>
          <a:effectLst>
            <a:outerShdw blurRad="50800" dist="38100" dir="2700000" algn="tl" rotWithShape="0">
              <a:prstClr val="black">
                <a:alpha val="40000"/>
              </a:prstClr>
            </a:outerShdw>
          </a:effectLst>
        </p:spPr>
        <p:txBody>
          <a:bodyPr wrap="square">
            <a:spAutoFit/>
          </a:bodyPr>
          <a:lstStyle/>
          <a:p>
            <a:pPr defTabSz="760652" eaLnBrk="0" fontAlgn="base" hangingPunct="0">
              <a:spcBef>
                <a:spcPct val="0"/>
              </a:spcBef>
              <a:spcAft>
                <a:spcPct val="0"/>
              </a:spcAft>
            </a:pPr>
            <a:r>
              <a:rPr lang="mn-MN" sz="4800" b="1" dirty="0">
                <a:solidFill>
                  <a:schemeClr val="bg1"/>
                </a:solidFill>
                <a:latin typeface="Mogul Helios" pitchFamily="2" charset="0"/>
              </a:rPr>
              <a:t>2020</a:t>
            </a:r>
            <a:endParaRPr lang="en-US" sz="4991" b="1" dirty="0">
              <a:solidFill>
                <a:schemeClr val="bg1"/>
              </a:solidFill>
              <a:latin typeface="Mogul Helios" pitchFamily="2" charset="0"/>
            </a:endParaRPr>
          </a:p>
        </p:txBody>
      </p:sp>
      <p:sp>
        <p:nvSpPr>
          <p:cNvPr id="59" name="Rectangle 58">
            <a:extLst>
              <a:ext uri="{FF2B5EF4-FFF2-40B4-BE49-F238E27FC236}">
                <a16:creationId xmlns:a16="http://schemas.microsoft.com/office/drawing/2014/main" id="{A02C2CE2-E5B9-42C4-BFA1-67841DCF1E82}"/>
              </a:ext>
            </a:extLst>
          </p:cNvPr>
          <p:cNvSpPr/>
          <p:nvPr/>
        </p:nvSpPr>
        <p:spPr>
          <a:xfrm>
            <a:off x="963238" y="10650"/>
            <a:ext cx="6440386" cy="646331"/>
          </a:xfrm>
          <a:prstGeom prst="rect">
            <a:avLst/>
          </a:prstGeom>
        </p:spPr>
        <p:txBody>
          <a:bodyPr wrap="square">
            <a:spAutoFit/>
          </a:bodyPr>
          <a:lstStyle/>
          <a:p>
            <a:pPr defTabSz="760652" eaLnBrk="0" fontAlgn="base" hangingPunct="0">
              <a:spcBef>
                <a:spcPct val="0"/>
              </a:spcBef>
              <a:spcAft>
                <a:spcPct val="0"/>
              </a:spcAft>
            </a:pPr>
            <a:r>
              <a:rPr lang="mn-MN" sz="3600" b="1" dirty="0">
                <a:solidFill>
                  <a:schemeClr val="bg1"/>
                </a:solidFill>
                <a:latin typeface="Mogul Helios" pitchFamily="2" charset="0"/>
              </a:rPr>
              <a:t>САНХҮҮГИЙН ЗОХИЦУУЛАХ ХОРОО </a:t>
            </a:r>
            <a:endParaRPr lang="en-US" sz="3600" b="1" dirty="0">
              <a:solidFill>
                <a:schemeClr val="bg1"/>
              </a:solidFill>
              <a:latin typeface="Mogul Helios" pitchFamily="2" charset="0"/>
            </a:endParaRPr>
          </a:p>
        </p:txBody>
      </p:sp>
      <p:pic>
        <p:nvPicPr>
          <p:cNvPr id="60" name="Picture 59">
            <a:extLst>
              <a:ext uri="{FF2B5EF4-FFF2-40B4-BE49-F238E27FC236}">
                <a16:creationId xmlns:a16="http://schemas.microsoft.com/office/drawing/2014/main" id="{E6A1A0F3-63A5-47E8-AD71-345BA8E61448}"/>
              </a:ext>
            </a:extLst>
          </p:cNvPr>
          <p:cNvPicPr>
            <a:picLocks noChangeAspect="1"/>
          </p:cNvPicPr>
          <p:nvPr/>
        </p:nvPicPr>
        <p:blipFill>
          <a:blip r:embed="rId11" cstate="print">
            <a:clrChange>
              <a:clrFrom>
                <a:srgbClr val="FEFBFF"/>
              </a:clrFrom>
              <a:clrTo>
                <a:srgbClr val="FEFBFF">
                  <a:alpha val="0"/>
                </a:srgbClr>
              </a:clrTo>
            </a:clrChange>
            <a:extLst>
              <a:ext uri="{28A0092B-C50C-407E-A947-70E740481C1C}">
                <a14:useLocalDpi xmlns:a14="http://schemas.microsoft.com/office/drawing/2010/main" val="0"/>
              </a:ext>
            </a:extLst>
          </a:blip>
          <a:stretch>
            <a:fillRect/>
          </a:stretch>
        </p:blipFill>
        <p:spPr>
          <a:xfrm>
            <a:off x="135807" y="39035"/>
            <a:ext cx="520754" cy="541901"/>
          </a:xfrm>
          <a:prstGeom prst="rect">
            <a:avLst/>
          </a:prstGeom>
        </p:spPr>
      </p:pic>
      <p:pic>
        <p:nvPicPr>
          <p:cNvPr id="61" name="Picture 6" descr="Snowflake Icon | Christmas Flat Color Iconset | Icons8">
            <a:extLst>
              <a:ext uri="{FF2B5EF4-FFF2-40B4-BE49-F238E27FC236}">
                <a16:creationId xmlns:a16="http://schemas.microsoft.com/office/drawing/2014/main" id="{913A4C55-EF59-4549-B4C9-920F60B1E86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96587" y="759283"/>
            <a:ext cx="306298" cy="306298"/>
          </a:xfrm>
          <a:prstGeom prst="rect">
            <a:avLst/>
          </a:prstGeom>
          <a:noFill/>
          <a:extLst>
            <a:ext uri="{909E8E84-426E-40DD-AFC4-6F175D3DCCD1}">
              <a14:hiddenFill xmlns:a14="http://schemas.microsoft.com/office/drawing/2010/main">
                <a:solidFill>
                  <a:srgbClr val="FFFFFF"/>
                </a:solidFill>
              </a14:hiddenFill>
            </a:ext>
          </a:extLst>
        </p:spPr>
      </p:pic>
      <p:sp>
        <p:nvSpPr>
          <p:cNvPr id="406" name="TextBox 405">
            <a:extLst>
              <a:ext uri="{FF2B5EF4-FFF2-40B4-BE49-F238E27FC236}">
                <a16:creationId xmlns:a16="http://schemas.microsoft.com/office/drawing/2014/main" id="{EE85A65B-5948-4AD8-B5FC-38095B02B20C}"/>
              </a:ext>
            </a:extLst>
          </p:cNvPr>
          <p:cNvSpPr txBox="1"/>
          <p:nvPr/>
        </p:nvSpPr>
        <p:spPr>
          <a:xfrm>
            <a:off x="4942447" y="6109376"/>
            <a:ext cx="3269276" cy="1769715"/>
          </a:xfrm>
          <a:prstGeom prst="rect">
            <a:avLst/>
          </a:prstGeom>
          <a:noFill/>
        </p:spPr>
        <p:txBody>
          <a:bodyPr wrap="square">
            <a:spAutoFit/>
          </a:bodyPr>
          <a:lstStyle/>
          <a:p>
            <a:pPr marL="268237" indent="-268237" algn="just">
              <a:spcAft>
                <a:spcPts val="563"/>
              </a:spcAft>
              <a:buClr>
                <a:srgbClr val="176CBB"/>
              </a:buClr>
              <a:buFont typeface="Wingdings" panose="05000000000000000000" pitchFamily="2" charset="2"/>
              <a:buChar char="§"/>
            </a:pPr>
            <a:r>
              <a:rPr lang="mn-MN" sz="1100" dirty="0">
                <a:latin typeface="Mogul Helios" pitchFamily="2" charset="0"/>
              </a:rPr>
              <a:t>МУТСТ чиглэлээрх сургалтад </a:t>
            </a:r>
            <a:r>
              <a:rPr lang="mn-MN" sz="1100" b="1" dirty="0">
                <a:solidFill>
                  <a:srgbClr val="3457A4"/>
                </a:solidFill>
                <a:latin typeface="Mogul Helios" pitchFamily="2" charset="0"/>
              </a:rPr>
              <a:t>3,026 этгээд</a:t>
            </a:r>
            <a:r>
              <a:rPr lang="mn-MN" sz="1100" dirty="0">
                <a:solidFill>
                  <a:srgbClr val="3457A4"/>
                </a:solidFill>
                <a:latin typeface="Mogul Helios" pitchFamily="2" charset="0"/>
              </a:rPr>
              <a:t>ийг </a:t>
            </a:r>
            <a:r>
              <a:rPr lang="mn-MN" sz="1100" dirty="0">
                <a:latin typeface="Mogul Helios" pitchFamily="2" charset="0"/>
              </a:rPr>
              <a:t>хамруулав. </a:t>
            </a:r>
          </a:p>
          <a:p>
            <a:pPr marL="268237" indent="-268237" algn="just">
              <a:spcAft>
                <a:spcPts val="563"/>
              </a:spcAft>
              <a:buClr>
                <a:srgbClr val="176CBB"/>
              </a:buClr>
              <a:buFont typeface="Wingdings" panose="05000000000000000000" pitchFamily="2" charset="2"/>
              <a:buChar char="§"/>
            </a:pPr>
            <a:r>
              <a:rPr lang="mn-MN" sz="1100" dirty="0">
                <a:latin typeface="Mogul Helios" pitchFamily="2" charset="0"/>
              </a:rPr>
              <a:t>МУТСТ чиглэлээр нийт 121 төрийн болон зохицуулалттай этгээдүүдийн төлөөллийг хамруулсан хэлэлцүүлэг зохион байгуулж, </a:t>
            </a:r>
            <a:r>
              <a:rPr lang="mn-MN" sz="1100" b="1" dirty="0">
                <a:solidFill>
                  <a:srgbClr val="3457A4"/>
                </a:solidFill>
                <a:latin typeface="Mogul Helios" pitchFamily="2" charset="0"/>
              </a:rPr>
              <a:t>САЛБАРЫН ЭРСДЭЛ, ЭРСДЭЛД СУУРИЛСАН АРГАЧЛАЛ, ЭРСДЭЛД СУУРИЛСАН ХЯНАЛТ ШАЛГАЛТЫГ </a:t>
            </a:r>
            <a:r>
              <a:rPr lang="mn-MN" sz="1100" dirty="0">
                <a:latin typeface="Mogul Helios" pitchFamily="2" charset="0"/>
              </a:rPr>
              <a:t>гүйцэтгэхэд анхаарах асуудал-аар хэлэлцсэн. </a:t>
            </a:r>
          </a:p>
          <a:p>
            <a:pPr marL="268237" indent="-268237" algn="just">
              <a:spcAft>
                <a:spcPts val="563"/>
              </a:spcAft>
              <a:buClr>
                <a:srgbClr val="176CBB"/>
              </a:buClr>
              <a:buFont typeface="Wingdings" panose="05000000000000000000" pitchFamily="2" charset="2"/>
              <a:buChar char="§"/>
            </a:pPr>
            <a:r>
              <a:rPr lang="mn-MN" sz="1100" dirty="0">
                <a:latin typeface="Mogul Helios" pitchFamily="2" charset="0"/>
              </a:rPr>
              <a:t>Бүх салбаруудад нийт </a:t>
            </a:r>
            <a:r>
              <a:rPr lang="mn-MN" sz="1100" b="1" dirty="0">
                <a:solidFill>
                  <a:srgbClr val="3457A4"/>
                </a:solidFill>
                <a:latin typeface="Mogul Helios" pitchFamily="2" charset="0"/>
              </a:rPr>
              <a:t>54 сургагч багш</a:t>
            </a:r>
            <a:r>
              <a:rPr lang="mn-MN" sz="1100" dirty="0">
                <a:latin typeface="Mogul Helios" pitchFamily="2" charset="0"/>
              </a:rPr>
              <a:t>ийг бэлтгэлээ. </a:t>
            </a:r>
          </a:p>
        </p:txBody>
      </p:sp>
      <p:pic>
        <p:nvPicPr>
          <p:cNvPr id="68" name="Picture 6" descr="Snowflake Icon | Christmas Flat Color Iconset | Icons8">
            <a:extLst>
              <a:ext uri="{FF2B5EF4-FFF2-40B4-BE49-F238E27FC236}">
                <a16:creationId xmlns:a16="http://schemas.microsoft.com/office/drawing/2014/main" id="{9E60FE86-E3EB-4B60-ABE2-5D07D019C95E}"/>
              </a:ext>
            </a:extLst>
          </p:cNvPr>
          <p:cNvPicPr>
            <a:picLocks noChangeAspect="1" noChangeArrowheads="1"/>
          </p:cNvPicPr>
          <p:nvPr/>
        </p:nvPicPr>
        <p:blipFill>
          <a:blip r:embed="rId13" cstate="print">
            <a:lum bright="70000" contrast="-70000"/>
            <a:extLst>
              <a:ext uri="{28A0092B-C50C-407E-A947-70E740481C1C}">
                <a14:useLocalDpi xmlns:a14="http://schemas.microsoft.com/office/drawing/2010/main" val="0"/>
              </a:ext>
            </a:extLst>
          </a:blip>
          <a:srcRect/>
          <a:stretch>
            <a:fillRect/>
          </a:stretch>
        </p:blipFill>
        <p:spPr bwMode="auto">
          <a:xfrm>
            <a:off x="3671157" y="4893486"/>
            <a:ext cx="281404" cy="28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795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1274</TotalTime>
  <Words>2473</Words>
  <Application>Microsoft Office PowerPoint</Application>
  <PresentationFormat>Custom</PresentationFormat>
  <Paragraphs>355</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Mogul Helios</vt:lpstr>
      <vt:lpstr>Calibri Light</vt:lpstr>
      <vt:lpstr>Symbol</vt:lpstr>
      <vt:lpstr>Calibri</vt:lpstr>
      <vt:lpstr>Wingdings</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Home</dc:creator>
  <cp:lastModifiedBy>Bilegsaikhan T</cp:lastModifiedBy>
  <cp:revision>198</cp:revision>
  <cp:lastPrinted>2020-12-30T04:48:32Z</cp:lastPrinted>
  <dcterms:created xsi:type="dcterms:W3CDTF">2020-12-23T10:51:36Z</dcterms:created>
  <dcterms:modified xsi:type="dcterms:W3CDTF">2020-12-30T06:17:54Z</dcterms:modified>
</cp:coreProperties>
</file>