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91" r:id="rId1"/>
  </p:sldMasterIdLst>
  <p:notesMasterIdLst>
    <p:notesMasterId r:id="rId23"/>
  </p:notesMasterIdLst>
  <p:handoutMasterIdLst>
    <p:handoutMasterId r:id="rId24"/>
  </p:handoutMasterIdLst>
  <p:sldIdLst>
    <p:sldId id="685" r:id="rId2"/>
    <p:sldId id="1298" r:id="rId3"/>
    <p:sldId id="1199" r:id="rId4"/>
    <p:sldId id="1042" r:id="rId5"/>
    <p:sldId id="1307" r:id="rId6"/>
    <p:sldId id="324" r:id="rId7"/>
    <p:sldId id="265" r:id="rId8"/>
    <p:sldId id="1310" r:id="rId9"/>
    <p:sldId id="276" r:id="rId10"/>
    <p:sldId id="347" r:id="rId11"/>
    <p:sldId id="1319" r:id="rId12"/>
    <p:sldId id="1326" r:id="rId13"/>
    <p:sldId id="332" r:id="rId14"/>
    <p:sldId id="1320" r:id="rId15"/>
    <p:sldId id="260" r:id="rId16"/>
    <p:sldId id="1324" r:id="rId17"/>
    <p:sldId id="1325" r:id="rId18"/>
    <p:sldId id="1309" r:id="rId19"/>
    <p:sldId id="1322" r:id="rId20"/>
    <p:sldId id="1327" r:id="rId21"/>
    <p:sldId id="425" r:id="rId22"/>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00277" initials="0"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4654" autoAdjust="0"/>
  </p:normalViewPr>
  <p:slideViewPr>
    <p:cSldViewPr>
      <p:cViewPr varScale="1">
        <p:scale>
          <a:sx n="76" d="100"/>
          <a:sy n="76" d="100"/>
        </p:scale>
        <p:origin x="1854" y="96"/>
      </p:cViewPr>
      <p:guideLst>
        <p:guide orient="horz" pos="2160"/>
        <p:guide pos="2880"/>
      </p:guideLst>
    </p:cSldViewPr>
  </p:slideViewPr>
  <p:outlineViewPr>
    <p:cViewPr>
      <p:scale>
        <a:sx n="33" d="100"/>
        <a:sy n="33" d="100"/>
      </p:scale>
      <p:origin x="0" y="1633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9" d="100"/>
          <a:sy n="39" d="100"/>
        </p:scale>
        <p:origin x="-1566" y="-108"/>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80B9BF-E434-44A7-9169-07B45187F5BE}" type="doc">
      <dgm:prSet loTypeId="urn:microsoft.com/office/officeart/2005/8/layout/lProcess2" loCatId="relationship" qsTypeId="urn:microsoft.com/office/officeart/2005/8/quickstyle/simple3" qsCatId="simple" csTypeId="urn:microsoft.com/office/officeart/2005/8/colors/colorful2" csCatId="colorful" phldr="1"/>
      <dgm:spPr/>
      <dgm:t>
        <a:bodyPr/>
        <a:lstStyle/>
        <a:p>
          <a:endParaRPr lang="en-US"/>
        </a:p>
      </dgm:t>
    </dgm:pt>
    <dgm:pt modelId="{BD8ADA1B-0DDF-4653-BA38-58056963BFDA}">
      <dgm:prSet phldrT="[Text]" custT="1"/>
      <dgm:spPr/>
      <dgm:t>
        <a:bodyPr/>
        <a:lstStyle/>
        <a:p>
          <a:r>
            <a:rPr lang="mn-MN" sz="3000" b="1" dirty="0">
              <a:latin typeface="Times New Roman" panose="02020603050405020304" pitchFamily="18" charset="0"/>
              <a:cs typeface="Times New Roman" panose="02020603050405020304" pitchFamily="18" charset="0"/>
            </a:rPr>
            <a:t>Хувьцаа эзэмшигчид</a:t>
          </a:r>
          <a:endParaRPr lang="en-US" sz="3000" b="1" dirty="0">
            <a:latin typeface="Times New Roman" panose="02020603050405020304" pitchFamily="18" charset="0"/>
            <a:cs typeface="Times New Roman" panose="02020603050405020304" pitchFamily="18" charset="0"/>
          </a:endParaRPr>
        </a:p>
      </dgm:t>
    </dgm:pt>
    <dgm:pt modelId="{902EF47C-41F8-4B6E-B3A8-41DEDBCEBE4E}" type="parTrans" cxnId="{F13BB576-2D33-4B03-8BDB-DF4C6E4AB6B7}">
      <dgm:prSet/>
      <dgm:spPr/>
      <dgm:t>
        <a:bodyPr/>
        <a:lstStyle/>
        <a:p>
          <a:endParaRPr lang="en-US">
            <a:solidFill>
              <a:schemeClr val="accent4">
                <a:lumMod val="75000"/>
                <a:lumOff val="25000"/>
              </a:schemeClr>
            </a:solidFill>
          </a:endParaRPr>
        </a:p>
      </dgm:t>
    </dgm:pt>
    <dgm:pt modelId="{8341D7E6-4045-4A86-B9CB-F4880DD9C5E2}" type="sibTrans" cxnId="{F13BB576-2D33-4B03-8BDB-DF4C6E4AB6B7}">
      <dgm:prSet/>
      <dgm:spPr/>
      <dgm:t>
        <a:bodyPr/>
        <a:lstStyle/>
        <a:p>
          <a:endParaRPr lang="en-US">
            <a:solidFill>
              <a:schemeClr val="accent4">
                <a:lumMod val="75000"/>
                <a:lumOff val="25000"/>
              </a:schemeClr>
            </a:solidFill>
          </a:endParaRPr>
        </a:p>
      </dgm:t>
    </dgm:pt>
    <dgm:pt modelId="{4D827A96-3BA5-430A-BC7A-6F000599445C}">
      <dgm:prSet phldrT="[Text]"/>
      <dgm:spPr/>
      <dgm:t>
        <a:bodyPr/>
        <a:lstStyle/>
        <a:p>
          <a:r>
            <a:rPr lang="mn-MN" dirty="0">
              <a:latin typeface="Times New Roman" panose="02020603050405020304" pitchFamily="18" charset="0"/>
              <a:cs typeface="Times New Roman" panose="02020603050405020304" pitchFamily="18" charset="0"/>
            </a:rPr>
            <a:t>Хөрөнгөөр хангана </a:t>
          </a:r>
          <a:endParaRPr lang="en-US" dirty="0">
            <a:latin typeface="Times New Roman" panose="02020603050405020304" pitchFamily="18" charset="0"/>
            <a:cs typeface="Times New Roman" panose="02020603050405020304" pitchFamily="18" charset="0"/>
          </a:endParaRPr>
        </a:p>
      </dgm:t>
    </dgm:pt>
    <dgm:pt modelId="{211A5945-F96A-4733-897D-1ABB995BB271}" type="parTrans" cxnId="{150F842C-23CE-417D-9DE2-4DA952141C28}">
      <dgm:prSet/>
      <dgm:spPr/>
      <dgm:t>
        <a:bodyPr/>
        <a:lstStyle/>
        <a:p>
          <a:endParaRPr lang="en-US">
            <a:solidFill>
              <a:schemeClr val="accent4">
                <a:lumMod val="75000"/>
                <a:lumOff val="25000"/>
              </a:schemeClr>
            </a:solidFill>
          </a:endParaRPr>
        </a:p>
      </dgm:t>
    </dgm:pt>
    <dgm:pt modelId="{31011EE9-F0D4-4F60-A1EC-939245330D50}" type="sibTrans" cxnId="{150F842C-23CE-417D-9DE2-4DA952141C28}">
      <dgm:prSet/>
      <dgm:spPr/>
      <dgm:t>
        <a:bodyPr/>
        <a:lstStyle/>
        <a:p>
          <a:endParaRPr lang="en-US">
            <a:solidFill>
              <a:schemeClr val="accent4">
                <a:lumMod val="75000"/>
                <a:lumOff val="25000"/>
              </a:schemeClr>
            </a:solidFill>
          </a:endParaRPr>
        </a:p>
      </dgm:t>
    </dgm:pt>
    <dgm:pt modelId="{3E875C67-99E9-4788-84A6-15D6B372DEFC}">
      <dgm:prSet phldrT="[Text]"/>
      <dgm:spPr/>
      <dgm:t>
        <a:bodyPr/>
        <a:lstStyle/>
        <a:p>
          <a:r>
            <a:rPr lang="mn-MN" dirty="0">
              <a:latin typeface="Times New Roman" panose="02020603050405020304" pitchFamily="18" charset="0"/>
              <a:cs typeface="Times New Roman" panose="02020603050405020304" pitchFamily="18" charset="0"/>
            </a:rPr>
            <a:t>ТУЗ-ийн гишүүдийг сонгоно, чөлөөлнө</a:t>
          </a:r>
          <a:endParaRPr lang="en-US" dirty="0">
            <a:latin typeface="Times New Roman" panose="02020603050405020304" pitchFamily="18" charset="0"/>
            <a:cs typeface="Times New Roman" panose="02020603050405020304" pitchFamily="18" charset="0"/>
          </a:endParaRPr>
        </a:p>
      </dgm:t>
    </dgm:pt>
    <dgm:pt modelId="{445AD19D-F23B-43C8-BC40-E5A5C25BE51D}" type="parTrans" cxnId="{D369126C-CA8E-4E47-852B-2993E1494519}">
      <dgm:prSet/>
      <dgm:spPr/>
      <dgm:t>
        <a:bodyPr/>
        <a:lstStyle/>
        <a:p>
          <a:endParaRPr lang="en-US">
            <a:solidFill>
              <a:schemeClr val="accent4">
                <a:lumMod val="75000"/>
                <a:lumOff val="25000"/>
              </a:schemeClr>
            </a:solidFill>
          </a:endParaRPr>
        </a:p>
      </dgm:t>
    </dgm:pt>
    <dgm:pt modelId="{622F0CE0-A10D-431E-BEB7-31C4D46BFB16}" type="sibTrans" cxnId="{D369126C-CA8E-4E47-852B-2993E1494519}">
      <dgm:prSet/>
      <dgm:spPr/>
      <dgm:t>
        <a:bodyPr/>
        <a:lstStyle/>
        <a:p>
          <a:endParaRPr lang="en-US">
            <a:solidFill>
              <a:schemeClr val="accent4">
                <a:lumMod val="75000"/>
                <a:lumOff val="25000"/>
              </a:schemeClr>
            </a:solidFill>
          </a:endParaRPr>
        </a:p>
      </dgm:t>
    </dgm:pt>
    <dgm:pt modelId="{25AEFE65-C7A3-4926-AC1C-0B6A1420774A}">
      <dgm:prSet phldrT="[Text]" custT="1"/>
      <dgm:spPr/>
      <dgm:t>
        <a:bodyPr/>
        <a:lstStyle/>
        <a:p>
          <a:r>
            <a:rPr lang="mn-MN" sz="3000" b="1" dirty="0">
              <a:latin typeface="Times New Roman" panose="02020603050405020304" pitchFamily="18" charset="0"/>
              <a:cs typeface="Times New Roman" panose="02020603050405020304" pitchFamily="18" charset="0"/>
            </a:rPr>
            <a:t>ТУЗ</a:t>
          </a:r>
          <a:endParaRPr lang="en-US" sz="3000" b="1" dirty="0">
            <a:latin typeface="Times New Roman" panose="02020603050405020304" pitchFamily="18" charset="0"/>
            <a:cs typeface="Times New Roman" panose="02020603050405020304" pitchFamily="18" charset="0"/>
          </a:endParaRPr>
        </a:p>
      </dgm:t>
    </dgm:pt>
    <dgm:pt modelId="{2B1B933E-03E6-445F-A179-7AD077986F36}" type="parTrans" cxnId="{892E3F95-04CF-4F40-9E4D-2C4DE7C158FD}">
      <dgm:prSet/>
      <dgm:spPr/>
      <dgm:t>
        <a:bodyPr/>
        <a:lstStyle/>
        <a:p>
          <a:endParaRPr lang="en-US">
            <a:solidFill>
              <a:schemeClr val="accent4">
                <a:lumMod val="75000"/>
                <a:lumOff val="25000"/>
              </a:schemeClr>
            </a:solidFill>
          </a:endParaRPr>
        </a:p>
      </dgm:t>
    </dgm:pt>
    <dgm:pt modelId="{7F2D3B59-EC5C-4C04-94CA-503D2A52BD9A}" type="sibTrans" cxnId="{892E3F95-04CF-4F40-9E4D-2C4DE7C158FD}">
      <dgm:prSet/>
      <dgm:spPr/>
      <dgm:t>
        <a:bodyPr/>
        <a:lstStyle/>
        <a:p>
          <a:endParaRPr lang="en-US">
            <a:solidFill>
              <a:schemeClr val="accent4">
                <a:lumMod val="75000"/>
                <a:lumOff val="25000"/>
              </a:schemeClr>
            </a:solidFill>
          </a:endParaRPr>
        </a:p>
      </dgm:t>
    </dgm:pt>
    <dgm:pt modelId="{8DEF139D-47E1-4DF8-89C0-0F3D35F164F1}">
      <dgm:prSet phldrT="[Text]"/>
      <dgm:spPr/>
      <dgm:t>
        <a:bodyPr/>
        <a:lstStyle/>
        <a:p>
          <a:r>
            <a:rPr lang="mn-MN" dirty="0">
              <a:latin typeface="Times New Roman" panose="02020603050405020304" pitchFamily="18" charset="0"/>
              <a:cs typeface="Times New Roman" panose="02020603050405020304" pitchFamily="18" charset="0"/>
            </a:rPr>
            <a:t>ХЭ-ийг төлөөлнө</a:t>
          </a:r>
          <a:endParaRPr lang="en-US" dirty="0">
            <a:latin typeface="Times New Roman" panose="02020603050405020304" pitchFamily="18" charset="0"/>
            <a:cs typeface="Times New Roman" panose="02020603050405020304" pitchFamily="18" charset="0"/>
          </a:endParaRPr>
        </a:p>
      </dgm:t>
    </dgm:pt>
    <dgm:pt modelId="{3EF76B4F-2CBA-42BC-A2FB-6B35572D30AD}" type="parTrans" cxnId="{E7D572C8-6752-43A9-AAC3-19B9D03BE05E}">
      <dgm:prSet/>
      <dgm:spPr/>
      <dgm:t>
        <a:bodyPr/>
        <a:lstStyle/>
        <a:p>
          <a:endParaRPr lang="en-US">
            <a:solidFill>
              <a:schemeClr val="accent4">
                <a:lumMod val="75000"/>
                <a:lumOff val="25000"/>
              </a:schemeClr>
            </a:solidFill>
          </a:endParaRPr>
        </a:p>
      </dgm:t>
    </dgm:pt>
    <dgm:pt modelId="{34F4D5CC-402A-4D43-8CB0-5AE62B7BCDD0}" type="sibTrans" cxnId="{E7D572C8-6752-43A9-AAC3-19B9D03BE05E}">
      <dgm:prSet/>
      <dgm:spPr/>
      <dgm:t>
        <a:bodyPr/>
        <a:lstStyle/>
        <a:p>
          <a:endParaRPr lang="en-US">
            <a:solidFill>
              <a:schemeClr val="accent4">
                <a:lumMod val="75000"/>
                <a:lumOff val="25000"/>
              </a:schemeClr>
            </a:solidFill>
          </a:endParaRPr>
        </a:p>
      </dgm:t>
    </dgm:pt>
    <dgm:pt modelId="{18D4348F-FAFB-48FE-A865-C9FCB832A390}">
      <dgm:prSet phldrT="[Text]" custT="1"/>
      <dgm:spPr/>
      <dgm:t>
        <a:bodyPr/>
        <a:lstStyle/>
        <a:p>
          <a:r>
            <a:rPr lang="mn-MN" sz="3000" b="1" dirty="0">
              <a:latin typeface="Times New Roman" panose="02020603050405020304" pitchFamily="18" charset="0"/>
              <a:cs typeface="Times New Roman" panose="02020603050405020304" pitchFamily="18" charset="0"/>
            </a:rPr>
            <a:t>Гүйцэтгэх удирдлага</a:t>
          </a:r>
          <a:endParaRPr lang="en-US" sz="3000" b="1" dirty="0">
            <a:latin typeface="Times New Roman" panose="02020603050405020304" pitchFamily="18" charset="0"/>
            <a:cs typeface="Times New Roman" panose="02020603050405020304" pitchFamily="18" charset="0"/>
          </a:endParaRPr>
        </a:p>
      </dgm:t>
    </dgm:pt>
    <dgm:pt modelId="{AC2E94BC-4D9E-44B4-80D9-4E81BD92039A}" type="parTrans" cxnId="{4D8FC695-C691-41E4-A360-6A8A41BD8F7F}">
      <dgm:prSet/>
      <dgm:spPr/>
      <dgm:t>
        <a:bodyPr/>
        <a:lstStyle/>
        <a:p>
          <a:endParaRPr lang="en-US">
            <a:solidFill>
              <a:schemeClr val="accent4">
                <a:lumMod val="75000"/>
                <a:lumOff val="25000"/>
              </a:schemeClr>
            </a:solidFill>
          </a:endParaRPr>
        </a:p>
      </dgm:t>
    </dgm:pt>
    <dgm:pt modelId="{D6932547-4A7F-42F9-9F53-18BD7F76CB22}" type="sibTrans" cxnId="{4D8FC695-C691-41E4-A360-6A8A41BD8F7F}">
      <dgm:prSet/>
      <dgm:spPr/>
      <dgm:t>
        <a:bodyPr/>
        <a:lstStyle/>
        <a:p>
          <a:endParaRPr lang="en-US">
            <a:solidFill>
              <a:schemeClr val="accent4">
                <a:lumMod val="75000"/>
                <a:lumOff val="25000"/>
              </a:schemeClr>
            </a:solidFill>
          </a:endParaRPr>
        </a:p>
      </dgm:t>
    </dgm:pt>
    <dgm:pt modelId="{C53303E6-A1C1-4E10-9B36-AA5E1003C059}">
      <dgm:prSet phldrT="[Text]"/>
      <dgm:spPr/>
      <dgm:t>
        <a:bodyPr/>
        <a:lstStyle/>
        <a:p>
          <a:r>
            <a:rPr lang="mn-MN" dirty="0">
              <a:latin typeface="Times New Roman" panose="02020603050405020304" pitchFamily="18" charset="0"/>
              <a:cs typeface="Times New Roman" panose="02020603050405020304" pitchFamily="18" charset="0"/>
            </a:rPr>
            <a:t>Стратегийг хэрэгжүүлнэ</a:t>
          </a:r>
          <a:endParaRPr lang="en-US" dirty="0">
            <a:latin typeface="Times New Roman" panose="02020603050405020304" pitchFamily="18" charset="0"/>
            <a:cs typeface="Times New Roman" panose="02020603050405020304" pitchFamily="18" charset="0"/>
          </a:endParaRPr>
        </a:p>
      </dgm:t>
    </dgm:pt>
    <dgm:pt modelId="{6CCAE38C-D078-4657-8FE8-D1EA8A179720}" type="parTrans" cxnId="{EB7119A6-3B97-4BF8-895A-5053623D8CC6}">
      <dgm:prSet/>
      <dgm:spPr/>
      <dgm:t>
        <a:bodyPr/>
        <a:lstStyle/>
        <a:p>
          <a:endParaRPr lang="en-US">
            <a:solidFill>
              <a:schemeClr val="accent4">
                <a:lumMod val="75000"/>
                <a:lumOff val="25000"/>
              </a:schemeClr>
            </a:solidFill>
          </a:endParaRPr>
        </a:p>
      </dgm:t>
    </dgm:pt>
    <dgm:pt modelId="{1A2BCF34-237D-4FBB-B409-DD8D5A69659D}" type="sibTrans" cxnId="{EB7119A6-3B97-4BF8-895A-5053623D8CC6}">
      <dgm:prSet/>
      <dgm:spPr/>
      <dgm:t>
        <a:bodyPr/>
        <a:lstStyle/>
        <a:p>
          <a:endParaRPr lang="en-US">
            <a:solidFill>
              <a:schemeClr val="accent4">
                <a:lumMod val="75000"/>
                <a:lumOff val="25000"/>
              </a:schemeClr>
            </a:solidFill>
          </a:endParaRPr>
        </a:p>
      </dgm:t>
    </dgm:pt>
    <dgm:pt modelId="{109D9C8F-3761-49A9-B862-CC9EC4FB4F5F}">
      <dgm:prSet phldrT="[Text]"/>
      <dgm:spPr/>
      <dgm:t>
        <a:bodyPr/>
        <a:lstStyle/>
        <a:p>
          <a:r>
            <a:rPr lang="mn-MN" dirty="0">
              <a:latin typeface="Times New Roman" panose="02020603050405020304" pitchFamily="18" charset="0"/>
              <a:cs typeface="Times New Roman" panose="02020603050405020304" pitchFamily="18" charset="0"/>
            </a:rPr>
            <a:t>Стратеги батлана</a:t>
          </a:r>
          <a:endParaRPr lang="en-US" dirty="0">
            <a:latin typeface="Times New Roman" panose="02020603050405020304" pitchFamily="18" charset="0"/>
            <a:cs typeface="Times New Roman" panose="02020603050405020304" pitchFamily="18" charset="0"/>
          </a:endParaRPr>
        </a:p>
      </dgm:t>
    </dgm:pt>
    <dgm:pt modelId="{5752A00D-E069-43DE-BE6B-39E1021F86EF}" type="parTrans" cxnId="{75CF735C-2ED0-464F-8410-F713DF603C98}">
      <dgm:prSet/>
      <dgm:spPr/>
      <dgm:t>
        <a:bodyPr/>
        <a:lstStyle/>
        <a:p>
          <a:endParaRPr lang="en-US"/>
        </a:p>
      </dgm:t>
    </dgm:pt>
    <dgm:pt modelId="{FD9B6544-CA14-48B6-83EC-6AA8C2C94ACB}" type="sibTrans" cxnId="{75CF735C-2ED0-464F-8410-F713DF603C98}">
      <dgm:prSet/>
      <dgm:spPr/>
      <dgm:t>
        <a:bodyPr/>
        <a:lstStyle/>
        <a:p>
          <a:endParaRPr lang="en-US"/>
        </a:p>
      </dgm:t>
    </dgm:pt>
    <dgm:pt modelId="{6FF6555B-FA92-4681-AA19-C76F6BB36B2F}">
      <dgm:prSet phldrT="[Text]"/>
      <dgm:spPr/>
      <dgm:t>
        <a:bodyPr/>
        <a:lstStyle/>
        <a:p>
          <a:r>
            <a:rPr lang="mn-MN" dirty="0">
              <a:latin typeface="Times New Roman" panose="02020603050405020304" pitchFamily="18" charset="0"/>
              <a:cs typeface="Times New Roman" panose="02020603050405020304" pitchFamily="18" charset="0"/>
            </a:rPr>
            <a:t>Гүйцэтгэх захирлыг удирдамжаар хангаж чиглүүлнэ</a:t>
          </a:r>
          <a:endParaRPr lang="en-US" dirty="0">
            <a:latin typeface="Times New Roman" panose="02020603050405020304" pitchFamily="18" charset="0"/>
            <a:cs typeface="Times New Roman" panose="02020603050405020304" pitchFamily="18" charset="0"/>
          </a:endParaRPr>
        </a:p>
      </dgm:t>
    </dgm:pt>
    <dgm:pt modelId="{8FD533B1-4ED1-4B89-B377-203C3BA7D03D}" type="parTrans" cxnId="{DB53B786-2407-4676-A141-E5AF8E003C0A}">
      <dgm:prSet/>
      <dgm:spPr/>
      <dgm:t>
        <a:bodyPr/>
        <a:lstStyle/>
        <a:p>
          <a:endParaRPr lang="en-US"/>
        </a:p>
      </dgm:t>
    </dgm:pt>
    <dgm:pt modelId="{E0944724-7E99-4428-9652-F43D5DAF370A}" type="sibTrans" cxnId="{DB53B786-2407-4676-A141-E5AF8E003C0A}">
      <dgm:prSet/>
      <dgm:spPr/>
      <dgm:t>
        <a:bodyPr/>
        <a:lstStyle/>
        <a:p>
          <a:endParaRPr lang="en-US"/>
        </a:p>
      </dgm:t>
    </dgm:pt>
    <dgm:pt modelId="{51BE3BC4-F8E2-4081-AB11-715B6FCB764E}">
      <dgm:prSet phldrT="[Text]"/>
      <dgm:spPr/>
      <dgm:t>
        <a:bodyPr/>
        <a:lstStyle/>
        <a:p>
          <a:r>
            <a:rPr lang="mn-MN" dirty="0">
              <a:latin typeface="Times New Roman" panose="02020603050405020304" pitchFamily="18" charset="0"/>
              <a:cs typeface="Times New Roman" panose="02020603050405020304" pitchFamily="18" charset="0"/>
            </a:rPr>
            <a:t>Гүйцэтгэх захиралд  хяналт тавина</a:t>
          </a:r>
          <a:endParaRPr lang="en-US" dirty="0">
            <a:latin typeface="Times New Roman" panose="02020603050405020304" pitchFamily="18" charset="0"/>
            <a:cs typeface="Times New Roman" panose="02020603050405020304" pitchFamily="18" charset="0"/>
          </a:endParaRPr>
        </a:p>
      </dgm:t>
    </dgm:pt>
    <dgm:pt modelId="{DC5CECFD-3481-42CE-96D2-C5599F59F445}" type="parTrans" cxnId="{4193BF13-80F3-427C-86FE-ED7382D03BD7}">
      <dgm:prSet/>
      <dgm:spPr/>
      <dgm:t>
        <a:bodyPr/>
        <a:lstStyle/>
        <a:p>
          <a:endParaRPr lang="en-US"/>
        </a:p>
      </dgm:t>
    </dgm:pt>
    <dgm:pt modelId="{F72C5F7B-D15B-4829-B48D-25585A53408C}" type="sibTrans" cxnId="{4193BF13-80F3-427C-86FE-ED7382D03BD7}">
      <dgm:prSet/>
      <dgm:spPr/>
      <dgm:t>
        <a:bodyPr/>
        <a:lstStyle/>
        <a:p>
          <a:endParaRPr lang="en-US"/>
        </a:p>
      </dgm:t>
    </dgm:pt>
    <dgm:pt modelId="{624013F9-B513-4019-AA1E-77EAB3608F4E}">
      <dgm:prSet phldrT="[Text]"/>
      <dgm:spPr/>
      <dgm:t>
        <a:bodyPr/>
        <a:lstStyle/>
        <a:p>
          <a:r>
            <a:rPr lang="mn-MN" dirty="0">
              <a:latin typeface="Times New Roman" panose="02020603050405020304" pitchFamily="18" charset="0"/>
              <a:cs typeface="Times New Roman" panose="02020603050405020304" pitchFamily="18" charset="0"/>
            </a:rPr>
            <a:t>Ил тод тайлагнаж, мэдээлнэ</a:t>
          </a:r>
          <a:endParaRPr lang="en-US" dirty="0">
            <a:latin typeface="Times New Roman" panose="02020603050405020304" pitchFamily="18" charset="0"/>
            <a:cs typeface="Times New Roman" panose="02020603050405020304" pitchFamily="18" charset="0"/>
          </a:endParaRPr>
        </a:p>
      </dgm:t>
    </dgm:pt>
    <dgm:pt modelId="{7FB9F0F9-A73A-48AB-96E1-3E1E7ACD7A4B}" type="parTrans" cxnId="{7C2112C8-E1EE-4B0C-B0F0-98F7B1788284}">
      <dgm:prSet/>
      <dgm:spPr/>
      <dgm:t>
        <a:bodyPr/>
        <a:lstStyle/>
        <a:p>
          <a:endParaRPr lang="en-US"/>
        </a:p>
      </dgm:t>
    </dgm:pt>
    <dgm:pt modelId="{56D79D4B-0861-4EC0-A7FC-484D215229D0}" type="sibTrans" cxnId="{7C2112C8-E1EE-4B0C-B0F0-98F7B1788284}">
      <dgm:prSet/>
      <dgm:spPr/>
      <dgm:t>
        <a:bodyPr/>
        <a:lstStyle/>
        <a:p>
          <a:endParaRPr lang="en-US"/>
        </a:p>
      </dgm:t>
    </dgm:pt>
    <dgm:pt modelId="{ED238B2A-E426-4455-8ABF-66826E05D250}" type="pres">
      <dgm:prSet presAssocID="{E680B9BF-E434-44A7-9169-07B45187F5BE}" presName="theList" presStyleCnt="0">
        <dgm:presLayoutVars>
          <dgm:dir/>
          <dgm:animLvl val="lvl"/>
          <dgm:resizeHandles val="exact"/>
        </dgm:presLayoutVars>
      </dgm:prSet>
      <dgm:spPr/>
    </dgm:pt>
    <dgm:pt modelId="{224FB30A-892A-482B-B0A4-9D7D0EEAAF0A}" type="pres">
      <dgm:prSet presAssocID="{BD8ADA1B-0DDF-4653-BA38-58056963BFDA}" presName="compNode" presStyleCnt="0"/>
      <dgm:spPr/>
    </dgm:pt>
    <dgm:pt modelId="{D2B30ED7-E5A0-4224-A464-4A43DEB578B5}" type="pres">
      <dgm:prSet presAssocID="{BD8ADA1B-0DDF-4653-BA38-58056963BFDA}" presName="aNode" presStyleLbl="bgShp" presStyleIdx="0" presStyleCnt="3"/>
      <dgm:spPr/>
    </dgm:pt>
    <dgm:pt modelId="{AE47368F-79D2-4FE3-B369-C14CECA9B943}" type="pres">
      <dgm:prSet presAssocID="{BD8ADA1B-0DDF-4653-BA38-58056963BFDA}" presName="textNode" presStyleLbl="bgShp" presStyleIdx="0" presStyleCnt="3"/>
      <dgm:spPr/>
    </dgm:pt>
    <dgm:pt modelId="{C82E19BB-C115-414F-8A10-F3734CA661DE}" type="pres">
      <dgm:prSet presAssocID="{BD8ADA1B-0DDF-4653-BA38-58056963BFDA}" presName="compChildNode" presStyleCnt="0"/>
      <dgm:spPr/>
    </dgm:pt>
    <dgm:pt modelId="{8AB36849-C8CF-42DF-A7D0-2600E5E8C3D2}" type="pres">
      <dgm:prSet presAssocID="{BD8ADA1B-0DDF-4653-BA38-58056963BFDA}" presName="theInnerList" presStyleCnt="0"/>
      <dgm:spPr/>
    </dgm:pt>
    <dgm:pt modelId="{25D91716-A6BA-441D-AF5F-839CEA1A489B}" type="pres">
      <dgm:prSet presAssocID="{4D827A96-3BA5-430A-BC7A-6F000599445C}" presName="childNode" presStyleLbl="node1" presStyleIdx="0" presStyleCnt="8">
        <dgm:presLayoutVars>
          <dgm:bulletEnabled val="1"/>
        </dgm:presLayoutVars>
      </dgm:prSet>
      <dgm:spPr/>
    </dgm:pt>
    <dgm:pt modelId="{7DAB6E4B-36EF-4C4C-AD6B-5AE7B494DBF2}" type="pres">
      <dgm:prSet presAssocID="{4D827A96-3BA5-430A-BC7A-6F000599445C}" presName="aSpace2" presStyleCnt="0"/>
      <dgm:spPr/>
    </dgm:pt>
    <dgm:pt modelId="{C2368261-3B66-4E0E-AC08-1D37F1319BB3}" type="pres">
      <dgm:prSet presAssocID="{3E875C67-99E9-4788-84A6-15D6B372DEFC}" presName="childNode" presStyleLbl="node1" presStyleIdx="1" presStyleCnt="8">
        <dgm:presLayoutVars>
          <dgm:bulletEnabled val="1"/>
        </dgm:presLayoutVars>
      </dgm:prSet>
      <dgm:spPr/>
    </dgm:pt>
    <dgm:pt modelId="{AD7C0304-42C4-45E8-95BD-40DAAA96EC59}" type="pres">
      <dgm:prSet presAssocID="{BD8ADA1B-0DDF-4653-BA38-58056963BFDA}" presName="aSpace" presStyleCnt="0"/>
      <dgm:spPr/>
    </dgm:pt>
    <dgm:pt modelId="{31815AED-6670-4DBA-82DC-94DA43C7A57C}" type="pres">
      <dgm:prSet presAssocID="{25AEFE65-C7A3-4926-AC1C-0B6A1420774A}" presName="compNode" presStyleCnt="0"/>
      <dgm:spPr/>
    </dgm:pt>
    <dgm:pt modelId="{7E279F3C-9D7F-45D8-86B2-88759A04CD81}" type="pres">
      <dgm:prSet presAssocID="{25AEFE65-C7A3-4926-AC1C-0B6A1420774A}" presName="aNode" presStyleLbl="bgShp" presStyleIdx="1" presStyleCnt="3" custLinFactNeighborX="3164"/>
      <dgm:spPr/>
    </dgm:pt>
    <dgm:pt modelId="{8412A664-4111-49BD-8DF7-7D96FA7D9FF4}" type="pres">
      <dgm:prSet presAssocID="{25AEFE65-C7A3-4926-AC1C-0B6A1420774A}" presName="textNode" presStyleLbl="bgShp" presStyleIdx="1" presStyleCnt="3"/>
      <dgm:spPr/>
    </dgm:pt>
    <dgm:pt modelId="{2A88A780-BBFD-42C6-986C-A90F4B92A6F9}" type="pres">
      <dgm:prSet presAssocID="{25AEFE65-C7A3-4926-AC1C-0B6A1420774A}" presName="compChildNode" presStyleCnt="0"/>
      <dgm:spPr/>
    </dgm:pt>
    <dgm:pt modelId="{11C8065E-F67D-4CF9-8AC5-55E09FF84328}" type="pres">
      <dgm:prSet presAssocID="{25AEFE65-C7A3-4926-AC1C-0B6A1420774A}" presName="theInnerList" presStyleCnt="0"/>
      <dgm:spPr/>
    </dgm:pt>
    <dgm:pt modelId="{5D7C1FE5-05A8-4026-833E-52B09ED93E95}" type="pres">
      <dgm:prSet presAssocID="{8DEF139D-47E1-4DF8-89C0-0F3D35F164F1}" presName="childNode" presStyleLbl="node1" presStyleIdx="2" presStyleCnt="8">
        <dgm:presLayoutVars>
          <dgm:bulletEnabled val="1"/>
        </dgm:presLayoutVars>
      </dgm:prSet>
      <dgm:spPr/>
    </dgm:pt>
    <dgm:pt modelId="{990039B0-978F-498F-9FE8-86979EB56879}" type="pres">
      <dgm:prSet presAssocID="{8DEF139D-47E1-4DF8-89C0-0F3D35F164F1}" presName="aSpace2" presStyleCnt="0"/>
      <dgm:spPr/>
    </dgm:pt>
    <dgm:pt modelId="{DDB997B0-4BD9-4B3E-A3DE-36D80E48F9C0}" type="pres">
      <dgm:prSet presAssocID="{109D9C8F-3761-49A9-B862-CC9EC4FB4F5F}" presName="childNode" presStyleLbl="node1" presStyleIdx="3" presStyleCnt="8">
        <dgm:presLayoutVars>
          <dgm:bulletEnabled val="1"/>
        </dgm:presLayoutVars>
      </dgm:prSet>
      <dgm:spPr/>
    </dgm:pt>
    <dgm:pt modelId="{6AC9BACA-1E27-409E-A6D0-EE69DB2D4441}" type="pres">
      <dgm:prSet presAssocID="{109D9C8F-3761-49A9-B862-CC9EC4FB4F5F}" presName="aSpace2" presStyleCnt="0"/>
      <dgm:spPr/>
    </dgm:pt>
    <dgm:pt modelId="{4D8E6164-40EC-4F7B-9D91-001D18BFD010}" type="pres">
      <dgm:prSet presAssocID="{6FF6555B-FA92-4681-AA19-C76F6BB36B2F}" presName="childNode" presStyleLbl="node1" presStyleIdx="4" presStyleCnt="8">
        <dgm:presLayoutVars>
          <dgm:bulletEnabled val="1"/>
        </dgm:presLayoutVars>
      </dgm:prSet>
      <dgm:spPr/>
    </dgm:pt>
    <dgm:pt modelId="{B4416DAB-8A64-43B9-98AB-006D215100D6}" type="pres">
      <dgm:prSet presAssocID="{6FF6555B-FA92-4681-AA19-C76F6BB36B2F}" presName="aSpace2" presStyleCnt="0"/>
      <dgm:spPr/>
    </dgm:pt>
    <dgm:pt modelId="{28B9F7B9-7708-4A66-9B2D-6DBA0C6B859D}" type="pres">
      <dgm:prSet presAssocID="{51BE3BC4-F8E2-4081-AB11-715B6FCB764E}" presName="childNode" presStyleLbl="node1" presStyleIdx="5" presStyleCnt="8">
        <dgm:presLayoutVars>
          <dgm:bulletEnabled val="1"/>
        </dgm:presLayoutVars>
      </dgm:prSet>
      <dgm:spPr/>
    </dgm:pt>
    <dgm:pt modelId="{7F592B79-1FF8-4638-AD21-A2924C7FAA14}" type="pres">
      <dgm:prSet presAssocID="{25AEFE65-C7A3-4926-AC1C-0B6A1420774A}" presName="aSpace" presStyleCnt="0"/>
      <dgm:spPr/>
    </dgm:pt>
    <dgm:pt modelId="{6A4AE7C6-B4EC-4A2F-82F5-BECDAFEC2506}" type="pres">
      <dgm:prSet presAssocID="{18D4348F-FAFB-48FE-A865-C9FCB832A390}" presName="compNode" presStyleCnt="0"/>
      <dgm:spPr/>
    </dgm:pt>
    <dgm:pt modelId="{05F2113B-CFA6-49C1-BA45-C31C90799049}" type="pres">
      <dgm:prSet presAssocID="{18D4348F-FAFB-48FE-A865-C9FCB832A390}" presName="aNode" presStyleLbl="bgShp" presStyleIdx="2" presStyleCnt="3"/>
      <dgm:spPr/>
    </dgm:pt>
    <dgm:pt modelId="{8382E2D2-D43F-4956-9C0F-2C157F50C5F7}" type="pres">
      <dgm:prSet presAssocID="{18D4348F-FAFB-48FE-A865-C9FCB832A390}" presName="textNode" presStyleLbl="bgShp" presStyleIdx="2" presStyleCnt="3"/>
      <dgm:spPr/>
    </dgm:pt>
    <dgm:pt modelId="{0434515D-81DC-4FE3-A224-53D0B26E8E1D}" type="pres">
      <dgm:prSet presAssocID="{18D4348F-FAFB-48FE-A865-C9FCB832A390}" presName="compChildNode" presStyleCnt="0"/>
      <dgm:spPr/>
    </dgm:pt>
    <dgm:pt modelId="{38F4A4A5-7830-43E4-A649-59BEA1ED7517}" type="pres">
      <dgm:prSet presAssocID="{18D4348F-FAFB-48FE-A865-C9FCB832A390}" presName="theInnerList" presStyleCnt="0"/>
      <dgm:spPr/>
    </dgm:pt>
    <dgm:pt modelId="{4EBF60AC-D9D4-4627-A72F-385B34851FFC}" type="pres">
      <dgm:prSet presAssocID="{C53303E6-A1C1-4E10-9B36-AA5E1003C059}" presName="childNode" presStyleLbl="node1" presStyleIdx="6" presStyleCnt="8">
        <dgm:presLayoutVars>
          <dgm:bulletEnabled val="1"/>
        </dgm:presLayoutVars>
      </dgm:prSet>
      <dgm:spPr/>
    </dgm:pt>
    <dgm:pt modelId="{572587C4-837C-4685-9B48-E0B43537BB94}" type="pres">
      <dgm:prSet presAssocID="{C53303E6-A1C1-4E10-9B36-AA5E1003C059}" presName="aSpace2" presStyleCnt="0"/>
      <dgm:spPr/>
    </dgm:pt>
    <dgm:pt modelId="{265A8B8E-4F78-4765-9F57-C1AB7274E0DE}" type="pres">
      <dgm:prSet presAssocID="{624013F9-B513-4019-AA1E-77EAB3608F4E}" presName="childNode" presStyleLbl="node1" presStyleIdx="7" presStyleCnt="8">
        <dgm:presLayoutVars>
          <dgm:bulletEnabled val="1"/>
        </dgm:presLayoutVars>
      </dgm:prSet>
      <dgm:spPr/>
    </dgm:pt>
  </dgm:ptLst>
  <dgm:cxnLst>
    <dgm:cxn modelId="{4193BF13-80F3-427C-86FE-ED7382D03BD7}" srcId="{25AEFE65-C7A3-4926-AC1C-0B6A1420774A}" destId="{51BE3BC4-F8E2-4081-AB11-715B6FCB764E}" srcOrd="3" destOrd="0" parTransId="{DC5CECFD-3481-42CE-96D2-C5599F59F445}" sibTransId="{F72C5F7B-D15B-4829-B48D-25585A53408C}"/>
    <dgm:cxn modelId="{8813BA24-F233-4E99-AE0E-DDF31ACEE6D2}" type="presOf" srcId="{18D4348F-FAFB-48FE-A865-C9FCB832A390}" destId="{05F2113B-CFA6-49C1-BA45-C31C90799049}" srcOrd="0" destOrd="0" presId="urn:microsoft.com/office/officeart/2005/8/layout/lProcess2"/>
    <dgm:cxn modelId="{150F842C-23CE-417D-9DE2-4DA952141C28}" srcId="{BD8ADA1B-0DDF-4653-BA38-58056963BFDA}" destId="{4D827A96-3BA5-430A-BC7A-6F000599445C}" srcOrd="0" destOrd="0" parTransId="{211A5945-F96A-4733-897D-1ABB995BB271}" sibTransId="{31011EE9-F0D4-4F60-A1EC-939245330D50}"/>
    <dgm:cxn modelId="{75CF735C-2ED0-464F-8410-F713DF603C98}" srcId="{25AEFE65-C7A3-4926-AC1C-0B6A1420774A}" destId="{109D9C8F-3761-49A9-B862-CC9EC4FB4F5F}" srcOrd="1" destOrd="0" parTransId="{5752A00D-E069-43DE-BE6B-39E1021F86EF}" sibTransId="{FD9B6544-CA14-48B6-83EC-6AA8C2C94ACB}"/>
    <dgm:cxn modelId="{FD0CCF44-93D5-411E-B6F7-8D32D945FF88}" type="presOf" srcId="{BD8ADA1B-0DDF-4653-BA38-58056963BFDA}" destId="{AE47368F-79D2-4FE3-B369-C14CECA9B943}" srcOrd="1" destOrd="0" presId="urn:microsoft.com/office/officeart/2005/8/layout/lProcess2"/>
    <dgm:cxn modelId="{8C045466-7512-4E7C-AA37-EEFEDA843319}" type="presOf" srcId="{E680B9BF-E434-44A7-9169-07B45187F5BE}" destId="{ED238B2A-E426-4455-8ABF-66826E05D250}" srcOrd="0" destOrd="0" presId="urn:microsoft.com/office/officeart/2005/8/layout/lProcess2"/>
    <dgm:cxn modelId="{1DDAC766-E4C5-428E-808F-0BC4BD649CD7}" type="presOf" srcId="{25AEFE65-C7A3-4926-AC1C-0B6A1420774A}" destId="{7E279F3C-9D7F-45D8-86B2-88759A04CD81}" srcOrd="0" destOrd="0" presId="urn:microsoft.com/office/officeart/2005/8/layout/lProcess2"/>
    <dgm:cxn modelId="{13533F49-A9A6-469E-8D44-3D7444CFFBD6}" type="presOf" srcId="{6FF6555B-FA92-4681-AA19-C76F6BB36B2F}" destId="{4D8E6164-40EC-4F7B-9D91-001D18BFD010}" srcOrd="0" destOrd="0" presId="urn:microsoft.com/office/officeart/2005/8/layout/lProcess2"/>
    <dgm:cxn modelId="{AE5DBB69-323A-48F7-8331-0FF6D47B8423}" type="presOf" srcId="{18D4348F-FAFB-48FE-A865-C9FCB832A390}" destId="{8382E2D2-D43F-4956-9C0F-2C157F50C5F7}" srcOrd="1" destOrd="0" presId="urn:microsoft.com/office/officeart/2005/8/layout/lProcess2"/>
    <dgm:cxn modelId="{D369126C-CA8E-4E47-852B-2993E1494519}" srcId="{BD8ADA1B-0DDF-4653-BA38-58056963BFDA}" destId="{3E875C67-99E9-4788-84A6-15D6B372DEFC}" srcOrd="1" destOrd="0" parTransId="{445AD19D-F23B-43C8-BC40-E5A5C25BE51D}" sibTransId="{622F0CE0-A10D-431E-BEB7-31C4D46BFB16}"/>
    <dgm:cxn modelId="{08411F54-B84E-43A3-948D-A34B440165A6}" type="presOf" srcId="{C53303E6-A1C1-4E10-9B36-AA5E1003C059}" destId="{4EBF60AC-D9D4-4627-A72F-385B34851FFC}" srcOrd="0" destOrd="0" presId="urn:microsoft.com/office/officeart/2005/8/layout/lProcess2"/>
    <dgm:cxn modelId="{F13BB576-2D33-4B03-8BDB-DF4C6E4AB6B7}" srcId="{E680B9BF-E434-44A7-9169-07B45187F5BE}" destId="{BD8ADA1B-0DDF-4653-BA38-58056963BFDA}" srcOrd="0" destOrd="0" parTransId="{902EF47C-41F8-4B6E-B3A8-41DEDBCEBE4E}" sibTransId="{8341D7E6-4045-4A86-B9CB-F4880DD9C5E2}"/>
    <dgm:cxn modelId="{88E0FC57-24C7-47D7-BB73-6E331D710D2C}" type="presOf" srcId="{BD8ADA1B-0DDF-4653-BA38-58056963BFDA}" destId="{D2B30ED7-E5A0-4224-A464-4A43DEB578B5}" srcOrd="0" destOrd="0" presId="urn:microsoft.com/office/officeart/2005/8/layout/lProcess2"/>
    <dgm:cxn modelId="{1192247A-3B0E-48F4-A7F7-C36B48BE8A53}" type="presOf" srcId="{109D9C8F-3761-49A9-B862-CC9EC4FB4F5F}" destId="{DDB997B0-4BD9-4B3E-A3DE-36D80E48F9C0}" srcOrd="0" destOrd="0" presId="urn:microsoft.com/office/officeart/2005/8/layout/lProcess2"/>
    <dgm:cxn modelId="{DB53B786-2407-4676-A141-E5AF8E003C0A}" srcId="{25AEFE65-C7A3-4926-AC1C-0B6A1420774A}" destId="{6FF6555B-FA92-4681-AA19-C76F6BB36B2F}" srcOrd="2" destOrd="0" parTransId="{8FD533B1-4ED1-4B89-B377-203C3BA7D03D}" sibTransId="{E0944724-7E99-4428-9652-F43D5DAF370A}"/>
    <dgm:cxn modelId="{ABC7D38B-021B-4CF2-ACAF-D56526D66CAE}" type="presOf" srcId="{624013F9-B513-4019-AA1E-77EAB3608F4E}" destId="{265A8B8E-4F78-4765-9F57-C1AB7274E0DE}" srcOrd="0" destOrd="0" presId="urn:microsoft.com/office/officeart/2005/8/layout/lProcess2"/>
    <dgm:cxn modelId="{BCD41A8D-2B48-40C2-A35A-5B090B03EC87}" type="presOf" srcId="{51BE3BC4-F8E2-4081-AB11-715B6FCB764E}" destId="{28B9F7B9-7708-4A66-9B2D-6DBA0C6B859D}" srcOrd="0" destOrd="0" presId="urn:microsoft.com/office/officeart/2005/8/layout/lProcess2"/>
    <dgm:cxn modelId="{79905390-486C-4A82-8686-8AC92AC8BFA9}" type="presOf" srcId="{4D827A96-3BA5-430A-BC7A-6F000599445C}" destId="{25D91716-A6BA-441D-AF5F-839CEA1A489B}" srcOrd="0" destOrd="0" presId="urn:microsoft.com/office/officeart/2005/8/layout/lProcess2"/>
    <dgm:cxn modelId="{892E3F95-04CF-4F40-9E4D-2C4DE7C158FD}" srcId="{E680B9BF-E434-44A7-9169-07B45187F5BE}" destId="{25AEFE65-C7A3-4926-AC1C-0B6A1420774A}" srcOrd="1" destOrd="0" parTransId="{2B1B933E-03E6-445F-A179-7AD077986F36}" sibTransId="{7F2D3B59-EC5C-4C04-94CA-503D2A52BD9A}"/>
    <dgm:cxn modelId="{4D8FC695-C691-41E4-A360-6A8A41BD8F7F}" srcId="{E680B9BF-E434-44A7-9169-07B45187F5BE}" destId="{18D4348F-FAFB-48FE-A865-C9FCB832A390}" srcOrd="2" destOrd="0" parTransId="{AC2E94BC-4D9E-44B4-80D9-4E81BD92039A}" sibTransId="{D6932547-4A7F-42F9-9F53-18BD7F76CB22}"/>
    <dgm:cxn modelId="{0F37019C-E296-4D23-A55B-061DC76EB1FB}" type="presOf" srcId="{25AEFE65-C7A3-4926-AC1C-0B6A1420774A}" destId="{8412A664-4111-49BD-8DF7-7D96FA7D9FF4}" srcOrd="1" destOrd="0" presId="urn:microsoft.com/office/officeart/2005/8/layout/lProcess2"/>
    <dgm:cxn modelId="{EB7119A6-3B97-4BF8-895A-5053623D8CC6}" srcId="{18D4348F-FAFB-48FE-A865-C9FCB832A390}" destId="{C53303E6-A1C1-4E10-9B36-AA5E1003C059}" srcOrd="0" destOrd="0" parTransId="{6CCAE38C-D078-4657-8FE8-D1EA8A179720}" sibTransId="{1A2BCF34-237D-4FBB-B409-DD8D5A69659D}"/>
    <dgm:cxn modelId="{7C2112C8-E1EE-4B0C-B0F0-98F7B1788284}" srcId="{18D4348F-FAFB-48FE-A865-C9FCB832A390}" destId="{624013F9-B513-4019-AA1E-77EAB3608F4E}" srcOrd="1" destOrd="0" parTransId="{7FB9F0F9-A73A-48AB-96E1-3E1E7ACD7A4B}" sibTransId="{56D79D4B-0861-4EC0-A7FC-484D215229D0}"/>
    <dgm:cxn modelId="{E7D572C8-6752-43A9-AAC3-19B9D03BE05E}" srcId="{25AEFE65-C7A3-4926-AC1C-0B6A1420774A}" destId="{8DEF139D-47E1-4DF8-89C0-0F3D35F164F1}" srcOrd="0" destOrd="0" parTransId="{3EF76B4F-2CBA-42BC-A2FB-6B35572D30AD}" sibTransId="{34F4D5CC-402A-4D43-8CB0-5AE62B7BCDD0}"/>
    <dgm:cxn modelId="{4CA3C3DA-87CF-472C-9EC7-57906092E876}" type="presOf" srcId="{8DEF139D-47E1-4DF8-89C0-0F3D35F164F1}" destId="{5D7C1FE5-05A8-4026-833E-52B09ED93E95}" srcOrd="0" destOrd="0" presId="urn:microsoft.com/office/officeart/2005/8/layout/lProcess2"/>
    <dgm:cxn modelId="{A2CCE0F6-9942-429C-99CD-0FDFD91C4622}" type="presOf" srcId="{3E875C67-99E9-4788-84A6-15D6B372DEFC}" destId="{C2368261-3B66-4E0E-AC08-1D37F1319BB3}" srcOrd="0" destOrd="0" presId="urn:microsoft.com/office/officeart/2005/8/layout/lProcess2"/>
    <dgm:cxn modelId="{EB11A3FA-4C90-41C1-8A21-EE4934A0AE3C}" type="presParOf" srcId="{ED238B2A-E426-4455-8ABF-66826E05D250}" destId="{224FB30A-892A-482B-B0A4-9D7D0EEAAF0A}" srcOrd="0" destOrd="0" presId="urn:microsoft.com/office/officeart/2005/8/layout/lProcess2"/>
    <dgm:cxn modelId="{59C11E31-BCF4-483D-A14F-4A630427FACE}" type="presParOf" srcId="{224FB30A-892A-482B-B0A4-9D7D0EEAAF0A}" destId="{D2B30ED7-E5A0-4224-A464-4A43DEB578B5}" srcOrd="0" destOrd="0" presId="urn:microsoft.com/office/officeart/2005/8/layout/lProcess2"/>
    <dgm:cxn modelId="{A25BE8C6-3FB8-4B16-A6EE-2038EC441D18}" type="presParOf" srcId="{224FB30A-892A-482B-B0A4-9D7D0EEAAF0A}" destId="{AE47368F-79D2-4FE3-B369-C14CECA9B943}" srcOrd="1" destOrd="0" presId="urn:microsoft.com/office/officeart/2005/8/layout/lProcess2"/>
    <dgm:cxn modelId="{470C6561-62D8-420C-B942-ED6C6AA147AC}" type="presParOf" srcId="{224FB30A-892A-482B-B0A4-9D7D0EEAAF0A}" destId="{C82E19BB-C115-414F-8A10-F3734CA661DE}" srcOrd="2" destOrd="0" presId="urn:microsoft.com/office/officeart/2005/8/layout/lProcess2"/>
    <dgm:cxn modelId="{BDA1D5F1-DE41-4905-9D52-2ED521E84E28}" type="presParOf" srcId="{C82E19BB-C115-414F-8A10-F3734CA661DE}" destId="{8AB36849-C8CF-42DF-A7D0-2600E5E8C3D2}" srcOrd="0" destOrd="0" presId="urn:microsoft.com/office/officeart/2005/8/layout/lProcess2"/>
    <dgm:cxn modelId="{DEB45772-2CAE-4D53-B75D-61185D62FE64}" type="presParOf" srcId="{8AB36849-C8CF-42DF-A7D0-2600E5E8C3D2}" destId="{25D91716-A6BA-441D-AF5F-839CEA1A489B}" srcOrd="0" destOrd="0" presId="urn:microsoft.com/office/officeart/2005/8/layout/lProcess2"/>
    <dgm:cxn modelId="{7877B7E5-3336-4537-9063-2C7FB4439208}" type="presParOf" srcId="{8AB36849-C8CF-42DF-A7D0-2600E5E8C3D2}" destId="{7DAB6E4B-36EF-4C4C-AD6B-5AE7B494DBF2}" srcOrd="1" destOrd="0" presId="urn:microsoft.com/office/officeart/2005/8/layout/lProcess2"/>
    <dgm:cxn modelId="{92DA2381-5914-408E-839A-E33DF62CDDB2}" type="presParOf" srcId="{8AB36849-C8CF-42DF-A7D0-2600E5E8C3D2}" destId="{C2368261-3B66-4E0E-AC08-1D37F1319BB3}" srcOrd="2" destOrd="0" presId="urn:microsoft.com/office/officeart/2005/8/layout/lProcess2"/>
    <dgm:cxn modelId="{7EA86162-8C68-4989-8297-78166FF6206B}" type="presParOf" srcId="{ED238B2A-E426-4455-8ABF-66826E05D250}" destId="{AD7C0304-42C4-45E8-95BD-40DAAA96EC59}" srcOrd="1" destOrd="0" presId="urn:microsoft.com/office/officeart/2005/8/layout/lProcess2"/>
    <dgm:cxn modelId="{30C1F6AD-74E7-44D4-9586-2EED1F5763A2}" type="presParOf" srcId="{ED238B2A-E426-4455-8ABF-66826E05D250}" destId="{31815AED-6670-4DBA-82DC-94DA43C7A57C}" srcOrd="2" destOrd="0" presId="urn:microsoft.com/office/officeart/2005/8/layout/lProcess2"/>
    <dgm:cxn modelId="{4498F627-5C58-4A6A-83B4-1025BE2B42FC}" type="presParOf" srcId="{31815AED-6670-4DBA-82DC-94DA43C7A57C}" destId="{7E279F3C-9D7F-45D8-86B2-88759A04CD81}" srcOrd="0" destOrd="0" presId="urn:microsoft.com/office/officeart/2005/8/layout/lProcess2"/>
    <dgm:cxn modelId="{1124E2EE-D20C-4DE9-9666-B04A912BC8C2}" type="presParOf" srcId="{31815AED-6670-4DBA-82DC-94DA43C7A57C}" destId="{8412A664-4111-49BD-8DF7-7D96FA7D9FF4}" srcOrd="1" destOrd="0" presId="urn:microsoft.com/office/officeart/2005/8/layout/lProcess2"/>
    <dgm:cxn modelId="{71448DBC-BC0B-48F1-9B0B-21ECFA7B052B}" type="presParOf" srcId="{31815AED-6670-4DBA-82DC-94DA43C7A57C}" destId="{2A88A780-BBFD-42C6-986C-A90F4B92A6F9}" srcOrd="2" destOrd="0" presId="urn:microsoft.com/office/officeart/2005/8/layout/lProcess2"/>
    <dgm:cxn modelId="{5EEFF1E8-358B-4311-B02A-6217FB16572B}" type="presParOf" srcId="{2A88A780-BBFD-42C6-986C-A90F4B92A6F9}" destId="{11C8065E-F67D-4CF9-8AC5-55E09FF84328}" srcOrd="0" destOrd="0" presId="urn:microsoft.com/office/officeart/2005/8/layout/lProcess2"/>
    <dgm:cxn modelId="{9B81853E-4333-4DA4-A225-98EB7B42F67D}" type="presParOf" srcId="{11C8065E-F67D-4CF9-8AC5-55E09FF84328}" destId="{5D7C1FE5-05A8-4026-833E-52B09ED93E95}" srcOrd="0" destOrd="0" presId="urn:microsoft.com/office/officeart/2005/8/layout/lProcess2"/>
    <dgm:cxn modelId="{E0E4AC0E-A57E-4D13-9DDC-257BE53910C4}" type="presParOf" srcId="{11C8065E-F67D-4CF9-8AC5-55E09FF84328}" destId="{990039B0-978F-498F-9FE8-86979EB56879}" srcOrd="1" destOrd="0" presId="urn:microsoft.com/office/officeart/2005/8/layout/lProcess2"/>
    <dgm:cxn modelId="{DD699EFD-9752-4FC8-A3C0-D63343985456}" type="presParOf" srcId="{11C8065E-F67D-4CF9-8AC5-55E09FF84328}" destId="{DDB997B0-4BD9-4B3E-A3DE-36D80E48F9C0}" srcOrd="2" destOrd="0" presId="urn:microsoft.com/office/officeart/2005/8/layout/lProcess2"/>
    <dgm:cxn modelId="{824F28B0-EF85-4DAA-A015-85A69EAFFB99}" type="presParOf" srcId="{11C8065E-F67D-4CF9-8AC5-55E09FF84328}" destId="{6AC9BACA-1E27-409E-A6D0-EE69DB2D4441}" srcOrd="3" destOrd="0" presId="urn:microsoft.com/office/officeart/2005/8/layout/lProcess2"/>
    <dgm:cxn modelId="{AA9807C6-197B-4E70-A682-8EF6CB340927}" type="presParOf" srcId="{11C8065E-F67D-4CF9-8AC5-55E09FF84328}" destId="{4D8E6164-40EC-4F7B-9D91-001D18BFD010}" srcOrd="4" destOrd="0" presId="urn:microsoft.com/office/officeart/2005/8/layout/lProcess2"/>
    <dgm:cxn modelId="{EE220CAD-5542-45EC-9614-EADA0D7FF4EF}" type="presParOf" srcId="{11C8065E-F67D-4CF9-8AC5-55E09FF84328}" destId="{B4416DAB-8A64-43B9-98AB-006D215100D6}" srcOrd="5" destOrd="0" presId="urn:microsoft.com/office/officeart/2005/8/layout/lProcess2"/>
    <dgm:cxn modelId="{EE0EFC62-F91E-4BDD-A8FD-0C9B3C804BE8}" type="presParOf" srcId="{11C8065E-F67D-4CF9-8AC5-55E09FF84328}" destId="{28B9F7B9-7708-4A66-9B2D-6DBA0C6B859D}" srcOrd="6" destOrd="0" presId="urn:microsoft.com/office/officeart/2005/8/layout/lProcess2"/>
    <dgm:cxn modelId="{7971FE2D-692A-4862-928F-A97806816F6C}" type="presParOf" srcId="{ED238B2A-E426-4455-8ABF-66826E05D250}" destId="{7F592B79-1FF8-4638-AD21-A2924C7FAA14}" srcOrd="3" destOrd="0" presId="urn:microsoft.com/office/officeart/2005/8/layout/lProcess2"/>
    <dgm:cxn modelId="{22EDA13F-8F8C-4F3C-B347-2B5DF0CA4C7D}" type="presParOf" srcId="{ED238B2A-E426-4455-8ABF-66826E05D250}" destId="{6A4AE7C6-B4EC-4A2F-82F5-BECDAFEC2506}" srcOrd="4" destOrd="0" presId="urn:microsoft.com/office/officeart/2005/8/layout/lProcess2"/>
    <dgm:cxn modelId="{6F4A5910-B7E5-46AC-A9EA-1D15B0592605}" type="presParOf" srcId="{6A4AE7C6-B4EC-4A2F-82F5-BECDAFEC2506}" destId="{05F2113B-CFA6-49C1-BA45-C31C90799049}" srcOrd="0" destOrd="0" presId="urn:microsoft.com/office/officeart/2005/8/layout/lProcess2"/>
    <dgm:cxn modelId="{850A6703-9669-416F-A0E5-F64DE8906AE1}" type="presParOf" srcId="{6A4AE7C6-B4EC-4A2F-82F5-BECDAFEC2506}" destId="{8382E2D2-D43F-4956-9C0F-2C157F50C5F7}" srcOrd="1" destOrd="0" presId="urn:microsoft.com/office/officeart/2005/8/layout/lProcess2"/>
    <dgm:cxn modelId="{5BEDCE66-5057-4367-BF4B-7B67DE43F6E7}" type="presParOf" srcId="{6A4AE7C6-B4EC-4A2F-82F5-BECDAFEC2506}" destId="{0434515D-81DC-4FE3-A224-53D0B26E8E1D}" srcOrd="2" destOrd="0" presId="urn:microsoft.com/office/officeart/2005/8/layout/lProcess2"/>
    <dgm:cxn modelId="{21B4F970-3482-4CB6-886D-C75125B1FDF3}" type="presParOf" srcId="{0434515D-81DC-4FE3-A224-53D0B26E8E1D}" destId="{38F4A4A5-7830-43E4-A649-59BEA1ED7517}" srcOrd="0" destOrd="0" presId="urn:microsoft.com/office/officeart/2005/8/layout/lProcess2"/>
    <dgm:cxn modelId="{5CBAAF13-E648-4F10-8D9D-5C5A78D54697}" type="presParOf" srcId="{38F4A4A5-7830-43E4-A649-59BEA1ED7517}" destId="{4EBF60AC-D9D4-4627-A72F-385B34851FFC}" srcOrd="0" destOrd="0" presId="urn:microsoft.com/office/officeart/2005/8/layout/lProcess2"/>
    <dgm:cxn modelId="{B1AE54BE-DD29-446F-A17E-6197BC29E364}" type="presParOf" srcId="{38F4A4A5-7830-43E4-A649-59BEA1ED7517}" destId="{572587C4-837C-4685-9B48-E0B43537BB94}" srcOrd="1" destOrd="0" presId="urn:microsoft.com/office/officeart/2005/8/layout/lProcess2"/>
    <dgm:cxn modelId="{B0AD87C2-8028-4C13-8AC4-1382B3610966}" type="presParOf" srcId="{38F4A4A5-7830-43E4-A649-59BEA1ED7517}" destId="{265A8B8E-4F78-4765-9F57-C1AB7274E0DE}"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B30ED7-E5A0-4224-A464-4A43DEB578B5}">
      <dsp:nvSpPr>
        <dsp:cNvPr id="0" name=""/>
        <dsp:cNvSpPr/>
      </dsp:nvSpPr>
      <dsp:spPr>
        <a:xfrm>
          <a:off x="1032" y="0"/>
          <a:ext cx="2684487" cy="4724399"/>
        </a:xfrm>
        <a:prstGeom prst="roundRect">
          <a:avLst>
            <a:gd name="adj" fmla="val 10000"/>
          </a:avLst>
        </a:prstGeom>
        <a:solidFill>
          <a:schemeClr val="accent2">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mn-MN" sz="3000" b="1" kern="1200" dirty="0">
              <a:latin typeface="Times New Roman" panose="02020603050405020304" pitchFamily="18" charset="0"/>
              <a:cs typeface="Times New Roman" panose="02020603050405020304" pitchFamily="18" charset="0"/>
            </a:rPr>
            <a:t>Хувьцаа эзэмшигчид</a:t>
          </a:r>
          <a:endParaRPr lang="en-US" sz="3000" b="1" kern="1200" dirty="0">
            <a:latin typeface="Times New Roman" panose="02020603050405020304" pitchFamily="18" charset="0"/>
            <a:cs typeface="Times New Roman" panose="02020603050405020304" pitchFamily="18" charset="0"/>
          </a:endParaRPr>
        </a:p>
      </dsp:txBody>
      <dsp:txXfrm>
        <a:off x="1032" y="0"/>
        <a:ext cx="2684487" cy="1417320"/>
      </dsp:txXfrm>
    </dsp:sp>
    <dsp:sp modelId="{25D91716-A6BA-441D-AF5F-839CEA1A489B}">
      <dsp:nvSpPr>
        <dsp:cNvPr id="0" name=""/>
        <dsp:cNvSpPr/>
      </dsp:nvSpPr>
      <dsp:spPr>
        <a:xfrm>
          <a:off x="269481" y="1418704"/>
          <a:ext cx="2147589" cy="1424471"/>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Хөрөнгөөр хангана </a:t>
          </a:r>
          <a:endParaRPr lang="en-US" sz="1400" kern="1200" dirty="0">
            <a:latin typeface="Times New Roman" panose="02020603050405020304" pitchFamily="18" charset="0"/>
            <a:cs typeface="Times New Roman" panose="02020603050405020304" pitchFamily="18" charset="0"/>
          </a:endParaRPr>
        </a:p>
      </dsp:txBody>
      <dsp:txXfrm>
        <a:off x="311202" y="1460425"/>
        <a:ext cx="2064147" cy="1341029"/>
      </dsp:txXfrm>
    </dsp:sp>
    <dsp:sp modelId="{C2368261-3B66-4E0E-AC08-1D37F1319BB3}">
      <dsp:nvSpPr>
        <dsp:cNvPr id="0" name=""/>
        <dsp:cNvSpPr/>
      </dsp:nvSpPr>
      <dsp:spPr>
        <a:xfrm>
          <a:off x="269481" y="3062324"/>
          <a:ext cx="2147589" cy="1424471"/>
        </a:xfrm>
        <a:prstGeom prst="roundRect">
          <a:avLst>
            <a:gd name="adj" fmla="val 10000"/>
          </a:avLst>
        </a:prstGeom>
        <a:gradFill rotWithShape="0">
          <a:gsLst>
            <a:gs pos="0">
              <a:schemeClr val="accent2">
                <a:hueOff val="668788"/>
                <a:satOff val="-834"/>
                <a:lumOff val="196"/>
                <a:alphaOff val="0"/>
                <a:tint val="50000"/>
                <a:satMod val="300000"/>
              </a:schemeClr>
            </a:gs>
            <a:gs pos="35000">
              <a:schemeClr val="accent2">
                <a:hueOff val="668788"/>
                <a:satOff val="-834"/>
                <a:lumOff val="196"/>
                <a:alphaOff val="0"/>
                <a:tint val="37000"/>
                <a:satMod val="300000"/>
              </a:schemeClr>
            </a:gs>
            <a:gs pos="100000">
              <a:schemeClr val="accent2">
                <a:hueOff val="668788"/>
                <a:satOff val="-834"/>
                <a:lumOff val="19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ТУЗ-ийн гишүүдийг сонгоно, чөлөөлнө</a:t>
          </a:r>
          <a:endParaRPr lang="en-US" sz="1400" kern="1200" dirty="0">
            <a:latin typeface="Times New Roman" panose="02020603050405020304" pitchFamily="18" charset="0"/>
            <a:cs typeface="Times New Roman" panose="02020603050405020304" pitchFamily="18" charset="0"/>
          </a:endParaRPr>
        </a:p>
      </dsp:txBody>
      <dsp:txXfrm>
        <a:off x="311202" y="3104045"/>
        <a:ext cx="2064147" cy="1341029"/>
      </dsp:txXfrm>
    </dsp:sp>
    <dsp:sp modelId="{7E279F3C-9D7F-45D8-86B2-88759A04CD81}">
      <dsp:nvSpPr>
        <dsp:cNvPr id="0" name=""/>
        <dsp:cNvSpPr/>
      </dsp:nvSpPr>
      <dsp:spPr>
        <a:xfrm>
          <a:off x="2971793" y="0"/>
          <a:ext cx="2684487" cy="4724399"/>
        </a:xfrm>
        <a:prstGeom prst="roundRect">
          <a:avLst>
            <a:gd name="adj" fmla="val 10000"/>
          </a:avLst>
        </a:prstGeom>
        <a:solidFill>
          <a:schemeClr val="accent2">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mn-MN" sz="3000" b="1" kern="1200" dirty="0">
              <a:latin typeface="Times New Roman" panose="02020603050405020304" pitchFamily="18" charset="0"/>
              <a:cs typeface="Times New Roman" panose="02020603050405020304" pitchFamily="18" charset="0"/>
            </a:rPr>
            <a:t>ТУЗ</a:t>
          </a:r>
          <a:endParaRPr lang="en-US" sz="3000" b="1" kern="1200" dirty="0">
            <a:latin typeface="Times New Roman" panose="02020603050405020304" pitchFamily="18" charset="0"/>
            <a:cs typeface="Times New Roman" panose="02020603050405020304" pitchFamily="18" charset="0"/>
          </a:endParaRPr>
        </a:p>
      </dsp:txBody>
      <dsp:txXfrm>
        <a:off x="2971793" y="0"/>
        <a:ext cx="2684487" cy="1417320"/>
      </dsp:txXfrm>
    </dsp:sp>
    <dsp:sp modelId="{5D7C1FE5-05A8-4026-833E-52B09ED93E95}">
      <dsp:nvSpPr>
        <dsp:cNvPr id="0" name=""/>
        <dsp:cNvSpPr/>
      </dsp:nvSpPr>
      <dsp:spPr>
        <a:xfrm>
          <a:off x="3155305" y="1417435"/>
          <a:ext cx="2147589" cy="688244"/>
        </a:xfrm>
        <a:prstGeom prst="roundRect">
          <a:avLst>
            <a:gd name="adj" fmla="val 10000"/>
          </a:avLst>
        </a:prstGeom>
        <a:gradFill rotWithShape="0">
          <a:gsLst>
            <a:gs pos="0">
              <a:schemeClr val="accent2">
                <a:hueOff val="1337577"/>
                <a:satOff val="-1668"/>
                <a:lumOff val="392"/>
                <a:alphaOff val="0"/>
                <a:tint val="50000"/>
                <a:satMod val="300000"/>
              </a:schemeClr>
            </a:gs>
            <a:gs pos="35000">
              <a:schemeClr val="accent2">
                <a:hueOff val="1337577"/>
                <a:satOff val="-1668"/>
                <a:lumOff val="392"/>
                <a:alphaOff val="0"/>
                <a:tint val="37000"/>
                <a:satMod val="300000"/>
              </a:schemeClr>
            </a:gs>
            <a:gs pos="100000">
              <a:schemeClr val="accent2">
                <a:hueOff val="1337577"/>
                <a:satOff val="-1668"/>
                <a:lumOff val="39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ХЭ-ийг төлөөлнө</a:t>
          </a:r>
          <a:endParaRPr lang="en-US" sz="1400" kern="1200" dirty="0">
            <a:latin typeface="Times New Roman" panose="02020603050405020304" pitchFamily="18" charset="0"/>
            <a:cs typeface="Times New Roman" panose="02020603050405020304" pitchFamily="18" charset="0"/>
          </a:endParaRPr>
        </a:p>
      </dsp:txBody>
      <dsp:txXfrm>
        <a:off x="3175463" y="1437593"/>
        <a:ext cx="2107273" cy="647928"/>
      </dsp:txXfrm>
    </dsp:sp>
    <dsp:sp modelId="{DDB997B0-4BD9-4B3E-A3DE-36D80E48F9C0}">
      <dsp:nvSpPr>
        <dsp:cNvPr id="0" name=""/>
        <dsp:cNvSpPr/>
      </dsp:nvSpPr>
      <dsp:spPr>
        <a:xfrm>
          <a:off x="3155305" y="2211563"/>
          <a:ext cx="2147589" cy="688244"/>
        </a:xfrm>
        <a:prstGeom prst="roundRect">
          <a:avLst>
            <a:gd name="adj" fmla="val 10000"/>
          </a:avLst>
        </a:prstGeom>
        <a:gradFill rotWithShape="0">
          <a:gsLst>
            <a:gs pos="0">
              <a:schemeClr val="accent2">
                <a:hueOff val="2006365"/>
                <a:satOff val="-2502"/>
                <a:lumOff val="588"/>
                <a:alphaOff val="0"/>
                <a:tint val="50000"/>
                <a:satMod val="300000"/>
              </a:schemeClr>
            </a:gs>
            <a:gs pos="35000">
              <a:schemeClr val="accent2">
                <a:hueOff val="2006365"/>
                <a:satOff val="-2502"/>
                <a:lumOff val="588"/>
                <a:alphaOff val="0"/>
                <a:tint val="37000"/>
                <a:satMod val="300000"/>
              </a:schemeClr>
            </a:gs>
            <a:gs pos="100000">
              <a:schemeClr val="accent2">
                <a:hueOff val="2006365"/>
                <a:satOff val="-2502"/>
                <a:lumOff val="58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Стратеги батлана</a:t>
          </a:r>
          <a:endParaRPr lang="en-US" sz="1400" kern="1200" dirty="0">
            <a:latin typeface="Times New Roman" panose="02020603050405020304" pitchFamily="18" charset="0"/>
            <a:cs typeface="Times New Roman" panose="02020603050405020304" pitchFamily="18" charset="0"/>
          </a:endParaRPr>
        </a:p>
      </dsp:txBody>
      <dsp:txXfrm>
        <a:off x="3175463" y="2231721"/>
        <a:ext cx="2107273" cy="647928"/>
      </dsp:txXfrm>
    </dsp:sp>
    <dsp:sp modelId="{4D8E6164-40EC-4F7B-9D91-001D18BFD010}">
      <dsp:nvSpPr>
        <dsp:cNvPr id="0" name=""/>
        <dsp:cNvSpPr/>
      </dsp:nvSpPr>
      <dsp:spPr>
        <a:xfrm>
          <a:off x="3155305" y="3005691"/>
          <a:ext cx="2147589" cy="688244"/>
        </a:xfrm>
        <a:prstGeom prst="roundRect">
          <a:avLst>
            <a:gd name="adj" fmla="val 10000"/>
          </a:avLst>
        </a:prstGeom>
        <a:gradFill rotWithShape="0">
          <a:gsLst>
            <a:gs pos="0">
              <a:schemeClr val="accent2">
                <a:hueOff val="2675154"/>
                <a:satOff val="-3337"/>
                <a:lumOff val="785"/>
                <a:alphaOff val="0"/>
                <a:tint val="50000"/>
                <a:satMod val="300000"/>
              </a:schemeClr>
            </a:gs>
            <a:gs pos="35000">
              <a:schemeClr val="accent2">
                <a:hueOff val="2675154"/>
                <a:satOff val="-3337"/>
                <a:lumOff val="785"/>
                <a:alphaOff val="0"/>
                <a:tint val="37000"/>
                <a:satMod val="300000"/>
              </a:schemeClr>
            </a:gs>
            <a:gs pos="100000">
              <a:schemeClr val="accent2">
                <a:hueOff val="2675154"/>
                <a:satOff val="-3337"/>
                <a:lumOff val="78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Гүйцэтгэх захирлыг удирдамжаар хангаж чиглүүлнэ</a:t>
          </a:r>
          <a:endParaRPr lang="en-US" sz="1400" kern="1200" dirty="0">
            <a:latin typeface="Times New Roman" panose="02020603050405020304" pitchFamily="18" charset="0"/>
            <a:cs typeface="Times New Roman" panose="02020603050405020304" pitchFamily="18" charset="0"/>
          </a:endParaRPr>
        </a:p>
      </dsp:txBody>
      <dsp:txXfrm>
        <a:off x="3175463" y="3025849"/>
        <a:ext cx="2107273" cy="647928"/>
      </dsp:txXfrm>
    </dsp:sp>
    <dsp:sp modelId="{28B9F7B9-7708-4A66-9B2D-6DBA0C6B859D}">
      <dsp:nvSpPr>
        <dsp:cNvPr id="0" name=""/>
        <dsp:cNvSpPr/>
      </dsp:nvSpPr>
      <dsp:spPr>
        <a:xfrm>
          <a:off x="3155305" y="3799820"/>
          <a:ext cx="2147589" cy="688244"/>
        </a:xfrm>
        <a:prstGeom prst="roundRect">
          <a:avLst>
            <a:gd name="adj" fmla="val 10000"/>
          </a:avLst>
        </a:prstGeom>
        <a:gradFill rotWithShape="0">
          <a:gsLst>
            <a:gs pos="0">
              <a:schemeClr val="accent2">
                <a:hueOff val="3343942"/>
                <a:satOff val="-4171"/>
                <a:lumOff val="981"/>
                <a:alphaOff val="0"/>
                <a:tint val="50000"/>
                <a:satMod val="300000"/>
              </a:schemeClr>
            </a:gs>
            <a:gs pos="35000">
              <a:schemeClr val="accent2">
                <a:hueOff val="3343942"/>
                <a:satOff val="-4171"/>
                <a:lumOff val="981"/>
                <a:alphaOff val="0"/>
                <a:tint val="37000"/>
                <a:satMod val="300000"/>
              </a:schemeClr>
            </a:gs>
            <a:gs pos="100000">
              <a:schemeClr val="accent2">
                <a:hueOff val="3343942"/>
                <a:satOff val="-4171"/>
                <a:lumOff val="98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Гүйцэтгэх захиралд  хяналт тавина</a:t>
          </a:r>
          <a:endParaRPr lang="en-US" sz="1400" kern="1200" dirty="0">
            <a:latin typeface="Times New Roman" panose="02020603050405020304" pitchFamily="18" charset="0"/>
            <a:cs typeface="Times New Roman" panose="02020603050405020304" pitchFamily="18" charset="0"/>
          </a:endParaRPr>
        </a:p>
      </dsp:txBody>
      <dsp:txXfrm>
        <a:off x="3175463" y="3819978"/>
        <a:ext cx="2107273" cy="647928"/>
      </dsp:txXfrm>
    </dsp:sp>
    <dsp:sp modelId="{05F2113B-CFA6-49C1-BA45-C31C90799049}">
      <dsp:nvSpPr>
        <dsp:cNvPr id="0" name=""/>
        <dsp:cNvSpPr/>
      </dsp:nvSpPr>
      <dsp:spPr>
        <a:xfrm>
          <a:off x="5772680" y="0"/>
          <a:ext cx="2684487" cy="4724399"/>
        </a:xfrm>
        <a:prstGeom prst="roundRect">
          <a:avLst>
            <a:gd name="adj" fmla="val 10000"/>
          </a:avLst>
        </a:prstGeom>
        <a:solidFill>
          <a:schemeClr val="accent2">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mn-MN" sz="3000" b="1" kern="1200" dirty="0">
              <a:latin typeface="Times New Roman" panose="02020603050405020304" pitchFamily="18" charset="0"/>
              <a:cs typeface="Times New Roman" panose="02020603050405020304" pitchFamily="18" charset="0"/>
            </a:rPr>
            <a:t>Гүйцэтгэх удирдлага</a:t>
          </a:r>
          <a:endParaRPr lang="en-US" sz="3000" b="1" kern="1200" dirty="0">
            <a:latin typeface="Times New Roman" panose="02020603050405020304" pitchFamily="18" charset="0"/>
            <a:cs typeface="Times New Roman" panose="02020603050405020304" pitchFamily="18" charset="0"/>
          </a:endParaRPr>
        </a:p>
      </dsp:txBody>
      <dsp:txXfrm>
        <a:off x="5772680" y="0"/>
        <a:ext cx="2684487" cy="1417320"/>
      </dsp:txXfrm>
    </dsp:sp>
    <dsp:sp modelId="{4EBF60AC-D9D4-4627-A72F-385B34851FFC}">
      <dsp:nvSpPr>
        <dsp:cNvPr id="0" name=""/>
        <dsp:cNvSpPr/>
      </dsp:nvSpPr>
      <dsp:spPr>
        <a:xfrm>
          <a:off x="6041128" y="1418704"/>
          <a:ext cx="2147589" cy="1424471"/>
        </a:xfrm>
        <a:prstGeom prst="roundRect">
          <a:avLst>
            <a:gd name="adj" fmla="val 10000"/>
          </a:avLst>
        </a:prstGeom>
        <a:gradFill rotWithShape="0">
          <a:gsLst>
            <a:gs pos="0">
              <a:schemeClr val="accent2">
                <a:hueOff val="4012731"/>
                <a:satOff val="-5005"/>
                <a:lumOff val="1177"/>
                <a:alphaOff val="0"/>
                <a:tint val="50000"/>
                <a:satMod val="300000"/>
              </a:schemeClr>
            </a:gs>
            <a:gs pos="35000">
              <a:schemeClr val="accent2">
                <a:hueOff val="4012731"/>
                <a:satOff val="-5005"/>
                <a:lumOff val="1177"/>
                <a:alphaOff val="0"/>
                <a:tint val="37000"/>
                <a:satMod val="300000"/>
              </a:schemeClr>
            </a:gs>
            <a:gs pos="100000">
              <a:schemeClr val="accent2">
                <a:hueOff val="4012731"/>
                <a:satOff val="-5005"/>
                <a:lumOff val="117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Стратегийг хэрэгжүүлнэ</a:t>
          </a:r>
          <a:endParaRPr lang="en-US" sz="1400" kern="1200" dirty="0">
            <a:latin typeface="Times New Roman" panose="02020603050405020304" pitchFamily="18" charset="0"/>
            <a:cs typeface="Times New Roman" panose="02020603050405020304" pitchFamily="18" charset="0"/>
          </a:endParaRPr>
        </a:p>
      </dsp:txBody>
      <dsp:txXfrm>
        <a:off x="6082849" y="1460425"/>
        <a:ext cx="2064147" cy="1341029"/>
      </dsp:txXfrm>
    </dsp:sp>
    <dsp:sp modelId="{265A8B8E-4F78-4765-9F57-C1AB7274E0DE}">
      <dsp:nvSpPr>
        <dsp:cNvPr id="0" name=""/>
        <dsp:cNvSpPr/>
      </dsp:nvSpPr>
      <dsp:spPr>
        <a:xfrm>
          <a:off x="6041128" y="3062324"/>
          <a:ext cx="2147589" cy="1424471"/>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mn-MN" sz="1400" kern="1200" dirty="0">
              <a:latin typeface="Times New Roman" panose="02020603050405020304" pitchFamily="18" charset="0"/>
              <a:cs typeface="Times New Roman" panose="02020603050405020304" pitchFamily="18" charset="0"/>
            </a:rPr>
            <a:t>Ил тод тайлагнаж, мэдээлнэ</a:t>
          </a:r>
          <a:endParaRPr lang="en-US" sz="1400" kern="1200" dirty="0">
            <a:latin typeface="Times New Roman" panose="02020603050405020304" pitchFamily="18" charset="0"/>
            <a:cs typeface="Times New Roman" panose="02020603050405020304" pitchFamily="18" charset="0"/>
          </a:endParaRPr>
        </a:p>
      </dsp:txBody>
      <dsp:txXfrm>
        <a:off x="6082849" y="3104045"/>
        <a:ext cx="2064147" cy="134102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5C4876FC-93FF-4FDB-B087-513D5773847A}" type="datetimeFigureOut">
              <a:rPr lang="en-US" smtClean="0"/>
              <a:pPr/>
              <a:t>11/9/2020</a:t>
            </a:fld>
            <a:endParaRPr lang="en-US"/>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6BA535E5-0EAD-4F82-82B7-C61796B561B6}" type="slidenum">
              <a:rPr lang="en-US" smtClean="0"/>
              <a:pPr/>
              <a:t>‹#›</a:t>
            </a:fld>
            <a:endParaRPr lang="en-US"/>
          </a:p>
        </p:txBody>
      </p:sp>
    </p:spTree>
    <p:extLst>
      <p:ext uri="{BB962C8B-B14F-4D97-AF65-F5344CB8AC3E}">
        <p14:creationId xmlns:p14="http://schemas.microsoft.com/office/powerpoint/2010/main" val="30205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538AC46-4DBD-47C9-89A4-04BC8F4FA14A}" type="datetimeFigureOut">
              <a:rPr lang="en-US" smtClean="0"/>
              <a:pPr/>
              <a:t>11/9/2020</a:t>
            </a:fld>
            <a:endParaRPr lang="en-US"/>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3E58AD2F-F197-4F40-8F22-753AE8AD1F40}" type="slidenum">
              <a:rPr lang="en-US" smtClean="0"/>
              <a:pPr/>
              <a:t>‹#›</a:t>
            </a:fld>
            <a:endParaRPr lang="en-US"/>
          </a:p>
        </p:txBody>
      </p:sp>
    </p:spTree>
    <p:extLst>
      <p:ext uri="{BB962C8B-B14F-4D97-AF65-F5344CB8AC3E}">
        <p14:creationId xmlns:p14="http://schemas.microsoft.com/office/powerpoint/2010/main" val="1545230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dt" sz="quarter" idx="1"/>
          </p:nvPr>
        </p:nvSpPr>
        <p:spPr>
          <a:noFill/>
        </p:spPr>
        <p:txBody>
          <a:bodyPr/>
          <a:lstStyle/>
          <a:p>
            <a:r>
              <a:rPr lang="en-US"/>
              <a:t>Dr. Demir Yener</a:t>
            </a:r>
          </a:p>
        </p:txBody>
      </p:sp>
      <p:sp>
        <p:nvSpPr>
          <p:cNvPr id="59395" name="Rectangle 7"/>
          <p:cNvSpPr>
            <a:spLocks noGrp="1" noChangeArrowheads="1"/>
          </p:cNvSpPr>
          <p:nvPr>
            <p:ph type="sldNum" sz="quarter" idx="5"/>
          </p:nvPr>
        </p:nvSpPr>
        <p:spPr>
          <a:noFill/>
        </p:spPr>
        <p:txBody>
          <a:bodyPr/>
          <a:lstStyle/>
          <a:p>
            <a:fld id="{87625081-2597-486B-8400-09522880F9EF}" type="slidenum">
              <a:rPr lang="en-US" smtClean="0"/>
              <a:pPr/>
              <a:t>1</a:t>
            </a:fld>
            <a:endParaRPr lang="en-US"/>
          </a:p>
        </p:txBody>
      </p:sp>
      <p:sp>
        <p:nvSpPr>
          <p:cNvPr id="59396" name="Rectangle 2"/>
          <p:cNvSpPr>
            <a:spLocks noGrp="1" noRot="1" noChangeAspect="1" noChangeArrowheads="1" noTextEdit="1"/>
          </p:cNvSpPr>
          <p:nvPr>
            <p:ph type="sldImg"/>
          </p:nvPr>
        </p:nvSpPr>
        <p:spPr>
          <a:ln/>
        </p:spPr>
      </p:sp>
      <p:sp>
        <p:nvSpPr>
          <p:cNvPr id="59397"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95098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n-MN" dirty="0"/>
              <a:t>Ж</a:t>
            </a:r>
            <a:endParaRPr lang="en-US" dirty="0"/>
          </a:p>
        </p:txBody>
      </p:sp>
      <p:sp>
        <p:nvSpPr>
          <p:cNvPr id="4" name="Slide Number Placeholder 3"/>
          <p:cNvSpPr>
            <a:spLocks noGrp="1"/>
          </p:cNvSpPr>
          <p:nvPr>
            <p:ph type="sldNum" sz="quarter" idx="5"/>
          </p:nvPr>
        </p:nvSpPr>
        <p:spPr/>
        <p:txBody>
          <a:bodyPr/>
          <a:lstStyle/>
          <a:p>
            <a:fld id="{3E58AD2F-F197-4F40-8F22-753AE8AD1F40}" type="slidenum">
              <a:rPr lang="en-US" smtClean="0"/>
              <a:pPr/>
              <a:t>14</a:t>
            </a:fld>
            <a:endParaRPr lang="en-US"/>
          </a:p>
        </p:txBody>
      </p:sp>
    </p:spTree>
    <p:extLst>
      <p:ext uri="{BB962C8B-B14F-4D97-AF65-F5344CB8AC3E}">
        <p14:creationId xmlns:p14="http://schemas.microsoft.com/office/powerpoint/2010/main" val="279897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mn-MN"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mn-MN" sz="1200" kern="1200" dirty="0">
                <a:solidFill>
                  <a:schemeClr val="tx1"/>
                </a:solidFill>
                <a:effectLst/>
                <a:latin typeface="+mn-lt"/>
                <a:ea typeface="+mn-ea"/>
                <a:cs typeface="+mn-cs"/>
              </a:rPr>
              <a:t>ЖДААН-ийн үе шат бүр дэх хэрэгцээ ба эрсдлүүдийг мэднэ.</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mn-MN" sz="1200" kern="1200" dirty="0">
                <a:solidFill>
                  <a:schemeClr val="tx1"/>
                </a:solidFill>
                <a:effectLst/>
                <a:latin typeface="+mn-lt"/>
                <a:ea typeface="+mn-ea"/>
                <a:cs typeface="+mn-cs"/>
              </a:rPr>
              <a:t>Үе шат бүрт хамаарах тодорхой эрсдэл бүрээс сэргийлэхэд засаглалын үүргийг таньж мэднэ.</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E58AD2F-F197-4F40-8F22-753AE8AD1F40}" type="slidenum">
              <a:rPr lang="en-US" smtClean="0"/>
              <a:pPr/>
              <a:t>15</a:t>
            </a:fld>
            <a:endParaRPr lang="en-US"/>
          </a:p>
        </p:txBody>
      </p:sp>
    </p:spTree>
    <p:extLst>
      <p:ext uri="{BB962C8B-B14F-4D97-AF65-F5344CB8AC3E}">
        <p14:creationId xmlns:p14="http://schemas.microsoft.com/office/powerpoint/2010/main" val="2011219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58AD2F-F197-4F40-8F22-753AE8AD1F40}" type="slidenum">
              <a:rPr lang="en-US" smtClean="0"/>
              <a:pPr/>
              <a:t>19</a:t>
            </a:fld>
            <a:endParaRPr lang="en-US"/>
          </a:p>
        </p:txBody>
      </p:sp>
    </p:spTree>
    <p:extLst>
      <p:ext uri="{BB962C8B-B14F-4D97-AF65-F5344CB8AC3E}">
        <p14:creationId xmlns:p14="http://schemas.microsoft.com/office/powerpoint/2010/main" val="43033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mn-MN" dirty="0"/>
              <a:t>б</a:t>
            </a:r>
            <a:endParaRPr lang="en-US" dirty="0"/>
          </a:p>
        </p:txBody>
      </p:sp>
      <p:sp>
        <p:nvSpPr>
          <p:cNvPr id="4" name="Slide Number Placeholder 3"/>
          <p:cNvSpPr>
            <a:spLocks noGrp="1"/>
          </p:cNvSpPr>
          <p:nvPr>
            <p:ph type="sldNum" sz="quarter" idx="10"/>
          </p:nvPr>
        </p:nvSpPr>
        <p:spPr/>
        <p:txBody>
          <a:bodyPr/>
          <a:lstStyle/>
          <a:p>
            <a:fld id="{3E58AD2F-F197-4F40-8F22-753AE8AD1F40}" type="slidenum">
              <a:rPr lang="en-US" smtClean="0"/>
              <a:pPr/>
              <a:t>3</a:t>
            </a:fld>
            <a:endParaRPr lang="en-US"/>
          </a:p>
        </p:txBody>
      </p:sp>
    </p:spTree>
    <p:extLst>
      <p:ext uri="{BB962C8B-B14F-4D97-AF65-F5344CB8AC3E}">
        <p14:creationId xmlns:p14="http://schemas.microsoft.com/office/powerpoint/2010/main" val="37879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33460" y="4712384"/>
            <a:ext cx="6192832" cy="4468640"/>
          </a:xfrm>
        </p:spPr>
        <p:txBody>
          <a:bodyPr>
            <a:noAutofit/>
          </a:bodyPr>
          <a:lstStyle/>
          <a:p>
            <a:pPr eaLnBrk="1" hangingPunct="1">
              <a:lnSpc>
                <a:spcPct val="80000"/>
              </a:lnSpc>
              <a:spcBef>
                <a:spcPct val="0"/>
              </a:spcBef>
              <a:buClr>
                <a:schemeClr val="tx1"/>
              </a:buClr>
              <a:buFont typeface="Wingdings" pitchFamily="2" charset="2"/>
              <a:buChar char="Ø"/>
            </a:pPr>
            <a:r>
              <a:rPr lang="en-US" sz="800" dirty="0">
                <a:latin typeface="Verdana" pitchFamily="34" charset="0"/>
                <a:cs typeface="Times New Roman" pitchFamily="18" charset="0"/>
              </a:rPr>
              <a:t>Corporate governance concerns the </a:t>
            </a:r>
            <a:r>
              <a:rPr lang="en-US" sz="800" b="1" dirty="0">
                <a:latin typeface="Verdana" pitchFamily="34" charset="0"/>
                <a:cs typeface="Times New Roman" pitchFamily="18" charset="0"/>
              </a:rPr>
              <a:t>relationships among a company’s</a:t>
            </a:r>
            <a:r>
              <a:rPr lang="en-US" sz="800" dirty="0">
                <a:latin typeface="Verdana" pitchFamily="34" charset="0"/>
                <a:cs typeface="Times New Roman" pitchFamily="18" charset="0"/>
              </a:rPr>
              <a:t>:</a:t>
            </a:r>
          </a:p>
          <a:p>
            <a:pPr eaLnBrk="1" hangingPunct="1">
              <a:lnSpc>
                <a:spcPct val="80000"/>
              </a:lnSpc>
              <a:spcBef>
                <a:spcPct val="0"/>
              </a:spcBef>
              <a:buClr>
                <a:schemeClr val="tx1"/>
              </a:buClr>
              <a:buFont typeface="Wingdings" pitchFamily="2" charset="2"/>
              <a:buChar char="Ø"/>
            </a:pPr>
            <a:endParaRPr lang="en-US" sz="800" dirty="0">
              <a:latin typeface="Verdana" pitchFamily="34" charset="0"/>
              <a:cs typeface="Times New Roman" pitchFamily="18" charset="0"/>
            </a:endParaRPr>
          </a:p>
          <a:p>
            <a:pPr lvl="1" eaLnBrk="1" hangingPunct="1">
              <a:lnSpc>
                <a:spcPct val="80000"/>
              </a:lnSpc>
              <a:spcBef>
                <a:spcPct val="0"/>
              </a:spcBef>
              <a:buClr>
                <a:schemeClr val="tx1"/>
              </a:buClr>
              <a:buFont typeface="Wingdings" pitchFamily="2" charset="2"/>
              <a:buChar char="ü"/>
            </a:pPr>
            <a:r>
              <a:rPr lang="en-US" sz="800" dirty="0">
                <a:latin typeface="Verdana" pitchFamily="34" charset="0"/>
                <a:cs typeface="Times New Roman" pitchFamily="18" charset="0"/>
              </a:rPr>
              <a:t>Shareholders through the General Meeting of Shareholders (GMS);</a:t>
            </a:r>
          </a:p>
          <a:p>
            <a:pPr lvl="1" eaLnBrk="1" hangingPunct="1">
              <a:lnSpc>
                <a:spcPct val="80000"/>
              </a:lnSpc>
              <a:spcBef>
                <a:spcPct val="0"/>
              </a:spcBef>
              <a:buClr>
                <a:schemeClr val="tx1"/>
              </a:buClr>
              <a:buFont typeface="Wingdings" pitchFamily="2" charset="2"/>
              <a:buChar char="ü"/>
            </a:pPr>
            <a:r>
              <a:rPr lang="en-US" sz="800" dirty="0">
                <a:latin typeface="Verdana" pitchFamily="34" charset="0"/>
                <a:cs typeface="Times New Roman" pitchFamily="18" charset="0"/>
              </a:rPr>
              <a:t>Management, i.e. General Director and/or Executive Board; and</a:t>
            </a:r>
          </a:p>
          <a:p>
            <a:pPr lvl="1" eaLnBrk="1" hangingPunct="1">
              <a:lnSpc>
                <a:spcPct val="80000"/>
              </a:lnSpc>
              <a:spcBef>
                <a:spcPct val="0"/>
              </a:spcBef>
              <a:buClr>
                <a:schemeClr val="tx1"/>
              </a:buClr>
              <a:buFont typeface="Wingdings" pitchFamily="2" charset="2"/>
              <a:buChar char="ü"/>
            </a:pPr>
            <a:r>
              <a:rPr lang="en-US" sz="800" dirty="0">
                <a:latin typeface="Verdana" pitchFamily="34" charset="0"/>
                <a:cs typeface="Times New Roman" pitchFamily="18" charset="0"/>
              </a:rPr>
              <a:t>The Board of Directors (also referred to as the Supervisory Board).</a:t>
            </a:r>
          </a:p>
          <a:p>
            <a:pPr eaLnBrk="1" hangingPunct="1">
              <a:lnSpc>
                <a:spcPct val="80000"/>
              </a:lnSpc>
              <a:spcBef>
                <a:spcPct val="0"/>
              </a:spcBef>
              <a:buClr>
                <a:schemeClr val="tx1"/>
              </a:buClr>
              <a:buFont typeface="Wingdings" pitchFamily="2" charset="2"/>
              <a:buChar char="ü"/>
            </a:pPr>
            <a:endParaRPr lang="en-US" sz="800" dirty="0">
              <a:latin typeface="Verdana" pitchFamily="34" charset="0"/>
            </a:endParaRPr>
          </a:p>
          <a:p>
            <a:pPr eaLnBrk="1" hangingPunct="1">
              <a:lnSpc>
                <a:spcPct val="80000"/>
              </a:lnSpc>
              <a:spcBef>
                <a:spcPct val="0"/>
              </a:spcBef>
              <a:buClr>
                <a:schemeClr val="tx1"/>
              </a:buClr>
              <a:buFont typeface="Wingdings" pitchFamily="2" charset="2"/>
              <a:buChar char="ü"/>
            </a:pPr>
            <a:r>
              <a:rPr lang="en-US" sz="800" dirty="0">
                <a:latin typeface="Verdana" pitchFamily="34" charset="0"/>
              </a:rPr>
              <a:t>A series of relationships, structures, and processes exists between each of these bodies. For example, shareholders provide capital to managers who in turn report transparently to shareholders.  Similar relationships exist between the other governing bodies.</a:t>
            </a:r>
          </a:p>
          <a:p>
            <a:pPr eaLnBrk="1" hangingPunct="1">
              <a:lnSpc>
                <a:spcPct val="80000"/>
              </a:lnSpc>
              <a:spcBef>
                <a:spcPct val="0"/>
              </a:spcBef>
              <a:buClr>
                <a:schemeClr val="tx1"/>
              </a:buClr>
              <a:buFont typeface="Wingdings" pitchFamily="2" charset="2"/>
              <a:buChar char="ü"/>
            </a:pPr>
            <a:endParaRPr lang="en-US" sz="800" dirty="0">
              <a:latin typeface="Verdana" pitchFamily="34" charset="0"/>
            </a:endParaRPr>
          </a:p>
          <a:p>
            <a:pPr eaLnBrk="1" hangingPunct="1">
              <a:lnSpc>
                <a:spcPct val="80000"/>
              </a:lnSpc>
              <a:spcBef>
                <a:spcPct val="0"/>
              </a:spcBef>
              <a:buClr>
                <a:schemeClr val="tx1"/>
              </a:buClr>
              <a:buFont typeface="Wingdings" pitchFamily="2" charset="2"/>
              <a:buChar char="ü"/>
            </a:pPr>
            <a:r>
              <a:rPr lang="en-US" sz="800" dirty="0">
                <a:latin typeface="Verdana" pitchFamily="34" charset="0"/>
              </a:rPr>
              <a:t>But relationships also exist within the governing bodies, for example, between the board of directors and its committees, or between the managers and internal control function. </a:t>
            </a:r>
          </a:p>
          <a:p>
            <a:pPr eaLnBrk="1" hangingPunct="1">
              <a:lnSpc>
                <a:spcPct val="80000"/>
              </a:lnSpc>
              <a:spcBef>
                <a:spcPct val="0"/>
              </a:spcBef>
              <a:buClr>
                <a:schemeClr val="tx1"/>
              </a:buClr>
              <a:buFont typeface="Wingdings" pitchFamily="2" charset="2"/>
              <a:buChar char="ü"/>
            </a:pPr>
            <a:endParaRPr lang="en-US" sz="800" dirty="0">
              <a:latin typeface="Verdana" pitchFamily="34" charset="0"/>
            </a:endParaRPr>
          </a:p>
          <a:p>
            <a:pPr algn="just" eaLnBrk="1" fontAlgn="t" hangingPunct="1">
              <a:lnSpc>
                <a:spcPct val="80000"/>
              </a:lnSpc>
              <a:spcBef>
                <a:spcPct val="50000"/>
              </a:spcBef>
              <a:buFont typeface="Wingdings" pitchFamily="2" charset="2"/>
              <a:buChar char="Ø"/>
            </a:pPr>
            <a:r>
              <a:rPr lang="en-US" sz="1050" dirty="0"/>
              <a:t>The purpose of management of a firm is to make decisions and take actions to maximize the value of a firm’s stock. Management’s basic overriding goal is thus to create value for stockholders. This goal is consistent with the wealth maximization objective sought by shareholders when investing an a firm.</a:t>
            </a:r>
          </a:p>
          <a:p>
            <a:pPr algn="just" eaLnBrk="1" fontAlgn="t" hangingPunct="1">
              <a:lnSpc>
                <a:spcPct val="80000"/>
              </a:lnSpc>
              <a:spcBef>
                <a:spcPct val="50000"/>
              </a:spcBef>
              <a:buFont typeface="Wingdings" pitchFamily="2" charset="2"/>
              <a:buChar char="Ø"/>
            </a:pPr>
            <a:endParaRPr lang="en-US" sz="1050" dirty="0"/>
          </a:p>
          <a:p>
            <a:pPr eaLnBrk="1" hangingPunct="1">
              <a:lnSpc>
                <a:spcPct val="80000"/>
              </a:lnSpc>
              <a:buFontTx/>
              <a:buChar char="•"/>
            </a:pPr>
            <a:r>
              <a:rPr lang="en-US" sz="1050" dirty="0"/>
              <a:t>Shareholders own the stocks of the firm.  Ownership legally belongs to them. As a result stockholders get to elect the directors, who then hire the managing executives.</a:t>
            </a:r>
          </a:p>
          <a:p>
            <a:pPr eaLnBrk="1" hangingPunct="1">
              <a:lnSpc>
                <a:spcPct val="80000"/>
              </a:lnSpc>
              <a:buFontTx/>
              <a:buChar char="•"/>
            </a:pPr>
            <a:endParaRPr lang="en-US" sz="1050" dirty="0"/>
          </a:p>
          <a:p>
            <a:pPr eaLnBrk="1" hangingPunct="1">
              <a:lnSpc>
                <a:spcPct val="80000"/>
              </a:lnSpc>
              <a:buFontTx/>
              <a:buChar char="•"/>
            </a:pPr>
            <a:r>
              <a:rPr lang="en-US" sz="1050" dirty="0"/>
              <a:t>The directors, as representatives of the stockholders, determine manager’s compensation, rewarding them if performance is superior or replacing them if performance is poor. The directors have little choice but to operate like this, because stockholders will remove them if they fail in their fiduciary duty.</a:t>
            </a:r>
          </a:p>
          <a:p>
            <a:pPr eaLnBrk="1" hangingPunct="1">
              <a:lnSpc>
                <a:spcPct val="80000"/>
              </a:lnSpc>
              <a:buFontTx/>
              <a:buChar char="•"/>
            </a:pPr>
            <a:endParaRPr lang="en-US" sz="1050" dirty="0"/>
          </a:p>
          <a:p>
            <a:pPr eaLnBrk="1" hangingPunct="1">
              <a:lnSpc>
                <a:spcPct val="80000"/>
              </a:lnSpc>
              <a:buFontTx/>
              <a:buChar char="•"/>
            </a:pPr>
            <a:r>
              <a:rPr lang="en-US" sz="1050" dirty="0"/>
              <a:t>Therefore, institutional investors increasingly use “proxy fights” and takeovers and takeovers to force changes in poorly performing companies.</a:t>
            </a:r>
          </a:p>
          <a:p>
            <a:pPr eaLnBrk="1" hangingPunct="1">
              <a:lnSpc>
                <a:spcPct val="80000"/>
              </a:lnSpc>
              <a:buFontTx/>
              <a:buChar char="•"/>
            </a:pPr>
            <a:endParaRPr lang="en-US" sz="1050" dirty="0"/>
          </a:p>
          <a:p>
            <a:pPr eaLnBrk="1" hangingPunct="1">
              <a:lnSpc>
                <a:spcPct val="80000"/>
              </a:lnSpc>
              <a:buFontTx/>
              <a:buChar char="•"/>
            </a:pPr>
            <a:r>
              <a:rPr lang="en-US" sz="1050" dirty="0"/>
              <a:t>Managers are empowered by the </a:t>
            </a:r>
            <a:r>
              <a:rPr lang="en-US" sz="1050" b="1" i="1" dirty="0"/>
              <a:t>principal</a:t>
            </a:r>
            <a:r>
              <a:rPr lang="en-US" sz="1050" dirty="0"/>
              <a:t> owners (shareholders) of the firm to make decisions. However, managers have personal goals that may compete with shareholder wealth maximization, and such potential conflicts of interest are addressed by “</a:t>
            </a:r>
            <a:r>
              <a:rPr lang="en-US" sz="1050" b="1" i="1" dirty="0"/>
              <a:t>Agency Theory</a:t>
            </a:r>
            <a:r>
              <a:rPr lang="en-US" sz="1050" dirty="0"/>
              <a:t>”.</a:t>
            </a:r>
          </a:p>
          <a:p>
            <a:pPr eaLnBrk="1" hangingPunct="1">
              <a:lnSpc>
                <a:spcPct val="80000"/>
              </a:lnSpc>
              <a:buFontTx/>
              <a:buChar char="•"/>
            </a:pPr>
            <a:endParaRPr lang="en-US" sz="1050" dirty="0"/>
          </a:p>
          <a:p>
            <a:pPr eaLnBrk="1" hangingPunct="1">
              <a:lnSpc>
                <a:spcPct val="80000"/>
              </a:lnSpc>
              <a:buFontTx/>
              <a:buChar char="•"/>
            </a:pPr>
            <a:r>
              <a:rPr lang="en-US" sz="1050" dirty="0"/>
              <a:t>An </a:t>
            </a:r>
            <a:r>
              <a:rPr lang="en-US" sz="1050" b="1" i="1" dirty="0"/>
              <a:t>Agency Relationship </a:t>
            </a:r>
            <a:r>
              <a:rPr lang="en-US" sz="1050" dirty="0"/>
              <a:t>arises whenever one or more individuals, called “</a:t>
            </a:r>
            <a:r>
              <a:rPr lang="en-US" sz="1050" b="1" i="1" dirty="0"/>
              <a:t>principals</a:t>
            </a:r>
            <a:r>
              <a:rPr lang="en-US" sz="1050" dirty="0"/>
              <a:t>” hires another individual or organization, called an “</a:t>
            </a:r>
            <a:r>
              <a:rPr lang="en-US" sz="1050" b="1" i="1" dirty="0"/>
              <a:t>agent”</a:t>
            </a:r>
            <a:r>
              <a:rPr lang="en-US" sz="1050" dirty="0"/>
              <a:t>  to perform  some service; Then </a:t>
            </a:r>
            <a:r>
              <a:rPr lang="en-US" sz="1050" b="1" i="1" dirty="0"/>
              <a:t>delegates</a:t>
            </a:r>
            <a:r>
              <a:rPr lang="en-US" sz="1050" dirty="0"/>
              <a:t> the decision making authority to that manager who is the </a:t>
            </a:r>
            <a:r>
              <a:rPr lang="en-US" sz="1050" b="1" i="1" dirty="0"/>
              <a:t>agent</a:t>
            </a:r>
            <a:r>
              <a:rPr lang="en-US" sz="1050" dirty="0"/>
              <a:t>.</a:t>
            </a:r>
          </a:p>
          <a:p>
            <a:pPr eaLnBrk="1" hangingPunct="1">
              <a:lnSpc>
                <a:spcPct val="80000"/>
              </a:lnSpc>
            </a:pPr>
            <a:endParaRPr lang="en-US" sz="1050" dirty="0"/>
          </a:p>
          <a:p>
            <a:endParaRPr lang="en-US" sz="1600" dirty="0"/>
          </a:p>
        </p:txBody>
      </p:sp>
      <p:sp>
        <p:nvSpPr>
          <p:cNvPr id="4" name="Header Placeholder 3"/>
          <p:cNvSpPr>
            <a:spLocks noGrp="1"/>
          </p:cNvSpPr>
          <p:nvPr>
            <p:ph type="hdr" sz="quarter" idx="10"/>
          </p:nvPr>
        </p:nvSpPr>
        <p:spPr/>
        <p:txBody>
          <a:bodyPr/>
          <a:lstStyle/>
          <a:p>
            <a:pPr>
              <a:defRPr/>
            </a:pPr>
            <a:r>
              <a:rPr lang="en-US"/>
              <a:t>Introduction to Corporate Governance</a:t>
            </a:r>
          </a:p>
        </p:txBody>
      </p:sp>
      <p:sp>
        <p:nvSpPr>
          <p:cNvPr id="5" name="Date Placeholder 4"/>
          <p:cNvSpPr>
            <a:spLocks noGrp="1"/>
          </p:cNvSpPr>
          <p:nvPr>
            <p:ph type="dt" idx="11"/>
          </p:nvPr>
        </p:nvSpPr>
        <p:spPr/>
        <p:txBody>
          <a:bodyPr/>
          <a:lstStyle/>
          <a:p>
            <a:pPr>
              <a:defRPr/>
            </a:pPr>
            <a:r>
              <a:rPr lang="en-US"/>
              <a:t>Mongolian Corporate Governance Development Center</a:t>
            </a:r>
            <a:endParaRPr lang="en-US" dirty="0"/>
          </a:p>
        </p:txBody>
      </p:sp>
      <p:sp>
        <p:nvSpPr>
          <p:cNvPr id="6" name="Footer Placeholder 5"/>
          <p:cNvSpPr>
            <a:spLocks noGrp="1"/>
          </p:cNvSpPr>
          <p:nvPr>
            <p:ph type="ftr" sz="quarter" idx="12"/>
          </p:nvPr>
        </p:nvSpPr>
        <p:spPr/>
        <p:txBody>
          <a:bodyPr/>
          <a:lstStyle/>
          <a:p>
            <a:pPr>
              <a:defRPr/>
            </a:pPr>
            <a:r>
              <a:rPr lang="en-US"/>
              <a:t>Mongolian Directors Training</a:t>
            </a:r>
          </a:p>
        </p:txBody>
      </p:sp>
      <p:sp>
        <p:nvSpPr>
          <p:cNvPr id="7" name="Slide Number Placeholder 6"/>
          <p:cNvSpPr>
            <a:spLocks noGrp="1"/>
          </p:cNvSpPr>
          <p:nvPr>
            <p:ph type="sldNum" sz="quarter" idx="13"/>
          </p:nvPr>
        </p:nvSpPr>
        <p:spPr/>
        <p:txBody>
          <a:bodyPr/>
          <a:lstStyle/>
          <a:p>
            <a:pPr>
              <a:defRPr/>
            </a:pPr>
            <a:fld id="{970A1366-F504-41FF-A2AD-0C5D259CEFDC}" type="slidenum">
              <a:rPr lang="en-US" smtClean="0"/>
              <a:pPr>
                <a:defRPr/>
              </a:pPr>
              <a:t>4</a:t>
            </a:fld>
            <a:endParaRPr lang="en-US"/>
          </a:p>
        </p:txBody>
      </p:sp>
    </p:spTree>
    <p:extLst>
      <p:ext uri="{BB962C8B-B14F-4D97-AF65-F5344CB8AC3E}">
        <p14:creationId xmlns:p14="http://schemas.microsoft.com/office/powerpoint/2010/main" val="20479098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3163" y="695325"/>
            <a:ext cx="1836737" cy="1376363"/>
          </a:xfrm>
        </p:spPr>
      </p:sp>
      <p:sp>
        <p:nvSpPr>
          <p:cNvPr id="3" name="Notes Placeholder 2"/>
          <p:cNvSpPr>
            <a:spLocks noGrp="1"/>
          </p:cNvSpPr>
          <p:nvPr>
            <p:ph type="body" idx="1"/>
          </p:nvPr>
        </p:nvSpPr>
        <p:spPr>
          <a:xfrm>
            <a:off x="0" y="2313110"/>
            <a:ext cx="6985000" cy="4171950"/>
          </a:xfrm>
        </p:spPr>
        <p:txBody>
          <a:bodyPr/>
          <a:lstStyle/>
          <a:p>
            <a:pPr marL="228600" indent="-228600">
              <a:lnSpc>
                <a:spcPct val="80000"/>
              </a:lnSpc>
              <a:buFont typeface="+mj-lt"/>
              <a:buAutoNum type="arabicPeriod"/>
            </a:pPr>
            <a:endParaRPr lang="en-US" sz="900" dirty="0">
              <a:solidFill>
                <a:srgbClr val="FF0000"/>
              </a:solidFill>
            </a:endParaRPr>
          </a:p>
        </p:txBody>
      </p:sp>
      <p:sp>
        <p:nvSpPr>
          <p:cNvPr id="4" name="Slide Number Placeholder 3"/>
          <p:cNvSpPr>
            <a:spLocks noGrp="1"/>
          </p:cNvSpPr>
          <p:nvPr>
            <p:ph type="sldNum" sz="quarter" idx="10"/>
          </p:nvPr>
        </p:nvSpPr>
        <p:spPr/>
        <p:txBody>
          <a:bodyPr/>
          <a:lstStyle/>
          <a:p>
            <a:pPr>
              <a:defRPr/>
            </a:pPr>
            <a:fld id="{4F35DEA0-115C-EA4D-BB9A-55610D540BF1}" type="slidenum">
              <a:rPr lang="en-US" smtClean="0"/>
              <a:pPr>
                <a:defRPr/>
              </a:pPr>
              <a:t>6</a:t>
            </a:fld>
            <a:endParaRPr lang="en-US" dirty="0"/>
          </a:p>
        </p:txBody>
      </p:sp>
    </p:spTree>
    <p:extLst>
      <p:ext uri="{BB962C8B-B14F-4D97-AF65-F5344CB8AC3E}">
        <p14:creationId xmlns:p14="http://schemas.microsoft.com/office/powerpoint/2010/main" val="394459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n-MN" dirty="0"/>
              <a:t>Компанийн бүх хувьцааг эсвэл хувьцааны хяналтын багцыг компанийн үүсгэн байгуулагч эсвэл түүний гэр бүл эзэмшдэг, мөн  компанийн удирдлагт чухал үүрэг гүйцэтгэг компанийг гэр бүлийн эзэмшлийн компани гэнэ  /ОУСК/</a:t>
            </a:r>
          </a:p>
          <a:p>
            <a:endParaRPr lang="mn-MN" dirty="0"/>
          </a:p>
          <a:p>
            <a:r>
              <a:rPr lang="en-US" dirty="0"/>
              <a:t>The Three-Circle Model of the Family Business System was developed at Harvard Business School by Renato </a:t>
            </a:r>
            <a:r>
              <a:rPr lang="en-US" dirty="0" err="1"/>
              <a:t>Tagiuri</a:t>
            </a:r>
            <a:r>
              <a:rPr lang="en-US" dirty="0"/>
              <a:t> and John Davis in 1978. he long-term success of family business systems depends on the functioning and mutual support of each of these groups.</a:t>
            </a:r>
            <a:endParaRPr lang="mn-MN" dirty="0"/>
          </a:p>
          <a:p>
            <a:endParaRPr lang="en-US" dirty="0"/>
          </a:p>
        </p:txBody>
      </p:sp>
      <p:sp>
        <p:nvSpPr>
          <p:cNvPr id="4" name="Slide Number Placeholder 3"/>
          <p:cNvSpPr>
            <a:spLocks noGrp="1"/>
          </p:cNvSpPr>
          <p:nvPr>
            <p:ph type="sldNum" sz="quarter" idx="10"/>
          </p:nvPr>
        </p:nvSpPr>
        <p:spPr/>
        <p:txBody>
          <a:bodyPr/>
          <a:lstStyle/>
          <a:p>
            <a:fld id="{D05F07B9-2D3F-4335-82B6-6CE7EB36C977}" type="slidenum">
              <a:rPr lang="en-US" smtClean="0"/>
              <a:t>7</a:t>
            </a:fld>
            <a:endParaRPr lang="en-US"/>
          </a:p>
        </p:txBody>
      </p:sp>
    </p:spTree>
    <p:extLst>
      <p:ext uri="{BB962C8B-B14F-4D97-AF65-F5344CB8AC3E}">
        <p14:creationId xmlns:p14="http://schemas.microsoft.com/office/powerpoint/2010/main" val="4212639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mn-MN" dirty="0"/>
              <a:t>Ү</a:t>
            </a:r>
            <a:endParaRPr lang="en-US" dirty="0"/>
          </a:p>
        </p:txBody>
      </p:sp>
      <p:sp>
        <p:nvSpPr>
          <p:cNvPr id="4" name="Slide Number Placeholder 3"/>
          <p:cNvSpPr>
            <a:spLocks noGrp="1"/>
          </p:cNvSpPr>
          <p:nvPr>
            <p:ph type="sldNum" sz="quarter" idx="5"/>
          </p:nvPr>
        </p:nvSpPr>
        <p:spPr/>
        <p:txBody>
          <a:bodyPr/>
          <a:lstStyle/>
          <a:p>
            <a:fld id="{3E58AD2F-F197-4F40-8F22-753AE8AD1F40}" type="slidenum">
              <a:rPr lang="en-US" smtClean="0"/>
              <a:pPr/>
              <a:t>8</a:t>
            </a:fld>
            <a:endParaRPr lang="en-US"/>
          </a:p>
        </p:txBody>
      </p:sp>
    </p:spTree>
    <p:extLst>
      <p:ext uri="{BB962C8B-B14F-4D97-AF65-F5344CB8AC3E}">
        <p14:creationId xmlns:p14="http://schemas.microsoft.com/office/powerpoint/2010/main" val="22319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AF0D068D-6852-9140-BABD-101E887FC1E9}" type="slidenum">
              <a:rPr lang="en-US" smtClean="0"/>
              <a:pPr>
                <a:defRPr/>
              </a:pPr>
              <a:t>9</a:t>
            </a:fld>
            <a:endParaRPr lang="en-US"/>
          </a:p>
        </p:txBody>
      </p:sp>
      <p:sp>
        <p:nvSpPr>
          <p:cNvPr id="9" name="Rectangle 8"/>
          <p:cNvSpPr/>
          <p:nvPr/>
        </p:nvSpPr>
        <p:spPr>
          <a:xfrm>
            <a:off x="562039" y="4456113"/>
            <a:ext cx="5860921" cy="1040285"/>
          </a:xfrm>
          <a:prstGeom prst="rect">
            <a:avLst/>
          </a:prstGeom>
        </p:spPr>
        <p:txBody>
          <a:bodyPr wrap="square">
            <a:spAutoFit/>
          </a:bodyPr>
          <a:lstStyle/>
          <a:p>
            <a:pPr lvl="0" eaLnBrk="0" hangingPunct="0">
              <a:spcBef>
                <a:spcPct val="30000"/>
              </a:spcBef>
              <a:buNone/>
              <a:defRPr/>
            </a:pPr>
            <a:r>
              <a:rPr lang="en-US" sz="1100" b="1" u="sng" dirty="0">
                <a:solidFill>
                  <a:srgbClr val="000000"/>
                </a:solidFill>
                <a:latin typeface="Times New Roman" charset="0"/>
              </a:rPr>
              <a:t>CONTENT AND HOW TO USE THE SLIDES</a:t>
            </a:r>
          </a:p>
          <a:p>
            <a:pPr lvl="0" eaLnBrk="0" hangingPunct="0">
              <a:spcBef>
                <a:spcPct val="30000"/>
              </a:spcBef>
              <a:buNone/>
              <a:defRPr/>
            </a:pPr>
            <a:r>
              <a:rPr lang="en-US" sz="1100" dirty="0">
                <a:solidFill>
                  <a:srgbClr val="000000"/>
                </a:solidFill>
                <a:latin typeface="Times New Roman" charset="0"/>
              </a:rPr>
              <a:t>This look between business profitability and family health. Key conditions to define healthy family in details  are described in </a:t>
            </a:r>
            <a:r>
              <a:rPr lang="en-US" sz="1100" b="1" dirty="0">
                <a:solidFill>
                  <a:srgbClr val="FF0000"/>
                </a:solidFill>
                <a:latin typeface="Times New Roman" charset="0"/>
              </a:rPr>
              <a:t>DECK   2.1. </a:t>
            </a:r>
          </a:p>
          <a:p>
            <a:pPr lvl="0" eaLnBrk="0" hangingPunct="0">
              <a:spcBef>
                <a:spcPct val="30000"/>
              </a:spcBef>
              <a:buNone/>
              <a:defRPr/>
            </a:pPr>
            <a:r>
              <a:rPr lang="en-US" sz="1100" dirty="0">
                <a:solidFill>
                  <a:srgbClr val="000000"/>
                </a:solidFill>
                <a:latin typeface="Times New Roman" charset="0"/>
              </a:rPr>
              <a:t>Here what is important to underline is that to be able to survive over generations, FB have to take care at the same time of both the family and the business. </a:t>
            </a:r>
          </a:p>
        </p:txBody>
      </p:sp>
      <p:sp>
        <p:nvSpPr>
          <p:cNvPr id="3" name="Notes Placeholder 2">
            <a:extLst>
              <a:ext uri="{FF2B5EF4-FFF2-40B4-BE49-F238E27FC236}">
                <a16:creationId xmlns:a16="http://schemas.microsoft.com/office/drawing/2014/main" id="{7FAE0D94-1FE4-4A65-ACCE-462B62C7CE7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67554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5F07B9-2D3F-4335-82B6-6CE7EB36C977}" type="slidenum">
              <a:rPr lang="en-US" smtClean="0"/>
              <a:t>10</a:t>
            </a:fld>
            <a:endParaRPr lang="en-US"/>
          </a:p>
        </p:txBody>
      </p:sp>
    </p:spTree>
    <p:extLst>
      <p:ext uri="{BB962C8B-B14F-4D97-AF65-F5344CB8AC3E}">
        <p14:creationId xmlns:p14="http://schemas.microsoft.com/office/powerpoint/2010/main" val="40446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2016 </a:t>
            </a:r>
            <a:r>
              <a:rPr lang="en-US" dirty="0" err="1"/>
              <a:t>ony</a:t>
            </a:r>
            <a:r>
              <a:rPr lang="en-US" dirty="0"/>
              <a:t> </a:t>
            </a:r>
            <a:r>
              <a:rPr lang="en-US" dirty="0" err="1"/>
              <a:t>baidlaar</a:t>
            </a:r>
            <a:r>
              <a:rPr lang="en-US" dirty="0"/>
              <a:t> MENTION HERDER </a:t>
            </a:r>
          </a:p>
          <a:p>
            <a:r>
              <a:rPr lang="en-US" sz="1200" kern="1200" dirty="0">
                <a:solidFill>
                  <a:schemeClr val="tx1"/>
                </a:solidFill>
                <a:effectLst/>
                <a:latin typeface="+mn-lt"/>
                <a:ea typeface="+mn-ea"/>
                <a:cs typeface="+mn-cs"/>
              </a:rPr>
              <a:t>The Hoshi Ryokan, a traditional Japanese inn, has been managed by the Hoshi family since it was established in 718 A.D., making it the world’s oldest independent family firm.</a:t>
            </a:r>
          </a:p>
          <a:p>
            <a:r>
              <a:rPr lang="en-US" sz="1200" kern="1200" dirty="0">
                <a:solidFill>
                  <a:schemeClr val="tx1"/>
                </a:solidFill>
                <a:effectLst/>
                <a:latin typeface="+mn-lt"/>
                <a:ea typeface="+mn-ea"/>
                <a:cs typeface="+mn-cs"/>
              </a:rPr>
              <a:t>The inn is currently in the hands of the 46th generation of </a:t>
            </a:r>
            <a:r>
              <a:rPr lang="en-US" sz="1200" kern="1200" dirty="0" err="1">
                <a:solidFill>
                  <a:schemeClr val="tx1"/>
                </a:solidFill>
                <a:effectLst/>
                <a:latin typeface="+mn-lt"/>
                <a:ea typeface="+mn-ea"/>
                <a:cs typeface="+mn-cs"/>
              </a:rPr>
              <a:t>Hoshis</a:t>
            </a:r>
            <a:r>
              <a:rPr lang="en-US" sz="1200" kern="1200" dirty="0">
                <a:solidFill>
                  <a:schemeClr val="tx1"/>
                </a:solidFill>
                <a:effectLst/>
                <a:latin typeface="+mn-lt"/>
                <a:ea typeface="+mn-ea"/>
                <a:cs typeface="+mn-cs"/>
              </a:rPr>
              <a:t>, with </a:t>
            </a:r>
            <a:r>
              <a:rPr lang="en-US" sz="1200" kern="1200" dirty="0" err="1">
                <a:solidFill>
                  <a:schemeClr val="tx1"/>
                </a:solidFill>
                <a:effectLst/>
                <a:latin typeface="+mn-lt"/>
                <a:ea typeface="+mn-ea"/>
                <a:cs typeface="+mn-cs"/>
              </a:rPr>
              <a:t>Zengoro</a:t>
            </a:r>
            <a:r>
              <a:rPr lang="en-US" sz="1200" kern="1200" dirty="0">
                <a:solidFill>
                  <a:schemeClr val="tx1"/>
                </a:solidFill>
                <a:effectLst/>
                <a:latin typeface="+mn-lt"/>
                <a:ea typeface="+mn-ea"/>
                <a:cs typeface="+mn-cs"/>
              </a:rPr>
              <a:t> Hoshi at the helm, who is preparing to hand over the reigns over to his grandson, after the unfortunate death of his eldest son. This hand over will bring the Hoshi Ryokan into its 48th generation of Hoshi family ownership.</a:t>
            </a:r>
          </a:p>
          <a:p>
            <a:r>
              <a:rPr lang="en-US" sz="1200" kern="1200" dirty="0">
                <a:solidFill>
                  <a:schemeClr val="tx1"/>
                </a:solidFill>
                <a:effectLst/>
                <a:latin typeface="+mn-lt"/>
                <a:ea typeface="+mn-ea"/>
                <a:cs typeface="+mn-cs"/>
              </a:rPr>
              <a:t>The only other business to come close to this legacy was Kongo Gumi, a </a:t>
            </a:r>
            <a:r>
              <a:rPr lang="en-US" sz="1200" i="1" kern="1200" dirty="0" err="1">
                <a:solidFill>
                  <a:schemeClr val="tx1"/>
                </a:solidFill>
                <a:effectLst/>
                <a:latin typeface="+mn-lt"/>
                <a:ea typeface="+mn-ea"/>
                <a:cs typeface="+mn-cs"/>
              </a:rPr>
              <a:t>miya</a:t>
            </a:r>
            <a:r>
              <a:rPr lang="en-US" sz="1200" i="1" kern="1200" dirty="0">
                <a:solidFill>
                  <a:schemeClr val="tx1"/>
                </a:solidFill>
                <a:effectLst/>
                <a:latin typeface="+mn-lt"/>
                <a:ea typeface="+mn-ea"/>
                <a:cs typeface="+mn-cs"/>
              </a:rPr>
              <a:t> </a:t>
            </a:r>
            <a:r>
              <a:rPr lang="en-US" sz="1200" i="1" kern="1200" dirty="0" err="1">
                <a:solidFill>
                  <a:schemeClr val="tx1"/>
                </a:solidFill>
                <a:effectLst/>
                <a:latin typeface="+mn-lt"/>
                <a:ea typeface="+mn-ea"/>
                <a:cs typeface="+mn-cs"/>
              </a:rPr>
              <a:t>daiku</a:t>
            </a:r>
            <a:r>
              <a:rPr lang="en-US" sz="1200" kern="1200" dirty="0">
                <a:solidFill>
                  <a:schemeClr val="tx1"/>
                </a:solidFill>
                <a:effectLst/>
                <a:latin typeface="+mn-lt"/>
                <a:ea typeface="+mn-ea"/>
                <a:cs typeface="+mn-cs"/>
              </a:rPr>
              <a:t> (“shrine carpenter”) construction company established in 578 A.D., which lasted through 40 generations before succumbing to the economic turmoil in Japan during the 1980s.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4F35DEA0-115C-EA4D-BB9A-55610D540BF1}" type="slidenum">
              <a:rPr lang="en-US" smtClean="0"/>
              <a:pPr>
                <a:defRPr/>
              </a:pPr>
              <a:t>13</a:t>
            </a:fld>
            <a:endParaRPr lang="en-US"/>
          </a:p>
        </p:txBody>
      </p:sp>
    </p:spTree>
    <p:extLst>
      <p:ext uri="{BB962C8B-B14F-4D97-AF65-F5344CB8AC3E}">
        <p14:creationId xmlns:p14="http://schemas.microsoft.com/office/powerpoint/2010/main" val="2681608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9458FA9-0B76-42A1-8729-FCCC9B155E5E}"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458FA9-0B76-42A1-8729-FCCC9B155E5E}"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458FA9-0B76-42A1-8729-FCCC9B155E5E}"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458FA9-0B76-42A1-8729-FCCC9B155E5E}"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458FA9-0B76-42A1-8729-FCCC9B155E5E}" type="datetimeFigureOut">
              <a:rPr lang="en-US" smtClean="0"/>
              <a:pPr/>
              <a:t>11/9/2020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9458FA9-0B76-42A1-8729-FCCC9B155E5E}"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458FA9-0B76-42A1-8729-FCCC9B155E5E}" type="datetimeFigureOut">
              <a:rPr lang="en-US" smtClean="0"/>
              <a:pPr/>
              <a:t>11/9/2020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9458FA9-0B76-42A1-8729-FCCC9B155E5E}" type="datetimeFigureOut">
              <a:rPr lang="en-US" smtClean="0"/>
              <a:pPr/>
              <a:t>11/9/2020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458FA9-0B76-42A1-8729-FCCC9B155E5E}" type="datetimeFigureOut">
              <a:rPr lang="en-US" smtClean="0"/>
              <a:pPr/>
              <a:t>11/9/2020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458FA9-0B76-42A1-8729-FCCC9B155E5E}"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458FA9-0B76-42A1-8729-FCCC9B155E5E}" type="datetimeFigureOut">
              <a:rPr lang="en-US" smtClean="0"/>
              <a:pPr/>
              <a:t>11/9/2020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A052C7-AA1B-4480-BA3C-2E040DBE8A1D}" type="slidenum">
              <a:rPr lang="en-US" smtClean="0"/>
              <a:pPr/>
              <a:t>‹#›</a:t>
            </a:fld>
            <a:endParaRPr lang="en-US"/>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58FA9-0B76-42A1-8729-FCCC9B155E5E}" type="datetimeFigureOut">
              <a:rPr lang="en-US" smtClean="0"/>
              <a:pPr/>
              <a:t>11/9/2020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A052C7-AA1B-4480-BA3C-2E040DBE8A1D}" type="slidenum">
              <a:rPr lang="en-US" smtClean="0"/>
              <a:pPr/>
              <a:t>‹#›</a:t>
            </a:fld>
            <a:endParaRPr lang="en-US"/>
          </a:p>
        </p:txBody>
      </p:sp>
      <p:pic>
        <p:nvPicPr>
          <p:cNvPr id="7" name="Picture 2" descr="Logo_blue"/>
          <p:cNvPicPr>
            <a:picLocks noChangeAspect="1" noChangeArrowheads="1"/>
          </p:cNvPicPr>
          <p:nvPr userDrawn="1"/>
        </p:nvPicPr>
        <p:blipFill>
          <a:blip r:embed="rId13" cstate="print"/>
          <a:srcRect/>
          <a:stretch>
            <a:fillRect/>
          </a:stretch>
        </p:blipFill>
        <p:spPr bwMode="auto">
          <a:xfrm>
            <a:off x="228600" y="228600"/>
            <a:ext cx="1248937" cy="609600"/>
          </a:xfrm>
          <a:prstGeom prst="rect">
            <a:avLst/>
          </a:prstGeom>
          <a:noFill/>
          <a:ln w="9525">
            <a:noFill/>
            <a:miter lim="800000"/>
            <a:headEnd/>
            <a:tailEnd/>
          </a:ln>
        </p:spPr>
      </p:pic>
      <p:pic>
        <p:nvPicPr>
          <p:cNvPr id="8" name="Picture 1"/>
          <p:cNvPicPr>
            <a:picLocks noChangeAspect="1" noChangeArrowheads="1"/>
          </p:cNvPicPr>
          <p:nvPr userDrawn="1"/>
        </p:nvPicPr>
        <p:blipFill>
          <a:blip r:embed="rId14" cstate="print"/>
          <a:srcRect/>
          <a:stretch>
            <a:fillRect/>
          </a:stretch>
        </p:blipFill>
        <p:spPr bwMode="auto">
          <a:xfrm>
            <a:off x="1600200" y="228600"/>
            <a:ext cx="1016000" cy="609600"/>
          </a:xfrm>
          <a:prstGeom prst="rect">
            <a:avLst/>
          </a:prstGeom>
          <a:noFill/>
          <a:ln w="9525">
            <a:noFill/>
            <a:miter lim="800000"/>
            <a:headEnd/>
            <a:tailEnd/>
          </a:ln>
        </p:spPr>
      </p:pic>
      <p:cxnSp>
        <p:nvCxnSpPr>
          <p:cNvPr id="9" name="Straight Connector 8"/>
          <p:cNvCxnSpPr/>
          <p:nvPr userDrawn="1"/>
        </p:nvCxnSpPr>
        <p:spPr>
          <a:xfrm>
            <a:off x="228600" y="990600"/>
            <a:ext cx="8458200" cy="1588"/>
          </a:xfrm>
          <a:prstGeom prst="line">
            <a:avLst/>
          </a:prstGeom>
          <a:ln w="60325" cmpd="thickThin">
            <a:solidFill>
              <a:schemeClr val="tx2"/>
            </a:solidFill>
          </a:ln>
          <a:effectLst/>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o-shi.co.jp/jiten/Houshi_E/home.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E.Oyuna@gmail.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www.odebrecht.com/en/odebrecht-organization/history" TargetMode="External"/><Relationship Id="rId13" Type="http://schemas.openxmlformats.org/officeDocument/2006/relationships/image" Target="../media/image13.png"/><Relationship Id="rId18" Type="http://schemas.openxmlformats.org/officeDocument/2006/relationships/image" Target="../media/image18.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2.png"/><Relationship Id="rId17" Type="http://schemas.openxmlformats.org/officeDocument/2006/relationships/image" Target="../media/image17.png"/><Relationship Id="rId2" Type="http://schemas.openxmlformats.org/officeDocument/2006/relationships/notesSlide" Target="../notesSlides/notesSlide4.xml"/><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1.png"/><Relationship Id="rId5" Type="http://schemas.openxmlformats.org/officeDocument/2006/relationships/image" Target="../media/image6.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9.png"/><Relationship Id="rId1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5334000" y="5638800"/>
            <a:ext cx="3581400" cy="990600"/>
          </a:xfrm>
        </p:spPr>
        <p:txBody>
          <a:bodyPr>
            <a:normAutofit fontScale="92500" lnSpcReduction="20000"/>
          </a:bodyPr>
          <a:lstStyle/>
          <a:p>
            <a:pPr eaLnBrk="1" hangingPunct="1"/>
            <a:r>
              <a:rPr lang="mn-MN" sz="2300" dirty="0">
                <a:solidFill>
                  <a:srgbClr val="002A6C"/>
                </a:solidFill>
                <a:latin typeface="Times New Roman" pitchFamily="18" charset="0"/>
                <a:cs typeface="Times New Roman" pitchFamily="18" charset="0"/>
              </a:rPr>
              <a:t>Э. Оюунбилэг</a:t>
            </a:r>
          </a:p>
          <a:p>
            <a:pPr eaLnBrk="1" hangingPunct="1"/>
            <a:r>
              <a:rPr lang="mn-MN" sz="2300" dirty="0">
                <a:solidFill>
                  <a:srgbClr val="002A6C"/>
                </a:solidFill>
                <a:latin typeface="Times New Roman" pitchFamily="18" charset="0"/>
                <a:cs typeface="Times New Roman" pitchFamily="18" charset="0"/>
              </a:rPr>
              <a:t>КЗХТ –ийн ТУЗ-ийн гишүүн</a:t>
            </a:r>
          </a:p>
          <a:p>
            <a:pPr eaLnBrk="1" hangingPunct="1"/>
            <a:r>
              <a:rPr lang="mn-MN" sz="2300" dirty="0">
                <a:solidFill>
                  <a:srgbClr val="002A6C"/>
                </a:solidFill>
                <a:latin typeface="Times New Roman" pitchFamily="18" charset="0"/>
                <a:cs typeface="Times New Roman" pitchFamily="18" charset="0"/>
              </a:rPr>
              <a:t>ОУСК-ийн зөвлөх</a:t>
            </a:r>
            <a:endParaRPr lang="en-US" sz="2300" dirty="0">
              <a:solidFill>
                <a:srgbClr val="002A6C"/>
              </a:solidFill>
              <a:latin typeface="Times New Roman" pitchFamily="18" charset="0"/>
              <a:cs typeface="Times New Roman" pitchFamily="18" charset="0"/>
            </a:endParaRPr>
          </a:p>
        </p:txBody>
      </p:sp>
      <p:sp>
        <p:nvSpPr>
          <p:cNvPr id="5124" name="Rectangle 5"/>
          <p:cNvSpPr>
            <a:spLocks noGrp="1" noChangeArrowheads="1"/>
          </p:cNvSpPr>
          <p:nvPr>
            <p:ph type="ctrTitle"/>
          </p:nvPr>
        </p:nvSpPr>
        <p:spPr>
          <a:xfrm>
            <a:off x="381000" y="2743200"/>
            <a:ext cx="8763000" cy="990600"/>
          </a:xfrm>
          <a:noFill/>
        </p:spPr>
        <p:txBody>
          <a:bodyPr>
            <a:normAutofit/>
          </a:bodyPr>
          <a:lstStyle/>
          <a:p>
            <a:pPr eaLnBrk="1" hangingPunct="1"/>
            <a:r>
              <a:rPr lang="mn-MN" dirty="0">
                <a:latin typeface="Times New Roman" pitchFamily="18" charset="0"/>
                <a:cs typeface="Times New Roman" pitchFamily="18" charset="0"/>
              </a:rPr>
              <a:t>Төлөөлөн Удирдах Зөвлөл</a:t>
            </a:r>
            <a:endParaRPr lang="en-US" dirty="0">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E6AC0931-B962-4F19-A861-BCE2217E300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7800" y="4267200"/>
            <a:ext cx="3048000" cy="2032000"/>
          </a:xfrm>
          <a:prstGeom prst="rect">
            <a:avLst/>
          </a:prstGeom>
        </p:spPr>
      </p:pic>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A6BB2-29EA-4BB1-AB78-A30398A014BD}"/>
              </a:ext>
            </a:extLst>
          </p:cNvPr>
          <p:cNvSpPr>
            <a:spLocks noGrp="1"/>
          </p:cNvSpPr>
          <p:nvPr>
            <p:ph type="title"/>
          </p:nvPr>
        </p:nvSpPr>
        <p:spPr>
          <a:xfrm>
            <a:off x="457200" y="1295400"/>
            <a:ext cx="8077200" cy="122238"/>
          </a:xfrm>
        </p:spPr>
        <p:txBody>
          <a:bodyPr>
            <a:normAutofit fontScale="90000"/>
          </a:bodyPr>
          <a:lstStyle/>
          <a:p>
            <a:r>
              <a:rPr lang="mn-MN" dirty="0">
                <a:latin typeface="Times New Roman" panose="02020603050405020304" pitchFamily="18" charset="0"/>
                <a:cs typeface="Times New Roman" panose="02020603050405020304" pitchFamily="18" charset="0"/>
              </a:rPr>
              <a:t>Гэр бүлийн эзэмшлийн компани</a:t>
            </a:r>
            <a:endParaRPr lang="en-US" dirty="0">
              <a:latin typeface="Times New Roman" panose="02020603050405020304" pitchFamily="18" charset="0"/>
              <a:cs typeface="Times New Roman" panose="02020603050405020304" pitchFamily="18" charset="0"/>
            </a:endParaRPr>
          </a:p>
        </p:txBody>
      </p:sp>
      <p:pic>
        <p:nvPicPr>
          <p:cNvPr id="9" name="Content Placeholder 8" descr="A close up of a mans face&#10;&#10;Description generated with high confidence">
            <a:extLst>
              <a:ext uri="{FF2B5EF4-FFF2-40B4-BE49-F238E27FC236}">
                <a16:creationId xmlns:a16="http://schemas.microsoft.com/office/drawing/2014/main" id="{D27F9DB0-B02F-4622-923C-E28DB206528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85951" y="2118542"/>
            <a:ext cx="4330976" cy="3601641"/>
          </a:xfrm>
        </p:spPr>
      </p:pic>
    </p:spTree>
    <p:extLst>
      <p:ext uri="{BB962C8B-B14F-4D97-AF65-F5344CB8AC3E}">
        <p14:creationId xmlns:p14="http://schemas.microsoft.com/office/powerpoint/2010/main" val="78467494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1F4D3E-6069-437B-A81D-2B6DE6612B7B}"/>
              </a:ext>
            </a:extLst>
          </p:cNvPr>
          <p:cNvSpPr>
            <a:spLocks noGrp="1"/>
          </p:cNvSpPr>
          <p:nvPr>
            <p:ph idx="1"/>
          </p:nvPr>
        </p:nvSpPr>
        <p:spPr/>
        <p:txBody>
          <a:bodyPr>
            <a:normAutofit fontScale="85000" lnSpcReduction="20000"/>
          </a:bodyPr>
          <a:lstStyle/>
          <a:p>
            <a:pPr marL="0" indent="0">
              <a:buNone/>
            </a:pPr>
            <a:r>
              <a:rPr lang="en-US" b="1" dirty="0">
                <a:latin typeface="Times New Roman" panose="02020603050405020304" pitchFamily="18" charset="0"/>
                <a:cs typeface="Times New Roman" panose="02020603050405020304" pitchFamily="18" charset="0"/>
              </a:rPr>
              <a:t>3 </a:t>
            </a:r>
            <a:r>
              <a:rPr lang="mn-MN" b="1" dirty="0">
                <a:latin typeface="Times New Roman" panose="02020603050405020304" pitchFamily="18" charset="0"/>
                <a:cs typeface="Times New Roman" panose="02020603050405020304" pitchFamily="18" charset="0"/>
              </a:rPr>
              <a:t>дахь зам   Нөхөн төлжих </a:t>
            </a:r>
            <a:br>
              <a:rPr lang="en-US" dirty="0">
                <a:latin typeface="Times New Roman" panose="02020603050405020304" pitchFamily="18" charset="0"/>
                <a:cs typeface="Times New Roman" panose="02020603050405020304" pitchFamily="18" charset="0"/>
              </a:rPr>
            </a:br>
            <a:endParaRPr lang="mn-MN"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Хүчирхэг авьяслаг удирдлагатай </a:t>
            </a:r>
            <a:endParaRPr lang="en-US"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Гэр бүл нь эв нэгдэлтэй</a:t>
            </a:r>
            <a:endParaRPr lang="en-US"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Гэр бүлийн эрхэм зорилгодоо төвлөрдөг </a:t>
            </a:r>
          </a:p>
          <a:p>
            <a:r>
              <a:rPr lang="mn-MN" dirty="0">
                <a:latin typeface="Times New Roman" panose="02020603050405020304" pitchFamily="18" charset="0"/>
                <a:cs typeface="Times New Roman" panose="02020603050405020304" pitchFamily="18" charset="0"/>
              </a:rPr>
              <a:t>Амьдрал ахуйн зардлаа хянадаг</a:t>
            </a:r>
          </a:p>
          <a:p>
            <a:r>
              <a:rPr lang="mn-MN" dirty="0">
                <a:latin typeface="Times New Roman" panose="02020603050405020304" pitchFamily="18" charset="0"/>
                <a:cs typeface="Times New Roman" panose="02020603050405020304" pitchFamily="18" charset="0"/>
              </a:rPr>
              <a:t>Зөв цаг үед бизнесээ төрөлжүүлдэг </a:t>
            </a:r>
          </a:p>
          <a:p>
            <a:r>
              <a:rPr lang="mn-MN" dirty="0">
                <a:latin typeface="Times New Roman" panose="02020603050405020304" pitchFamily="18" charset="0"/>
                <a:cs typeface="Times New Roman" panose="02020603050405020304" pitchFamily="18" charset="0"/>
              </a:rPr>
              <a:t>Гэр бүлийн баялагийг улам арвижуулах авьяасыг гэр бүлдээ хөгжүүлдэг</a:t>
            </a:r>
          </a:p>
          <a:p>
            <a:pPr marL="0" indent="0">
              <a:buNone/>
            </a:pPr>
            <a:r>
              <a:rPr lang="mn-MN" dirty="0">
                <a:latin typeface="Times New Roman" panose="02020603050405020304" pitchFamily="18" charset="0"/>
                <a:cs typeface="Times New Roman" panose="02020603050405020304" pitchFamily="18" charset="0"/>
              </a:rPr>
              <a:t>Эх үүсвэр</a:t>
            </a:r>
            <a:r>
              <a:rPr lang="en-US" dirty="0">
                <a:latin typeface="Times New Roman" panose="02020603050405020304" pitchFamily="18" charset="0"/>
                <a:cs typeface="Times New Roman" panose="02020603050405020304" pitchFamily="18" charset="0"/>
              </a:rPr>
              <a:t>:</a:t>
            </a:r>
            <a:r>
              <a:rPr lang="mn-MN" dirty="0">
                <a:latin typeface="Times New Roman" panose="02020603050405020304" pitchFamily="18" charset="0"/>
                <a:cs typeface="Times New Roman" panose="02020603050405020304" pitchFamily="18" charset="0"/>
              </a:rPr>
              <a:t> Жон Дэйвис           </a:t>
            </a:r>
            <a:r>
              <a:rPr lang="en-US" dirty="0">
                <a:latin typeface="Times New Roman" panose="02020603050405020304" pitchFamily="18" charset="0"/>
                <a:cs typeface="Times New Roman" panose="02020603050405020304" pitchFamily="18" charset="0"/>
              </a:rPr>
              <a:t>https://johndavis.com/family-wealth-paths</a:t>
            </a:r>
            <a:r>
              <a:rPr lang="en-US" dirty="0"/>
              <a:t>/</a:t>
            </a:r>
          </a:p>
        </p:txBody>
      </p:sp>
    </p:spTree>
    <p:extLst>
      <p:ext uri="{BB962C8B-B14F-4D97-AF65-F5344CB8AC3E}">
        <p14:creationId xmlns:p14="http://schemas.microsoft.com/office/powerpoint/2010/main" val="2871455544"/>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4A5042-0EE1-40DD-A284-BB7A81B191B6}"/>
              </a:ext>
            </a:extLst>
          </p:cNvPr>
          <p:cNvSpPr>
            <a:spLocks noGrp="1"/>
          </p:cNvSpPr>
          <p:nvPr>
            <p:ph idx="1"/>
          </p:nvPr>
        </p:nvSpPr>
        <p:spPr/>
        <p:txBody>
          <a:bodyPr/>
          <a:lstStyle/>
          <a:p>
            <a:pPr marL="0" indent="0">
              <a:buNone/>
            </a:pPr>
            <a:endParaRPr lang="mn-MN" dirty="0">
              <a:latin typeface="Arial" panose="020B0604020202020204" pitchFamily="34" charset="0"/>
              <a:cs typeface="Arial" panose="020B0604020202020204" pitchFamily="34" charset="0"/>
            </a:endParaRPr>
          </a:p>
          <a:p>
            <a:pPr marL="0" indent="0">
              <a:buNone/>
            </a:pPr>
            <a:endParaRPr lang="mn-MN" dirty="0">
              <a:latin typeface="Arial" panose="020B0604020202020204" pitchFamily="34" charset="0"/>
              <a:cs typeface="Arial" panose="020B0604020202020204" pitchFamily="34" charset="0"/>
            </a:endParaRPr>
          </a:p>
          <a:p>
            <a:pPr marL="0" indent="0">
              <a:buNone/>
            </a:pPr>
            <a:endParaRPr lang="mn-MN" dirty="0">
              <a:latin typeface="Arial" panose="020B0604020202020204" pitchFamily="34" charset="0"/>
              <a:cs typeface="Arial" panose="020B0604020202020204" pitchFamily="34" charset="0"/>
            </a:endParaRPr>
          </a:p>
          <a:p>
            <a:pPr marL="0" indent="0">
              <a:buNone/>
            </a:pPr>
            <a:r>
              <a:rPr lang="mn-MN" dirty="0">
                <a:latin typeface="Arial" panose="020B0604020202020204" pitchFamily="34" charset="0"/>
                <a:cs typeface="Arial" panose="020B0604020202020204" pitchFamily="34" charset="0"/>
              </a:rPr>
              <a:t>Кэйс ажил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2858760"/>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7350" y="1301751"/>
            <a:ext cx="6306119" cy="631825"/>
          </a:xfrm>
        </p:spPr>
        <p:txBody>
          <a:bodyPr>
            <a:noAutofit/>
          </a:bodyPr>
          <a:lstStyle/>
          <a:p>
            <a:pPr>
              <a:lnSpc>
                <a:spcPct val="110000"/>
              </a:lnSpc>
              <a:defRPr/>
            </a:pPr>
            <a:r>
              <a:rPr lang="mn-MN" sz="2800" dirty="0">
                <a:solidFill>
                  <a:srgbClr val="002060"/>
                </a:solidFill>
                <a:latin typeface="Times New Roman" panose="02020603050405020304" pitchFamily="18" charset="0"/>
                <a:cs typeface="Times New Roman" panose="02020603050405020304" pitchFamily="18" charset="0"/>
              </a:rPr>
              <a:t>Гэр бүлийн бизнесийн залгамжлал амжилттай хэрэгжиж байна</a:t>
            </a:r>
            <a:endParaRPr lang="en-US" sz="2800" dirty="0">
              <a:solidFill>
                <a:srgbClr val="002060"/>
              </a:solidFill>
              <a:latin typeface="Times New Roman" panose="02020603050405020304" pitchFamily="18" charset="0"/>
              <a:cs typeface="Times New Roman" panose="02020603050405020304" pitchFamily="18" charset="0"/>
            </a:endParaRPr>
          </a:p>
        </p:txBody>
      </p:sp>
      <p:pic>
        <p:nvPicPr>
          <p:cNvPr id="3" name="Picture 2">
            <a:hlinkClick r:id="rId3"/>
          </p:cNvPr>
          <p:cNvPicPr>
            <a:picLocks noChangeAspect="1"/>
          </p:cNvPicPr>
          <p:nvPr/>
        </p:nvPicPr>
        <p:blipFill>
          <a:blip r:embed="rId4"/>
          <a:stretch>
            <a:fillRect/>
          </a:stretch>
        </p:blipFill>
        <p:spPr>
          <a:xfrm>
            <a:off x="1491496" y="2390775"/>
            <a:ext cx="2941046" cy="1956435"/>
          </a:xfrm>
          <a:prstGeom prst="rect">
            <a:avLst/>
          </a:prstGeom>
          <a:solidFill>
            <a:srgbClr val="FFFFFF">
              <a:shade val="85000"/>
            </a:srgbClr>
          </a:solidFill>
          <a:ln w="12700" cap="sq" cmpd="sng">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Content Placeholder 2"/>
          <p:cNvSpPr>
            <a:spLocks noGrp="1"/>
          </p:cNvSpPr>
          <p:nvPr>
            <p:ph idx="1"/>
          </p:nvPr>
        </p:nvSpPr>
        <p:spPr>
          <a:xfrm>
            <a:off x="5739604" y="2028142"/>
            <a:ext cx="2349043" cy="952500"/>
          </a:xfrm>
        </p:spPr>
        <p:txBody>
          <a:bodyPr anchor="ctr">
            <a:normAutofit fontScale="62500" lnSpcReduction="20000"/>
          </a:bodyPr>
          <a:lstStyle/>
          <a:p>
            <a:pPr>
              <a:defRPr/>
            </a:pPr>
            <a:r>
              <a:rPr lang="en-US" sz="2400" b="1" i="1" dirty="0">
                <a:solidFill>
                  <a:srgbClr val="005643"/>
                </a:solidFill>
              </a:rPr>
              <a:t>46</a:t>
            </a:r>
            <a:r>
              <a:rPr lang="en-US" b="1" i="1" dirty="0">
                <a:solidFill>
                  <a:srgbClr val="005643"/>
                </a:solidFill>
              </a:rPr>
              <a:t> </a:t>
            </a:r>
            <a:r>
              <a:rPr lang="mn-MN" b="1" i="1" dirty="0">
                <a:solidFill>
                  <a:srgbClr val="005643"/>
                </a:solidFill>
              </a:rPr>
              <a:t>үе</a:t>
            </a:r>
            <a:endParaRPr lang="en-US" b="1" i="1" dirty="0">
              <a:solidFill>
                <a:srgbClr val="005643"/>
              </a:solidFill>
            </a:endParaRPr>
          </a:p>
          <a:p>
            <a:pPr>
              <a:defRPr/>
            </a:pPr>
            <a:r>
              <a:rPr lang="en-US" sz="2400" b="1" i="1" dirty="0">
                <a:solidFill>
                  <a:srgbClr val="005643"/>
                </a:solidFill>
              </a:rPr>
              <a:t>1,300</a:t>
            </a:r>
            <a:r>
              <a:rPr lang="en-US" b="1" i="1" dirty="0">
                <a:solidFill>
                  <a:srgbClr val="005643"/>
                </a:solidFill>
              </a:rPr>
              <a:t> </a:t>
            </a:r>
            <a:r>
              <a:rPr lang="mn-MN" b="1" i="1" dirty="0">
                <a:solidFill>
                  <a:srgbClr val="005643"/>
                </a:solidFill>
              </a:rPr>
              <a:t>жилийн түүх</a:t>
            </a:r>
            <a:endParaRPr lang="en-US" b="1" i="1" dirty="0">
              <a:solidFill>
                <a:srgbClr val="005643"/>
              </a:solidFill>
            </a:endParaRPr>
          </a:p>
        </p:txBody>
      </p:sp>
      <p:pic>
        <p:nvPicPr>
          <p:cNvPr id="39942"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3075208"/>
            <a:ext cx="3068241" cy="2191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p:cNvPicPr>
            <a:picLocks noChangeAspect="1"/>
          </p:cNvPicPr>
          <p:nvPr/>
        </p:nvPicPr>
        <p:blipFill>
          <a:blip r:embed="rId6"/>
          <a:stretch>
            <a:fillRect/>
          </a:stretch>
        </p:blipFill>
        <p:spPr>
          <a:xfrm>
            <a:off x="1678461" y="4364931"/>
            <a:ext cx="3032999" cy="815322"/>
          </a:xfrm>
          <a:prstGeom prst="rect">
            <a:avLst/>
          </a:prstGeom>
          <a:solidFill>
            <a:srgbClr val="FFFFFF">
              <a:shade val="85000"/>
            </a:srgbClr>
          </a:solidFill>
          <a:ln w="19050" cap="sq" cmpd="sng">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9647184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par>
                                <p:cTn id="13" presetID="9"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dissolve">
                                      <p:cBhvr>
                                        <p:cTn id="15" dur="500"/>
                                        <p:tgtEl>
                                          <p:spTgt spid="13"/>
                                        </p:tgtEl>
                                      </p:cBhvr>
                                    </p:animEffect>
                                  </p:childTnLst>
                                </p:cTn>
                              </p:par>
                              <p:par>
                                <p:cTn id="16" presetID="9" presetClass="entr" presetSubtype="0" fill="hold" nodeType="withEffect">
                                  <p:stCondLst>
                                    <p:cond delay="0"/>
                                  </p:stCondLst>
                                  <p:childTnLst>
                                    <p:set>
                                      <p:cBhvr>
                                        <p:cTn id="17" dur="1" fill="hold">
                                          <p:stCondLst>
                                            <p:cond delay="0"/>
                                          </p:stCondLst>
                                        </p:cTn>
                                        <p:tgtEl>
                                          <p:spTgt spid="39942"/>
                                        </p:tgtEl>
                                        <p:attrNameLst>
                                          <p:attrName>style.visibility</p:attrName>
                                        </p:attrNameLst>
                                      </p:cBhvr>
                                      <p:to>
                                        <p:strVal val="visible"/>
                                      </p:to>
                                    </p:set>
                                    <p:animEffect transition="in" filter="dissolve">
                                      <p:cBhvr>
                                        <p:cTn id="18" dur="5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CA1074-8B4F-409D-A90A-97D93027ACD9}"/>
              </a:ext>
            </a:extLst>
          </p:cNvPr>
          <p:cNvSpPr>
            <a:spLocks noGrp="1"/>
          </p:cNvSpPr>
          <p:nvPr>
            <p:ph idx="1"/>
          </p:nvPr>
        </p:nvSpPr>
        <p:spPr/>
        <p:txBody>
          <a:bodyPr/>
          <a:lstStyle/>
          <a:p>
            <a:r>
              <a:rPr lang="mn-MN" dirty="0">
                <a:latin typeface="Times New Roman" panose="02020603050405020304" pitchFamily="18" charset="0"/>
                <a:cs typeface="Times New Roman" panose="02020603050405020304" pitchFamily="18" charset="0"/>
              </a:rPr>
              <a:t>ЖДААН-ийн онцлог</a:t>
            </a:r>
          </a:p>
          <a:p>
            <a:endParaRPr lang="mn-MN" dirty="0">
              <a:latin typeface="Times New Roman" panose="02020603050405020304" pitchFamily="18" charset="0"/>
              <a:cs typeface="Times New Roman" panose="02020603050405020304" pitchFamily="18" charset="0"/>
            </a:endParaRPr>
          </a:p>
          <a:p>
            <a:endParaRPr lang="mn-MN"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Take a poll</a:t>
            </a:r>
          </a:p>
        </p:txBody>
      </p:sp>
    </p:spTree>
    <p:extLst>
      <p:ext uri="{BB962C8B-B14F-4D97-AF65-F5344CB8AC3E}">
        <p14:creationId xmlns:p14="http://schemas.microsoft.com/office/powerpoint/2010/main" val="1284259058"/>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mn-MN" dirty="0">
                <a:latin typeface="Times New Roman" panose="02020603050405020304" pitchFamily="18" charset="0"/>
                <a:cs typeface="Times New Roman" panose="02020603050405020304" pitchFamily="18" charset="0"/>
              </a:rPr>
            </a:br>
            <a:br>
              <a:rPr lang="mn-MN" dirty="0">
                <a:latin typeface="Times New Roman" panose="02020603050405020304" pitchFamily="18" charset="0"/>
                <a:cs typeface="Times New Roman" panose="02020603050405020304" pitchFamily="18" charset="0"/>
              </a:rPr>
            </a:br>
            <a:r>
              <a:rPr lang="mn-MN" dirty="0">
                <a:latin typeface="Times New Roman" panose="02020603050405020304" pitchFamily="18" charset="0"/>
                <a:cs typeface="Times New Roman" panose="02020603050405020304" pitchFamily="18" charset="0"/>
              </a:rPr>
              <a:t>ЖДААН өсөлт хувьслын үе шат</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77500" lnSpcReduction="20000"/>
          </a:bodyPr>
          <a:lstStyle/>
          <a:p>
            <a:endParaRPr lang="mn-MN" dirty="0"/>
          </a:p>
          <a:p>
            <a:r>
              <a:rPr lang="mn-MN" dirty="0">
                <a:latin typeface="Times New Roman" panose="02020603050405020304" pitchFamily="18" charset="0"/>
                <a:cs typeface="Times New Roman" panose="02020603050405020304" pitchFamily="18" charset="0"/>
              </a:rPr>
              <a:t>Нэгдүгээр үе шат:  Старт-ап /Бизнесийн эхлэл</a:t>
            </a:r>
          </a:p>
          <a:p>
            <a:pPr marL="0" indent="0">
              <a:buNone/>
            </a:pPr>
            <a:endParaRPr lang="mn-MN"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Хоёрдугаар үе шат: Идэвхтэй өсөлт</a:t>
            </a:r>
          </a:p>
          <a:p>
            <a:pPr marL="0" indent="0">
              <a:buNone/>
            </a:pPr>
            <a:endParaRPr lang="mn-MN"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Гуравдугаар үе шат: Байгууллагын хөгжил</a:t>
            </a:r>
          </a:p>
          <a:p>
            <a:pPr marL="0" indent="0">
              <a:buNone/>
            </a:pPr>
            <a:r>
              <a:rPr lang="mn-MN" dirty="0">
                <a:latin typeface="Times New Roman" panose="02020603050405020304" pitchFamily="18" charset="0"/>
                <a:cs typeface="Times New Roman" panose="02020603050405020304" pitchFamily="18" charset="0"/>
              </a:rPr>
              <a:t> </a:t>
            </a:r>
          </a:p>
          <a:p>
            <a:r>
              <a:rPr lang="mn-MN" dirty="0">
                <a:latin typeface="Times New Roman" panose="02020603050405020304" pitchFamily="18" charset="0"/>
                <a:cs typeface="Times New Roman" panose="02020603050405020304" pitchFamily="18" charset="0"/>
              </a:rPr>
              <a:t>Дөрөвдүгээр үе шат: Бизнес өргөжин тэлэх </a:t>
            </a:r>
          </a:p>
          <a:p>
            <a:pPr marL="0" indent="0">
              <a:buNone/>
            </a:pPr>
            <a:endParaRPr lang="mn-MN" sz="2100" dirty="0">
              <a:latin typeface="Times New Roman" panose="02020603050405020304" pitchFamily="18" charset="0"/>
              <a:cs typeface="Times New Roman" panose="02020603050405020304" pitchFamily="18" charset="0"/>
            </a:endParaRPr>
          </a:p>
          <a:p>
            <a:pPr marL="0" indent="0">
              <a:buNone/>
            </a:pPr>
            <a:r>
              <a:rPr lang="mn-MN" sz="2100" dirty="0">
                <a:latin typeface="Times New Roman" panose="02020603050405020304" pitchFamily="18" charset="0"/>
                <a:cs typeface="Times New Roman" panose="02020603050405020304" pitchFamily="18" charset="0"/>
              </a:rPr>
              <a:t>Эх үүсвэр</a:t>
            </a:r>
            <a:r>
              <a:rPr lang="en-US" sz="2100" dirty="0">
                <a:latin typeface="Times New Roman" panose="02020603050405020304" pitchFamily="18" charset="0"/>
                <a:cs typeface="Times New Roman" panose="02020603050405020304" pitchFamily="18" charset="0"/>
              </a:rPr>
              <a:t>: </a:t>
            </a:r>
            <a:r>
              <a:rPr lang="mn-MN" sz="2100" dirty="0">
                <a:latin typeface="Times New Roman" panose="02020603050405020304" pitchFamily="18" charset="0"/>
                <a:cs typeface="Times New Roman" panose="02020603050405020304" pitchFamily="18" charset="0"/>
              </a:rPr>
              <a:t>Жижиг дунд аж ахуйн нэгжийн гарын авлага, Олон улсын санхүүгийн корпораци 2019</a:t>
            </a:r>
            <a:endParaRPr lang="en-US" sz="2100" dirty="0">
              <a:latin typeface="Times New Roman" panose="02020603050405020304" pitchFamily="18" charset="0"/>
              <a:cs typeface="Times New Roman" panose="02020603050405020304" pitchFamily="18" charset="0"/>
            </a:endParaRPr>
          </a:p>
          <a:p>
            <a:pPr marL="0" indent="0">
              <a:buNone/>
            </a:pPr>
            <a:r>
              <a:rPr lang="en-US" sz="2100" dirty="0">
                <a:latin typeface="Times New Roman" panose="02020603050405020304" pitchFamily="18" charset="0"/>
                <a:cs typeface="Times New Roman" panose="02020603050405020304" pitchFamily="18" charset="0"/>
              </a:rPr>
              <a:t>ttps://www.ifc.org/wps/wcm/connect/topics_ext_content/ifc_external_corporate_site/ifc+cg/resources/guidelines_reviews+and+case+studies/sme+governance+guidebook</a:t>
            </a:r>
          </a:p>
          <a:p>
            <a:pPr marL="0" indent="0">
              <a:buNone/>
            </a:pPr>
            <a:endParaRPr lang="en-US"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8646556"/>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D0112C-AF7E-4A2C-82CE-8CC10DEAA13E}"/>
              </a:ext>
            </a:extLst>
          </p:cNvPr>
          <p:cNvSpPr>
            <a:spLocks noGrp="1"/>
          </p:cNvSpPr>
          <p:nvPr>
            <p:ph idx="1"/>
          </p:nvPr>
        </p:nvSpPr>
        <p:spPr/>
        <p:txBody>
          <a:bodyPr/>
          <a:lstStyle/>
          <a:p>
            <a:r>
              <a:rPr lang="mn-MN" dirty="0">
                <a:latin typeface="Times New Roman" panose="02020603050405020304" pitchFamily="18" charset="0"/>
                <a:cs typeface="Times New Roman" panose="02020603050405020304" pitchFamily="18" charset="0"/>
              </a:rPr>
              <a:t>Бизнес дөнгөж эхлэх үед эзэд нь ямар асуудлуудад анхараарлаа төвлөрүүлдэг вэ</a:t>
            </a:r>
          </a:p>
          <a:p>
            <a:r>
              <a:rPr lang="mn-MN" dirty="0">
                <a:latin typeface="Times New Roman" panose="02020603050405020304" pitchFamily="18" charset="0"/>
                <a:cs typeface="Times New Roman" panose="02020603050405020304" pitchFamily="18" charset="0"/>
              </a:rPr>
              <a:t> Эзэмшлийн хувьд ямар байдаг вэ</a:t>
            </a:r>
          </a:p>
          <a:p>
            <a:r>
              <a:rPr lang="mn-MN" dirty="0">
                <a:latin typeface="Times New Roman" panose="02020603050405020304" pitchFamily="18" charset="0"/>
                <a:cs typeface="Times New Roman" panose="02020603050405020304" pitchFamily="18" charset="0"/>
              </a:rPr>
              <a:t>Шийвэрийг хэн гаргадаг вэ</a:t>
            </a:r>
          </a:p>
          <a:p>
            <a:r>
              <a:rPr lang="mn-MN" dirty="0">
                <a:latin typeface="Times New Roman" panose="02020603050405020304" pitchFamily="18" charset="0"/>
                <a:cs typeface="Times New Roman" panose="02020603050405020304" pitchFamily="18" charset="0"/>
              </a:rPr>
              <a:t>Компанийн бүтэц, орон тоо ямар байдаг вэ </a:t>
            </a:r>
          </a:p>
          <a:p>
            <a:r>
              <a:rPr lang="mn-MN" dirty="0">
                <a:latin typeface="Times New Roman" panose="02020603050405020304" pitchFamily="18" charset="0"/>
                <a:cs typeface="Times New Roman" panose="02020603050405020304" pitchFamily="18" charset="0"/>
              </a:rPr>
              <a:t>Ямар эрсдэл тулгардаг вэ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687420"/>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994ED-6481-4412-A553-5240A380DD80}"/>
              </a:ext>
            </a:extLst>
          </p:cNvPr>
          <p:cNvSpPr>
            <a:spLocks noGrp="1"/>
          </p:cNvSpPr>
          <p:nvPr>
            <p:ph type="title"/>
          </p:nvPr>
        </p:nvSpPr>
        <p:spPr>
          <a:xfrm>
            <a:off x="990600" y="274638"/>
            <a:ext cx="7696200" cy="715962"/>
          </a:xfrm>
        </p:spPr>
        <p:txBody>
          <a:bodyPr>
            <a:normAutofit fontScale="90000"/>
          </a:bodyPr>
          <a:lstStyle/>
          <a:p>
            <a:r>
              <a:rPr lang="mn-MN" dirty="0">
                <a:latin typeface="Times New Roman" panose="02020603050405020304" pitchFamily="18" charset="0"/>
                <a:cs typeface="Times New Roman" panose="02020603050405020304" pitchFamily="18" charset="0"/>
              </a:rPr>
              <a:t>Старт ап </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365B9C3-9E78-4CDE-A937-190F8D079A9C}"/>
              </a:ext>
            </a:extLst>
          </p:cNvPr>
          <p:cNvSpPr>
            <a:spLocks noGrp="1"/>
          </p:cNvSpPr>
          <p:nvPr>
            <p:ph idx="1"/>
          </p:nvPr>
        </p:nvSpPr>
        <p:spPr/>
        <p:txBody>
          <a:bodyPr/>
          <a:lstStyle/>
          <a:p>
            <a:r>
              <a:rPr lang="mn-MN" dirty="0">
                <a:latin typeface="Times New Roman" panose="02020603050405020304" pitchFamily="18" charset="0"/>
                <a:cs typeface="Times New Roman" panose="02020603050405020304" pitchFamily="18" charset="0"/>
              </a:rPr>
              <a:t>Бүтээгдхүүн үйлчилгээг бий болгох, зах зээлээ турших</a:t>
            </a:r>
          </a:p>
          <a:p>
            <a:r>
              <a:rPr lang="mn-MN" dirty="0">
                <a:latin typeface="Times New Roman" panose="02020603050405020304" pitchFamily="18" charset="0"/>
                <a:cs typeface="Times New Roman" panose="02020603050405020304" pitchFamily="18" charset="0"/>
              </a:rPr>
              <a:t>Нэг ХЭ, эсвэл хэсэг хувь хүмүүс хувьцаа эзэмшдэг</a:t>
            </a:r>
          </a:p>
          <a:p>
            <a:r>
              <a:rPr lang="mn-MN" dirty="0">
                <a:latin typeface="Times New Roman" panose="02020603050405020304" pitchFamily="18" charset="0"/>
                <a:cs typeface="Times New Roman" panose="02020603050405020304" pitchFamily="18" charset="0"/>
              </a:rPr>
              <a:t>Эзэд бизнесийн бүх чиглэл, асуудлуудыг өөрсдөө хянадаг</a:t>
            </a:r>
          </a:p>
          <a:p>
            <a:pPr lvl="0"/>
            <a:r>
              <a:rPr lang="mn-MN" dirty="0">
                <a:latin typeface="Times New Roman" panose="02020603050405020304" pitchFamily="18" charset="0"/>
                <a:cs typeface="Times New Roman" panose="02020603050405020304" pitchFamily="18" charset="0"/>
              </a:rPr>
              <a:t>Олон үүрэг гүйцэтгэдэг жижиг баг</a:t>
            </a:r>
            <a:endParaRPr lang="en-US" dirty="0">
              <a:latin typeface="Times New Roman" panose="02020603050405020304" pitchFamily="18" charset="0"/>
              <a:cs typeface="Times New Roman" panose="02020603050405020304" pitchFamily="18" charset="0"/>
            </a:endParaRPr>
          </a:p>
          <a:p>
            <a:pPr lvl="0"/>
            <a:r>
              <a:rPr lang="mn-MN" dirty="0">
                <a:latin typeface="Times New Roman" panose="02020603050405020304" pitchFamily="18" charset="0"/>
                <a:cs typeface="Times New Roman" panose="02020603050405020304" pitchFamily="18" charset="0"/>
              </a:rPr>
              <a:t>Албан бус байдал өндөр</a:t>
            </a:r>
            <a:endParaRPr lang="en-US" dirty="0">
              <a:latin typeface="Times New Roman" panose="02020603050405020304" pitchFamily="18" charset="0"/>
              <a:cs typeface="Times New Roman" panose="02020603050405020304" pitchFamily="18" charset="0"/>
            </a:endParaRPr>
          </a:p>
          <a:p>
            <a:endParaRPr lang="mn-MN" b="1" dirty="0"/>
          </a:p>
          <a:p>
            <a:endParaRPr lang="mn-MN" b="1" dirty="0"/>
          </a:p>
          <a:p>
            <a:endParaRPr lang="en-US" dirty="0"/>
          </a:p>
        </p:txBody>
      </p:sp>
    </p:spTree>
    <p:extLst>
      <p:ext uri="{BB962C8B-B14F-4D97-AF65-F5344CB8AC3E}">
        <p14:creationId xmlns:p14="http://schemas.microsoft.com/office/powerpoint/2010/main" val="578403016"/>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77D08-B6BC-4479-BBFC-8D67EB860F03}"/>
              </a:ext>
            </a:extLst>
          </p:cNvPr>
          <p:cNvSpPr>
            <a:spLocks noGrp="1"/>
          </p:cNvSpPr>
          <p:nvPr>
            <p:ph type="title"/>
          </p:nvPr>
        </p:nvSpPr>
        <p:spPr>
          <a:xfrm>
            <a:off x="495300" y="990600"/>
            <a:ext cx="8153400" cy="427038"/>
          </a:xfrm>
        </p:spPr>
        <p:txBody>
          <a:bodyPr>
            <a:normAutofit fontScale="90000"/>
          </a:bodyPr>
          <a:lstStyle/>
          <a:p>
            <a:br>
              <a:rPr lang="mn-MN" dirty="0">
                <a:latin typeface="Times New Roman" panose="02020603050405020304" pitchFamily="18" charset="0"/>
                <a:cs typeface="Times New Roman" panose="02020603050405020304" pitchFamily="18" charset="0"/>
              </a:rPr>
            </a:br>
            <a:r>
              <a:rPr lang="mn-MN" dirty="0">
                <a:latin typeface="Times New Roman" panose="02020603050405020304" pitchFamily="18" charset="0"/>
                <a:cs typeface="Times New Roman" panose="02020603050405020304" pitchFamily="18" charset="0"/>
              </a:rPr>
              <a:t>                </a:t>
            </a:r>
            <a:r>
              <a:rPr lang="mn-MN" sz="3600" dirty="0">
                <a:latin typeface="Times New Roman" panose="02020603050405020304" pitchFamily="18" charset="0"/>
                <a:cs typeface="Times New Roman" panose="02020603050405020304" pitchFamily="18" charset="0"/>
              </a:rPr>
              <a:t>ЖДААН шийдвэр гаргалт</a:t>
            </a:r>
            <a:r>
              <a:rPr lang="mn-MN" dirty="0">
                <a:latin typeface="Times New Roman" panose="02020603050405020304" pitchFamily="18" charset="0"/>
                <a:cs typeface="Times New Roman" panose="02020603050405020304" pitchFamily="18" charset="0"/>
              </a:rPr>
              <a:t> </a:t>
            </a:r>
            <a:br>
              <a:rPr lang="mn-MN" dirty="0">
                <a:latin typeface="Times New Roman" panose="02020603050405020304" pitchFamily="18" charset="0"/>
                <a:cs typeface="Times New Roman" panose="02020603050405020304" pitchFamily="18" charset="0"/>
              </a:rPr>
            </a:br>
            <a:r>
              <a:rPr lang="mn-MN" sz="2000" dirty="0">
                <a:latin typeface="Times New Roman" panose="02020603050405020304" pitchFamily="18" charset="0"/>
                <a:cs typeface="Times New Roman" panose="02020603050405020304" pitchFamily="18" charset="0"/>
              </a:rPr>
              <a:t>Эх үүсвэр</a:t>
            </a:r>
            <a:r>
              <a:rPr lang="en-US" sz="2000" dirty="0">
                <a:latin typeface="Times New Roman" panose="02020603050405020304" pitchFamily="18" charset="0"/>
                <a:cs typeface="Times New Roman" panose="02020603050405020304" pitchFamily="18" charset="0"/>
              </a:rPr>
              <a:t>: </a:t>
            </a:r>
            <a:r>
              <a:rPr lang="mn-MN" sz="2000" dirty="0">
                <a:latin typeface="Times New Roman" panose="02020603050405020304" pitchFamily="18" charset="0"/>
                <a:cs typeface="Times New Roman" panose="02020603050405020304" pitchFamily="18" charset="0"/>
              </a:rPr>
              <a:t>Жижиг дунд аж ахуйн нэгжийн гарын авлага, ОУСК 2019</a:t>
            </a:r>
            <a:br>
              <a:rPr lang="en-US" sz="2000" dirty="0">
                <a:latin typeface="Times New Roman" panose="02020603050405020304" pitchFamily="18" charset="0"/>
                <a:cs typeface="Times New Roman" panose="02020603050405020304" pitchFamily="18" charset="0"/>
              </a:rPr>
            </a:br>
            <a:br>
              <a:rPr lang="mn-MN"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4B1CD368-BD50-42C3-957C-2E52CEA5246C}"/>
              </a:ext>
            </a:extLst>
          </p:cNvPr>
          <p:cNvGraphicFramePr>
            <a:graphicFrameLocks noGrp="1"/>
          </p:cNvGraphicFramePr>
          <p:nvPr>
            <p:ph idx="1"/>
            <p:extLst>
              <p:ext uri="{D42A27DB-BD31-4B8C-83A1-F6EECF244321}">
                <p14:modId xmlns:p14="http://schemas.microsoft.com/office/powerpoint/2010/main" val="1903963884"/>
              </p:ext>
            </p:extLst>
          </p:nvPr>
        </p:nvGraphicFramePr>
        <p:xfrm>
          <a:off x="304800" y="1417638"/>
          <a:ext cx="8001002" cy="4525962"/>
        </p:xfrm>
        <a:graphic>
          <a:graphicData uri="http://schemas.openxmlformats.org/drawingml/2006/table">
            <a:tbl>
              <a:tblPr firstRow="1" firstCol="1" bandRow="1">
                <a:tableStyleId>{5C22544A-7EE6-4342-B048-85BDC9FD1C3A}</a:tableStyleId>
              </a:tblPr>
              <a:tblGrid>
                <a:gridCol w="2051138">
                  <a:extLst>
                    <a:ext uri="{9D8B030D-6E8A-4147-A177-3AD203B41FA5}">
                      <a16:colId xmlns:a16="http://schemas.microsoft.com/office/drawing/2014/main" val="14487379"/>
                    </a:ext>
                  </a:extLst>
                </a:gridCol>
                <a:gridCol w="2035480">
                  <a:extLst>
                    <a:ext uri="{9D8B030D-6E8A-4147-A177-3AD203B41FA5}">
                      <a16:colId xmlns:a16="http://schemas.microsoft.com/office/drawing/2014/main" val="1077724568"/>
                    </a:ext>
                  </a:extLst>
                </a:gridCol>
                <a:gridCol w="1957192">
                  <a:extLst>
                    <a:ext uri="{9D8B030D-6E8A-4147-A177-3AD203B41FA5}">
                      <a16:colId xmlns:a16="http://schemas.microsoft.com/office/drawing/2014/main" val="2238756643"/>
                    </a:ext>
                  </a:extLst>
                </a:gridCol>
                <a:gridCol w="1957192">
                  <a:extLst>
                    <a:ext uri="{9D8B030D-6E8A-4147-A177-3AD203B41FA5}">
                      <a16:colId xmlns:a16="http://schemas.microsoft.com/office/drawing/2014/main" val="2120732657"/>
                    </a:ext>
                  </a:extLst>
                </a:gridCol>
              </a:tblGrid>
              <a:tr h="709218">
                <a:tc>
                  <a:txBody>
                    <a:bodyPr/>
                    <a:lstStyle/>
                    <a:p>
                      <a:pPr marL="0" marR="0" algn="ctr">
                        <a:lnSpc>
                          <a:spcPct val="115000"/>
                        </a:lnSpc>
                        <a:spcBef>
                          <a:spcPts val="0"/>
                        </a:spcBef>
                        <a:spcAft>
                          <a:spcPts val="1000"/>
                        </a:spcAft>
                      </a:pPr>
                      <a:r>
                        <a:rPr lang="mn-MN" sz="1000">
                          <a:effectLst/>
                        </a:rPr>
                        <a:t>Үе шат 1</a:t>
                      </a:r>
                      <a:endParaRPr lang="en-US" sz="1100">
                        <a:effectLst/>
                      </a:endParaRPr>
                    </a:p>
                    <a:p>
                      <a:pPr marL="0" marR="0" algn="ctr">
                        <a:lnSpc>
                          <a:spcPct val="115000"/>
                        </a:lnSpc>
                        <a:spcBef>
                          <a:spcPts val="0"/>
                        </a:spcBef>
                        <a:spcAft>
                          <a:spcPts val="1000"/>
                        </a:spcAft>
                      </a:pPr>
                      <a:r>
                        <a:rPr lang="mn-MN" sz="1000">
                          <a:effectLst/>
                        </a:rPr>
                        <a:t>Бизнесийн эхлэл</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mn-MN" sz="1000">
                          <a:effectLst/>
                        </a:rPr>
                        <a:t>Үе шат 2</a:t>
                      </a:r>
                      <a:endParaRPr lang="en-US" sz="1100">
                        <a:effectLst/>
                      </a:endParaRPr>
                    </a:p>
                    <a:p>
                      <a:pPr marL="0" marR="0" algn="ctr">
                        <a:lnSpc>
                          <a:spcPct val="115000"/>
                        </a:lnSpc>
                        <a:spcBef>
                          <a:spcPts val="0"/>
                        </a:spcBef>
                        <a:spcAft>
                          <a:spcPts val="1000"/>
                        </a:spcAft>
                      </a:pPr>
                      <a:r>
                        <a:rPr lang="mn-MN" sz="1000">
                          <a:effectLst/>
                        </a:rPr>
                        <a:t>Идэвхтэй өсөлт</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mn-MN" sz="1000">
                          <a:effectLst/>
                        </a:rPr>
                        <a:t>Үе шат 3</a:t>
                      </a:r>
                      <a:endParaRPr lang="en-US" sz="1100">
                        <a:effectLst/>
                      </a:endParaRPr>
                    </a:p>
                    <a:p>
                      <a:pPr marL="0" marR="0" algn="ctr">
                        <a:lnSpc>
                          <a:spcPct val="115000"/>
                        </a:lnSpc>
                        <a:spcBef>
                          <a:spcPts val="0"/>
                        </a:spcBef>
                        <a:spcAft>
                          <a:spcPts val="1000"/>
                        </a:spcAft>
                      </a:pPr>
                      <a:r>
                        <a:rPr lang="mn-MN" sz="1000">
                          <a:effectLst/>
                        </a:rPr>
                        <a:t>Байгууллагын хөгжил</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1000"/>
                        </a:spcAft>
                      </a:pPr>
                      <a:r>
                        <a:rPr lang="mn-MN" sz="1000">
                          <a:effectLst/>
                        </a:rPr>
                        <a:t>Үе шат 4</a:t>
                      </a:r>
                      <a:endParaRPr lang="en-US" sz="1100">
                        <a:effectLst/>
                      </a:endParaRPr>
                    </a:p>
                    <a:p>
                      <a:pPr marL="0" marR="0" algn="ctr">
                        <a:lnSpc>
                          <a:spcPct val="115000"/>
                        </a:lnSpc>
                        <a:spcBef>
                          <a:spcPts val="0"/>
                        </a:spcBef>
                        <a:spcAft>
                          <a:spcPts val="1000"/>
                        </a:spcAft>
                      </a:pPr>
                      <a:r>
                        <a:rPr lang="mn-MN" sz="1000">
                          <a:effectLst/>
                        </a:rPr>
                        <a:t>Бизнесийн өргөжилт</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04876877"/>
                  </a:ext>
                </a:extLst>
              </a:tr>
              <a:tr h="3816744">
                <a:tc>
                  <a:txBody>
                    <a:bodyPr/>
                    <a:lstStyle/>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Гадны зөвлөхүүдийг оролцуулдаг /албан бусаар/</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Эзэд нь гүйцэтгэх удирдлагын багтай бус хувь захирлуудтай  зөвшилцөж шийдвэр гаргадаг</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Гол ажилтны эрх мэдлийн хязгаарын талаар хоорондоо ярилцдаг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Гадны зөвлөхүүд албан ёсоор ажлуулна </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ГУ-ын багтай хамтран гол шийдвэрүүдийг гаргана.</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ГУ-д  гарын үсэг зурах эрхийг Хязгаарлагдмал хүрээнд  албан ёсоор олгоно </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Гол ажлын байруудыг нэн тэргүүнд хүн хүчээр хангах нөхцөлийг тодорхой болгоно.</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ГЗ ба гол ажилтнуудад зориулан бизнес тасалдалгүй үргэлжлэх төлөвлөгөөг гаргана.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a:effectLst/>
                        </a:rPr>
                        <a:t>Тасралтгүй, зохион байгуулалттайгаар гадны зөвлөмжүүдийг авна.</a:t>
                      </a:r>
                      <a:endParaRPr lang="en-US" sz="110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a:effectLst/>
                        </a:rPr>
                        <a:t>Компанийн хэмжээнд стратеги, санхүүжилт ба хүний нөөцийг хэлэлцэнэ.</a:t>
                      </a:r>
                      <a:endParaRPr lang="en-US" sz="110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a:effectLst/>
                        </a:rPr>
                        <a:t>Гүйцэтгэлийн/удирдлагын (эсвэл адил) хороог албан ёсоор байгуулна.</a:t>
                      </a:r>
                      <a:endParaRPr lang="en-US" sz="110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a:effectLst/>
                        </a:rPr>
                        <a:t>Ажилчинг татах, тогтвортой байлгах болон сэдэлжүүлэх ХН-ийн бодлогууд.</a:t>
                      </a:r>
                      <a:endParaRPr lang="en-US" sz="110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a:effectLst/>
                        </a:rPr>
                        <a:t>Гол ажилтнуудын хувьд залгамж халааны төлөвлөгөө.</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ТУЗ</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ТУЗ-ийн хурлыг үр дүнтэй зохион байгуулах  болон ТУЗ-ийн бүх гишүүдийн оролцоог хангах ТУЗ-ийн үйл ажиллагааны  журмууд</a:t>
                      </a:r>
                      <a:endParaRPr lang="en-US" sz="1100" dirty="0">
                        <a:effectLst/>
                      </a:endParaRPr>
                    </a:p>
                    <a:p>
                      <a:pPr marL="342900" marR="0" lvl="0" indent="-342900">
                        <a:lnSpc>
                          <a:spcPct val="115000"/>
                        </a:lnSpc>
                        <a:spcBef>
                          <a:spcPts val="0"/>
                        </a:spcBef>
                        <a:spcAft>
                          <a:spcPts val="0"/>
                        </a:spcAft>
                        <a:buClr>
                          <a:srgbClr val="000000"/>
                        </a:buClr>
                        <a:buFont typeface="Wingdings" panose="05000000000000000000" pitchFamily="2" charset="2"/>
                        <a:buChar char=""/>
                      </a:pPr>
                      <a:r>
                        <a:rPr lang="mn-MN" sz="900" dirty="0">
                          <a:effectLst/>
                        </a:rPr>
                        <a:t>ТУЗ-с баталсан залгамж халааны бодлоготой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41830829"/>
                  </a:ext>
                </a:extLst>
              </a:tr>
            </a:tbl>
          </a:graphicData>
        </a:graphic>
      </p:graphicFrame>
    </p:spTree>
    <p:extLst>
      <p:ext uri="{BB962C8B-B14F-4D97-AF65-F5344CB8AC3E}">
        <p14:creationId xmlns:p14="http://schemas.microsoft.com/office/powerpoint/2010/main" val="3379785103"/>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FEE02-34CD-4A42-A52E-7A599B7DA848}"/>
              </a:ext>
            </a:extLst>
          </p:cNvPr>
          <p:cNvSpPr>
            <a:spLocks noGrp="1"/>
          </p:cNvSpPr>
          <p:nvPr>
            <p:ph type="title"/>
          </p:nvPr>
        </p:nvSpPr>
        <p:spPr>
          <a:xfrm>
            <a:off x="2057400" y="914400"/>
            <a:ext cx="6629400" cy="1295400"/>
          </a:xfrm>
        </p:spPr>
        <p:txBody>
          <a:bodyPr>
            <a:normAutofit fontScale="90000"/>
          </a:bodyPr>
          <a:lstStyle/>
          <a:p>
            <a:r>
              <a:rPr lang="mn-MN" dirty="0">
                <a:latin typeface="Times New Roman" panose="02020603050405020304" pitchFamily="18" charset="0"/>
                <a:cs typeface="Times New Roman" panose="02020603050405020304" pitchFamily="18" charset="0"/>
              </a:rPr>
              <a:t>ЖДААН, Гэр бүлийн компанийн ТУЗ</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24BC189-5DF2-4E39-B5C1-50B047F39803}"/>
              </a:ext>
            </a:extLst>
          </p:cNvPr>
          <p:cNvSpPr>
            <a:spLocks noGrp="1"/>
          </p:cNvSpPr>
          <p:nvPr>
            <p:ph idx="1"/>
          </p:nvPr>
        </p:nvSpPr>
        <p:spPr/>
        <p:txBody>
          <a:bodyPr/>
          <a:lstStyle/>
          <a:p>
            <a:endParaRPr lang="mn-MN" dirty="0"/>
          </a:p>
          <a:p>
            <a:endParaRPr lang="mn-MN" dirty="0"/>
          </a:p>
          <a:p>
            <a:r>
              <a:rPr lang="mn-MN" dirty="0">
                <a:latin typeface="Times New Roman" panose="02020603050405020304" pitchFamily="18" charset="0"/>
                <a:cs typeface="Times New Roman" panose="02020603050405020304" pitchFamily="18" charset="0"/>
              </a:rPr>
              <a:t> Хувьсал хөгжлийн 4дэх үе шатандаа үр дүнтэй ТУЗ-тэй болдог</a:t>
            </a:r>
          </a:p>
          <a:p>
            <a:endParaRPr lang="mn-MN"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Тэр болтол зөвлөхүүдийг оролцуулдаг. Зарим компанид </a:t>
            </a:r>
            <a:r>
              <a:rPr lang="en-US" dirty="0">
                <a:latin typeface="Times New Roman" panose="02020603050405020304" pitchFamily="18" charset="0"/>
                <a:cs typeface="Times New Roman" panose="02020603050405020304" pitchFamily="18" charset="0"/>
              </a:rPr>
              <a:t>Advisory Board</a:t>
            </a:r>
            <a:r>
              <a:rPr lang="mn-MN" dirty="0">
                <a:latin typeface="Times New Roman" panose="02020603050405020304" pitchFamily="18" charset="0"/>
                <a:cs typeface="Times New Roman" panose="02020603050405020304" pitchFamily="18" charset="0"/>
              </a:rPr>
              <a:t> буюу Зөвлөх хороо байгуулдаг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7699038"/>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86DE97-885B-48B9-9FF7-E58149489E3C}"/>
              </a:ext>
            </a:extLst>
          </p:cNvPr>
          <p:cNvSpPr>
            <a:spLocks noGrp="1"/>
          </p:cNvSpPr>
          <p:nvPr>
            <p:ph idx="1"/>
          </p:nvPr>
        </p:nvSpPr>
        <p:spPr/>
        <p:txBody>
          <a:bodyPr/>
          <a:lstStyle/>
          <a:p>
            <a:r>
              <a:rPr lang="mn-MN" dirty="0">
                <a:latin typeface="Times New Roman" panose="02020603050405020304" pitchFamily="18" charset="0"/>
                <a:cs typeface="Times New Roman" panose="02020603050405020304" pitchFamily="18" charset="0"/>
              </a:rPr>
              <a:t>Компанийн засаглалын тодорхойлолт</a:t>
            </a:r>
          </a:p>
          <a:p>
            <a:endParaRPr lang="mn-MN" dirty="0">
              <a:latin typeface="Times New Roman" panose="02020603050405020304" pitchFamily="18" charset="0"/>
              <a:cs typeface="Times New Roman" panose="02020603050405020304" pitchFamily="18" charset="0"/>
            </a:endParaRPr>
          </a:p>
          <a:p>
            <a:endParaRPr lang="mn-MN" dirty="0">
              <a:latin typeface="Times New Roman" panose="02020603050405020304" pitchFamily="18" charset="0"/>
              <a:cs typeface="Times New Roman" panose="02020603050405020304" pitchFamily="18" charset="0"/>
            </a:endParaRPr>
          </a:p>
          <a:p>
            <a:endParaRPr lang="mn-MN"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/take a poll/</a:t>
            </a:r>
          </a:p>
        </p:txBody>
      </p:sp>
    </p:spTree>
    <p:extLst>
      <p:ext uri="{BB962C8B-B14F-4D97-AF65-F5344CB8AC3E}">
        <p14:creationId xmlns:p14="http://schemas.microsoft.com/office/powerpoint/2010/main" val="3582969737"/>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8428F4-7771-4F34-96F2-28833A6E670E}"/>
              </a:ext>
            </a:extLst>
          </p:cNvPr>
          <p:cNvSpPr>
            <a:spLocks noGrp="1"/>
          </p:cNvSpPr>
          <p:nvPr>
            <p:ph idx="1"/>
          </p:nvPr>
        </p:nvSpPr>
        <p:spPr/>
        <p:txBody>
          <a:bodyPr/>
          <a:lstStyle/>
          <a:p>
            <a:r>
              <a:rPr lang="mn-MN" dirty="0">
                <a:latin typeface="Arial" panose="020B0604020202020204" pitchFamily="34" charset="0"/>
                <a:cs typeface="Arial" panose="020B0604020202020204" pitchFamily="34" charset="0"/>
              </a:rPr>
              <a:t>Кэйс ажил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503984"/>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3A052C7-AA1B-4480-BA3C-2E040DBE8A1D}" type="slidenum">
              <a:rPr lang="en-US" smtClean="0">
                <a:solidFill>
                  <a:prstClr val="black">
                    <a:tint val="75000"/>
                  </a:prstClr>
                </a:solidFill>
              </a:rPr>
              <a:pPr/>
              <a:t>21</a:t>
            </a:fld>
            <a:endParaRPr lang="en-US">
              <a:solidFill>
                <a:prstClr val="black">
                  <a:tint val="75000"/>
                </a:prstClr>
              </a:solidFill>
            </a:endParaRPr>
          </a:p>
        </p:txBody>
      </p:sp>
      <p:sp>
        <p:nvSpPr>
          <p:cNvPr id="5" name="Rectangle 4"/>
          <p:cNvSpPr/>
          <p:nvPr/>
        </p:nvSpPr>
        <p:spPr>
          <a:xfrm>
            <a:off x="838200" y="2971800"/>
            <a:ext cx="7848600" cy="3170099"/>
          </a:xfrm>
          <a:prstGeom prst="rect">
            <a:avLst/>
          </a:prstGeom>
        </p:spPr>
        <p:txBody>
          <a:bodyPr wrap="square">
            <a:spAutoFit/>
          </a:bodyPr>
          <a:lstStyle/>
          <a:p>
            <a:pPr algn="ctr"/>
            <a:r>
              <a:rPr lang="mn-MN" sz="4000" b="1" i="1" dirty="0">
                <a:latin typeface="Times New Roman" pitchFamily="18" charset="0"/>
                <a:cs typeface="Times New Roman" pitchFamily="18" charset="0"/>
              </a:rPr>
              <a:t>АНХААРАЛ  ХАНДУУЛСАНД БАЯРЛАЛАА</a:t>
            </a:r>
            <a:r>
              <a:rPr lang="en-US" sz="4000" b="1" i="1" dirty="0">
                <a:latin typeface="Times New Roman" pitchFamily="18" charset="0"/>
                <a:cs typeface="Times New Roman" pitchFamily="18" charset="0"/>
              </a:rPr>
              <a:t>!</a:t>
            </a:r>
          </a:p>
          <a:p>
            <a:pPr algn="ctr"/>
            <a:endParaRPr lang="en-US" sz="4000" b="1" i="1" dirty="0">
              <a:latin typeface="Times New Roman" pitchFamily="18" charset="0"/>
              <a:cs typeface="Times New Roman" pitchFamily="18" charset="0"/>
            </a:endParaRPr>
          </a:p>
          <a:p>
            <a:pPr algn="ctr"/>
            <a:r>
              <a:rPr lang="en-US" sz="4000" b="1" i="1" dirty="0">
                <a:latin typeface="Times New Roman" pitchFamily="18" charset="0"/>
                <a:cs typeface="Times New Roman" pitchFamily="18" charset="0"/>
                <a:hlinkClick r:id="rId2"/>
              </a:rPr>
              <a:t>E.Oyuna@gmail.com</a:t>
            </a:r>
            <a:endParaRPr lang="en-US" sz="4000" b="1" i="1" dirty="0">
              <a:latin typeface="Times New Roman" pitchFamily="18" charset="0"/>
              <a:cs typeface="Times New Roman" pitchFamily="18" charset="0"/>
            </a:endParaRPr>
          </a:p>
          <a:p>
            <a:pPr algn="ctr"/>
            <a:r>
              <a:rPr lang="en-US" sz="4000" b="1" i="1">
                <a:latin typeface="Times New Roman" pitchFamily="18" charset="0"/>
                <a:cs typeface="Times New Roman" pitchFamily="18" charset="0"/>
              </a:rPr>
              <a:t>99116531</a:t>
            </a:r>
            <a:endParaRPr lang="en-US" sz="4000" b="1" i="1" dirty="0">
              <a:latin typeface="Times New Roman" pitchFamily="18" charset="0"/>
              <a:cs typeface="Times New Roman" pitchFamily="18"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p:spPr>
        <p:txBody>
          <a:bodyPr/>
          <a:lstStyle/>
          <a:p>
            <a:r>
              <a:rPr lang="mn-MN" dirty="0">
                <a:latin typeface="Times New Roman" panose="02020603050405020304" pitchFamily="18" charset="0"/>
                <a:cs typeface="Times New Roman" panose="02020603050405020304" pitchFamily="18" charset="0"/>
              </a:rPr>
              <a:t>Компанийн засаглал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2362200"/>
            <a:ext cx="8229600" cy="3763963"/>
          </a:xfrm>
        </p:spPr>
        <p:txBody>
          <a:bodyPr>
            <a:normAutofit fontScale="70000" lnSpcReduction="20000"/>
          </a:bodyPr>
          <a:lstStyle/>
          <a:p>
            <a:r>
              <a:rPr lang="mn-MN" dirty="0">
                <a:latin typeface="Times New Roman" pitchFamily="18" charset="0"/>
                <a:cs typeface="Times New Roman" pitchFamily="18" charset="0"/>
              </a:rPr>
              <a:t>Компанийг удирдан чиглүүлэх, хянах тогтолцоо </a:t>
            </a:r>
          </a:p>
          <a:p>
            <a:pPr marL="0" indent="0">
              <a:buNone/>
            </a:pPr>
            <a:r>
              <a:rPr lang="mn-MN" dirty="0">
                <a:latin typeface="Times New Roman" pitchFamily="18" charset="0"/>
                <a:cs typeface="Times New Roman" pitchFamily="18" charset="0"/>
              </a:rPr>
              <a:t> </a:t>
            </a:r>
            <a:r>
              <a:rPr lang="mn-MN" sz="2800" i="1" dirty="0">
                <a:latin typeface="Times New Roman" pitchFamily="18" charset="0"/>
                <a:cs typeface="Times New Roman" pitchFamily="18" charset="0"/>
              </a:rPr>
              <a:t>Адриан Кэдбури </a:t>
            </a:r>
            <a:r>
              <a:rPr lang="en-US" sz="2800" i="1" dirty="0">
                <a:latin typeface="Times New Roman" pitchFamily="18" charset="0"/>
                <a:cs typeface="Times New Roman" pitchFamily="18" charset="0"/>
              </a:rPr>
              <a:t>1992</a:t>
            </a:r>
            <a:endParaRPr lang="mn-MN" sz="2800" i="1" dirty="0">
              <a:latin typeface="Times New Roman" pitchFamily="18" charset="0"/>
              <a:cs typeface="Times New Roman" pitchFamily="18" charset="0"/>
            </a:endParaRPr>
          </a:p>
          <a:p>
            <a:r>
              <a:rPr lang="mn-MN" dirty="0">
                <a:latin typeface="Times New Roman" panose="02020603050405020304" pitchFamily="18" charset="0"/>
                <a:cs typeface="Times New Roman" panose="02020603050405020304" pitchFamily="18" charset="0"/>
              </a:rPr>
              <a:t>Компанийн засаглал нь тухайн компанийн удирдлага, түүний төлөөлөн удирдах зөвлөл (ТУЗ), хувьцаа эзэмшигчид болон бусад оролцогч талуудын хоорондын харилцааг зохицуулдаг. Компанийн засаглал нь тухайн компанийн хүрэх зорилгыг тодорхойлох бүтцийг бий болгож тэдгээр зорилгод хэрхэн хүрэх, гүйцэтгэлийг хэрхэн хянах арга хэлбэрийг тодорхойлж өгнө</a:t>
            </a:r>
          </a:p>
          <a:p>
            <a:endParaRPr lang="mn-MN" dirty="0">
              <a:latin typeface="Times New Roman" panose="02020603050405020304" pitchFamily="18" charset="0"/>
              <a:cs typeface="Times New Roman" panose="02020603050405020304" pitchFamily="18" charset="0"/>
            </a:endParaRPr>
          </a:p>
          <a:p>
            <a:pPr marL="0" indent="0">
              <a:buNone/>
            </a:pPr>
            <a:r>
              <a:rPr lang="mn-MN" sz="2600" i="1" dirty="0">
                <a:latin typeface="Times New Roman" panose="02020603050405020304" pitchFamily="18" charset="0"/>
                <a:cs typeface="Times New Roman" panose="02020603050405020304" pitchFamily="18" charset="0"/>
              </a:rPr>
              <a:t>Эдийн Засгийн Хамтын Ажиллагаа, Хөгжлийн байгууллага  /ЭЗХАХБ/ Компанийн Засаглалын зарчмууд </a:t>
            </a:r>
            <a:r>
              <a:rPr lang="en-US" sz="2600" i="1" dirty="0">
                <a:latin typeface="Times New Roman" panose="02020603050405020304" pitchFamily="18" charset="0"/>
                <a:cs typeface="Times New Roman" panose="02020603050405020304" pitchFamily="18" charset="0"/>
              </a:rPr>
              <a:t>2015</a:t>
            </a:r>
            <a:endParaRPr lang="mn-MN" sz="2600" i="1" dirty="0">
              <a:latin typeface="Times New Roman" panose="02020603050405020304" pitchFamily="18" charset="0"/>
              <a:cs typeface="Times New Roman" panose="02020603050405020304" pitchFamily="18" charset="0"/>
            </a:endParaRP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56324145"/>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19200"/>
            <a:ext cx="7772400" cy="609600"/>
          </a:xfrm>
        </p:spPr>
        <p:txBody>
          <a:bodyPr/>
          <a:lstStyle/>
          <a:p>
            <a:pPr algn="ctr"/>
            <a:r>
              <a:rPr lang="mn-MN" sz="3200" dirty="0">
                <a:latin typeface="Times New Roman" panose="02020603050405020304" pitchFamily="18" charset="0"/>
                <a:cs typeface="Times New Roman" panose="02020603050405020304" pitchFamily="18" charset="0"/>
              </a:rPr>
              <a:t>Компанийн оролцогч талууд</a:t>
            </a:r>
            <a:r>
              <a:rPr lang="mn-MN" sz="3200" dirty="0">
                <a:solidFill>
                  <a:schemeClr val="tx1"/>
                </a:solidFill>
                <a:latin typeface="Times New Roman" panose="02020603050405020304" pitchFamily="18" charset="0"/>
                <a:cs typeface="Times New Roman" panose="02020603050405020304" pitchFamily="18" charset="0"/>
              </a:rPr>
              <a:t> </a:t>
            </a:r>
            <a:endParaRPr lang="en-US" sz="3200"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Content Placeholder 5"/>
          <p:cNvGraphicFramePr>
            <a:graphicFrameLocks noGrp="1"/>
          </p:cNvGraphicFramePr>
          <p:nvPr>
            <p:ph idx="1"/>
          </p:nvPr>
        </p:nvGraphicFramePr>
        <p:xfrm>
          <a:off x="381000" y="1905000"/>
          <a:ext cx="84582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6"/>
          <p:cNvSpPr>
            <a:spLocks noGrp="1"/>
          </p:cNvSpPr>
          <p:nvPr>
            <p:ph type="sldNum" sz="quarter" idx="12"/>
          </p:nvPr>
        </p:nvSpPr>
        <p:spPr/>
        <p:txBody>
          <a:bodyPr/>
          <a:lstStyle/>
          <a:p>
            <a:pPr>
              <a:defRPr/>
            </a:pPr>
            <a:fld id="{ECECEB24-C8E7-4B30-A473-402CA2EE3C8F}" type="slidenum">
              <a:rPr lang="en-US" smtClean="0"/>
              <a:pPr>
                <a:defRPr/>
              </a:pPr>
              <a:t>4</a:t>
            </a:fld>
            <a:endParaRPr lang="en-US"/>
          </a:p>
        </p:txBody>
      </p:sp>
    </p:spTree>
    <p:extLst>
      <p:ext uri="{BB962C8B-B14F-4D97-AF65-F5344CB8AC3E}">
        <p14:creationId xmlns:p14="http://schemas.microsoft.com/office/powerpoint/2010/main" val="2489630657"/>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86DE97-885B-48B9-9FF7-E58149489E3C}"/>
              </a:ext>
            </a:extLst>
          </p:cNvPr>
          <p:cNvSpPr>
            <a:spLocks noGrp="1"/>
          </p:cNvSpPr>
          <p:nvPr>
            <p:ph idx="1"/>
          </p:nvPr>
        </p:nvSpPr>
        <p:spPr/>
        <p:txBody>
          <a:bodyPr/>
          <a:lstStyle/>
          <a:p>
            <a:endParaRPr lang="mn-MN"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Гэр бүлийн эзэмшлийн компанийн онцлог</a:t>
            </a:r>
          </a:p>
          <a:p>
            <a:pPr marL="0" indent="0">
              <a:buNone/>
            </a:pPr>
            <a:endParaRPr lang="mn-MN" dirty="0">
              <a:latin typeface="Times New Roman" panose="02020603050405020304" pitchFamily="18" charset="0"/>
              <a:cs typeface="Times New Roman" panose="02020603050405020304" pitchFamily="18" charset="0"/>
            </a:endParaRPr>
          </a:p>
          <a:p>
            <a:pPr marL="0" indent="0">
              <a:buNone/>
            </a:pPr>
            <a:r>
              <a:rPr lang="mn-MN" dirty="0">
                <a:latin typeface="Times New Roman" panose="02020603050405020304" pitchFamily="18" charset="0"/>
                <a:cs typeface="Times New Roman" panose="02020603050405020304" pitchFamily="18" charset="0"/>
              </a:rPr>
              <a:t>ЖДҮ онцлог</a:t>
            </a:r>
          </a:p>
          <a:p>
            <a:endParaRPr lang="mn-MN" dirty="0">
              <a:latin typeface="Times New Roman" panose="02020603050405020304" pitchFamily="18" charset="0"/>
              <a:cs typeface="Times New Roman" panose="02020603050405020304" pitchFamily="18" charset="0"/>
            </a:endParaRPr>
          </a:p>
          <a:p>
            <a:pPr marL="0" indent="0">
              <a:buNone/>
            </a:pPr>
            <a:endParaRPr lang="mn-M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210463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8011" y="151120"/>
            <a:ext cx="5048250" cy="1528234"/>
          </a:xfrm>
        </p:spPr>
        <p:txBody>
          <a:bodyPr>
            <a:noAutofit/>
          </a:bodyPr>
          <a:lstStyle/>
          <a:p>
            <a:r>
              <a:rPr lang="mn-MN" sz="3200" dirty="0">
                <a:solidFill>
                  <a:srgbClr val="002060"/>
                </a:solidFill>
                <a:latin typeface="Times New Roman" panose="02020603050405020304" pitchFamily="18" charset="0"/>
                <a:cs typeface="Times New Roman" panose="02020603050405020304" pitchFamily="18" charset="0"/>
              </a:rPr>
              <a:t>Гэр бүлийн бизнесүүд дэлхий даяар зарим хүчирхэг эзэнт гүрнүүдийг бий болгоод байна.....</a:t>
            </a:r>
            <a:endParaRPr lang="en-US" sz="3200" dirty="0">
              <a:solidFill>
                <a:srgbClr val="00206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3"/>
          <a:srcRect l="12045" t="20685" r="14852" b="25339"/>
          <a:stretch/>
        </p:blipFill>
        <p:spPr>
          <a:xfrm>
            <a:off x="1347896" y="2294228"/>
            <a:ext cx="1828619"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7" name="Picture 6"/>
          <p:cNvPicPr>
            <a:picLocks noChangeAspect="1"/>
          </p:cNvPicPr>
          <p:nvPr/>
        </p:nvPicPr>
        <p:blipFill rotWithShape="1">
          <a:blip r:embed="rId4"/>
          <a:srcRect l="9787" t="18595" r="8149" b="16068"/>
          <a:stretch/>
        </p:blipFill>
        <p:spPr>
          <a:xfrm>
            <a:off x="3462968" y="2286017"/>
            <a:ext cx="2266724"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 name="Picture 7"/>
          <p:cNvPicPr>
            <a:picLocks noChangeAspect="1"/>
          </p:cNvPicPr>
          <p:nvPr/>
        </p:nvPicPr>
        <p:blipFill rotWithShape="1">
          <a:blip r:embed="rId5"/>
          <a:srcRect l="9219" t="13912" r="8624" b="11246"/>
          <a:stretch/>
        </p:blipFill>
        <p:spPr>
          <a:xfrm>
            <a:off x="6226412" y="2286017"/>
            <a:ext cx="1145779"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9" name="Picture 8"/>
          <p:cNvPicPr>
            <a:picLocks noChangeAspect="1"/>
          </p:cNvPicPr>
          <p:nvPr/>
        </p:nvPicPr>
        <p:blipFill rotWithShape="1">
          <a:blip r:embed="rId6"/>
          <a:srcRect t="26224"/>
          <a:stretch/>
        </p:blipFill>
        <p:spPr>
          <a:xfrm>
            <a:off x="3774010" y="3484853"/>
            <a:ext cx="1644638"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1" name="Picture 10"/>
          <p:cNvPicPr>
            <a:picLocks noChangeAspect="1"/>
          </p:cNvPicPr>
          <p:nvPr/>
        </p:nvPicPr>
        <p:blipFill>
          <a:blip r:embed="rId7"/>
          <a:stretch>
            <a:fillRect/>
          </a:stretch>
        </p:blipFill>
        <p:spPr>
          <a:xfrm>
            <a:off x="5675316" y="4772690"/>
            <a:ext cx="2247970" cy="497159"/>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a:hlinkClick r:id="rId8"/>
          </p:cNvPr>
          <p:cNvPicPr>
            <a:picLocks noChangeAspect="1"/>
          </p:cNvPicPr>
          <p:nvPr/>
        </p:nvPicPr>
        <p:blipFill>
          <a:blip r:embed="rId9"/>
          <a:stretch>
            <a:fillRect/>
          </a:stretch>
        </p:blipFill>
        <p:spPr>
          <a:xfrm>
            <a:off x="6146278" y="3484853"/>
            <a:ext cx="1306046"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p:cNvPicPr>
            <a:picLocks noChangeAspect="1"/>
          </p:cNvPicPr>
          <p:nvPr/>
        </p:nvPicPr>
        <p:blipFill rotWithShape="1">
          <a:blip r:embed="rId10"/>
          <a:srcRect l="1172" t="27300" r="-1" b="27034"/>
          <a:stretch/>
        </p:blipFill>
        <p:spPr>
          <a:xfrm>
            <a:off x="1347449" y="3484853"/>
            <a:ext cx="1829514" cy="685800"/>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4" name="Picture 13"/>
          <p:cNvPicPr>
            <a:picLocks noChangeAspect="1"/>
          </p:cNvPicPr>
          <p:nvPr/>
        </p:nvPicPr>
        <p:blipFill>
          <a:blip r:embed="rId11"/>
          <a:stretch>
            <a:fillRect/>
          </a:stretch>
        </p:blipFill>
        <p:spPr>
          <a:xfrm>
            <a:off x="1836403" y="3545427"/>
            <a:ext cx="851608" cy="564653"/>
          </a:xfrm>
          <a:prstGeom prst="roundRect">
            <a:avLst>
              <a:gd name="adj" fmla="val 0"/>
            </a:avLst>
          </a:prstGeom>
          <a:solidFill>
            <a:srgbClr val="FFFFFF">
              <a:shade val="85000"/>
            </a:srgbClr>
          </a:solidFill>
          <a:ln>
            <a:solidFill>
              <a:srgbClr val="000000"/>
            </a:solidFill>
          </a:ln>
          <a:effectLst>
            <a:reflection blurRad="12700" stA="38000" endPos="28000" dist="5000" dir="5400000" sy="-100000" algn="bl" rotWithShape="0"/>
          </a:effectLst>
        </p:spPr>
      </p:pic>
      <p:pic>
        <p:nvPicPr>
          <p:cNvPr id="15" name="Picture 14"/>
          <p:cNvPicPr>
            <a:picLocks noChangeAspect="1"/>
          </p:cNvPicPr>
          <p:nvPr/>
        </p:nvPicPr>
        <p:blipFill>
          <a:blip r:embed="rId12"/>
          <a:stretch>
            <a:fillRect/>
          </a:stretch>
        </p:blipFill>
        <p:spPr>
          <a:xfrm>
            <a:off x="4174250" y="3544312"/>
            <a:ext cx="844160" cy="566882"/>
          </a:xfrm>
          <a:prstGeom prst="roundRect">
            <a:avLst>
              <a:gd name="adj" fmla="val 0"/>
            </a:avLst>
          </a:prstGeom>
          <a:solidFill>
            <a:srgbClr val="FFFFFF">
              <a:shade val="85000"/>
            </a:srgbClr>
          </a:solidFill>
          <a:ln>
            <a:solidFill>
              <a:schemeClr val="tx1"/>
            </a:solidFill>
          </a:ln>
          <a:effectLst>
            <a:reflection blurRad="12700" stA="38000" endPos="28000" dist="5000" dir="5400000" sy="-100000" algn="bl" rotWithShape="0"/>
          </a:effectLst>
        </p:spPr>
      </p:pic>
      <p:pic>
        <p:nvPicPr>
          <p:cNvPr id="16" name="Picture 15"/>
          <p:cNvPicPr>
            <a:picLocks noChangeAspect="1"/>
          </p:cNvPicPr>
          <p:nvPr/>
        </p:nvPicPr>
        <p:blipFill>
          <a:blip r:embed="rId13"/>
          <a:stretch>
            <a:fillRect/>
          </a:stretch>
        </p:blipFill>
        <p:spPr>
          <a:xfrm>
            <a:off x="6373364" y="4737829"/>
            <a:ext cx="851871" cy="566882"/>
          </a:xfrm>
          <a:prstGeom prst="roundRect">
            <a:avLst>
              <a:gd name="adj" fmla="val 0"/>
            </a:avLst>
          </a:prstGeom>
          <a:solidFill>
            <a:srgbClr val="FFFFFF">
              <a:shade val="85000"/>
            </a:srgbClr>
          </a:solidFill>
          <a:ln>
            <a:solidFill>
              <a:srgbClr val="000000"/>
            </a:solidFill>
          </a:ln>
          <a:effectLst>
            <a:reflection blurRad="12700" stA="38000" endPos="28000" dist="5000" dir="5400000" sy="-100000" algn="bl" rotWithShape="0"/>
          </a:effectLst>
        </p:spPr>
      </p:pic>
      <p:pic>
        <p:nvPicPr>
          <p:cNvPr id="17" name="Picture 16"/>
          <p:cNvPicPr>
            <a:picLocks noChangeAspect="1"/>
          </p:cNvPicPr>
          <p:nvPr/>
        </p:nvPicPr>
        <p:blipFill rotWithShape="1">
          <a:blip r:embed="rId14"/>
          <a:srcRect t="-1" r="42630" b="-5872"/>
          <a:stretch/>
        </p:blipFill>
        <p:spPr>
          <a:xfrm>
            <a:off x="1301034" y="4694895"/>
            <a:ext cx="1922343" cy="652749"/>
          </a:xfrm>
          <a:prstGeom prst="rect">
            <a:avLst/>
          </a:prstGeom>
        </p:spPr>
      </p:pic>
      <p:pic>
        <p:nvPicPr>
          <p:cNvPr id="18" name="Picture 17"/>
          <p:cNvPicPr>
            <a:picLocks noChangeAspect="1"/>
          </p:cNvPicPr>
          <p:nvPr/>
        </p:nvPicPr>
        <p:blipFill>
          <a:blip r:embed="rId15"/>
          <a:stretch>
            <a:fillRect/>
          </a:stretch>
        </p:blipFill>
        <p:spPr>
          <a:xfrm>
            <a:off x="1860866" y="4737829"/>
            <a:ext cx="802679" cy="566882"/>
          </a:xfrm>
          <a:prstGeom prst="rect">
            <a:avLst/>
          </a:prstGeom>
        </p:spPr>
      </p:pic>
      <p:pic>
        <p:nvPicPr>
          <p:cNvPr id="19" name="Picture 18"/>
          <p:cNvPicPr>
            <a:picLocks noChangeAspect="1"/>
          </p:cNvPicPr>
          <p:nvPr/>
        </p:nvPicPr>
        <p:blipFill>
          <a:blip r:embed="rId16"/>
          <a:stretch>
            <a:fillRect/>
          </a:stretch>
        </p:blipFill>
        <p:spPr>
          <a:xfrm>
            <a:off x="3642579" y="4835642"/>
            <a:ext cx="1907499" cy="371258"/>
          </a:xfrm>
          <a:prstGeom prst="rect">
            <a:avLst/>
          </a:prstGeom>
        </p:spPr>
      </p:pic>
      <p:pic>
        <p:nvPicPr>
          <p:cNvPr id="20" name="Picture 19"/>
          <p:cNvPicPr>
            <a:picLocks noChangeAspect="1"/>
          </p:cNvPicPr>
          <p:nvPr/>
        </p:nvPicPr>
        <p:blipFill>
          <a:blip r:embed="rId17"/>
          <a:stretch>
            <a:fillRect/>
          </a:stretch>
        </p:blipFill>
        <p:spPr>
          <a:xfrm>
            <a:off x="4129867" y="4737829"/>
            <a:ext cx="932926" cy="566882"/>
          </a:xfrm>
          <a:prstGeom prst="rect">
            <a:avLst/>
          </a:prstGeom>
        </p:spPr>
      </p:pic>
      <p:pic>
        <p:nvPicPr>
          <p:cNvPr id="23" name="Picture 22"/>
          <p:cNvPicPr>
            <a:picLocks noChangeAspect="1"/>
          </p:cNvPicPr>
          <p:nvPr/>
        </p:nvPicPr>
        <p:blipFill>
          <a:blip r:embed="rId18"/>
          <a:stretch>
            <a:fillRect/>
          </a:stretch>
        </p:blipFill>
        <p:spPr>
          <a:xfrm>
            <a:off x="6392720" y="3543146"/>
            <a:ext cx="813163" cy="569214"/>
          </a:xfrm>
          <a:prstGeom prst="roundRect">
            <a:avLst>
              <a:gd name="adj" fmla="val 0"/>
            </a:avLst>
          </a:prstGeom>
          <a:solidFill>
            <a:srgbClr val="FFFFFF">
              <a:shade val="85000"/>
            </a:srgbClr>
          </a:solidFill>
          <a:ln>
            <a:solidFill>
              <a:schemeClr val="tx1"/>
            </a:solidFill>
          </a:ln>
          <a:effectLst>
            <a:reflection blurRad="12700" stA="38000" endPos="28000" dist="5000" dir="5400000" sy="-100000" algn="bl" rotWithShape="0"/>
          </a:effectLst>
        </p:spPr>
      </p:pic>
    </p:spTree>
    <p:extLst>
      <p:ext uri="{BB962C8B-B14F-4D97-AF65-F5344CB8AC3E}">
        <p14:creationId xmlns:p14="http://schemas.microsoft.com/office/powerpoint/2010/main" val="397053786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par>
                                <p:cTn id="14" presetID="9" presetClass="entr" presetSubtype="0" fill="hold"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dissolve">
                                      <p:cBhvr>
                                        <p:cTn id="16" dur="500"/>
                                        <p:tgtEl>
                                          <p:spTgt spid="17"/>
                                        </p:tgtEl>
                                      </p:cBhvr>
                                    </p:animEffect>
                                  </p:childTnLst>
                                </p:cTn>
                              </p:par>
                              <p:par>
                                <p:cTn id="17" presetID="9"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dissolve">
                                      <p:cBhvr>
                                        <p:cTn id="19" dur="500"/>
                                        <p:tgtEl>
                                          <p:spTgt spid="19"/>
                                        </p:tgtEl>
                                      </p:cBhvr>
                                    </p:animEffect>
                                  </p:childTnLst>
                                </p:cTn>
                              </p:par>
                              <p:par>
                                <p:cTn id="20" presetID="9"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par>
                                <p:cTn id="28" presetID="9" presetClass="entr" presetSubtype="0"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dissolve">
                                      <p:cBhvr>
                                        <p:cTn id="30" dur="500"/>
                                        <p:tgtEl>
                                          <p:spTgt spid="15"/>
                                        </p:tgtEl>
                                      </p:cBhvr>
                                    </p:animEffect>
                                  </p:childTnLst>
                                </p:cTn>
                              </p:par>
                              <p:par>
                                <p:cTn id="31" presetID="9"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dissolve">
                                      <p:cBhvr>
                                        <p:cTn id="33" dur="500"/>
                                        <p:tgtEl>
                                          <p:spTgt spid="23"/>
                                        </p:tgtEl>
                                      </p:cBhvr>
                                    </p:animEffect>
                                  </p:childTnLst>
                                </p:cTn>
                              </p:par>
                              <p:par>
                                <p:cTn id="34" presetID="9" presetClass="entr" presetSubtype="0" fill="hold"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dissolve">
                                      <p:cBhvr>
                                        <p:cTn id="36" dur="500"/>
                                        <p:tgtEl>
                                          <p:spTgt spid="16"/>
                                        </p:tgtEl>
                                      </p:cBhvr>
                                    </p:animEffect>
                                  </p:childTnLst>
                                </p:cTn>
                              </p:par>
                              <p:par>
                                <p:cTn id="37" presetID="9"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dissolve">
                                      <p:cBhvr>
                                        <p:cTn id="39" dur="500"/>
                                        <p:tgtEl>
                                          <p:spTgt spid="20"/>
                                        </p:tgtEl>
                                      </p:cBhvr>
                                    </p:animEffect>
                                  </p:childTnLst>
                                </p:cTn>
                              </p:par>
                              <p:par>
                                <p:cTn id="40" presetID="9" presetClass="entr" presetSubtype="0" fill="hold"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dissolve">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5C3C-D963-466C-9F19-93B43F5412EB}"/>
              </a:ext>
            </a:extLst>
          </p:cNvPr>
          <p:cNvSpPr>
            <a:spLocks noGrp="1"/>
          </p:cNvSpPr>
          <p:nvPr>
            <p:ph type="title"/>
          </p:nvPr>
        </p:nvSpPr>
        <p:spPr/>
        <p:txBody>
          <a:bodyPr>
            <a:noAutofit/>
          </a:bodyPr>
          <a:lstStyle/>
          <a:p>
            <a:br>
              <a:rPr lang="mn-MN" sz="2800" dirty="0">
                <a:latin typeface="Times New Roman" panose="02020603050405020304" pitchFamily="18" charset="0"/>
                <a:cs typeface="Times New Roman" panose="02020603050405020304" pitchFamily="18" charset="0"/>
              </a:rPr>
            </a:br>
            <a:br>
              <a:rPr lang="mn-MN" sz="2800" dirty="0">
                <a:latin typeface="Times New Roman" panose="02020603050405020304" pitchFamily="18" charset="0"/>
                <a:cs typeface="Times New Roman" panose="02020603050405020304" pitchFamily="18" charset="0"/>
              </a:rPr>
            </a:br>
            <a:br>
              <a:rPr lang="mn-MN" sz="2800" dirty="0">
                <a:latin typeface="Times New Roman" panose="02020603050405020304" pitchFamily="18" charset="0"/>
                <a:cs typeface="Times New Roman" panose="02020603050405020304" pitchFamily="18" charset="0"/>
              </a:rPr>
            </a:br>
            <a:br>
              <a:rPr lang="mn-MN" sz="2800" dirty="0">
                <a:latin typeface="Times New Roman" panose="02020603050405020304" pitchFamily="18" charset="0"/>
                <a:cs typeface="Times New Roman" panose="02020603050405020304" pitchFamily="18" charset="0"/>
              </a:rPr>
            </a:br>
            <a:r>
              <a:rPr lang="mn-MN" sz="2800" dirty="0">
                <a:latin typeface="Times New Roman" panose="02020603050405020304" pitchFamily="18" charset="0"/>
                <a:cs typeface="Times New Roman" panose="02020603050405020304" pitchFamily="18" charset="0"/>
              </a:rPr>
              <a:t>Гэр бүлийн эзэмшлийн компани</a:t>
            </a:r>
            <a:br>
              <a:rPr lang="mn-MN"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3 </a:t>
            </a:r>
            <a:r>
              <a:rPr lang="mn-MN" sz="2800" dirty="0">
                <a:latin typeface="Times New Roman" panose="02020603050405020304" pitchFamily="18" charset="0"/>
                <a:cs typeface="Times New Roman" panose="02020603050405020304" pitchFamily="18" charset="0"/>
              </a:rPr>
              <a:t>тойргийн модель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Tagiuri</a:t>
            </a:r>
            <a:r>
              <a:rPr lang="en-US" sz="2800" dirty="0">
                <a:latin typeface="Times New Roman" panose="02020603050405020304" pitchFamily="18" charset="0"/>
                <a:cs typeface="Times New Roman" panose="02020603050405020304" pitchFamily="18" charset="0"/>
              </a:rPr>
              <a:t> and Davis, 19</a:t>
            </a:r>
            <a:r>
              <a:rPr lang="mn-MN" sz="2800" dirty="0">
                <a:latin typeface="Times New Roman" panose="02020603050405020304" pitchFamily="18" charset="0"/>
                <a:cs typeface="Times New Roman" panose="02020603050405020304" pitchFamily="18" charset="0"/>
              </a:rPr>
              <a:t>78</a:t>
            </a:r>
            <a:r>
              <a:rPr lang="en-US" sz="2800" dirty="0">
                <a:latin typeface="Times New Roman" panose="02020603050405020304" pitchFamily="18" charset="0"/>
                <a:cs typeface="Times New Roman" panose="02020603050405020304" pitchFamily="18" charset="0"/>
              </a:rPr>
              <a:t>/</a:t>
            </a:r>
            <a:br>
              <a:rPr lang="mn-MN"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00E29ED9-E29C-4403-ACBE-F3EEC85ACB8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10339" y="2226469"/>
            <a:ext cx="3323323" cy="3263504"/>
          </a:xfrm>
        </p:spPr>
      </p:pic>
    </p:spTree>
    <p:extLst>
      <p:ext uri="{BB962C8B-B14F-4D97-AF65-F5344CB8AC3E}">
        <p14:creationId xmlns:p14="http://schemas.microsoft.com/office/powerpoint/2010/main" val="1340348283"/>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1CA76-89E3-422A-96B8-E9366BD02783}"/>
              </a:ext>
            </a:extLst>
          </p:cNvPr>
          <p:cNvSpPr>
            <a:spLocks noGrp="1"/>
          </p:cNvSpPr>
          <p:nvPr>
            <p:ph type="title"/>
          </p:nvPr>
        </p:nvSpPr>
        <p:spPr/>
        <p:txBody>
          <a:bodyPr>
            <a:normAutofit fontScale="90000"/>
          </a:bodyPr>
          <a:lstStyle/>
          <a:p>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mn-MN" dirty="0">
                <a:latin typeface="Times New Roman" panose="02020603050405020304" pitchFamily="18" charset="0"/>
                <a:cs typeface="Times New Roman" panose="02020603050405020304" pitchFamily="18" charset="0"/>
              </a:rPr>
              <a:t>Гэр бүлийн бизнесийн өмчлөл, удирдлагын үе шат</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85C5A6E-612E-4731-BA46-9C6937F703D8}"/>
              </a:ext>
            </a:extLst>
          </p:cNvPr>
          <p:cNvSpPr>
            <a:spLocks noGrp="1"/>
          </p:cNvSpPr>
          <p:nvPr>
            <p:ph idx="1"/>
          </p:nvPr>
        </p:nvSpPr>
        <p:spPr/>
        <p:txBody>
          <a:bodyPr>
            <a:normAutofit fontScale="92500" lnSpcReduction="20000"/>
          </a:bodyPr>
          <a:lstStyle/>
          <a:p>
            <a:endParaRPr lang="en-US" dirty="0"/>
          </a:p>
          <a:p>
            <a:endParaRPr lang="en-US" dirty="0">
              <a:latin typeface="Times New Roman" panose="02020603050405020304" pitchFamily="18" charset="0"/>
              <a:cs typeface="Times New Roman" panose="02020603050405020304" pitchFamily="18" charset="0"/>
            </a:endParaRPr>
          </a:p>
          <a:p>
            <a:r>
              <a:rPr lang="mn-MN" dirty="0">
                <a:latin typeface="Times New Roman" panose="02020603050405020304" pitchFamily="18" charset="0"/>
                <a:cs typeface="Times New Roman" panose="02020603050405020304" pitchFamily="18" charset="0"/>
              </a:rPr>
              <a:t>Үүсгэн байгуулагчдын үе</a:t>
            </a:r>
          </a:p>
          <a:p>
            <a:r>
              <a:rPr lang="mn-MN" dirty="0">
                <a:latin typeface="Times New Roman" panose="02020603050405020304" pitchFamily="18" charset="0"/>
                <a:cs typeface="Times New Roman" panose="02020603050405020304" pitchFamily="18" charset="0"/>
              </a:rPr>
              <a:t>Ах дүүсийн түншлэл</a:t>
            </a:r>
          </a:p>
          <a:p>
            <a:r>
              <a:rPr lang="mn-MN" dirty="0">
                <a:latin typeface="Times New Roman" panose="02020603050405020304" pitchFamily="18" charset="0"/>
                <a:cs typeface="Times New Roman" panose="02020603050405020304" pitchFamily="18" charset="0"/>
              </a:rPr>
              <a:t>Үеэлийн холбоо</a:t>
            </a:r>
          </a:p>
          <a:p>
            <a:endParaRPr lang="mn-MN" dirty="0">
              <a:latin typeface="Times New Roman" panose="02020603050405020304" pitchFamily="18" charset="0"/>
              <a:cs typeface="Times New Roman" panose="02020603050405020304" pitchFamily="18" charset="0"/>
            </a:endParaRPr>
          </a:p>
          <a:p>
            <a:pPr marL="0" indent="0">
              <a:buNone/>
            </a:pPr>
            <a:endParaRPr lang="mn-MN" dirty="0"/>
          </a:p>
          <a:p>
            <a:pPr marL="0" indent="0">
              <a:buNone/>
            </a:pPr>
            <a:r>
              <a:rPr lang="mn-MN" sz="1700" dirty="0">
                <a:latin typeface="Times New Roman" panose="02020603050405020304" pitchFamily="18" charset="0"/>
                <a:cs typeface="Times New Roman" panose="02020603050405020304" pitchFamily="18" charset="0"/>
              </a:rPr>
              <a:t>Эх үүсвэр</a:t>
            </a:r>
            <a:r>
              <a:rPr lang="en-US" sz="1700" dirty="0">
                <a:latin typeface="Times New Roman" panose="02020603050405020304" pitchFamily="18" charset="0"/>
                <a:cs typeface="Times New Roman" panose="02020603050405020304" pitchFamily="18" charset="0"/>
              </a:rPr>
              <a:t>:</a:t>
            </a:r>
            <a:r>
              <a:rPr lang="mn-MN" sz="1700" dirty="0">
                <a:latin typeface="Times New Roman" panose="02020603050405020304" pitchFamily="18" charset="0"/>
                <a:cs typeface="Times New Roman" panose="02020603050405020304" pitchFamily="18" charset="0"/>
              </a:rPr>
              <a:t> Гэр бүлийн бизнесийн засаглалын гарын авлага, Олон улсын санхүүгийн корпораци 2010</a:t>
            </a:r>
            <a:endParaRPr lang="en-US" sz="1700" dirty="0">
              <a:latin typeface="Times New Roman" panose="02020603050405020304" pitchFamily="18" charset="0"/>
              <a:cs typeface="Times New Roman" panose="02020603050405020304" pitchFamily="18" charset="0"/>
            </a:endParaRPr>
          </a:p>
          <a:p>
            <a:pPr marL="0" indent="0">
              <a:buNone/>
            </a:pPr>
            <a:endParaRPr lang="en-US" sz="17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ttps://www.ifc.org/wps/wcm/connect/topics_ext_content/ifc_external_corporate_site/ifc+cg/resources/guidelines_reviews+and+case+studies/ifc+family+business+governance+handbook</a:t>
            </a:r>
          </a:p>
          <a:p>
            <a:pPr marL="0" indent="0">
              <a:buNone/>
            </a:pPr>
            <a:endParaRPr lang="mn-MN" sz="17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90656325"/>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 Same Side Corner Rectangle 17"/>
          <p:cNvSpPr/>
          <p:nvPr/>
        </p:nvSpPr>
        <p:spPr bwMode="auto">
          <a:xfrm>
            <a:off x="2294793" y="2502160"/>
            <a:ext cx="1449724" cy="1951434"/>
          </a:xfrm>
          <a:prstGeom prst="round2SameRect">
            <a:avLst>
              <a:gd name="adj1" fmla="val 8528"/>
              <a:gd name="adj2" fmla="val 0"/>
            </a:avLst>
          </a:prstGeom>
          <a:solidFill>
            <a:schemeClr val="bg1"/>
          </a:solidFill>
          <a:ln w="9525" cap="flat" cmpd="sng" algn="ctr">
            <a:solidFill>
              <a:srgbClr val="800000"/>
            </a:solidFill>
            <a:prstDash val="solid"/>
            <a:round/>
            <a:headEnd type="none" w="med" len="med"/>
            <a:tailEnd type="none" w="med" len="med"/>
          </a:ln>
          <a:effectLst/>
        </p:spPr>
        <p:txBody>
          <a:bodyPr anchor="b"/>
          <a:lstStyle/>
          <a:p>
            <a:pPr algn="ctr">
              <a:buFontTx/>
              <a:buNone/>
              <a:defRPr/>
            </a:pPr>
            <a:r>
              <a:rPr lang="mn-MN" dirty="0">
                <a:cs typeface="Times New Roman" charset="0"/>
              </a:rPr>
              <a:t>БИЗНЕС</a:t>
            </a:r>
            <a:endParaRPr lang="en-US" sz="1350" dirty="0">
              <a:cs typeface="Times New Roman" charset="0"/>
            </a:endParaRPr>
          </a:p>
        </p:txBody>
      </p:sp>
      <p:sp>
        <p:nvSpPr>
          <p:cNvPr id="6" name="Title 5"/>
          <p:cNvSpPr>
            <a:spLocks noGrp="1"/>
          </p:cNvSpPr>
          <p:nvPr>
            <p:ph type="title"/>
          </p:nvPr>
        </p:nvSpPr>
        <p:spPr>
          <a:xfrm>
            <a:off x="1531419" y="1297874"/>
            <a:ext cx="7428950" cy="600075"/>
          </a:xfrm>
        </p:spPr>
        <p:txBody>
          <a:bodyPr>
            <a:normAutofit fontScale="90000"/>
          </a:bodyPr>
          <a:lstStyle/>
          <a:p>
            <a:pPr>
              <a:lnSpc>
                <a:spcPct val="80000"/>
              </a:lnSpc>
              <a:defRPr/>
            </a:pPr>
            <a:r>
              <a:rPr lang="mn-MN" sz="1800" dirty="0"/>
              <a:t>Гэр бүлийн бизнест амжилт гаргана гэдэг бол “амьдрах чадвар болон тасралтгүй байдал</a:t>
            </a:r>
            <a:r>
              <a:rPr lang="en-US" sz="1800" dirty="0"/>
              <a:t>”</a:t>
            </a:r>
            <a:r>
              <a:rPr lang="mn-MN" sz="1800" dirty="0"/>
              <a:t> гэсэн үг</a:t>
            </a:r>
            <a:r>
              <a:rPr lang="en-US" sz="1800" dirty="0"/>
              <a:t> </a:t>
            </a:r>
            <a:r>
              <a:rPr lang="mn-MN" sz="1800" dirty="0"/>
              <a:t>бөгөөд хоёр чухал хэмжээс дээр суурилсан байдаг</a:t>
            </a:r>
            <a:r>
              <a:rPr lang="en-US" sz="1800" dirty="0"/>
              <a:t>:</a:t>
            </a:r>
          </a:p>
        </p:txBody>
      </p:sp>
      <p:sp>
        <p:nvSpPr>
          <p:cNvPr id="23" name="Rectangle 22"/>
          <p:cNvSpPr/>
          <p:nvPr/>
        </p:nvSpPr>
        <p:spPr>
          <a:xfrm>
            <a:off x="1690852" y="2388335"/>
            <a:ext cx="2747540" cy="415498"/>
          </a:xfrm>
          <a:prstGeom prst="rect">
            <a:avLst/>
          </a:prstGeom>
          <a:noFill/>
        </p:spPr>
        <p:txBody>
          <a:bodyPr wrap="square">
            <a:spAutoFit/>
          </a:bodyPr>
          <a:lstStyle/>
          <a:p>
            <a:pPr algn="ctr">
              <a:buFontTx/>
              <a:buNone/>
              <a:defRPr/>
            </a:pPr>
            <a:r>
              <a:rPr lang="mn-MN" sz="2100" b="1" spc="225"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rPr>
              <a:t>АШИГТАЙ БАЙХ</a:t>
            </a:r>
            <a:endParaRPr lang="en-US" sz="2100" b="1" spc="225"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endParaRPr>
          </a:p>
        </p:txBody>
      </p:sp>
      <p:sp>
        <p:nvSpPr>
          <p:cNvPr id="24" name="Rectangle 23"/>
          <p:cNvSpPr/>
          <p:nvPr/>
        </p:nvSpPr>
        <p:spPr>
          <a:xfrm>
            <a:off x="4692548" y="2431684"/>
            <a:ext cx="2517357" cy="553998"/>
          </a:xfrm>
          <a:prstGeom prst="rect">
            <a:avLst/>
          </a:prstGeom>
          <a:noFill/>
        </p:spPr>
        <p:txBody>
          <a:bodyPr wrap="none">
            <a:spAutoFit/>
          </a:bodyPr>
          <a:lstStyle/>
          <a:p>
            <a:pPr algn="ctr">
              <a:buFontTx/>
              <a:buNone/>
              <a:defRPr/>
            </a:pPr>
            <a:r>
              <a:rPr lang="mn-MN" sz="3000" b="1" cap="small" spc="225"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rPr>
              <a:t>ЭРҮҮЛ БАЙХ</a:t>
            </a:r>
            <a:endParaRPr lang="en-US" sz="2100" b="1" cap="small" spc="225" dirty="0">
              <a:ln w="12700">
                <a:solidFill>
                  <a:schemeClr val="tx2">
                    <a:satMod val="155000"/>
                  </a:schemeClr>
                </a:solidFill>
                <a:prstDash val="solid"/>
              </a:ln>
              <a:solidFill>
                <a:srgbClr val="FF6600"/>
              </a:solidFill>
              <a:effectLst>
                <a:outerShdw blurRad="41275" dist="20320" dir="1800000" algn="tl" rotWithShape="0">
                  <a:srgbClr val="000000">
                    <a:alpha val="40000"/>
                  </a:srgbClr>
                </a:outerShdw>
              </a:effectLst>
            </a:endParaRPr>
          </a:p>
        </p:txBody>
      </p:sp>
      <p:sp>
        <p:nvSpPr>
          <p:cNvPr id="17" name="Round Same Side Corner Rectangle 16"/>
          <p:cNvSpPr/>
          <p:nvPr/>
        </p:nvSpPr>
        <p:spPr bwMode="auto">
          <a:xfrm>
            <a:off x="5245894" y="2502160"/>
            <a:ext cx="1309688" cy="1951434"/>
          </a:xfrm>
          <a:prstGeom prst="round2SameRect">
            <a:avLst>
              <a:gd name="adj1" fmla="val 9690"/>
              <a:gd name="adj2" fmla="val 0"/>
            </a:avLst>
          </a:prstGeom>
          <a:noFill/>
          <a:ln w="9525" cap="flat" cmpd="sng" algn="ctr">
            <a:solidFill>
              <a:srgbClr val="800000"/>
            </a:solidFill>
            <a:prstDash val="solid"/>
            <a:round/>
            <a:headEnd type="none" w="med" len="med"/>
            <a:tailEnd type="none" w="med" len="med"/>
          </a:ln>
          <a:effectLst/>
        </p:spPr>
        <p:txBody>
          <a:bodyPr anchor="b"/>
          <a:lstStyle/>
          <a:p>
            <a:pPr algn="ctr">
              <a:buFontTx/>
              <a:buNone/>
              <a:defRPr/>
            </a:pPr>
            <a:r>
              <a:rPr lang="mn-MN" dirty="0">
                <a:cs typeface="Times New Roman" charset="0"/>
              </a:rPr>
              <a:t>ГЭР БҮЛ</a:t>
            </a:r>
            <a:endParaRPr lang="en-US" dirty="0">
              <a:cs typeface="Times New Roman" charset="0"/>
            </a:endParaRPr>
          </a:p>
        </p:txBody>
      </p:sp>
      <p:sp>
        <p:nvSpPr>
          <p:cNvPr id="12" name="Rectangle 12"/>
          <p:cNvSpPr>
            <a:spLocks noChangeArrowheads="1"/>
          </p:cNvSpPr>
          <p:nvPr/>
        </p:nvSpPr>
        <p:spPr bwMode="auto">
          <a:xfrm rot="16200000">
            <a:off x="6071044" y="3505960"/>
            <a:ext cx="3697741" cy="196464"/>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80000"/>
              </a:lnSpc>
            </a:pPr>
            <a:r>
              <a:rPr lang="mn-MN" sz="825" dirty="0">
                <a:solidFill>
                  <a:schemeClr val="tx1">
                    <a:lumMod val="75000"/>
                    <a:lumOff val="25000"/>
                  </a:schemeClr>
                </a:solidFill>
                <a:effectLst>
                  <a:outerShdw blurRad="38100" dist="38100" dir="2700000" algn="tl">
                    <a:srgbClr val="C0C0C0"/>
                  </a:outerShdw>
                </a:effectLst>
                <a:latin typeface="+mj-lt"/>
              </a:rPr>
              <a:t>Сурвалж</a:t>
            </a:r>
            <a:r>
              <a:rPr lang="en-US" sz="825" dirty="0">
                <a:solidFill>
                  <a:schemeClr val="tx1">
                    <a:lumMod val="75000"/>
                    <a:lumOff val="25000"/>
                  </a:schemeClr>
                </a:solidFill>
                <a:effectLst>
                  <a:outerShdw blurRad="38100" dist="38100" dir="2700000" algn="tl">
                    <a:srgbClr val="C0C0C0"/>
                  </a:outerShdw>
                </a:effectLst>
                <a:latin typeface="+mj-lt"/>
              </a:rPr>
              <a:t>: Pieper and </a:t>
            </a:r>
            <a:r>
              <a:rPr lang="en-US" sz="825" dirty="0" err="1">
                <a:solidFill>
                  <a:schemeClr val="tx1">
                    <a:lumMod val="75000"/>
                    <a:lumOff val="25000"/>
                  </a:schemeClr>
                </a:solidFill>
                <a:effectLst>
                  <a:outerShdw blurRad="38100" dist="38100" dir="2700000" algn="tl">
                    <a:srgbClr val="C0C0C0"/>
                  </a:outerShdw>
                </a:effectLst>
                <a:latin typeface="+mj-lt"/>
              </a:rPr>
              <a:t>Astrachan</a:t>
            </a:r>
            <a:r>
              <a:rPr lang="en-US" sz="825" dirty="0">
                <a:solidFill>
                  <a:schemeClr val="tx1">
                    <a:lumMod val="75000"/>
                    <a:lumOff val="25000"/>
                  </a:schemeClr>
                </a:solidFill>
                <a:effectLst>
                  <a:outerShdw blurRad="38100" dist="38100" dir="2700000" algn="tl">
                    <a:srgbClr val="C0C0C0"/>
                  </a:outerShdw>
                </a:effectLst>
                <a:latin typeface="+mj-lt"/>
              </a:rPr>
              <a:t>, 2008; </a:t>
            </a:r>
            <a:r>
              <a:rPr lang="en-US" sz="825" dirty="0" err="1">
                <a:solidFill>
                  <a:schemeClr val="tx1">
                    <a:lumMod val="75000"/>
                    <a:lumOff val="25000"/>
                  </a:schemeClr>
                </a:solidFill>
                <a:effectLst>
                  <a:outerShdw blurRad="38100" dist="38100" dir="2700000" algn="tl">
                    <a:srgbClr val="C0C0C0"/>
                  </a:outerShdw>
                </a:effectLst>
                <a:latin typeface="+mj-lt"/>
              </a:rPr>
              <a:t>Astrachan</a:t>
            </a:r>
            <a:r>
              <a:rPr lang="en-US" sz="825" dirty="0">
                <a:solidFill>
                  <a:schemeClr val="tx1">
                    <a:lumMod val="75000"/>
                    <a:lumOff val="25000"/>
                  </a:schemeClr>
                </a:solidFill>
                <a:effectLst>
                  <a:outerShdw blurRad="38100" dist="38100" dir="2700000" algn="tl">
                    <a:srgbClr val="C0C0C0"/>
                  </a:outerShdw>
                </a:effectLst>
                <a:latin typeface="+mj-lt"/>
              </a:rPr>
              <a:t>, 2009</a:t>
            </a:r>
          </a:p>
        </p:txBody>
      </p:sp>
      <p:sp>
        <p:nvSpPr>
          <p:cNvPr id="2" name="Rectangle 1"/>
          <p:cNvSpPr/>
          <p:nvPr/>
        </p:nvSpPr>
        <p:spPr>
          <a:xfrm>
            <a:off x="2440117" y="4560417"/>
            <a:ext cx="4115465" cy="923330"/>
          </a:xfrm>
          <a:prstGeom prst="rect">
            <a:avLst/>
          </a:prstGeom>
        </p:spPr>
        <p:txBody>
          <a:bodyPr wrap="square">
            <a:spAutoFit/>
          </a:bodyPr>
          <a:lstStyle/>
          <a:p>
            <a:pPr algn="ctr"/>
            <a:r>
              <a:rPr lang="mn-MN" sz="1350" b="1" i="1" dirty="0">
                <a:solidFill>
                  <a:srgbClr val="4C7020"/>
                </a:solidFill>
              </a:rPr>
              <a:t>Гэр бүлийн гишүүд бие биеэ болон компаниа илүү хайрлах тусам компани нь илүү сайн гүйцэтгэлтэй байж гэр бүлийн бизнес нь урт хугацаанд тогтвортой үргэлжилдэг байна</a:t>
            </a:r>
            <a:r>
              <a:rPr lang="en-US" sz="1350" b="1" i="1" dirty="0">
                <a:solidFill>
                  <a:srgbClr val="4C7020"/>
                </a:solidFill>
              </a:rPr>
              <a:t>.</a:t>
            </a:r>
            <a:endParaRPr lang="en-US" sz="1200" b="1" i="1" dirty="0">
              <a:solidFill>
                <a:srgbClr val="4C7020"/>
              </a:solidFill>
            </a:endParaRPr>
          </a:p>
        </p:txBody>
      </p:sp>
    </p:spTree>
    <p:extLst>
      <p:ext uri="{BB962C8B-B14F-4D97-AF65-F5344CB8AC3E}">
        <p14:creationId xmlns:p14="http://schemas.microsoft.com/office/powerpoint/2010/main" val="378750467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dissolve">
                                      <p:cBhvr>
                                        <p:cTn id="11" dur="500"/>
                                        <p:tgtEl>
                                          <p:spTgt spid="23"/>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dissolve">
                                      <p:cBhvr>
                                        <p:cTn id="14" dur="500"/>
                                        <p:tgtEl>
                                          <p:spTgt spid="24"/>
                                        </p:tgtEl>
                                      </p:cBhvr>
                                    </p:animEffect>
                                  </p:childTnLst>
                                </p:cTn>
                              </p:par>
                            </p:childTnLst>
                          </p:cTn>
                        </p:par>
                        <p:par>
                          <p:cTn id="15" fill="hold">
                            <p:stCondLst>
                              <p:cond delay="1000"/>
                            </p:stCondLst>
                            <p:childTnLst>
                              <p:par>
                                <p:cTn id="16" presetID="1" presetClass="entr" presetSubtype="0"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3" grpId="0"/>
      <p:bldP spid="24"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6641</TotalTime>
  <Words>1366</Words>
  <Application>Microsoft Office PowerPoint</Application>
  <PresentationFormat>On-screen Show (4:3)</PresentationFormat>
  <Paragraphs>187</Paragraphs>
  <Slides>21</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Times New Roman</vt:lpstr>
      <vt:lpstr>Verdana</vt:lpstr>
      <vt:lpstr>Wingdings</vt:lpstr>
      <vt:lpstr>Office Theme</vt:lpstr>
      <vt:lpstr>Төлөөлөн Удирдах Зөвлөл</vt:lpstr>
      <vt:lpstr>PowerPoint Presentation</vt:lpstr>
      <vt:lpstr>Компанийн засаглал </vt:lpstr>
      <vt:lpstr>Компанийн оролцогч талууд </vt:lpstr>
      <vt:lpstr>PowerPoint Presentation</vt:lpstr>
      <vt:lpstr>Гэр бүлийн бизнесүүд дэлхий даяар зарим хүчирхэг эзэнт гүрнүүдийг бий болгоод байна.....</vt:lpstr>
      <vt:lpstr>    Гэр бүлийн эзэмшлийн компани 3 тойргийн модель /Tagiuri and Davis, 1978/ </vt:lpstr>
      <vt:lpstr>  Гэр бүлийн бизнесийн өмчлөл, удирдлагын үе шат</vt:lpstr>
      <vt:lpstr>Гэр бүлийн бизнест амжилт гаргана гэдэг бол “амьдрах чадвар болон тасралтгүй байдал” гэсэн үг бөгөөд хоёр чухал хэмжээс дээр суурилсан байдаг:</vt:lpstr>
      <vt:lpstr>Гэр бүлийн эзэмшлийн компани</vt:lpstr>
      <vt:lpstr>PowerPoint Presentation</vt:lpstr>
      <vt:lpstr>PowerPoint Presentation</vt:lpstr>
      <vt:lpstr>Гэр бүлийн бизнесийн залгамжлал амжилттай хэрэгжиж байна</vt:lpstr>
      <vt:lpstr>PowerPoint Presentation</vt:lpstr>
      <vt:lpstr>  ЖДААН өсөлт хувьслын үе шат</vt:lpstr>
      <vt:lpstr>PowerPoint Presentation</vt:lpstr>
      <vt:lpstr>Старт ап </vt:lpstr>
      <vt:lpstr>                 ЖДААН шийдвэр гаргалт  Эх үүсвэр: Жижиг дунд аж ахуйн нэгжийн гарын авлага, ОУСК 2019  </vt:lpstr>
      <vt:lpstr>ЖДААН, Гэр бүлийн компанийн ТУЗ</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Tsendee</dc:creator>
  <cp:lastModifiedBy>Administrator</cp:lastModifiedBy>
  <cp:revision>474</cp:revision>
  <dcterms:created xsi:type="dcterms:W3CDTF">2010-09-14T22:35:58Z</dcterms:created>
  <dcterms:modified xsi:type="dcterms:W3CDTF">2020-11-08T21:53:11Z</dcterms:modified>
</cp:coreProperties>
</file>