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3" r:id="rId3"/>
  </p:sldMasterIdLst>
  <p:notesMasterIdLst>
    <p:notesMasterId r:id="rId24"/>
  </p:notesMasterIdLst>
  <p:sldIdLst>
    <p:sldId id="257" r:id="rId4"/>
    <p:sldId id="470" r:id="rId5"/>
    <p:sldId id="322" r:id="rId6"/>
    <p:sldId id="414" r:id="rId7"/>
    <p:sldId id="417" r:id="rId8"/>
    <p:sldId id="415" r:id="rId9"/>
    <p:sldId id="398" r:id="rId10"/>
    <p:sldId id="477" r:id="rId11"/>
    <p:sldId id="481" r:id="rId12"/>
    <p:sldId id="484" r:id="rId13"/>
    <p:sldId id="494" r:id="rId14"/>
    <p:sldId id="485" r:id="rId15"/>
    <p:sldId id="487" r:id="rId16"/>
    <p:sldId id="480" r:id="rId17"/>
    <p:sldId id="296" r:id="rId18"/>
    <p:sldId id="297" r:id="rId19"/>
    <p:sldId id="498" r:id="rId20"/>
    <p:sldId id="489" r:id="rId21"/>
    <p:sldId id="499" r:id="rId22"/>
    <p:sldId id="4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70419-1374-4098-A42A-D6358BA27527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A9317B39-507C-4B38-82ED-E85A3A133DE3}">
      <dgm:prSet custT="1"/>
      <dgm:spPr/>
      <dgm:t>
        <a:bodyPr/>
        <a:lstStyle/>
        <a:p>
          <a:r>
            <a:rPr lang="mn-MN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Улирал бүр зохицуулалтын нийт 1,139 мэдээлэх үүрэгтэй этгээдээс МУТСТ асуулгыг цахимаар авч байна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B936A-501A-47D8-8A20-AA6E43BF8428}" type="parTrans" cxnId="{01012DAB-60F1-41A8-95A6-4BDCAF4C340B}">
      <dgm:prSet/>
      <dgm:spPr/>
      <dgm:t>
        <a:bodyPr/>
        <a:lstStyle/>
        <a:p>
          <a:endParaRPr lang="en-GB"/>
        </a:p>
      </dgm:t>
    </dgm:pt>
    <dgm:pt modelId="{FDEC9FFE-8F4A-4F1F-947C-656833BF9790}" type="sibTrans" cxnId="{01012DAB-60F1-41A8-95A6-4BDCAF4C340B}">
      <dgm:prSet/>
      <dgm:spPr/>
      <dgm:t>
        <a:bodyPr/>
        <a:lstStyle/>
        <a:p>
          <a:endParaRPr lang="en-GB"/>
        </a:p>
      </dgm:t>
    </dgm:pt>
    <dgm:pt modelId="{435E8236-2B3B-463A-AE68-95029FB8705B}">
      <dgm:prSet custT="1"/>
      <dgm:spPr/>
      <dgm:t>
        <a:bodyPr/>
        <a:lstStyle/>
        <a:p>
          <a:r>
            <a:rPr lang="mn-MN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2020 онд одоогоор нийт 72 мэдээлэх үүрэгтэй этгээдэд МУТСТ чиглэлээр газар дээрх хяналт, шалгалт хийсэн 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EF117-704D-4932-B9AB-700198837BB5}" type="parTrans" cxnId="{BCABC817-2085-4D4B-B076-45DFB0D430D8}">
      <dgm:prSet/>
      <dgm:spPr/>
      <dgm:t>
        <a:bodyPr/>
        <a:lstStyle/>
        <a:p>
          <a:endParaRPr lang="en-GB"/>
        </a:p>
      </dgm:t>
    </dgm:pt>
    <dgm:pt modelId="{C0825998-8CF8-4A6D-B93C-2A922A58D7FB}" type="sibTrans" cxnId="{BCABC817-2085-4D4B-B076-45DFB0D430D8}">
      <dgm:prSet/>
      <dgm:spPr/>
      <dgm:t>
        <a:bodyPr/>
        <a:lstStyle/>
        <a:p>
          <a:endParaRPr lang="en-GB"/>
        </a:p>
      </dgm:t>
    </dgm:pt>
    <dgm:pt modelId="{49AF794C-FFDE-400D-9373-2793414D27DF}">
      <dgm:prSet custT="1"/>
      <dgm:spPr/>
      <dgm:t>
        <a:bodyPr/>
        <a:lstStyle/>
        <a:p>
          <a:r>
            <a:rPr lang="en-US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r>
            <a:rPr lang="mn-MN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онд одоогоор нийт 30 мэдээлэх үүрэгтэй этгээдэд УБАШ хүргүүлсэн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ECCCE-4E31-425B-915A-8F08D873EC4B}" type="parTrans" cxnId="{9305C7D4-69DA-4BD1-AEB1-D2FE0A032CA8}">
      <dgm:prSet/>
      <dgm:spPr/>
      <dgm:t>
        <a:bodyPr/>
        <a:lstStyle/>
        <a:p>
          <a:endParaRPr lang="en-GB"/>
        </a:p>
      </dgm:t>
    </dgm:pt>
    <dgm:pt modelId="{8414AC7E-65CB-4DE0-B71C-ACB4C8B0D3BD}" type="sibTrans" cxnId="{9305C7D4-69DA-4BD1-AEB1-D2FE0A032CA8}">
      <dgm:prSet/>
      <dgm:spPr/>
      <dgm:t>
        <a:bodyPr/>
        <a:lstStyle/>
        <a:p>
          <a:endParaRPr lang="en-GB"/>
        </a:p>
      </dgm:t>
    </dgm:pt>
    <dgm:pt modelId="{C5BC1098-1FEB-4360-96FC-4F18E9700A66}">
      <dgm:prSet custT="1"/>
      <dgm:spPr/>
      <dgm:t>
        <a:bodyPr/>
        <a:lstStyle/>
        <a:p>
          <a:r>
            <a:rPr lang="mn-MN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МУТСТ чиглэлээр 4 зөрчил шалган шийдвэрлэх ажиллагаа</a:t>
          </a:r>
          <a:r>
            <a:rPr lang="en-US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mn-MN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хийгдсэн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352C1-C29E-481F-B59E-CD92765F1B5E}" type="parTrans" cxnId="{19946DA5-4496-4C66-9090-B0AC08BFA07D}">
      <dgm:prSet/>
      <dgm:spPr/>
      <dgm:t>
        <a:bodyPr/>
        <a:lstStyle/>
        <a:p>
          <a:endParaRPr lang="en-GB"/>
        </a:p>
      </dgm:t>
    </dgm:pt>
    <dgm:pt modelId="{655C15E0-AABF-40D0-A12F-82C4FCC89C8C}" type="sibTrans" cxnId="{19946DA5-4496-4C66-9090-B0AC08BFA07D}">
      <dgm:prSet/>
      <dgm:spPr/>
      <dgm:t>
        <a:bodyPr/>
        <a:lstStyle/>
        <a:p>
          <a:endParaRPr lang="en-GB"/>
        </a:p>
      </dgm:t>
    </dgm:pt>
    <dgm:pt modelId="{18131DA5-5864-49A7-AA99-540FE5D56EF2}" type="pres">
      <dgm:prSet presAssocID="{FED70419-1374-4098-A42A-D6358BA27527}" presName="matrix" presStyleCnt="0">
        <dgm:presLayoutVars>
          <dgm:chMax val="1"/>
          <dgm:dir/>
          <dgm:resizeHandles val="exact"/>
        </dgm:presLayoutVars>
      </dgm:prSet>
      <dgm:spPr/>
    </dgm:pt>
    <dgm:pt modelId="{65694E88-2983-4DD5-A97E-70F6593E87C9}" type="pres">
      <dgm:prSet presAssocID="{FED70419-1374-4098-A42A-D6358BA27527}" presName="diamond" presStyleLbl="bgShp" presStyleIdx="0" presStyleCnt="1" custScaleX="121356"/>
      <dgm:spPr/>
    </dgm:pt>
    <dgm:pt modelId="{A50C0295-7516-4A88-AB38-B65ABC07F25C}" type="pres">
      <dgm:prSet presAssocID="{FED70419-1374-4098-A42A-D6358BA2752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E37212-D8C1-4072-8174-EB59F17D8811}" type="pres">
      <dgm:prSet presAssocID="{FED70419-1374-4098-A42A-D6358BA2752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1008596-AC39-45B2-A557-01704B157FE8}" type="pres">
      <dgm:prSet presAssocID="{FED70419-1374-4098-A42A-D6358BA2752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34A1E7-2278-454F-95DD-BCE688B5BC4A}" type="pres">
      <dgm:prSet presAssocID="{FED70419-1374-4098-A42A-D6358BA2752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C3A210D-9B69-4913-877D-58D96D28192B}" type="presOf" srcId="{A9317B39-507C-4B38-82ED-E85A3A133DE3}" destId="{A50C0295-7516-4A88-AB38-B65ABC07F25C}" srcOrd="0" destOrd="0" presId="urn:microsoft.com/office/officeart/2005/8/layout/matrix3"/>
    <dgm:cxn modelId="{BCABC817-2085-4D4B-B076-45DFB0D430D8}" srcId="{FED70419-1374-4098-A42A-D6358BA27527}" destId="{435E8236-2B3B-463A-AE68-95029FB8705B}" srcOrd="1" destOrd="0" parTransId="{9A7EF117-704D-4932-B9AB-700198837BB5}" sibTransId="{C0825998-8CF8-4A6D-B93C-2A922A58D7FB}"/>
    <dgm:cxn modelId="{E9A5E029-0B6A-458B-9DCC-40E76C6B2FA7}" type="presOf" srcId="{435E8236-2B3B-463A-AE68-95029FB8705B}" destId="{F2E37212-D8C1-4072-8174-EB59F17D8811}" srcOrd="0" destOrd="0" presId="urn:microsoft.com/office/officeart/2005/8/layout/matrix3"/>
    <dgm:cxn modelId="{A3BC913C-F2F6-4AB3-811F-0E3D7DFDDFEB}" type="presOf" srcId="{C5BC1098-1FEB-4360-96FC-4F18E9700A66}" destId="{5434A1E7-2278-454F-95DD-BCE688B5BC4A}" srcOrd="0" destOrd="0" presId="urn:microsoft.com/office/officeart/2005/8/layout/matrix3"/>
    <dgm:cxn modelId="{75D76463-7FB5-4E02-BBD6-8E8CDA83B565}" type="presOf" srcId="{49AF794C-FFDE-400D-9373-2793414D27DF}" destId="{51008596-AC39-45B2-A557-01704B157FE8}" srcOrd="0" destOrd="0" presId="urn:microsoft.com/office/officeart/2005/8/layout/matrix3"/>
    <dgm:cxn modelId="{19946DA5-4496-4C66-9090-B0AC08BFA07D}" srcId="{FED70419-1374-4098-A42A-D6358BA27527}" destId="{C5BC1098-1FEB-4360-96FC-4F18E9700A66}" srcOrd="3" destOrd="0" parTransId="{C9D352C1-C29E-481F-B59E-CD92765F1B5E}" sibTransId="{655C15E0-AABF-40D0-A12F-82C4FCC89C8C}"/>
    <dgm:cxn modelId="{01012DAB-60F1-41A8-95A6-4BDCAF4C340B}" srcId="{FED70419-1374-4098-A42A-D6358BA27527}" destId="{A9317B39-507C-4B38-82ED-E85A3A133DE3}" srcOrd="0" destOrd="0" parTransId="{F8FB936A-501A-47D8-8A20-AA6E43BF8428}" sibTransId="{FDEC9FFE-8F4A-4F1F-947C-656833BF9790}"/>
    <dgm:cxn modelId="{B2A515AD-F6F2-42F9-9062-8951A056D30D}" type="presOf" srcId="{FED70419-1374-4098-A42A-D6358BA27527}" destId="{18131DA5-5864-49A7-AA99-540FE5D56EF2}" srcOrd="0" destOrd="0" presId="urn:microsoft.com/office/officeart/2005/8/layout/matrix3"/>
    <dgm:cxn modelId="{9305C7D4-69DA-4BD1-AEB1-D2FE0A032CA8}" srcId="{FED70419-1374-4098-A42A-D6358BA27527}" destId="{49AF794C-FFDE-400D-9373-2793414D27DF}" srcOrd="2" destOrd="0" parTransId="{165ECCCE-4E31-425B-915A-8F08D873EC4B}" sibTransId="{8414AC7E-65CB-4DE0-B71C-ACB4C8B0D3BD}"/>
    <dgm:cxn modelId="{71E4181E-29C4-4CBE-A6BD-823FCDF68F02}" type="presParOf" srcId="{18131DA5-5864-49A7-AA99-540FE5D56EF2}" destId="{65694E88-2983-4DD5-A97E-70F6593E87C9}" srcOrd="0" destOrd="0" presId="urn:microsoft.com/office/officeart/2005/8/layout/matrix3"/>
    <dgm:cxn modelId="{0C4F330F-7D58-4558-9844-639B11DB6441}" type="presParOf" srcId="{18131DA5-5864-49A7-AA99-540FE5D56EF2}" destId="{A50C0295-7516-4A88-AB38-B65ABC07F25C}" srcOrd="1" destOrd="0" presId="urn:microsoft.com/office/officeart/2005/8/layout/matrix3"/>
    <dgm:cxn modelId="{7CC18BFB-7D4F-4E71-8AFA-9283AEEA09EC}" type="presParOf" srcId="{18131DA5-5864-49A7-AA99-540FE5D56EF2}" destId="{F2E37212-D8C1-4072-8174-EB59F17D8811}" srcOrd="2" destOrd="0" presId="urn:microsoft.com/office/officeart/2005/8/layout/matrix3"/>
    <dgm:cxn modelId="{B95E287D-518E-4CFE-865D-00785C32643F}" type="presParOf" srcId="{18131DA5-5864-49A7-AA99-540FE5D56EF2}" destId="{51008596-AC39-45B2-A557-01704B157FE8}" srcOrd="3" destOrd="0" presId="urn:microsoft.com/office/officeart/2005/8/layout/matrix3"/>
    <dgm:cxn modelId="{CAC8EDC2-004B-4DD2-8337-01A2C11FC841}" type="presParOf" srcId="{18131DA5-5864-49A7-AA99-540FE5D56EF2}" destId="{5434A1E7-2278-454F-95DD-BCE688B5BC4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94E88-2983-4DD5-A97E-70F6593E87C9}">
      <dsp:nvSpPr>
        <dsp:cNvPr id="0" name=""/>
        <dsp:cNvSpPr/>
      </dsp:nvSpPr>
      <dsp:spPr>
        <a:xfrm>
          <a:off x="891522" y="0"/>
          <a:ext cx="5498410" cy="453081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C0295-7516-4A88-AB38-B65ABC07F25C}">
      <dsp:nvSpPr>
        <dsp:cNvPr id="0" name=""/>
        <dsp:cNvSpPr/>
      </dsp:nvSpPr>
      <dsp:spPr>
        <a:xfrm>
          <a:off x="1805749" y="430427"/>
          <a:ext cx="1767016" cy="1767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Улирал бүр зохицуулалтын нийт 1,139 мэдээлэх үүрэгтэй этгээдээс МУТСТ асуулгыг цахимаар авч байна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2008" y="516686"/>
        <a:ext cx="1594498" cy="1594498"/>
      </dsp:txXfrm>
    </dsp:sp>
    <dsp:sp modelId="{F2E37212-D8C1-4072-8174-EB59F17D8811}">
      <dsp:nvSpPr>
        <dsp:cNvPr id="0" name=""/>
        <dsp:cNvSpPr/>
      </dsp:nvSpPr>
      <dsp:spPr>
        <a:xfrm>
          <a:off x="3708690" y="430427"/>
          <a:ext cx="1767016" cy="1767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 онд одоогоор нийт 72 мэдээлэх үүрэгтэй этгээдэд МУТСТ чиглэлээр газар дээрх хяналт, шалгалт хийсэн 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4949" y="516686"/>
        <a:ext cx="1594498" cy="1594498"/>
      </dsp:txXfrm>
    </dsp:sp>
    <dsp:sp modelId="{51008596-AC39-45B2-A557-01704B157FE8}">
      <dsp:nvSpPr>
        <dsp:cNvPr id="0" name=""/>
        <dsp:cNvSpPr/>
      </dsp:nvSpPr>
      <dsp:spPr>
        <a:xfrm>
          <a:off x="1805749" y="2333367"/>
          <a:ext cx="1767016" cy="1767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r>
            <a:rPr lang="mn-MN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онд одоогоор нийт 30 мэдээлэх үүрэгтэй этгээдэд УБАШ хүргүүлсэн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2008" y="2419626"/>
        <a:ext cx="1594498" cy="1594498"/>
      </dsp:txXfrm>
    </dsp:sp>
    <dsp:sp modelId="{5434A1E7-2278-454F-95DD-BCE688B5BC4A}">
      <dsp:nvSpPr>
        <dsp:cNvPr id="0" name=""/>
        <dsp:cNvSpPr/>
      </dsp:nvSpPr>
      <dsp:spPr>
        <a:xfrm>
          <a:off x="3708690" y="2333367"/>
          <a:ext cx="1767016" cy="1767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МУТСТ чиглэлээр 4 зөрчил шалган шийдвэрлэх ажиллагаа</a:t>
          </a:r>
          <a:r>
            <a:rPr lang="en-US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mn-MN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хийгдсэн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4949" y="2419626"/>
        <a:ext cx="1594498" cy="159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382D6-9CC5-465E-B021-57ECDCB355F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CDA89-0A9B-4C76-92D5-13F53561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21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/>
              <a:t>2019.9 сард ШХ-ын тайланг хамгаалав Банкгог ШХ 4-ыг СЗХ-оос хамгаалсан</a:t>
            </a:r>
          </a:p>
          <a:p>
            <a:r>
              <a:rPr lang="mn-MN" dirty="0"/>
              <a:t>2020.1 сард эхний явцан тайлангын хамгаалалтыг хийсэн Бээжинд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972AB-C501-4915-961C-7D57DA2F2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972AB-C501-4915-961C-7D57DA2F2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7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24C45-A6C4-4D75-8931-BA09AC65A5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0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24C45-A6C4-4D75-8931-BA09AC65A5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1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8676-C0F2-4EAA-A905-C085C2348CF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961C-DDB7-45A8-BF14-3A76A8C1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4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54766" y="0"/>
            <a:ext cx="6637232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601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50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0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37232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880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21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29C5D-0966-4F27-B80B-DC335F99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231-3D02-4E2E-9725-21C30BBCE77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E7F41-08BC-4192-A57A-4E6EF900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35349-B8A3-40E2-A4D8-063C7675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4C52-6FBA-4150-B343-DF7A3C3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591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284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37232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4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6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4738-B10F-470D-AFED-D8CD17D2BC8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660F-A218-4583-A3F6-749AB04E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hyperlink" Target="../Pictures/Screenshots/Screenshot%20(2).png" TargetMode="External"/><Relationship Id="rId10" Type="http://schemas.openxmlformats.org/officeDocument/2006/relationships/image" Target="../media/image8.png"/><Relationship Id="rId4" Type="http://schemas.openxmlformats.org/officeDocument/2006/relationships/hyperlink" Target="../Pictures/Screenshots/Screenshot%20(3).png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4%20&#1058;&#1077;&#1093;&#1085;&#1080;&#1082;&#1080;&#1081;&#1085;%2040%20&#1079;&#1257;&#1074;&#1083;&#1257;&#1084;&#1078;%20&#1092;&#1080;&#1083;&#1100;&#1090;&#1101;&#1088;&#1090;&#1101;&#1081;.xlsx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46;p13">
            <a:extLst>
              <a:ext uri="{FF2B5EF4-FFF2-40B4-BE49-F238E27FC236}">
                <a16:creationId xmlns:a16="http://schemas.microsoft.com/office/drawing/2014/main" id="{8AE5B281-317A-41E2-83F4-A0CDCEB15480}"/>
              </a:ext>
            </a:extLst>
          </p:cNvPr>
          <p:cNvSpPr txBox="1">
            <a:spLocks/>
          </p:cNvSpPr>
          <p:nvPr/>
        </p:nvSpPr>
        <p:spPr>
          <a:xfrm>
            <a:off x="1209049" y="5040827"/>
            <a:ext cx="4853117" cy="8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ХЯНАЛТ ШАЛГАЛТ, ЗОХИЦУУЛАЛТЫН ГАЗРЫН ДҮТОГ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Б. ДОЛГОРСҮРЭН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DC80F-4377-4985-BFE5-509381DD8CAB}"/>
              </a:ext>
            </a:extLst>
          </p:cNvPr>
          <p:cNvSpPr txBox="1"/>
          <p:nvPr/>
        </p:nvSpPr>
        <p:spPr>
          <a:xfrm>
            <a:off x="1192118" y="2767489"/>
            <a:ext cx="914543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МӨНГӨ УГААХ БОЛОН ТЕРРОРИЗМЫГ САНХҮҮЖҮҮЛЭХТЭЙ ТЭМЦЭХ ҮЙЛ АЖИЛЛАГАА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6CCF6-4493-43B1-843C-8B53FB7BFB8D}"/>
              </a:ext>
            </a:extLst>
          </p:cNvPr>
          <p:cNvSpPr txBox="1"/>
          <p:nvPr/>
        </p:nvSpPr>
        <p:spPr>
          <a:xfrm>
            <a:off x="4866330" y="6330769"/>
            <a:ext cx="23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D68F48-0BFF-4BFA-98BE-E53DD630791A}"/>
              </a:ext>
            </a:extLst>
          </p:cNvPr>
          <p:cNvGrpSpPr/>
          <p:nvPr/>
        </p:nvGrpSpPr>
        <p:grpSpPr>
          <a:xfrm>
            <a:off x="6626667" y="500540"/>
            <a:ext cx="5439018" cy="2029943"/>
            <a:chOff x="2583931" y="1889966"/>
            <a:chExt cx="6829040" cy="3038711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30E0F636-EBFE-4199-A466-A725236FD621}"/>
                </a:ext>
              </a:extLst>
            </p:cNvPr>
            <p:cNvSpPr/>
            <p:nvPr/>
          </p:nvSpPr>
          <p:spPr>
            <a:xfrm rot="5400000">
              <a:off x="7019594" y="2844228"/>
              <a:ext cx="1487668" cy="961854"/>
            </a:xfrm>
            <a:prstGeom prst="triangle">
              <a:avLst/>
            </a:prstGeom>
            <a:solidFill>
              <a:srgbClr val="55C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98D98E1-0A8F-47EF-8CF8-0580BEB6262A}"/>
                </a:ext>
              </a:extLst>
            </p:cNvPr>
            <p:cNvSpPr/>
            <p:nvPr/>
          </p:nvSpPr>
          <p:spPr>
            <a:xfrm rot="16200000">
              <a:off x="7452656" y="2538544"/>
              <a:ext cx="961647" cy="621755"/>
            </a:xfrm>
            <a:prstGeom prst="triangle">
              <a:avLst/>
            </a:prstGeom>
            <a:solidFill>
              <a:srgbClr val="23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61C166A-CCE9-4024-B0BB-1AAE43A2BF23}"/>
                </a:ext>
              </a:extLst>
            </p:cNvPr>
            <p:cNvSpPr/>
            <p:nvPr/>
          </p:nvSpPr>
          <p:spPr>
            <a:xfrm rot="5400000">
              <a:off x="8149994" y="2445518"/>
              <a:ext cx="516111" cy="333692"/>
            </a:xfrm>
            <a:prstGeom prst="triangle">
              <a:avLst/>
            </a:prstGeom>
            <a:solidFill>
              <a:srgbClr val="55C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488402-7B4A-4A31-901E-AB25E3C9147D}"/>
                </a:ext>
              </a:extLst>
            </p:cNvPr>
            <p:cNvCxnSpPr/>
            <p:nvPr/>
          </p:nvCxnSpPr>
          <p:spPr>
            <a:xfrm flipV="1">
              <a:off x="8216197" y="1889966"/>
              <a:ext cx="1196774" cy="980455"/>
            </a:xfrm>
            <a:prstGeom prst="line">
              <a:avLst/>
            </a:prstGeom>
            <a:ln w="19050">
              <a:solidFill>
                <a:srgbClr val="234F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592A54-0B65-4194-82CE-3D75137DA924}"/>
                </a:ext>
              </a:extLst>
            </p:cNvPr>
            <p:cNvCxnSpPr/>
            <p:nvPr/>
          </p:nvCxnSpPr>
          <p:spPr>
            <a:xfrm flipV="1">
              <a:off x="7615457" y="1915027"/>
              <a:ext cx="1224132" cy="931893"/>
            </a:xfrm>
            <a:prstGeom prst="line">
              <a:avLst/>
            </a:prstGeom>
            <a:ln w="19050">
              <a:solidFill>
                <a:srgbClr val="234F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4E65903-0E7B-4541-B5F5-D219E1A5B8C3}"/>
                </a:ext>
              </a:extLst>
            </p:cNvPr>
            <p:cNvSpPr/>
            <p:nvPr/>
          </p:nvSpPr>
          <p:spPr>
            <a:xfrm rot="16200000">
              <a:off x="3520096" y="2840440"/>
              <a:ext cx="1487668" cy="961854"/>
            </a:xfrm>
            <a:prstGeom prst="triangle">
              <a:avLst/>
            </a:prstGeom>
            <a:solidFill>
              <a:srgbClr val="55C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7DC29E0-195B-4444-97EB-14A0B9E1FF44}"/>
                </a:ext>
              </a:extLst>
            </p:cNvPr>
            <p:cNvSpPr/>
            <p:nvPr/>
          </p:nvSpPr>
          <p:spPr>
            <a:xfrm rot="5400000">
              <a:off x="3613058" y="3486226"/>
              <a:ext cx="961647" cy="621755"/>
            </a:xfrm>
            <a:prstGeom prst="triangle">
              <a:avLst/>
            </a:prstGeom>
            <a:solidFill>
              <a:srgbClr val="23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1E7244A-54E2-4C83-AB7D-43F89941732D}"/>
                </a:ext>
              </a:extLst>
            </p:cNvPr>
            <p:cNvSpPr/>
            <p:nvPr/>
          </p:nvSpPr>
          <p:spPr>
            <a:xfrm rot="16200000">
              <a:off x="3359827" y="3840041"/>
              <a:ext cx="516111" cy="333692"/>
            </a:xfrm>
            <a:prstGeom prst="triangle">
              <a:avLst/>
            </a:prstGeom>
            <a:solidFill>
              <a:srgbClr val="55C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4FD8F5-7BFF-40B8-A845-11FA36F4BBA3}"/>
                </a:ext>
              </a:extLst>
            </p:cNvPr>
            <p:cNvCxnSpPr/>
            <p:nvPr/>
          </p:nvCxnSpPr>
          <p:spPr>
            <a:xfrm rot="10800000" flipV="1">
              <a:off x="2583931" y="3745273"/>
              <a:ext cx="1196774" cy="980455"/>
            </a:xfrm>
            <a:prstGeom prst="line">
              <a:avLst/>
            </a:prstGeom>
            <a:ln w="19050">
              <a:solidFill>
                <a:srgbClr val="234F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B4868D-EC8C-44EE-A749-046ECF55EB19}"/>
                </a:ext>
              </a:extLst>
            </p:cNvPr>
            <p:cNvCxnSpPr/>
            <p:nvPr/>
          </p:nvCxnSpPr>
          <p:spPr>
            <a:xfrm rot="10800000" flipV="1">
              <a:off x="3165887" y="3795795"/>
              <a:ext cx="1224132" cy="931893"/>
            </a:xfrm>
            <a:prstGeom prst="line">
              <a:avLst/>
            </a:prstGeom>
            <a:ln w="19050">
              <a:solidFill>
                <a:srgbClr val="234F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D3F82A07-18DB-4E5D-BA7E-71939EE37755}"/>
                </a:ext>
              </a:extLst>
            </p:cNvPr>
            <p:cNvGrpSpPr/>
            <p:nvPr/>
          </p:nvGrpSpPr>
          <p:grpSpPr>
            <a:xfrm>
              <a:off x="4884242" y="1985896"/>
              <a:ext cx="2380211" cy="2942781"/>
              <a:chOff x="4830842" y="1807246"/>
              <a:chExt cx="3173614" cy="294278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8BD74BE-F94D-4AC1-821A-BB66EA1726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086"/>
              <a:stretch/>
            </p:blipFill>
            <p:spPr>
              <a:xfrm>
                <a:off x="4830845" y="1807246"/>
                <a:ext cx="3111928" cy="2936204"/>
              </a:xfrm>
              <a:prstGeom prst="round2Diag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</p:pic>
          <p:sp>
            <p:nvSpPr>
              <p:cNvPr id="23" name="Round Diagonal Corner Rectangle 47">
                <a:extLst>
                  <a:ext uri="{FF2B5EF4-FFF2-40B4-BE49-F238E27FC236}">
                    <a16:creationId xmlns:a16="http://schemas.microsoft.com/office/drawing/2014/main" id="{2AFBD57E-6378-4E01-BD5B-924BD9A6DC7B}"/>
                  </a:ext>
                </a:extLst>
              </p:cNvPr>
              <p:cNvSpPr/>
              <p:nvPr/>
            </p:nvSpPr>
            <p:spPr>
              <a:xfrm rot="10800000">
                <a:off x="4830842" y="4257675"/>
                <a:ext cx="3173614" cy="492352"/>
              </a:xfrm>
              <a:custGeom>
                <a:avLst/>
                <a:gdLst>
                  <a:gd name="connsiteX0" fmla="*/ 246176 w 3173614"/>
                  <a:gd name="connsiteY0" fmla="*/ 0 h 492352"/>
                  <a:gd name="connsiteX1" fmla="*/ 3173614 w 3173614"/>
                  <a:gd name="connsiteY1" fmla="*/ 0 h 492352"/>
                  <a:gd name="connsiteX2" fmla="*/ 3173614 w 3173614"/>
                  <a:gd name="connsiteY2" fmla="*/ 0 h 492352"/>
                  <a:gd name="connsiteX3" fmla="*/ 3173614 w 3173614"/>
                  <a:gd name="connsiteY3" fmla="*/ 246176 h 492352"/>
                  <a:gd name="connsiteX4" fmla="*/ 2927438 w 3173614"/>
                  <a:gd name="connsiteY4" fmla="*/ 492352 h 492352"/>
                  <a:gd name="connsiteX5" fmla="*/ 0 w 3173614"/>
                  <a:gd name="connsiteY5" fmla="*/ 492352 h 492352"/>
                  <a:gd name="connsiteX6" fmla="*/ 0 w 3173614"/>
                  <a:gd name="connsiteY6" fmla="*/ 492352 h 492352"/>
                  <a:gd name="connsiteX7" fmla="*/ 0 w 3173614"/>
                  <a:gd name="connsiteY7" fmla="*/ 246176 h 492352"/>
                  <a:gd name="connsiteX8" fmla="*/ 246176 w 3173614"/>
                  <a:gd name="connsiteY8" fmla="*/ 0 h 492352"/>
                  <a:gd name="connsiteX0" fmla="*/ 417626 w 3173614"/>
                  <a:gd name="connsiteY0" fmla="*/ 9525 h 492352"/>
                  <a:gd name="connsiteX1" fmla="*/ 3173614 w 3173614"/>
                  <a:gd name="connsiteY1" fmla="*/ 0 h 492352"/>
                  <a:gd name="connsiteX2" fmla="*/ 3173614 w 3173614"/>
                  <a:gd name="connsiteY2" fmla="*/ 0 h 492352"/>
                  <a:gd name="connsiteX3" fmla="*/ 3173614 w 3173614"/>
                  <a:gd name="connsiteY3" fmla="*/ 246176 h 492352"/>
                  <a:gd name="connsiteX4" fmla="*/ 2927438 w 3173614"/>
                  <a:gd name="connsiteY4" fmla="*/ 492352 h 492352"/>
                  <a:gd name="connsiteX5" fmla="*/ 0 w 3173614"/>
                  <a:gd name="connsiteY5" fmla="*/ 492352 h 492352"/>
                  <a:gd name="connsiteX6" fmla="*/ 0 w 3173614"/>
                  <a:gd name="connsiteY6" fmla="*/ 492352 h 492352"/>
                  <a:gd name="connsiteX7" fmla="*/ 0 w 3173614"/>
                  <a:gd name="connsiteY7" fmla="*/ 246176 h 492352"/>
                  <a:gd name="connsiteX8" fmla="*/ 417626 w 3173614"/>
                  <a:gd name="connsiteY8" fmla="*/ 9525 h 492352"/>
                  <a:gd name="connsiteX0" fmla="*/ 417626 w 3173614"/>
                  <a:gd name="connsiteY0" fmla="*/ 9525 h 492352"/>
                  <a:gd name="connsiteX1" fmla="*/ 3173614 w 3173614"/>
                  <a:gd name="connsiteY1" fmla="*/ 0 h 492352"/>
                  <a:gd name="connsiteX2" fmla="*/ 3173614 w 3173614"/>
                  <a:gd name="connsiteY2" fmla="*/ 0 h 492352"/>
                  <a:gd name="connsiteX3" fmla="*/ 3173614 w 3173614"/>
                  <a:gd name="connsiteY3" fmla="*/ 246176 h 492352"/>
                  <a:gd name="connsiteX4" fmla="*/ 2927438 w 3173614"/>
                  <a:gd name="connsiteY4" fmla="*/ 492352 h 492352"/>
                  <a:gd name="connsiteX5" fmla="*/ 0 w 3173614"/>
                  <a:gd name="connsiteY5" fmla="*/ 492352 h 492352"/>
                  <a:gd name="connsiteX6" fmla="*/ 0 w 3173614"/>
                  <a:gd name="connsiteY6" fmla="*/ 492352 h 492352"/>
                  <a:gd name="connsiteX7" fmla="*/ 38100 w 3173614"/>
                  <a:gd name="connsiteY7" fmla="*/ 265226 h 492352"/>
                  <a:gd name="connsiteX8" fmla="*/ 417626 w 3173614"/>
                  <a:gd name="connsiteY8" fmla="*/ 9525 h 49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614" h="492352">
                    <a:moveTo>
                      <a:pt x="417626" y="9525"/>
                    </a:moveTo>
                    <a:lnTo>
                      <a:pt x="3173614" y="0"/>
                    </a:lnTo>
                    <a:lnTo>
                      <a:pt x="3173614" y="0"/>
                    </a:lnTo>
                    <a:lnTo>
                      <a:pt x="3173614" y="246176"/>
                    </a:lnTo>
                    <a:cubicBezTo>
                      <a:pt x="3173614" y="382135"/>
                      <a:pt x="3063397" y="492352"/>
                      <a:pt x="2927438" y="492352"/>
                    </a:cubicBezTo>
                    <a:lnTo>
                      <a:pt x="0" y="492352"/>
                    </a:lnTo>
                    <a:lnTo>
                      <a:pt x="0" y="492352"/>
                    </a:lnTo>
                    <a:lnTo>
                      <a:pt x="38100" y="265226"/>
                    </a:lnTo>
                    <a:cubicBezTo>
                      <a:pt x="38100" y="129267"/>
                      <a:pt x="281667" y="9525"/>
                      <a:pt x="417626" y="95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E694B7-65B5-4BD9-9516-64B027F73025}"/>
              </a:ext>
            </a:extLst>
          </p:cNvPr>
          <p:cNvSpPr/>
          <p:nvPr/>
        </p:nvSpPr>
        <p:spPr>
          <a:xfrm>
            <a:off x="1209049" y="4894964"/>
            <a:ext cx="4853117" cy="45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ABDEDC-D755-4C8C-99E5-FFBE786038BB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A2A50396-7DAD-4EB5-A045-3F4B4040E0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594;p17">
            <a:extLst>
              <a:ext uri="{FF2B5EF4-FFF2-40B4-BE49-F238E27FC236}">
                <a16:creationId xmlns:a16="http://schemas.microsoft.com/office/drawing/2014/main" id="{7054D12E-3D07-4348-B3F5-D8D2F82290F3}"/>
              </a:ext>
            </a:extLst>
          </p:cNvPr>
          <p:cNvSpPr txBox="1">
            <a:spLocks/>
          </p:cNvSpPr>
          <p:nvPr/>
        </p:nvSpPr>
        <p:spPr>
          <a:xfrm>
            <a:off x="279884" y="435724"/>
            <a:ext cx="2872620" cy="1087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УРЬДЧИЛСАН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ҮР ДҮН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ББСБ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11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375823-DAB7-4732-B82F-1C6A6806B972}"/>
              </a:ext>
            </a:extLst>
          </p:cNvPr>
          <p:cNvSpPr/>
          <p:nvPr/>
        </p:nvSpPr>
        <p:spPr>
          <a:xfrm>
            <a:off x="7963690" y="1386376"/>
            <a:ext cx="3566160" cy="13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Салбарын мөнгө угаах эмзэг байдал 0.44 буюу </a:t>
            </a: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“ДУНДЖААС ДООГУУР”</a:t>
            </a: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түвшинд байна.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5BA8A28-367A-419B-8B34-F3359F41A699}"/>
              </a:ext>
            </a:extLst>
          </p:cNvPr>
          <p:cNvSpPr/>
          <p:nvPr/>
        </p:nvSpPr>
        <p:spPr>
          <a:xfrm>
            <a:off x="7682543" y="639401"/>
            <a:ext cx="4128455" cy="2834640"/>
          </a:xfrm>
          <a:prstGeom prst="wedgeEllipseCallou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2A6C2-B2D0-43B3-8CD7-9DFA20E0236C}"/>
              </a:ext>
            </a:extLst>
          </p:cNvPr>
          <p:cNvSpPr/>
          <p:nvPr/>
        </p:nvSpPr>
        <p:spPr>
          <a:xfrm>
            <a:off x="526657" y="2381154"/>
            <a:ext cx="5619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Дэлхийн банкны зааварт тусгагдсан хяналтын болон эмзэг байдлын бүх хувьсагчдын хүрээнд 228-256 ББСБ-уудаас авсан 3 удаагийн асуумж;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6FC75-27DC-4C72-8490-7D72A611C96A}"/>
              </a:ext>
            </a:extLst>
          </p:cNvPr>
          <p:cNvSpPr/>
          <p:nvPr/>
        </p:nvSpPr>
        <p:spPr>
          <a:xfrm>
            <a:off x="526657" y="4145752"/>
            <a:ext cx="7618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ББСБ-ын 230 харилцагч, үйлчлүүлэгчдээс санамсаргүй түүврийн аргаар явуулсан асуумжийн хүрээнд ажилтан, албан хаагчдын шударга үнэнч байдал, авлигалаас ангид байдал.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F5C40-EAAD-4955-A97A-CF13E6D68C7C}"/>
              </a:ext>
            </a:extLst>
          </p:cNvPr>
          <p:cNvSpPr/>
          <p:nvPr/>
        </p:nvSpPr>
        <p:spPr>
          <a:xfrm>
            <a:off x="982383" y="5012367"/>
            <a:ext cx="7451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СЗХ-ны зохицуулалттай 110 ББСБ-тай хийсэн тодорхой төрлийн асуумжийн дагуу хийгдсэн фокус бүлгийн ярилцлага хийсэн бөгөөд тодруулга хийж, хариултыг дэлгэрүүлэх, баталгаажуулах замаар тэмдэглэлийг нэмж хөтөлсөн.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A9591F-7FEA-4B22-B188-B7966654DD3B}"/>
              </a:ext>
            </a:extLst>
          </p:cNvPr>
          <p:cNvSpPr/>
          <p:nvPr/>
        </p:nvSpPr>
        <p:spPr>
          <a:xfrm>
            <a:off x="386128" y="4249362"/>
            <a:ext cx="509349" cy="5093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219103-9977-40C1-807F-01449C90ACCB}"/>
              </a:ext>
            </a:extLst>
          </p:cNvPr>
          <p:cNvSpPr/>
          <p:nvPr/>
        </p:nvSpPr>
        <p:spPr>
          <a:xfrm>
            <a:off x="386128" y="2499909"/>
            <a:ext cx="509349" cy="5093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77406D-5AA8-456E-8811-5DE1A537EE96}"/>
              </a:ext>
            </a:extLst>
          </p:cNvPr>
          <p:cNvSpPr/>
          <p:nvPr/>
        </p:nvSpPr>
        <p:spPr>
          <a:xfrm>
            <a:off x="386128" y="3365914"/>
            <a:ext cx="509349" cy="50934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890EEE-4958-422F-9229-B17078ABFABC}"/>
              </a:ext>
            </a:extLst>
          </p:cNvPr>
          <p:cNvSpPr/>
          <p:nvPr/>
        </p:nvSpPr>
        <p:spPr>
          <a:xfrm>
            <a:off x="526657" y="2651586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3D6470-5823-4051-9F28-F58788CDE5C5}"/>
              </a:ext>
            </a:extLst>
          </p:cNvPr>
          <p:cNvSpPr/>
          <p:nvPr/>
        </p:nvSpPr>
        <p:spPr>
          <a:xfrm>
            <a:off x="529973" y="351067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82C9CA-43A4-42DC-8DB0-19F33DC035C4}"/>
              </a:ext>
            </a:extLst>
          </p:cNvPr>
          <p:cNvSpPr/>
          <p:nvPr/>
        </p:nvSpPr>
        <p:spPr>
          <a:xfrm>
            <a:off x="539827" y="441625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73C787-DD7B-4B44-9AD3-49930C4DB8BC}"/>
              </a:ext>
            </a:extLst>
          </p:cNvPr>
          <p:cNvSpPr txBox="1"/>
          <p:nvPr/>
        </p:nvSpPr>
        <p:spPr>
          <a:xfrm>
            <a:off x="381001" y="1654629"/>
            <a:ext cx="457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Үнэлгээний дата, мэдээ цуглуулалт: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F33410-D261-4970-AAEF-6ADD8900E26B}"/>
              </a:ext>
            </a:extLst>
          </p:cNvPr>
          <p:cNvSpPr/>
          <p:nvPr/>
        </p:nvSpPr>
        <p:spPr>
          <a:xfrm>
            <a:off x="982383" y="33589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СЗХ-ны зөвшөөрөл хариуцсан болон хяналт тавих чиг үүргийг хэрэгжүүлж буй 10 албан хаагчид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7B82D7-3CDF-4F8E-A15A-A01026E2BBDB}"/>
              </a:ext>
            </a:extLst>
          </p:cNvPr>
          <p:cNvSpPr/>
          <p:nvPr/>
        </p:nvSpPr>
        <p:spPr>
          <a:xfrm>
            <a:off x="381001" y="5134326"/>
            <a:ext cx="509349" cy="5093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E8F0332-B14E-4F3B-8F99-9B83CC45FB39}"/>
              </a:ext>
            </a:extLst>
          </p:cNvPr>
          <p:cNvSpPr/>
          <p:nvPr/>
        </p:nvSpPr>
        <p:spPr>
          <a:xfrm>
            <a:off x="521530" y="528600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71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20770-679A-4757-B61C-6E98D422A776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DD0AF81-0665-42DC-A89B-A527A55EAF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B10AE-DC36-493F-866E-64A824F75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70" y="765003"/>
            <a:ext cx="5408856" cy="2594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B2420-F096-4DDD-A030-FB85CFE7F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6" y="3540152"/>
            <a:ext cx="9962605" cy="3073236"/>
          </a:xfrm>
          <a:prstGeom prst="rect">
            <a:avLst/>
          </a:prstGeom>
        </p:spPr>
      </p:pic>
      <p:sp>
        <p:nvSpPr>
          <p:cNvPr id="8" name="Google Shape;594;p17">
            <a:extLst>
              <a:ext uri="{FF2B5EF4-FFF2-40B4-BE49-F238E27FC236}">
                <a16:creationId xmlns:a16="http://schemas.microsoft.com/office/drawing/2014/main" id="{FBFC4C47-E470-4AA9-BEA6-A89D4D90D885}"/>
              </a:ext>
            </a:extLst>
          </p:cNvPr>
          <p:cNvSpPr txBox="1">
            <a:spLocks/>
          </p:cNvSpPr>
          <p:nvPr/>
        </p:nvSpPr>
        <p:spPr>
          <a:xfrm>
            <a:off x="256565" y="765003"/>
            <a:ext cx="3135005" cy="1087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УЛИРЛЫН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ЭРСДЭЛИЙН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ҮНЭЛГЭЭ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0B52C-3383-4600-A166-7E812F41F618}"/>
              </a:ext>
            </a:extLst>
          </p:cNvPr>
          <p:cNvSpPr txBox="1"/>
          <p:nvPr/>
        </p:nvSpPr>
        <p:spPr>
          <a:xfrm>
            <a:off x="8969829" y="1957822"/>
            <a:ext cx="3222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mn-MN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1 дүгээр улиралд: 428 ББСБ</a:t>
            </a:r>
          </a:p>
          <a:p>
            <a:r>
              <a:rPr lang="mn-MN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оны 2 дугаар улиралд: 200 ББСБ</a:t>
            </a:r>
          </a:p>
          <a:p>
            <a:endParaRPr lang="en-US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0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86D5232-B577-4722-9664-6B0908A0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4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C2F69B7-82EF-48EE-9968-4D2ED2267A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7073" y="1537948"/>
          <a:ext cx="10277853" cy="488286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23341">
                  <a:extLst>
                    <a:ext uri="{9D8B030D-6E8A-4147-A177-3AD203B41FA5}">
                      <a16:colId xmlns:a16="http://schemas.microsoft.com/office/drawing/2014/main" val="3414974715"/>
                    </a:ext>
                  </a:extLst>
                </a:gridCol>
                <a:gridCol w="1223341">
                  <a:extLst>
                    <a:ext uri="{9D8B030D-6E8A-4147-A177-3AD203B41FA5}">
                      <a16:colId xmlns:a16="http://schemas.microsoft.com/office/drawing/2014/main" val="1527975770"/>
                    </a:ext>
                  </a:extLst>
                </a:gridCol>
                <a:gridCol w="1223341">
                  <a:extLst>
                    <a:ext uri="{9D8B030D-6E8A-4147-A177-3AD203B41FA5}">
                      <a16:colId xmlns:a16="http://schemas.microsoft.com/office/drawing/2014/main" val="382020531"/>
                    </a:ext>
                  </a:extLst>
                </a:gridCol>
                <a:gridCol w="1518015">
                  <a:extLst>
                    <a:ext uri="{9D8B030D-6E8A-4147-A177-3AD203B41FA5}">
                      <a16:colId xmlns:a16="http://schemas.microsoft.com/office/drawing/2014/main" val="2192006823"/>
                    </a:ext>
                  </a:extLst>
                </a:gridCol>
                <a:gridCol w="1696605">
                  <a:extLst>
                    <a:ext uri="{9D8B030D-6E8A-4147-A177-3AD203B41FA5}">
                      <a16:colId xmlns:a16="http://schemas.microsoft.com/office/drawing/2014/main" val="3989880370"/>
                    </a:ext>
                  </a:extLst>
                </a:gridCol>
                <a:gridCol w="1696605">
                  <a:extLst>
                    <a:ext uri="{9D8B030D-6E8A-4147-A177-3AD203B41FA5}">
                      <a16:colId xmlns:a16="http://schemas.microsoft.com/office/drawing/2014/main" val="588633421"/>
                    </a:ext>
                  </a:extLst>
                </a:gridCol>
                <a:gridCol w="1696605">
                  <a:extLst>
                    <a:ext uri="{9D8B030D-6E8A-4147-A177-3AD203B41FA5}">
                      <a16:colId xmlns:a16="http://schemas.microsoft.com/office/drawing/2014/main" val="2105759118"/>
                    </a:ext>
                  </a:extLst>
                </a:gridCol>
              </a:tblGrid>
              <a:tr h="4565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Тайлант он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Комплаенс ба ёс зүй 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Сертификатжуулах сургалт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15474"/>
                  </a:ext>
                </a:extLst>
              </a:tr>
              <a:tr h="1450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Хамрагдсан ББСБ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Хамрагдсан ажилтан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Давтамж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Хамрагдсан ББСБ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Хамрагдсан ажилтан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Давтамж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030626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805482"/>
                  </a:ext>
                </a:extLst>
              </a:tr>
              <a:tr h="111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044482"/>
                  </a:ext>
                </a:extLst>
              </a:tr>
              <a:tr h="456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1089257"/>
                  </a:ext>
                </a:extLst>
              </a:tr>
              <a:tr h="456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2019</a:t>
                      </a:r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01759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i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094118"/>
                  </a:ext>
                </a:extLst>
              </a:tr>
            </a:tbl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B7944802-0C78-4204-BF23-F680CA9FE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40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D22E5-782D-4E10-B825-7D2DAF713F3B}"/>
              </a:ext>
            </a:extLst>
          </p:cNvPr>
          <p:cNvSpPr/>
          <p:nvPr/>
        </p:nvSpPr>
        <p:spPr>
          <a:xfrm>
            <a:off x="217714" y="550011"/>
            <a:ext cx="3300549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ББСБ-УУДЫН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ХАМРАГДСАН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СУРГАЛТ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966733-55F2-4E69-ABEE-7B11DA276FCA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7EA1F666-2866-4118-AC04-F251A072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4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EB039-625E-4F71-8D06-DE852EF6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0" y="2672819"/>
            <a:ext cx="5566467" cy="3707221"/>
          </a:xfrm>
          <a:prstGeom prst="rect">
            <a:avLst/>
          </a:prstGeom>
        </p:spPr>
      </p:pic>
      <p:grpSp>
        <p:nvGrpSpPr>
          <p:cNvPr id="7" name="그룹 10">
            <a:extLst>
              <a:ext uri="{FF2B5EF4-FFF2-40B4-BE49-F238E27FC236}">
                <a16:creationId xmlns:a16="http://schemas.microsoft.com/office/drawing/2014/main" id="{8295713E-4C4D-49B2-A8FC-FC0D53EFCF0F}"/>
              </a:ext>
            </a:extLst>
          </p:cNvPr>
          <p:cNvGrpSpPr/>
          <p:nvPr/>
        </p:nvGrpSpPr>
        <p:grpSpPr>
          <a:xfrm>
            <a:off x="6720215" y="411851"/>
            <a:ext cx="5400176" cy="3218779"/>
            <a:chOff x="635000" y="1382713"/>
            <a:chExt cx="7869238" cy="457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9B9B5D7-5626-410E-AFF0-8B84C64D9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A306EA0-A598-4904-85FE-2BCAEE345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63ACFBA-AA28-49F0-93AC-39C95C6CF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1C25B98-501E-4C1E-9586-0712EA24C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2" name="Picture 2" descr="What is the Financial Action Task Force (FATF)? - Sygna">
            <a:extLst>
              <a:ext uri="{FF2B5EF4-FFF2-40B4-BE49-F238E27FC236}">
                <a16:creationId xmlns:a16="http://schemas.microsoft.com/office/drawing/2014/main" id="{7531CA5B-F125-49DE-87CC-3DB384D91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7" r="29738"/>
          <a:stretch/>
        </p:blipFill>
        <p:spPr bwMode="auto">
          <a:xfrm>
            <a:off x="10444595" y="0"/>
            <a:ext cx="1747405" cy="29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5A3055-2709-4168-9ACC-191C198CE673}"/>
              </a:ext>
            </a:extLst>
          </p:cNvPr>
          <p:cNvSpPr/>
          <p:nvPr/>
        </p:nvSpPr>
        <p:spPr>
          <a:xfrm>
            <a:off x="415594" y="1236292"/>
            <a:ext cx="5713123" cy="139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mn-MN" sz="1600" b="0" i="1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Монгол улсад өгсөн үүрэг даалгаврууд бүрэн биелж эрчимжүүлсэн хяналтаас гарлаа.  ФАТФ-аас Монгол улсын мөнгө угаах болон терроризмыг санхүүжүүлэхтэй тэмцэх чадавхад мэдэгдэхүйц ахиц дэвшил гарсан байгааг онцоллоо.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2020.10.26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35F95-93B5-4434-8868-E6218940C018}"/>
              </a:ext>
            </a:extLst>
          </p:cNvPr>
          <p:cNvSpPr/>
          <p:nvPr/>
        </p:nvSpPr>
        <p:spPr>
          <a:xfrm>
            <a:off x="200966" y="551888"/>
            <a:ext cx="5364481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ФАТФ-ЫН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МЭДЭГДЭЛ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317DA-1150-43A3-8921-8AFA903369DD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1BBB5AF1-A05D-4FCC-95A2-F7210066FF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1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:a16="http://schemas.microsoft.com/office/drawing/2014/main" id="{8ED3A201-3DDC-4437-A4E9-B1416DBC7365}"/>
              </a:ext>
            </a:extLst>
          </p:cNvPr>
          <p:cNvSpPr/>
          <p:nvPr/>
        </p:nvSpPr>
        <p:spPr>
          <a:xfrm>
            <a:off x="5016000" y="3584435"/>
            <a:ext cx="2160000" cy="2160000"/>
          </a:xfrm>
          <a:prstGeom prst="blockArc">
            <a:avLst>
              <a:gd name="adj1" fmla="val 10800000"/>
              <a:gd name="adj2" fmla="val 18530"/>
              <a:gd name="adj3" fmla="val 142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792B7A7-E2E1-4D08-BE77-99108B7E5F74}"/>
              </a:ext>
            </a:extLst>
          </p:cNvPr>
          <p:cNvSpPr/>
          <p:nvPr/>
        </p:nvSpPr>
        <p:spPr>
          <a:xfrm>
            <a:off x="4296000" y="2864435"/>
            <a:ext cx="3600000" cy="3600000"/>
          </a:xfrm>
          <a:prstGeom prst="blockArc">
            <a:avLst>
              <a:gd name="adj1" fmla="val 14041284"/>
              <a:gd name="adj2" fmla="val 8836579"/>
              <a:gd name="adj3" fmla="val 830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115BF033-2535-4E0A-AFDC-960B91B673AA}"/>
              </a:ext>
            </a:extLst>
          </p:cNvPr>
          <p:cNvSpPr/>
          <p:nvPr/>
        </p:nvSpPr>
        <p:spPr>
          <a:xfrm>
            <a:off x="4656000" y="3224435"/>
            <a:ext cx="2880000" cy="2880000"/>
          </a:xfrm>
          <a:prstGeom prst="blockArc">
            <a:avLst>
              <a:gd name="adj1" fmla="val 13129852"/>
              <a:gd name="adj2" fmla="val 5419760"/>
              <a:gd name="adj3" fmla="val 1068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36FA9A26-F74C-4FE0-A15D-50293010B66F}"/>
              </a:ext>
            </a:extLst>
          </p:cNvPr>
          <p:cNvSpPr/>
          <p:nvPr/>
        </p:nvSpPr>
        <p:spPr>
          <a:xfrm>
            <a:off x="5376000" y="3944435"/>
            <a:ext cx="1440000" cy="1440000"/>
          </a:xfrm>
          <a:prstGeom prst="blockArc">
            <a:avLst>
              <a:gd name="adj1" fmla="val 4048046"/>
              <a:gd name="adj2" fmla="val 13393565"/>
              <a:gd name="adj3" fmla="val 215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7244A8-32C0-44A5-A166-6CF39D70F65E}"/>
              </a:ext>
            </a:extLst>
          </p:cNvPr>
          <p:cNvCxnSpPr>
            <a:cxnSpLocks/>
          </p:cNvCxnSpPr>
          <p:nvPr/>
        </p:nvCxnSpPr>
        <p:spPr>
          <a:xfrm>
            <a:off x="873228" y="5056399"/>
            <a:ext cx="3117717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8753F-C3EC-4558-A717-32DF137AF5AD}"/>
              </a:ext>
            </a:extLst>
          </p:cNvPr>
          <p:cNvCxnSpPr>
            <a:cxnSpLocks/>
          </p:cNvCxnSpPr>
          <p:nvPr/>
        </p:nvCxnSpPr>
        <p:spPr>
          <a:xfrm>
            <a:off x="3990945" y="5056399"/>
            <a:ext cx="665055" cy="53817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11">
            <a:extLst>
              <a:ext uri="{FF2B5EF4-FFF2-40B4-BE49-F238E27FC236}">
                <a16:creationId xmlns:a16="http://schemas.microsoft.com/office/drawing/2014/main" id="{993C6672-BE50-4F93-9FAA-45D97D84267B}"/>
              </a:ext>
            </a:extLst>
          </p:cNvPr>
          <p:cNvSpPr/>
          <p:nvPr/>
        </p:nvSpPr>
        <p:spPr>
          <a:xfrm>
            <a:off x="10497933" y="1835111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7F1AEF-1CBF-4D89-8062-B960071CEC9F}"/>
              </a:ext>
            </a:extLst>
          </p:cNvPr>
          <p:cNvCxnSpPr>
            <a:cxnSpLocks/>
          </p:cNvCxnSpPr>
          <p:nvPr/>
        </p:nvCxnSpPr>
        <p:spPr>
          <a:xfrm>
            <a:off x="8048890" y="2594208"/>
            <a:ext cx="3236658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1458D4-BF4C-4A74-BA88-4833DD35AD96}"/>
              </a:ext>
            </a:extLst>
          </p:cNvPr>
          <p:cNvCxnSpPr>
            <a:cxnSpLocks/>
          </p:cNvCxnSpPr>
          <p:nvPr/>
        </p:nvCxnSpPr>
        <p:spPr>
          <a:xfrm flipH="1">
            <a:off x="924630" y="2594208"/>
            <a:ext cx="3371371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63A6B9-A523-4BEF-8425-04EF764F4038}"/>
              </a:ext>
            </a:extLst>
          </p:cNvPr>
          <p:cNvCxnSpPr>
            <a:cxnSpLocks/>
          </p:cNvCxnSpPr>
          <p:nvPr/>
        </p:nvCxnSpPr>
        <p:spPr>
          <a:xfrm>
            <a:off x="8178165" y="5018534"/>
            <a:ext cx="3107383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nut 15">
            <a:extLst>
              <a:ext uri="{FF2B5EF4-FFF2-40B4-BE49-F238E27FC236}">
                <a16:creationId xmlns:a16="http://schemas.microsoft.com/office/drawing/2014/main" id="{7C9BCA0E-D73E-4317-894A-DDF4C253FE93}"/>
              </a:ext>
            </a:extLst>
          </p:cNvPr>
          <p:cNvSpPr/>
          <p:nvPr/>
        </p:nvSpPr>
        <p:spPr>
          <a:xfrm>
            <a:off x="10566006" y="42479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Donut 16">
            <a:extLst>
              <a:ext uri="{FF2B5EF4-FFF2-40B4-BE49-F238E27FC236}">
                <a16:creationId xmlns:a16="http://schemas.microsoft.com/office/drawing/2014/main" id="{A2ABBC12-31A0-4F52-A86D-400E207032E3}"/>
              </a:ext>
            </a:extLst>
          </p:cNvPr>
          <p:cNvSpPr/>
          <p:nvPr/>
        </p:nvSpPr>
        <p:spPr>
          <a:xfrm>
            <a:off x="1023232" y="1835111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Donut 17">
            <a:extLst>
              <a:ext uri="{FF2B5EF4-FFF2-40B4-BE49-F238E27FC236}">
                <a16:creationId xmlns:a16="http://schemas.microsoft.com/office/drawing/2014/main" id="{4DB93678-BFFF-4A51-8E5A-9109D37D3778}"/>
              </a:ext>
            </a:extLst>
          </p:cNvPr>
          <p:cNvSpPr/>
          <p:nvPr/>
        </p:nvSpPr>
        <p:spPr>
          <a:xfrm>
            <a:off x="969698" y="429335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844AE9-71B7-4FDB-B2C8-7F8C8BED5BF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6000" y="2594209"/>
            <a:ext cx="798122" cy="1263807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5DCE25-C687-4009-9834-DBC65620A5B6}"/>
              </a:ext>
            </a:extLst>
          </p:cNvPr>
          <p:cNvSpPr txBox="1"/>
          <p:nvPr/>
        </p:nvSpPr>
        <p:spPr>
          <a:xfrm>
            <a:off x="1550300" y="4366346"/>
            <a:ext cx="234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B9D5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Хадгаламж зээлийн хоршоодын салбар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B9D53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BDBAD6-2B82-4B5A-93BB-7837BD919D17}"/>
              </a:ext>
            </a:extLst>
          </p:cNvPr>
          <p:cNvSpPr txBox="1"/>
          <p:nvPr/>
        </p:nvSpPr>
        <p:spPr>
          <a:xfrm>
            <a:off x="1694067" y="1893745"/>
            <a:ext cx="243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Банк бус санхүүгийн байгууллагын салбар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FFF3A9-6FA9-4C0F-8625-A8EFFA16986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312554" y="5018534"/>
            <a:ext cx="1865610" cy="167868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64302E-0B81-4746-91A0-240C5C17863A}"/>
              </a:ext>
            </a:extLst>
          </p:cNvPr>
          <p:cNvSpPr txBox="1"/>
          <p:nvPr/>
        </p:nvSpPr>
        <p:spPr>
          <a:xfrm>
            <a:off x="8378804" y="4300291"/>
            <a:ext cx="232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B9D5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Үл хөдлөх хөрөнгө зуучлагчдын салбар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B9D53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142B24-26A0-400D-9EC1-1260B776A660}"/>
              </a:ext>
            </a:extLst>
          </p:cNvPr>
          <p:cNvSpPr txBox="1"/>
          <p:nvPr/>
        </p:nvSpPr>
        <p:spPr>
          <a:xfrm>
            <a:off x="8385875" y="1989800"/>
            <a:ext cx="227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Даатгалын зах зээл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43B62C-890C-4384-8C53-2512EF834DC1}"/>
              </a:ext>
            </a:extLst>
          </p:cNvPr>
          <p:cNvCxnSpPr>
            <a:cxnSpLocks/>
          </p:cNvCxnSpPr>
          <p:nvPr/>
        </p:nvCxnSpPr>
        <p:spPr>
          <a:xfrm>
            <a:off x="1275479" y="3792592"/>
            <a:ext cx="311771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A295A8-2C02-4B97-9796-DBB8BFF40F04}"/>
              </a:ext>
            </a:extLst>
          </p:cNvPr>
          <p:cNvCxnSpPr>
            <a:cxnSpLocks/>
          </p:cNvCxnSpPr>
          <p:nvPr/>
        </p:nvCxnSpPr>
        <p:spPr>
          <a:xfrm>
            <a:off x="4393196" y="3792592"/>
            <a:ext cx="665055" cy="538176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nut 17">
            <a:extLst>
              <a:ext uri="{FF2B5EF4-FFF2-40B4-BE49-F238E27FC236}">
                <a16:creationId xmlns:a16="http://schemas.microsoft.com/office/drawing/2014/main" id="{FBA444B9-78B6-4957-962E-BC99DCA9BEFA}"/>
              </a:ext>
            </a:extLst>
          </p:cNvPr>
          <p:cNvSpPr/>
          <p:nvPr/>
        </p:nvSpPr>
        <p:spPr>
          <a:xfrm>
            <a:off x="1371949" y="3029547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205097-93B7-4BD6-B5B7-F84CE0CBDFC1}"/>
              </a:ext>
            </a:extLst>
          </p:cNvPr>
          <p:cNvSpPr txBox="1"/>
          <p:nvPr/>
        </p:nvSpPr>
        <p:spPr>
          <a:xfrm>
            <a:off x="1930172" y="3173337"/>
            <a:ext cx="243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Үнэт цаасны зах зээл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10603F-F759-4725-B3DB-00AB73B61995}"/>
              </a:ext>
            </a:extLst>
          </p:cNvPr>
          <p:cNvCxnSpPr>
            <a:cxnSpLocks/>
          </p:cNvCxnSpPr>
          <p:nvPr/>
        </p:nvCxnSpPr>
        <p:spPr>
          <a:xfrm flipH="1">
            <a:off x="7558332" y="3937480"/>
            <a:ext cx="1109152" cy="758597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65849A-5C3E-4512-9872-568B2719F178}"/>
              </a:ext>
            </a:extLst>
          </p:cNvPr>
          <p:cNvCxnSpPr>
            <a:cxnSpLocks/>
          </p:cNvCxnSpPr>
          <p:nvPr/>
        </p:nvCxnSpPr>
        <p:spPr>
          <a:xfrm>
            <a:off x="8667484" y="3931715"/>
            <a:ext cx="2382376" cy="1153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nut 11">
            <a:extLst>
              <a:ext uri="{FF2B5EF4-FFF2-40B4-BE49-F238E27FC236}">
                <a16:creationId xmlns:a16="http://schemas.microsoft.com/office/drawing/2014/main" id="{49E963D7-D669-4512-8F0C-F122FA5241D4}"/>
              </a:ext>
            </a:extLst>
          </p:cNvPr>
          <p:cNvSpPr/>
          <p:nvPr/>
        </p:nvSpPr>
        <p:spPr>
          <a:xfrm>
            <a:off x="10325166" y="3172617"/>
            <a:ext cx="701030" cy="701030"/>
          </a:xfrm>
          <a:prstGeom prst="donut">
            <a:avLst>
              <a:gd name="adj" fmla="val 873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CA047A-F9A1-4CDC-9960-DDE50E6B7E59}"/>
              </a:ext>
            </a:extLst>
          </p:cNvPr>
          <p:cNvSpPr txBox="1"/>
          <p:nvPr/>
        </p:nvSpPr>
        <p:spPr>
          <a:xfrm>
            <a:off x="8240579" y="3313241"/>
            <a:ext cx="227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ҮМҮЧЭТХАЭ-ийн салбар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E2C25-6394-48AA-92D1-148085FA946E}"/>
              </a:ext>
            </a:extLst>
          </p:cNvPr>
          <p:cNvSpPr txBox="1"/>
          <p:nvPr/>
        </p:nvSpPr>
        <p:spPr>
          <a:xfrm>
            <a:off x="1097450" y="2011177"/>
            <a:ext cx="6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100DAF-0246-499C-91D0-7838ABACD9E4}"/>
              </a:ext>
            </a:extLst>
          </p:cNvPr>
          <p:cNvSpPr txBox="1"/>
          <p:nvPr/>
        </p:nvSpPr>
        <p:spPr>
          <a:xfrm>
            <a:off x="1498678" y="3190758"/>
            <a:ext cx="6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792DDF-C837-4431-9FBD-66D6CE267599}"/>
              </a:ext>
            </a:extLst>
          </p:cNvPr>
          <p:cNvSpPr txBox="1"/>
          <p:nvPr/>
        </p:nvSpPr>
        <p:spPr>
          <a:xfrm>
            <a:off x="1045205" y="4462018"/>
            <a:ext cx="6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24A5FD-D849-4EFC-83CB-D4F78B3722BC}"/>
              </a:ext>
            </a:extLst>
          </p:cNvPr>
          <p:cNvSpPr txBox="1"/>
          <p:nvPr/>
        </p:nvSpPr>
        <p:spPr>
          <a:xfrm>
            <a:off x="10631766" y="2000960"/>
            <a:ext cx="6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92AC04-5DA4-467D-A8A5-079B6EFEDEC2}"/>
              </a:ext>
            </a:extLst>
          </p:cNvPr>
          <p:cNvSpPr txBox="1"/>
          <p:nvPr/>
        </p:nvSpPr>
        <p:spPr>
          <a:xfrm>
            <a:off x="10393325" y="3323677"/>
            <a:ext cx="6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FB4DC8-D46D-44C5-940F-5C30A10997E3}"/>
              </a:ext>
            </a:extLst>
          </p:cNvPr>
          <p:cNvSpPr txBox="1"/>
          <p:nvPr/>
        </p:nvSpPr>
        <p:spPr>
          <a:xfrm>
            <a:off x="10658736" y="4408011"/>
            <a:ext cx="6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D2233A-AF76-4319-A39A-7907A1AD2EFE}"/>
              </a:ext>
            </a:extLst>
          </p:cNvPr>
          <p:cNvSpPr txBox="1"/>
          <p:nvPr/>
        </p:nvSpPr>
        <p:spPr>
          <a:xfrm>
            <a:off x="5816789" y="4361845"/>
            <a:ext cx="87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1152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6B1CA5E-F1DF-4F3C-B559-4CAEF4AACCEC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8" name="Picture 10">
            <a:extLst>
              <a:ext uri="{FF2B5EF4-FFF2-40B4-BE49-F238E27FC236}">
                <a16:creationId xmlns:a16="http://schemas.microsoft.com/office/drawing/2014/main" id="{5B65AD3B-D0A0-4A99-B708-E776A02988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09ADD4-ED89-4E4F-BFCF-3BEF764BD85C}"/>
              </a:ext>
            </a:extLst>
          </p:cNvPr>
          <p:cNvCxnSpPr>
            <a:cxnSpLocks/>
          </p:cNvCxnSpPr>
          <p:nvPr/>
        </p:nvCxnSpPr>
        <p:spPr>
          <a:xfrm flipH="1">
            <a:off x="7063583" y="2594207"/>
            <a:ext cx="985307" cy="1867811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963A965-F41F-4C89-ABBF-D537190A1440}"/>
              </a:ext>
            </a:extLst>
          </p:cNvPr>
          <p:cNvSpPr/>
          <p:nvPr/>
        </p:nvSpPr>
        <p:spPr>
          <a:xfrm>
            <a:off x="157449" y="619065"/>
            <a:ext cx="2840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МЭДЭЭЛЭХ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ҮҮРЭГТЭЙ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ЭТГЭЭД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6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6863518" y="2022550"/>
            <a:ext cx="863599" cy="330200"/>
            <a:chOff x="6232525" y="1801814"/>
            <a:chExt cx="863599" cy="330200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6551612" y="1801814"/>
              <a:ext cx="225425" cy="227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483350" y="2043114"/>
              <a:ext cx="358775" cy="88900"/>
            </a:xfrm>
            <a:custGeom>
              <a:avLst/>
              <a:gdLst>
                <a:gd name="T0" fmla="*/ 106 w 139"/>
                <a:gd name="T1" fmla="*/ 0 h 34"/>
                <a:gd name="T2" fmla="*/ 34 w 139"/>
                <a:gd name="T3" fmla="*/ 0 h 34"/>
                <a:gd name="T4" fmla="*/ 0 w 139"/>
                <a:gd name="T5" fmla="*/ 34 h 34"/>
                <a:gd name="T6" fmla="*/ 0 w 139"/>
                <a:gd name="T7" fmla="*/ 34 h 34"/>
                <a:gd name="T8" fmla="*/ 139 w 139"/>
                <a:gd name="T9" fmla="*/ 34 h 34"/>
                <a:gd name="T10" fmla="*/ 139 w 139"/>
                <a:gd name="T11" fmla="*/ 34 h 34"/>
                <a:gd name="T12" fmla="*/ 106 w 139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34">
                  <a:moveTo>
                    <a:pt x="1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9" y="16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6904037" y="1914526"/>
              <a:ext cx="147637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859587" y="2074864"/>
              <a:ext cx="236537" cy="57150"/>
            </a:xfrm>
            <a:custGeom>
              <a:avLst/>
              <a:gdLst>
                <a:gd name="T0" fmla="*/ 70 w 92"/>
                <a:gd name="T1" fmla="*/ 0 h 22"/>
                <a:gd name="T2" fmla="*/ 23 w 92"/>
                <a:gd name="T3" fmla="*/ 0 h 22"/>
                <a:gd name="T4" fmla="*/ 0 w 92"/>
                <a:gd name="T5" fmla="*/ 22 h 22"/>
                <a:gd name="T6" fmla="*/ 0 w 92"/>
                <a:gd name="T7" fmla="*/ 22 h 22"/>
                <a:gd name="T8" fmla="*/ 92 w 92"/>
                <a:gd name="T9" fmla="*/ 22 h 22"/>
                <a:gd name="T10" fmla="*/ 92 w 92"/>
                <a:gd name="T11" fmla="*/ 22 h 22"/>
                <a:gd name="T12" fmla="*/ 70 w 9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2">
                  <a:moveTo>
                    <a:pt x="7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10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275387" y="1914526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232525" y="2074864"/>
              <a:ext cx="233362" cy="57150"/>
            </a:xfrm>
            <a:custGeom>
              <a:avLst/>
              <a:gdLst>
                <a:gd name="T0" fmla="*/ 22 w 91"/>
                <a:gd name="T1" fmla="*/ 0 h 22"/>
                <a:gd name="T2" fmla="*/ 69 w 91"/>
                <a:gd name="T3" fmla="*/ 0 h 22"/>
                <a:gd name="T4" fmla="*/ 91 w 91"/>
                <a:gd name="T5" fmla="*/ 22 h 22"/>
                <a:gd name="T6" fmla="*/ 91 w 91"/>
                <a:gd name="T7" fmla="*/ 22 h 22"/>
                <a:gd name="T8" fmla="*/ 0 w 91"/>
                <a:gd name="T9" fmla="*/ 22 h 22"/>
                <a:gd name="T10" fmla="*/ 0 w 91"/>
                <a:gd name="T11" fmla="*/ 22 h 22"/>
                <a:gd name="T12" fmla="*/ 22 w 9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2">
                  <a:moveTo>
                    <a:pt x="2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81" y="0"/>
                    <a:pt x="91" y="10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707818" y="1916890"/>
            <a:ext cx="571500" cy="571500"/>
          </a:xfrm>
          <a:custGeom>
            <a:avLst/>
            <a:gdLst>
              <a:gd name="T0" fmla="*/ 0 w 222"/>
              <a:gd name="T1" fmla="*/ 111 h 222"/>
              <a:gd name="T2" fmla="*/ 222 w 222"/>
              <a:gd name="T3" fmla="*/ 111 h 222"/>
              <a:gd name="T4" fmla="*/ 119 w 222"/>
              <a:gd name="T5" fmla="*/ 59 h 222"/>
              <a:gd name="T6" fmla="*/ 148 w 222"/>
              <a:gd name="T7" fmla="*/ 59 h 222"/>
              <a:gd name="T8" fmla="*/ 152 w 222"/>
              <a:gd name="T9" fmla="*/ 75 h 222"/>
              <a:gd name="T10" fmla="*/ 119 w 222"/>
              <a:gd name="T11" fmla="*/ 103 h 222"/>
              <a:gd name="T12" fmla="*/ 152 w 222"/>
              <a:gd name="T13" fmla="*/ 75 h 222"/>
              <a:gd name="T14" fmla="*/ 103 w 222"/>
              <a:gd name="T15" fmla="*/ 59 h 222"/>
              <a:gd name="T16" fmla="*/ 103 w 222"/>
              <a:gd name="T17" fmla="*/ 18 h 222"/>
              <a:gd name="T18" fmla="*/ 103 w 222"/>
              <a:gd name="T19" fmla="*/ 103 h 222"/>
              <a:gd name="T20" fmla="*/ 70 w 222"/>
              <a:gd name="T21" fmla="*/ 75 h 222"/>
              <a:gd name="T22" fmla="*/ 51 w 222"/>
              <a:gd name="T23" fmla="*/ 103 h 222"/>
              <a:gd name="T24" fmla="*/ 23 w 222"/>
              <a:gd name="T25" fmla="*/ 75 h 222"/>
              <a:gd name="T26" fmla="*/ 51 w 222"/>
              <a:gd name="T27" fmla="*/ 103 h 222"/>
              <a:gd name="T28" fmla="*/ 51 w 222"/>
              <a:gd name="T29" fmla="*/ 119 h 222"/>
              <a:gd name="T30" fmla="*/ 23 w 222"/>
              <a:gd name="T31" fmla="*/ 148 h 222"/>
              <a:gd name="T32" fmla="*/ 66 w 222"/>
              <a:gd name="T33" fmla="*/ 119 h 222"/>
              <a:gd name="T34" fmla="*/ 103 w 222"/>
              <a:gd name="T35" fmla="*/ 148 h 222"/>
              <a:gd name="T36" fmla="*/ 66 w 222"/>
              <a:gd name="T37" fmla="*/ 119 h 222"/>
              <a:gd name="T38" fmla="*/ 103 w 222"/>
              <a:gd name="T39" fmla="*/ 204 h 222"/>
              <a:gd name="T40" fmla="*/ 103 w 222"/>
              <a:gd name="T41" fmla="*/ 163 h 222"/>
              <a:gd name="T42" fmla="*/ 119 w 222"/>
              <a:gd name="T43" fmla="*/ 163 h 222"/>
              <a:gd name="T44" fmla="*/ 119 w 222"/>
              <a:gd name="T45" fmla="*/ 204 h 222"/>
              <a:gd name="T46" fmla="*/ 119 w 222"/>
              <a:gd name="T47" fmla="*/ 119 h 222"/>
              <a:gd name="T48" fmla="*/ 152 w 222"/>
              <a:gd name="T49" fmla="*/ 148 h 222"/>
              <a:gd name="T50" fmla="*/ 171 w 222"/>
              <a:gd name="T51" fmla="*/ 119 h 222"/>
              <a:gd name="T52" fmla="*/ 199 w 222"/>
              <a:gd name="T53" fmla="*/ 148 h 222"/>
              <a:gd name="T54" fmla="*/ 171 w 222"/>
              <a:gd name="T55" fmla="*/ 119 h 222"/>
              <a:gd name="T56" fmla="*/ 168 w 222"/>
              <a:gd name="T57" fmla="*/ 75 h 222"/>
              <a:gd name="T58" fmla="*/ 205 w 222"/>
              <a:gd name="T59" fmla="*/ 103 h 222"/>
              <a:gd name="T60" fmla="*/ 190 w 222"/>
              <a:gd name="T61" fmla="*/ 59 h 222"/>
              <a:gd name="T62" fmla="*/ 149 w 222"/>
              <a:gd name="T63" fmla="*/ 24 h 222"/>
              <a:gd name="T64" fmla="*/ 73 w 222"/>
              <a:gd name="T65" fmla="*/ 24 h 222"/>
              <a:gd name="T66" fmla="*/ 32 w 222"/>
              <a:gd name="T67" fmla="*/ 59 h 222"/>
              <a:gd name="T68" fmla="*/ 32 w 222"/>
              <a:gd name="T69" fmla="*/ 163 h 222"/>
              <a:gd name="T70" fmla="*/ 73 w 222"/>
              <a:gd name="T71" fmla="*/ 198 h 222"/>
              <a:gd name="T72" fmla="*/ 149 w 222"/>
              <a:gd name="T73" fmla="*/ 198 h 222"/>
              <a:gd name="T74" fmla="*/ 190 w 222"/>
              <a:gd name="T75" fmla="*/ 16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2" h="222">
                <a:moveTo>
                  <a:pt x="111" y="0"/>
                </a:moveTo>
                <a:cubicBezTo>
                  <a:pt x="50" y="0"/>
                  <a:pt x="0" y="50"/>
                  <a:pt x="0" y="111"/>
                </a:cubicBezTo>
                <a:cubicBezTo>
                  <a:pt x="0" y="172"/>
                  <a:pt x="50" y="222"/>
                  <a:pt x="111" y="222"/>
                </a:cubicBezTo>
                <a:cubicBezTo>
                  <a:pt x="172" y="222"/>
                  <a:pt x="222" y="172"/>
                  <a:pt x="222" y="111"/>
                </a:cubicBezTo>
                <a:cubicBezTo>
                  <a:pt x="222" y="50"/>
                  <a:pt x="172" y="0"/>
                  <a:pt x="111" y="0"/>
                </a:cubicBezTo>
                <a:close/>
                <a:moveTo>
                  <a:pt x="119" y="59"/>
                </a:moveTo>
                <a:cubicBezTo>
                  <a:pt x="119" y="18"/>
                  <a:pt x="119" y="18"/>
                  <a:pt x="119" y="18"/>
                </a:cubicBezTo>
                <a:cubicBezTo>
                  <a:pt x="130" y="23"/>
                  <a:pt x="141" y="37"/>
                  <a:pt x="148" y="59"/>
                </a:cubicBezTo>
                <a:lnTo>
                  <a:pt x="119" y="59"/>
                </a:lnTo>
                <a:close/>
                <a:moveTo>
                  <a:pt x="152" y="75"/>
                </a:moveTo>
                <a:cubicBezTo>
                  <a:pt x="154" y="83"/>
                  <a:pt x="155" y="93"/>
                  <a:pt x="155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75"/>
                  <a:pt x="119" y="75"/>
                  <a:pt x="119" y="75"/>
                </a:cubicBezTo>
                <a:lnTo>
                  <a:pt x="152" y="75"/>
                </a:lnTo>
                <a:close/>
                <a:moveTo>
                  <a:pt x="103" y="18"/>
                </a:moveTo>
                <a:cubicBezTo>
                  <a:pt x="103" y="59"/>
                  <a:pt x="103" y="59"/>
                  <a:pt x="103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81" y="37"/>
                  <a:pt x="92" y="23"/>
                  <a:pt x="103" y="18"/>
                </a:cubicBezTo>
                <a:close/>
                <a:moveTo>
                  <a:pt x="103" y="75"/>
                </a:moveTo>
                <a:cubicBezTo>
                  <a:pt x="103" y="103"/>
                  <a:pt x="103" y="103"/>
                  <a:pt x="103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93"/>
                  <a:pt x="68" y="83"/>
                  <a:pt x="70" y="75"/>
                </a:cubicBezTo>
                <a:lnTo>
                  <a:pt x="103" y="75"/>
                </a:lnTo>
                <a:close/>
                <a:moveTo>
                  <a:pt x="51" y="103"/>
                </a:moveTo>
                <a:cubicBezTo>
                  <a:pt x="17" y="103"/>
                  <a:pt x="17" y="103"/>
                  <a:pt x="17" y="103"/>
                </a:cubicBezTo>
                <a:cubicBezTo>
                  <a:pt x="17" y="93"/>
                  <a:pt x="20" y="84"/>
                  <a:pt x="23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84"/>
                  <a:pt x="51" y="93"/>
                  <a:pt x="51" y="103"/>
                </a:cubicBezTo>
                <a:close/>
                <a:moveTo>
                  <a:pt x="17" y="119"/>
                </a:moveTo>
                <a:cubicBezTo>
                  <a:pt x="51" y="119"/>
                  <a:pt x="51" y="119"/>
                  <a:pt x="51" y="119"/>
                </a:cubicBezTo>
                <a:cubicBezTo>
                  <a:pt x="51" y="129"/>
                  <a:pt x="52" y="139"/>
                  <a:pt x="54" y="148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20" y="139"/>
                  <a:pt x="17" y="129"/>
                  <a:pt x="17" y="119"/>
                </a:cubicBezTo>
                <a:close/>
                <a:moveTo>
                  <a:pt x="66" y="119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8" y="139"/>
                  <a:pt x="67" y="129"/>
                  <a:pt x="66" y="119"/>
                </a:cubicBezTo>
                <a:close/>
                <a:moveTo>
                  <a:pt x="103" y="163"/>
                </a:moveTo>
                <a:cubicBezTo>
                  <a:pt x="103" y="204"/>
                  <a:pt x="103" y="204"/>
                  <a:pt x="103" y="204"/>
                </a:cubicBezTo>
                <a:cubicBezTo>
                  <a:pt x="92" y="199"/>
                  <a:pt x="81" y="185"/>
                  <a:pt x="74" y="163"/>
                </a:cubicBezTo>
                <a:lnTo>
                  <a:pt x="103" y="163"/>
                </a:lnTo>
                <a:close/>
                <a:moveTo>
                  <a:pt x="119" y="204"/>
                </a:moveTo>
                <a:cubicBezTo>
                  <a:pt x="119" y="163"/>
                  <a:pt x="119" y="163"/>
                  <a:pt x="119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141" y="185"/>
                  <a:pt x="130" y="199"/>
                  <a:pt x="119" y="204"/>
                </a:cubicBezTo>
                <a:close/>
                <a:moveTo>
                  <a:pt x="119" y="148"/>
                </a:moveTo>
                <a:cubicBezTo>
                  <a:pt x="119" y="119"/>
                  <a:pt x="119" y="119"/>
                  <a:pt x="119" y="119"/>
                </a:cubicBezTo>
                <a:cubicBezTo>
                  <a:pt x="155" y="119"/>
                  <a:pt x="155" y="119"/>
                  <a:pt x="155" y="119"/>
                </a:cubicBezTo>
                <a:cubicBezTo>
                  <a:pt x="155" y="129"/>
                  <a:pt x="154" y="139"/>
                  <a:pt x="152" y="148"/>
                </a:cubicBezTo>
                <a:lnTo>
                  <a:pt x="119" y="148"/>
                </a:lnTo>
                <a:close/>
                <a:moveTo>
                  <a:pt x="171" y="119"/>
                </a:moveTo>
                <a:cubicBezTo>
                  <a:pt x="205" y="119"/>
                  <a:pt x="205" y="119"/>
                  <a:pt x="205" y="119"/>
                </a:cubicBezTo>
                <a:cubicBezTo>
                  <a:pt x="205" y="129"/>
                  <a:pt x="202" y="139"/>
                  <a:pt x="199" y="148"/>
                </a:cubicBezTo>
                <a:cubicBezTo>
                  <a:pt x="168" y="148"/>
                  <a:pt x="168" y="148"/>
                  <a:pt x="168" y="148"/>
                </a:cubicBezTo>
                <a:cubicBezTo>
                  <a:pt x="170" y="139"/>
                  <a:pt x="171" y="129"/>
                  <a:pt x="171" y="119"/>
                </a:cubicBezTo>
                <a:close/>
                <a:moveTo>
                  <a:pt x="171" y="103"/>
                </a:moveTo>
                <a:cubicBezTo>
                  <a:pt x="171" y="93"/>
                  <a:pt x="170" y="84"/>
                  <a:pt x="168" y="75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202" y="84"/>
                  <a:pt x="205" y="93"/>
                  <a:pt x="205" y="103"/>
                </a:cubicBezTo>
                <a:lnTo>
                  <a:pt x="171" y="103"/>
                </a:lnTo>
                <a:close/>
                <a:moveTo>
                  <a:pt x="190" y="59"/>
                </a:moveTo>
                <a:cubicBezTo>
                  <a:pt x="165" y="59"/>
                  <a:pt x="165" y="59"/>
                  <a:pt x="165" y="59"/>
                </a:cubicBezTo>
                <a:cubicBezTo>
                  <a:pt x="161" y="45"/>
                  <a:pt x="155" y="34"/>
                  <a:pt x="149" y="24"/>
                </a:cubicBezTo>
                <a:cubicBezTo>
                  <a:pt x="166" y="32"/>
                  <a:pt x="180" y="44"/>
                  <a:pt x="190" y="59"/>
                </a:cubicBezTo>
                <a:close/>
                <a:moveTo>
                  <a:pt x="73" y="24"/>
                </a:moveTo>
                <a:cubicBezTo>
                  <a:pt x="67" y="34"/>
                  <a:pt x="61" y="45"/>
                  <a:pt x="57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42" y="44"/>
                  <a:pt x="56" y="32"/>
                  <a:pt x="73" y="24"/>
                </a:cubicBezTo>
                <a:close/>
                <a:moveTo>
                  <a:pt x="32" y="163"/>
                </a:moveTo>
                <a:cubicBezTo>
                  <a:pt x="57" y="163"/>
                  <a:pt x="57" y="163"/>
                  <a:pt x="57" y="163"/>
                </a:cubicBezTo>
                <a:cubicBezTo>
                  <a:pt x="61" y="177"/>
                  <a:pt x="67" y="189"/>
                  <a:pt x="73" y="198"/>
                </a:cubicBezTo>
                <a:cubicBezTo>
                  <a:pt x="56" y="191"/>
                  <a:pt x="42" y="179"/>
                  <a:pt x="32" y="163"/>
                </a:cubicBezTo>
                <a:close/>
                <a:moveTo>
                  <a:pt x="149" y="198"/>
                </a:moveTo>
                <a:cubicBezTo>
                  <a:pt x="155" y="189"/>
                  <a:pt x="161" y="177"/>
                  <a:pt x="165" y="163"/>
                </a:cubicBezTo>
                <a:cubicBezTo>
                  <a:pt x="190" y="163"/>
                  <a:pt x="190" y="163"/>
                  <a:pt x="190" y="163"/>
                </a:cubicBezTo>
                <a:cubicBezTo>
                  <a:pt x="180" y="179"/>
                  <a:pt x="166" y="191"/>
                  <a:pt x="149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7027030" y="3229050"/>
            <a:ext cx="609600" cy="500063"/>
          </a:xfrm>
          <a:custGeom>
            <a:avLst/>
            <a:gdLst>
              <a:gd name="T0" fmla="*/ 199 w 237"/>
              <a:gd name="T1" fmla="*/ 0 h 194"/>
              <a:gd name="T2" fmla="*/ 38 w 237"/>
              <a:gd name="T3" fmla="*/ 0 h 194"/>
              <a:gd name="T4" fmla="*/ 0 w 237"/>
              <a:gd name="T5" fmla="*/ 38 h 194"/>
              <a:gd name="T6" fmla="*/ 0 w 237"/>
              <a:gd name="T7" fmla="*/ 155 h 194"/>
              <a:gd name="T8" fmla="*/ 38 w 237"/>
              <a:gd name="T9" fmla="*/ 194 h 194"/>
              <a:gd name="T10" fmla="*/ 199 w 237"/>
              <a:gd name="T11" fmla="*/ 194 h 194"/>
              <a:gd name="T12" fmla="*/ 237 w 237"/>
              <a:gd name="T13" fmla="*/ 155 h 194"/>
              <a:gd name="T14" fmla="*/ 237 w 237"/>
              <a:gd name="T15" fmla="*/ 38 h 194"/>
              <a:gd name="T16" fmla="*/ 199 w 237"/>
              <a:gd name="T17" fmla="*/ 0 h 194"/>
              <a:gd name="T18" fmla="*/ 162 w 237"/>
              <a:gd name="T19" fmla="*/ 97 h 194"/>
              <a:gd name="T20" fmla="*/ 221 w 237"/>
              <a:gd name="T21" fmla="*/ 28 h 194"/>
              <a:gd name="T22" fmla="*/ 223 w 237"/>
              <a:gd name="T23" fmla="*/ 38 h 194"/>
              <a:gd name="T24" fmla="*/ 223 w 237"/>
              <a:gd name="T25" fmla="*/ 155 h 194"/>
              <a:gd name="T26" fmla="*/ 221 w 237"/>
              <a:gd name="T27" fmla="*/ 165 h 194"/>
              <a:gd name="T28" fmla="*/ 162 w 237"/>
              <a:gd name="T29" fmla="*/ 97 h 194"/>
              <a:gd name="T30" fmla="*/ 199 w 237"/>
              <a:gd name="T31" fmla="*/ 14 h 194"/>
              <a:gd name="T32" fmla="*/ 212 w 237"/>
              <a:gd name="T33" fmla="*/ 17 h 194"/>
              <a:gd name="T34" fmla="*/ 119 w 237"/>
              <a:gd name="T35" fmla="*/ 125 h 194"/>
              <a:gd name="T36" fmla="*/ 26 w 237"/>
              <a:gd name="T37" fmla="*/ 17 h 194"/>
              <a:gd name="T38" fmla="*/ 38 w 237"/>
              <a:gd name="T39" fmla="*/ 14 h 194"/>
              <a:gd name="T40" fmla="*/ 199 w 237"/>
              <a:gd name="T41" fmla="*/ 14 h 194"/>
              <a:gd name="T42" fmla="*/ 16 w 237"/>
              <a:gd name="T43" fmla="*/ 165 h 194"/>
              <a:gd name="T44" fmla="*/ 14 w 237"/>
              <a:gd name="T45" fmla="*/ 155 h 194"/>
              <a:gd name="T46" fmla="*/ 14 w 237"/>
              <a:gd name="T47" fmla="*/ 38 h 194"/>
              <a:gd name="T48" fmla="*/ 16 w 237"/>
              <a:gd name="T49" fmla="*/ 28 h 194"/>
              <a:gd name="T50" fmla="*/ 76 w 237"/>
              <a:gd name="T51" fmla="*/ 97 h 194"/>
              <a:gd name="T52" fmla="*/ 16 w 237"/>
              <a:gd name="T53" fmla="*/ 165 h 194"/>
              <a:gd name="T54" fmla="*/ 38 w 237"/>
              <a:gd name="T55" fmla="*/ 180 h 194"/>
              <a:gd name="T56" fmla="*/ 26 w 237"/>
              <a:gd name="T57" fmla="*/ 176 h 194"/>
              <a:gd name="T58" fmla="*/ 85 w 237"/>
              <a:gd name="T59" fmla="*/ 107 h 194"/>
              <a:gd name="T60" fmla="*/ 113 w 237"/>
              <a:gd name="T61" fmla="*/ 140 h 194"/>
              <a:gd name="T62" fmla="*/ 119 w 237"/>
              <a:gd name="T63" fmla="*/ 142 h 194"/>
              <a:gd name="T64" fmla="*/ 124 w 237"/>
              <a:gd name="T65" fmla="*/ 140 h 194"/>
              <a:gd name="T66" fmla="*/ 152 w 237"/>
              <a:gd name="T67" fmla="*/ 107 h 194"/>
              <a:gd name="T68" fmla="*/ 212 w 237"/>
              <a:gd name="T69" fmla="*/ 176 h 194"/>
              <a:gd name="T70" fmla="*/ 199 w 237"/>
              <a:gd name="T71" fmla="*/ 180 h 194"/>
              <a:gd name="T72" fmla="*/ 38 w 237"/>
              <a:gd name="T73" fmla="*/ 18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7" h="194">
                <a:moveTo>
                  <a:pt x="199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6"/>
                  <a:pt x="17" y="194"/>
                  <a:pt x="38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220" y="194"/>
                  <a:pt x="237" y="176"/>
                  <a:pt x="237" y="155"/>
                </a:cubicBezTo>
                <a:cubicBezTo>
                  <a:pt x="237" y="38"/>
                  <a:pt x="237" y="38"/>
                  <a:pt x="237" y="38"/>
                </a:cubicBezTo>
                <a:cubicBezTo>
                  <a:pt x="237" y="17"/>
                  <a:pt x="220" y="0"/>
                  <a:pt x="199" y="0"/>
                </a:cubicBezTo>
                <a:close/>
                <a:moveTo>
                  <a:pt x="162" y="97"/>
                </a:moveTo>
                <a:cubicBezTo>
                  <a:pt x="221" y="28"/>
                  <a:pt x="221" y="28"/>
                  <a:pt x="221" y="28"/>
                </a:cubicBezTo>
                <a:cubicBezTo>
                  <a:pt x="222" y="31"/>
                  <a:pt x="223" y="35"/>
                  <a:pt x="223" y="38"/>
                </a:cubicBezTo>
                <a:cubicBezTo>
                  <a:pt x="223" y="155"/>
                  <a:pt x="223" y="155"/>
                  <a:pt x="223" y="155"/>
                </a:cubicBezTo>
                <a:cubicBezTo>
                  <a:pt x="223" y="159"/>
                  <a:pt x="222" y="162"/>
                  <a:pt x="221" y="165"/>
                </a:cubicBezTo>
                <a:lnTo>
                  <a:pt x="162" y="97"/>
                </a:lnTo>
                <a:close/>
                <a:moveTo>
                  <a:pt x="199" y="14"/>
                </a:moveTo>
                <a:cubicBezTo>
                  <a:pt x="204" y="14"/>
                  <a:pt x="208" y="15"/>
                  <a:pt x="212" y="17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5"/>
                  <a:pt x="34" y="14"/>
                  <a:pt x="38" y="14"/>
                </a:cubicBezTo>
                <a:lnTo>
                  <a:pt x="199" y="14"/>
                </a:lnTo>
                <a:close/>
                <a:moveTo>
                  <a:pt x="16" y="165"/>
                </a:moveTo>
                <a:cubicBezTo>
                  <a:pt x="15" y="162"/>
                  <a:pt x="14" y="159"/>
                  <a:pt x="14" y="155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5"/>
                  <a:pt x="15" y="31"/>
                  <a:pt x="16" y="28"/>
                </a:cubicBezTo>
                <a:cubicBezTo>
                  <a:pt x="76" y="97"/>
                  <a:pt x="76" y="97"/>
                  <a:pt x="76" y="97"/>
                </a:cubicBezTo>
                <a:lnTo>
                  <a:pt x="16" y="165"/>
                </a:lnTo>
                <a:close/>
                <a:moveTo>
                  <a:pt x="38" y="180"/>
                </a:moveTo>
                <a:cubicBezTo>
                  <a:pt x="34" y="180"/>
                  <a:pt x="29" y="178"/>
                  <a:pt x="26" y="176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15" y="142"/>
                  <a:pt x="117" y="142"/>
                  <a:pt x="119" y="142"/>
                </a:cubicBezTo>
                <a:cubicBezTo>
                  <a:pt x="121" y="142"/>
                  <a:pt x="123" y="142"/>
                  <a:pt x="124" y="140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212" y="176"/>
                  <a:pt x="212" y="176"/>
                  <a:pt x="212" y="176"/>
                </a:cubicBezTo>
                <a:cubicBezTo>
                  <a:pt x="208" y="178"/>
                  <a:pt x="204" y="180"/>
                  <a:pt x="199" y="180"/>
                </a:cubicBezTo>
                <a:lnTo>
                  <a:pt x="3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993568" y="4636326"/>
            <a:ext cx="388937" cy="496888"/>
            <a:chOff x="5362575" y="4343401"/>
            <a:chExt cx="388937" cy="496888"/>
          </a:xfrm>
        </p:grpSpPr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5362575" y="4343401"/>
              <a:ext cx="388937" cy="496888"/>
            </a:xfrm>
            <a:custGeom>
              <a:avLst/>
              <a:gdLst>
                <a:gd name="T0" fmla="*/ 127 w 151"/>
                <a:gd name="T1" fmla="*/ 0 h 193"/>
                <a:gd name="T2" fmla="*/ 24 w 151"/>
                <a:gd name="T3" fmla="*/ 0 h 193"/>
                <a:gd name="T4" fmla="*/ 0 w 151"/>
                <a:gd name="T5" fmla="*/ 24 h 193"/>
                <a:gd name="T6" fmla="*/ 0 w 151"/>
                <a:gd name="T7" fmla="*/ 169 h 193"/>
                <a:gd name="T8" fmla="*/ 24 w 151"/>
                <a:gd name="T9" fmla="*/ 193 h 193"/>
                <a:gd name="T10" fmla="*/ 127 w 151"/>
                <a:gd name="T11" fmla="*/ 193 h 193"/>
                <a:gd name="T12" fmla="*/ 151 w 151"/>
                <a:gd name="T13" fmla="*/ 169 h 193"/>
                <a:gd name="T14" fmla="*/ 151 w 151"/>
                <a:gd name="T15" fmla="*/ 24 h 193"/>
                <a:gd name="T16" fmla="*/ 127 w 151"/>
                <a:gd name="T17" fmla="*/ 0 h 193"/>
                <a:gd name="T18" fmla="*/ 133 w 151"/>
                <a:gd name="T19" fmla="*/ 169 h 193"/>
                <a:gd name="T20" fmla="*/ 127 w 151"/>
                <a:gd name="T21" fmla="*/ 175 h 193"/>
                <a:gd name="T22" fmla="*/ 24 w 151"/>
                <a:gd name="T23" fmla="*/ 175 h 193"/>
                <a:gd name="T24" fmla="*/ 18 w 151"/>
                <a:gd name="T25" fmla="*/ 169 h 193"/>
                <a:gd name="T26" fmla="*/ 18 w 151"/>
                <a:gd name="T27" fmla="*/ 24 h 193"/>
                <a:gd name="T28" fmla="*/ 24 w 151"/>
                <a:gd name="T29" fmla="*/ 18 h 193"/>
                <a:gd name="T30" fmla="*/ 127 w 151"/>
                <a:gd name="T31" fmla="*/ 18 h 193"/>
                <a:gd name="T32" fmla="*/ 133 w 151"/>
                <a:gd name="T33" fmla="*/ 24 h 193"/>
                <a:gd name="T34" fmla="*/ 133 w 151"/>
                <a:gd name="T35" fmla="*/ 16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93">
                  <a:moveTo>
                    <a:pt x="1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2"/>
                    <a:pt x="11" y="193"/>
                    <a:pt x="24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40" y="193"/>
                    <a:pt x="151" y="182"/>
                    <a:pt x="151" y="169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11"/>
                    <a:pt x="140" y="0"/>
                    <a:pt x="127" y="0"/>
                  </a:cubicBezTo>
                  <a:close/>
                  <a:moveTo>
                    <a:pt x="133" y="169"/>
                  </a:moveTo>
                  <a:cubicBezTo>
                    <a:pt x="133" y="172"/>
                    <a:pt x="131" y="175"/>
                    <a:pt x="127" y="175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0" y="175"/>
                    <a:pt x="18" y="172"/>
                    <a:pt x="18" y="16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1"/>
                    <a:pt x="20" y="18"/>
                    <a:pt x="24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1" y="18"/>
                    <a:pt x="133" y="21"/>
                    <a:pt x="133" y="24"/>
                  </a:cubicBezTo>
                  <a:lnTo>
                    <a:pt x="133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449888" y="4441826"/>
              <a:ext cx="157162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49888" y="4525964"/>
              <a:ext cx="214312" cy="47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449888" y="4611689"/>
              <a:ext cx="214312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92789" y="1597377"/>
            <a:ext cx="78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Байгууллагын эрсдэлийг үнэлж, МУТСТ дотоод хяналтын хөтөлбөрийг боловсруулж, хэрэгжүүлэх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1427" y="2582827"/>
            <a:ext cx="7788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Харилцагчийг таньж мэдэх, өндөр эрсдэлтэй харилцагчийг таньж мэдэх үйл ажиллагааг авч хэрэгжүүлэх. Харилцагч, МУТСТ хуульд заасан мэдээллийг өгөхөөс татгалзвал үйлчилгээ үзүүлэхээс татгалзах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5333" y="3799013"/>
            <a:ext cx="63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Эцсийн өмчлөгчийг таних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91427" y="4560998"/>
            <a:ext cx="774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 сая төгрөг, түүнээс дээш үнийн дүнтэй бэлэн мөнгө, гадаад төлбөр тооцооны тухай мэдээллийг ажлын 5 хоногт багтааж СМА-нд мэдээлэх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91427" y="5840377"/>
            <a:ext cx="782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dirty="0">
                <a:solidFill>
                  <a:srgbClr val="0E7FB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үйлгээ хийх оролдлогыг МУТС гэмт хэрэгтэй холбоотой гэж сэжиглэсэн, мэдсэн бол СМА-нд 24 цагийн дотор мэдээлэх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454219" y="1667743"/>
            <a:ext cx="0" cy="47244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26064" y="166774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27533" y="2699111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27533" y="364894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27533" y="471574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31584" y="616354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D8A601-B59C-49EC-B760-8A5B5A9C530C}"/>
              </a:ext>
            </a:extLst>
          </p:cNvPr>
          <p:cNvSpPr/>
          <p:nvPr/>
        </p:nvSpPr>
        <p:spPr>
          <a:xfrm>
            <a:off x="157449" y="619065"/>
            <a:ext cx="3238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МЭДЭЭЛЭХ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ҮҮРЭГТЭЙ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ЭТГЭЭДИЙН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ҮҮРЭГ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5A043B-EA8B-4FFA-A254-72797C3D2D39}"/>
              </a:ext>
            </a:extLst>
          </p:cNvPr>
          <p:cNvSpPr/>
          <p:nvPr/>
        </p:nvSpPr>
        <p:spPr>
          <a:xfrm>
            <a:off x="1" y="1"/>
            <a:ext cx="12192000" cy="418682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" name="Picture 10">
            <a:extLst>
              <a:ext uri="{FF2B5EF4-FFF2-40B4-BE49-F238E27FC236}">
                <a16:creationId xmlns:a16="http://schemas.microsoft.com/office/drawing/2014/main" id="{9B04D89B-C3A5-47E9-A87B-7D8EAEB23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40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6965298" y="1952507"/>
            <a:ext cx="863599" cy="330200"/>
            <a:chOff x="6232525" y="1801814"/>
            <a:chExt cx="863599" cy="330200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6551612" y="1801814"/>
              <a:ext cx="225425" cy="227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483350" y="2043114"/>
              <a:ext cx="358775" cy="88900"/>
            </a:xfrm>
            <a:custGeom>
              <a:avLst/>
              <a:gdLst>
                <a:gd name="T0" fmla="*/ 106 w 139"/>
                <a:gd name="T1" fmla="*/ 0 h 34"/>
                <a:gd name="T2" fmla="*/ 34 w 139"/>
                <a:gd name="T3" fmla="*/ 0 h 34"/>
                <a:gd name="T4" fmla="*/ 0 w 139"/>
                <a:gd name="T5" fmla="*/ 34 h 34"/>
                <a:gd name="T6" fmla="*/ 0 w 139"/>
                <a:gd name="T7" fmla="*/ 34 h 34"/>
                <a:gd name="T8" fmla="*/ 139 w 139"/>
                <a:gd name="T9" fmla="*/ 34 h 34"/>
                <a:gd name="T10" fmla="*/ 139 w 139"/>
                <a:gd name="T11" fmla="*/ 34 h 34"/>
                <a:gd name="T12" fmla="*/ 106 w 139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34">
                  <a:moveTo>
                    <a:pt x="1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9" y="16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6904037" y="1914526"/>
              <a:ext cx="147637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859587" y="2074864"/>
              <a:ext cx="236537" cy="57150"/>
            </a:xfrm>
            <a:custGeom>
              <a:avLst/>
              <a:gdLst>
                <a:gd name="T0" fmla="*/ 70 w 92"/>
                <a:gd name="T1" fmla="*/ 0 h 22"/>
                <a:gd name="T2" fmla="*/ 23 w 92"/>
                <a:gd name="T3" fmla="*/ 0 h 22"/>
                <a:gd name="T4" fmla="*/ 0 w 92"/>
                <a:gd name="T5" fmla="*/ 22 h 22"/>
                <a:gd name="T6" fmla="*/ 0 w 92"/>
                <a:gd name="T7" fmla="*/ 22 h 22"/>
                <a:gd name="T8" fmla="*/ 92 w 92"/>
                <a:gd name="T9" fmla="*/ 22 h 22"/>
                <a:gd name="T10" fmla="*/ 92 w 92"/>
                <a:gd name="T11" fmla="*/ 22 h 22"/>
                <a:gd name="T12" fmla="*/ 70 w 9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2">
                  <a:moveTo>
                    <a:pt x="7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10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275387" y="1914526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232525" y="2074864"/>
              <a:ext cx="233362" cy="57150"/>
            </a:xfrm>
            <a:custGeom>
              <a:avLst/>
              <a:gdLst>
                <a:gd name="T0" fmla="*/ 22 w 91"/>
                <a:gd name="T1" fmla="*/ 0 h 22"/>
                <a:gd name="T2" fmla="*/ 69 w 91"/>
                <a:gd name="T3" fmla="*/ 0 h 22"/>
                <a:gd name="T4" fmla="*/ 91 w 91"/>
                <a:gd name="T5" fmla="*/ 22 h 22"/>
                <a:gd name="T6" fmla="*/ 91 w 91"/>
                <a:gd name="T7" fmla="*/ 22 h 22"/>
                <a:gd name="T8" fmla="*/ 0 w 91"/>
                <a:gd name="T9" fmla="*/ 22 h 22"/>
                <a:gd name="T10" fmla="*/ 0 w 91"/>
                <a:gd name="T11" fmla="*/ 22 h 22"/>
                <a:gd name="T12" fmla="*/ 22 w 9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2">
                  <a:moveTo>
                    <a:pt x="2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81" y="0"/>
                    <a:pt x="91" y="10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809598" y="1846847"/>
            <a:ext cx="571500" cy="571500"/>
          </a:xfrm>
          <a:custGeom>
            <a:avLst/>
            <a:gdLst>
              <a:gd name="T0" fmla="*/ 0 w 222"/>
              <a:gd name="T1" fmla="*/ 111 h 222"/>
              <a:gd name="T2" fmla="*/ 222 w 222"/>
              <a:gd name="T3" fmla="*/ 111 h 222"/>
              <a:gd name="T4" fmla="*/ 119 w 222"/>
              <a:gd name="T5" fmla="*/ 59 h 222"/>
              <a:gd name="T6" fmla="*/ 148 w 222"/>
              <a:gd name="T7" fmla="*/ 59 h 222"/>
              <a:gd name="T8" fmla="*/ 152 w 222"/>
              <a:gd name="T9" fmla="*/ 75 h 222"/>
              <a:gd name="T10" fmla="*/ 119 w 222"/>
              <a:gd name="T11" fmla="*/ 103 h 222"/>
              <a:gd name="T12" fmla="*/ 152 w 222"/>
              <a:gd name="T13" fmla="*/ 75 h 222"/>
              <a:gd name="T14" fmla="*/ 103 w 222"/>
              <a:gd name="T15" fmla="*/ 59 h 222"/>
              <a:gd name="T16" fmla="*/ 103 w 222"/>
              <a:gd name="T17" fmla="*/ 18 h 222"/>
              <a:gd name="T18" fmla="*/ 103 w 222"/>
              <a:gd name="T19" fmla="*/ 103 h 222"/>
              <a:gd name="T20" fmla="*/ 70 w 222"/>
              <a:gd name="T21" fmla="*/ 75 h 222"/>
              <a:gd name="T22" fmla="*/ 51 w 222"/>
              <a:gd name="T23" fmla="*/ 103 h 222"/>
              <a:gd name="T24" fmla="*/ 23 w 222"/>
              <a:gd name="T25" fmla="*/ 75 h 222"/>
              <a:gd name="T26" fmla="*/ 51 w 222"/>
              <a:gd name="T27" fmla="*/ 103 h 222"/>
              <a:gd name="T28" fmla="*/ 51 w 222"/>
              <a:gd name="T29" fmla="*/ 119 h 222"/>
              <a:gd name="T30" fmla="*/ 23 w 222"/>
              <a:gd name="T31" fmla="*/ 148 h 222"/>
              <a:gd name="T32" fmla="*/ 66 w 222"/>
              <a:gd name="T33" fmla="*/ 119 h 222"/>
              <a:gd name="T34" fmla="*/ 103 w 222"/>
              <a:gd name="T35" fmla="*/ 148 h 222"/>
              <a:gd name="T36" fmla="*/ 66 w 222"/>
              <a:gd name="T37" fmla="*/ 119 h 222"/>
              <a:gd name="T38" fmla="*/ 103 w 222"/>
              <a:gd name="T39" fmla="*/ 204 h 222"/>
              <a:gd name="T40" fmla="*/ 103 w 222"/>
              <a:gd name="T41" fmla="*/ 163 h 222"/>
              <a:gd name="T42" fmla="*/ 119 w 222"/>
              <a:gd name="T43" fmla="*/ 163 h 222"/>
              <a:gd name="T44" fmla="*/ 119 w 222"/>
              <a:gd name="T45" fmla="*/ 204 h 222"/>
              <a:gd name="T46" fmla="*/ 119 w 222"/>
              <a:gd name="T47" fmla="*/ 119 h 222"/>
              <a:gd name="T48" fmla="*/ 152 w 222"/>
              <a:gd name="T49" fmla="*/ 148 h 222"/>
              <a:gd name="T50" fmla="*/ 171 w 222"/>
              <a:gd name="T51" fmla="*/ 119 h 222"/>
              <a:gd name="T52" fmla="*/ 199 w 222"/>
              <a:gd name="T53" fmla="*/ 148 h 222"/>
              <a:gd name="T54" fmla="*/ 171 w 222"/>
              <a:gd name="T55" fmla="*/ 119 h 222"/>
              <a:gd name="T56" fmla="*/ 168 w 222"/>
              <a:gd name="T57" fmla="*/ 75 h 222"/>
              <a:gd name="T58" fmla="*/ 205 w 222"/>
              <a:gd name="T59" fmla="*/ 103 h 222"/>
              <a:gd name="T60" fmla="*/ 190 w 222"/>
              <a:gd name="T61" fmla="*/ 59 h 222"/>
              <a:gd name="T62" fmla="*/ 149 w 222"/>
              <a:gd name="T63" fmla="*/ 24 h 222"/>
              <a:gd name="T64" fmla="*/ 73 w 222"/>
              <a:gd name="T65" fmla="*/ 24 h 222"/>
              <a:gd name="T66" fmla="*/ 32 w 222"/>
              <a:gd name="T67" fmla="*/ 59 h 222"/>
              <a:gd name="T68" fmla="*/ 32 w 222"/>
              <a:gd name="T69" fmla="*/ 163 h 222"/>
              <a:gd name="T70" fmla="*/ 73 w 222"/>
              <a:gd name="T71" fmla="*/ 198 h 222"/>
              <a:gd name="T72" fmla="*/ 149 w 222"/>
              <a:gd name="T73" fmla="*/ 198 h 222"/>
              <a:gd name="T74" fmla="*/ 190 w 222"/>
              <a:gd name="T75" fmla="*/ 16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2" h="222">
                <a:moveTo>
                  <a:pt x="111" y="0"/>
                </a:moveTo>
                <a:cubicBezTo>
                  <a:pt x="50" y="0"/>
                  <a:pt x="0" y="50"/>
                  <a:pt x="0" y="111"/>
                </a:cubicBezTo>
                <a:cubicBezTo>
                  <a:pt x="0" y="172"/>
                  <a:pt x="50" y="222"/>
                  <a:pt x="111" y="222"/>
                </a:cubicBezTo>
                <a:cubicBezTo>
                  <a:pt x="172" y="222"/>
                  <a:pt x="222" y="172"/>
                  <a:pt x="222" y="111"/>
                </a:cubicBezTo>
                <a:cubicBezTo>
                  <a:pt x="222" y="50"/>
                  <a:pt x="172" y="0"/>
                  <a:pt x="111" y="0"/>
                </a:cubicBezTo>
                <a:close/>
                <a:moveTo>
                  <a:pt x="119" y="59"/>
                </a:moveTo>
                <a:cubicBezTo>
                  <a:pt x="119" y="18"/>
                  <a:pt x="119" y="18"/>
                  <a:pt x="119" y="18"/>
                </a:cubicBezTo>
                <a:cubicBezTo>
                  <a:pt x="130" y="23"/>
                  <a:pt x="141" y="37"/>
                  <a:pt x="148" y="59"/>
                </a:cubicBezTo>
                <a:lnTo>
                  <a:pt x="119" y="59"/>
                </a:lnTo>
                <a:close/>
                <a:moveTo>
                  <a:pt x="152" y="75"/>
                </a:moveTo>
                <a:cubicBezTo>
                  <a:pt x="154" y="83"/>
                  <a:pt x="155" y="93"/>
                  <a:pt x="155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75"/>
                  <a:pt x="119" y="75"/>
                  <a:pt x="119" y="75"/>
                </a:cubicBezTo>
                <a:lnTo>
                  <a:pt x="152" y="75"/>
                </a:lnTo>
                <a:close/>
                <a:moveTo>
                  <a:pt x="103" y="18"/>
                </a:moveTo>
                <a:cubicBezTo>
                  <a:pt x="103" y="59"/>
                  <a:pt x="103" y="59"/>
                  <a:pt x="103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81" y="37"/>
                  <a:pt x="92" y="23"/>
                  <a:pt x="103" y="18"/>
                </a:cubicBezTo>
                <a:close/>
                <a:moveTo>
                  <a:pt x="103" y="75"/>
                </a:moveTo>
                <a:cubicBezTo>
                  <a:pt x="103" y="103"/>
                  <a:pt x="103" y="103"/>
                  <a:pt x="103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93"/>
                  <a:pt x="68" y="83"/>
                  <a:pt x="70" y="75"/>
                </a:cubicBezTo>
                <a:lnTo>
                  <a:pt x="103" y="75"/>
                </a:lnTo>
                <a:close/>
                <a:moveTo>
                  <a:pt x="51" y="103"/>
                </a:moveTo>
                <a:cubicBezTo>
                  <a:pt x="17" y="103"/>
                  <a:pt x="17" y="103"/>
                  <a:pt x="17" y="103"/>
                </a:cubicBezTo>
                <a:cubicBezTo>
                  <a:pt x="17" y="93"/>
                  <a:pt x="20" y="84"/>
                  <a:pt x="23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84"/>
                  <a:pt x="51" y="93"/>
                  <a:pt x="51" y="103"/>
                </a:cubicBezTo>
                <a:close/>
                <a:moveTo>
                  <a:pt x="17" y="119"/>
                </a:moveTo>
                <a:cubicBezTo>
                  <a:pt x="51" y="119"/>
                  <a:pt x="51" y="119"/>
                  <a:pt x="51" y="119"/>
                </a:cubicBezTo>
                <a:cubicBezTo>
                  <a:pt x="51" y="129"/>
                  <a:pt x="52" y="139"/>
                  <a:pt x="54" y="148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20" y="139"/>
                  <a:pt x="17" y="129"/>
                  <a:pt x="17" y="119"/>
                </a:cubicBezTo>
                <a:close/>
                <a:moveTo>
                  <a:pt x="66" y="119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8" y="139"/>
                  <a:pt x="67" y="129"/>
                  <a:pt x="66" y="119"/>
                </a:cubicBezTo>
                <a:close/>
                <a:moveTo>
                  <a:pt x="103" y="163"/>
                </a:moveTo>
                <a:cubicBezTo>
                  <a:pt x="103" y="204"/>
                  <a:pt x="103" y="204"/>
                  <a:pt x="103" y="204"/>
                </a:cubicBezTo>
                <a:cubicBezTo>
                  <a:pt x="92" y="199"/>
                  <a:pt x="81" y="185"/>
                  <a:pt x="74" y="163"/>
                </a:cubicBezTo>
                <a:lnTo>
                  <a:pt x="103" y="163"/>
                </a:lnTo>
                <a:close/>
                <a:moveTo>
                  <a:pt x="119" y="204"/>
                </a:moveTo>
                <a:cubicBezTo>
                  <a:pt x="119" y="163"/>
                  <a:pt x="119" y="163"/>
                  <a:pt x="119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141" y="185"/>
                  <a:pt x="130" y="199"/>
                  <a:pt x="119" y="204"/>
                </a:cubicBezTo>
                <a:close/>
                <a:moveTo>
                  <a:pt x="119" y="148"/>
                </a:moveTo>
                <a:cubicBezTo>
                  <a:pt x="119" y="119"/>
                  <a:pt x="119" y="119"/>
                  <a:pt x="119" y="119"/>
                </a:cubicBezTo>
                <a:cubicBezTo>
                  <a:pt x="155" y="119"/>
                  <a:pt x="155" y="119"/>
                  <a:pt x="155" y="119"/>
                </a:cubicBezTo>
                <a:cubicBezTo>
                  <a:pt x="155" y="129"/>
                  <a:pt x="154" y="139"/>
                  <a:pt x="152" y="148"/>
                </a:cubicBezTo>
                <a:lnTo>
                  <a:pt x="119" y="148"/>
                </a:lnTo>
                <a:close/>
                <a:moveTo>
                  <a:pt x="171" y="119"/>
                </a:moveTo>
                <a:cubicBezTo>
                  <a:pt x="205" y="119"/>
                  <a:pt x="205" y="119"/>
                  <a:pt x="205" y="119"/>
                </a:cubicBezTo>
                <a:cubicBezTo>
                  <a:pt x="205" y="129"/>
                  <a:pt x="202" y="139"/>
                  <a:pt x="199" y="148"/>
                </a:cubicBezTo>
                <a:cubicBezTo>
                  <a:pt x="168" y="148"/>
                  <a:pt x="168" y="148"/>
                  <a:pt x="168" y="148"/>
                </a:cubicBezTo>
                <a:cubicBezTo>
                  <a:pt x="170" y="139"/>
                  <a:pt x="171" y="129"/>
                  <a:pt x="171" y="119"/>
                </a:cubicBezTo>
                <a:close/>
                <a:moveTo>
                  <a:pt x="171" y="103"/>
                </a:moveTo>
                <a:cubicBezTo>
                  <a:pt x="171" y="93"/>
                  <a:pt x="170" y="84"/>
                  <a:pt x="168" y="75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202" y="84"/>
                  <a:pt x="205" y="93"/>
                  <a:pt x="205" y="103"/>
                </a:cubicBezTo>
                <a:lnTo>
                  <a:pt x="171" y="103"/>
                </a:lnTo>
                <a:close/>
                <a:moveTo>
                  <a:pt x="190" y="59"/>
                </a:moveTo>
                <a:cubicBezTo>
                  <a:pt x="165" y="59"/>
                  <a:pt x="165" y="59"/>
                  <a:pt x="165" y="59"/>
                </a:cubicBezTo>
                <a:cubicBezTo>
                  <a:pt x="161" y="45"/>
                  <a:pt x="155" y="34"/>
                  <a:pt x="149" y="24"/>
                </a:cubicBezTo>
                <a:cubicBezTo>
                  <a:pt x="166" y="32"/>
                  <a:pt x="180" y="44"/>
                  <a:pt x="190" y="59"/>
                </a:cubicBezTo>
                <a:close/>
                <a:moveTo>
                  <a:pt x="73" y="24"/>
                </a:moveTo>
                <a:cubicBezTo>
                  <a:pt x="67" y="34"/>
                  <a:pt x="61" y="45"/>
                  <a:pt x="57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42" y="44"/>
                  <a:pt x="56" y="32"/>
                  <a:pt x="73" y="24"/>
                </a:cubicBezTo>
                <a:close/>
                <a:moveTo>
                  <a:pt x="32" y="163"/>
                </a:moveTo>
                <a:cubicBezTo>
                  <a:pt x="57" y="163"/>
                  <a:pt x="57" y="163"/>
                  <a:pt x="57" y="163"/>
                </a:cubicBezTo>
                <a:cubicBezTo>
                  <a:pt x="61" y="177"/>
                  <a:pt x="67" y="189"/>
                  <a:pt x="73" y="198"/>
                </a:cubicBezTo>
                <a:cubicBezTo>
                  <a:pt x="56" y="191"/>
                  <a:pt x="42" y="179"/>
                  <a:pt x="32" y="163"/>
                </a:cubicBezTo>
                <a:close/>
                <a:moveTo>
                  <a:pt x="149" y="198"/>
                </a:moveTo>
                <a:cubicBezTo>
                  <a:pt x="155" y="189"/>
                  <a:pt x="161" y="177"/>
                  <a:pt x="165" y="163"/>
                </a:cubicBezTo>
                <a:cubicBezTo>
                  <a:pt x="190" y="163"/>
                  <a:pt x="190" y="163"/>
                  <a:pt x="190" y="163"/>
                </a:cubicBezTo>
                <a:cubicBezTo>
                  <a:pt x="180" y="179"/>
                  <a:pt x="166" y="191"/>
                  <a:pt x="149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7128810" y="3159007"/>
            <a:ext cx="609600" cy="500063"/>
          </a:xfrm>
          <a:custGeom>
            <a:avLst/>
            <a:gdLst>
              <a:gd name="T0" fmla="*/ 199 w 237"/>
              <a:gd name="T1" fmla="*/ 0 h 194"/>
              <a:gd name="T2" fmla="*/ 38 w 237"/>
              <a:gd name="T3" fmla="*/ 0 h 194"/>
              <a:gd name="T4" fmla="*/ 0 w 237"/>
              <a:gd name="T5" fmla="*/ 38 h 194"/>
              <a:gd name="T6" fmla="*/ 0 w 237"/>
              <a:gd name="T7" fmla="*/ 155 h 194"/>
              <a:gd name="T8" fmla="*/ 38 w 237"/>
              <a:gd name="T9" fmla="*/ 194 h 194"/>
              <a:gd name="T10" fmla="*/ 199 w 237"/>
              <a:gd name="T11" fmla="*/ 194 h 194"/>
              <a:gd name="T12" fmla="*/ 237 w 237"/>
              <a:gd name="T13" fmla="*/ 155 h 194"/>
              <a:gd name="T14" fmla="*/ 237 w 237"/>
              <a:gd name="T15" fmla="*/ 38 h 194"/>
              <a:gd name="T16" fmla="*/ 199 w 237"/>
              <a:gd name="T17" fmla="*/ 0 h 194"/>
              <a:gd name="T18" fmla="*/ 162 w 237"/>
              <a:gd name="T19" fmla="*/ 97 h 194"/>
              <a:gd name="T20" fmla="*/ 221 w 237"/>
              <a:gd name="T21" fmla="*/ 28 h 194"/>
              <a:gd name="T22" fmla="*/ 223 w 237"/>
              <a:gd name="T23" fmla="*/ 38 h 194"/>
              <a:gd name="T24" fmla="*/ 223 w 237"/>
              <a:gd name="T25" fmla="*/ 155 h 194"/>
              <a:gd name="T26" fmla="*/ 221 w 237"/>
              <a:gd name="T27" fmla="*/ 165 h 194"/>
              <a:gd name="T28" fmla="*/ 162 w 237"/>
              <a:gd name="T29" fmla="*/ 97 h 194"/>
              <a:gd name="T30" fmla="*/ 199 w 237"/>
              <a:gd name="T31" fmla="*/ 14 h 194"/>
              <a:gd name="T32" fmla="*/ 212 w 237"/>
              <a:gd name="T33" fmla="*/ 17 h 194"/>
              <a:gd name="T34" fmla="*/ 119 w 237"/>
              <a:gd name="T35" fmla="*/ 125 h 194"/>
              <a:gd name="T36" fmla="*/ 26 w 237"/>
              <a:gd name="T37" fmla="*/ 17 h 194"/>
              <a:gd name="T38" fmla="*/ 38 w 237"/>
              <a:gd name="T39" fmla="*/ 14 h 194"/>
              <a:gd name="T40" fmla="*/ 199 w 237"/>
              <a:gd name="T41" fmla="*/ 14 h 194"/>
              <a:gd name="T42" fmla="*/ 16 w 237"/>
              <a:gd name="T43" fmla="*/ 165 h 194"/>
              <a:gd name="T44" fmla="*/ 14 w 237"/>
              <a:gd name="T45" fmla="*/ 155 h 194"/>
              <a:gd name="T46" fmla="*/ 14 w 237"/>
              <a:gd name="T47" fmla="*/ 38 h 194"/>
              <a:gd name="T48" fmla="*/ 16 w 237"/>
              <a:gd name="T49" fmla="*/ 28 h 194"/>
              <a:gd name="T50" fmla="*/ 76 w 237"/>
              <a:gd name="T51" fmla="*/ 97 h 194"/>
              <a:gd name="T52" fmla="*/ 16 w 237"/>
              <a:gd name="T53" fmla="*/ 165 h 194"/>
              <a:gd name="T54" fmla="*/ 38 w 237"/>
              <a:gd name="T55" fmla="*/ 180 h 194"/>
              <a:gd name="T56" fmla="*/ 26 w 237"/>
              <a:gd name="T57" fmla="*/ 176 h 194"/>
              <a:gd name="T58" fmla="*/ 85 w 237"/>
              <a:gd name="T59" fmla="*/ 107 h 194"/>
              <a:gd name="T60" fmla="*/ 113 w 237"/>
              <a:gd name="T61" fmla="*/ 140 h 194"/>
              <a:gd name="T62" fmla="*/ 119 w 237"/>
              <a:gd name="T63" fmla="*/ 142 h 194"/>
              <a:gd name="T64" fmla="*/ 124 w 237"/>
              <a:gd name="T65" fmla="*/ 140 h 194"/>
              <a:gd name="T66" fmla="*/ 152 w 237"/>
              <a:gd name="T67" fmla="*/ 107 h 194"/>
              <a:gd name="T68" fmla="*/ 212 w 237"/>
              <a:gd name="T69" fmla="*/ 176 h 194"/>
              <a:gd name="T70" fmla="*/ 199 w 237"/>
              <a:gd name="T71" fmla="*/ 180 h 194"/>
              <a:gd name="T72" fmla="*/ 38 w 237"/>
              <a:gd name="T73" fmla="*/ 18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7" h="194">
                <a:moveTo>
                  <a:pt x="199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6"/>
                  <a:pt x="17" y="194"/>
                  <a:pt x="38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220" y="194"/>
                  <a:pt x="237" y="176"/>
                  <a:pt x="237" y="155"/>
                </a:cubicBezTo>
                <a:cubicBezTo>
                  <a:pt x="237" y="38"/>
                  <a:pt x="237" y="38"/>
                  <a:pt x="237" y="38"/>
                </a:cubicBezTo>
                <a:cubicBezTo>
                  <a:pt x="237" y="17"/>
                  <a:pt x="220" y="0"/>
                  <a:pt x="199" y="0"/>
                </a:cubicBezTo>
                <a:close/>
                <a:moveTo>
                  <a:pt x="162" y="97"/>
                </a:moveTo>
                <a:cubicBezTo>
                  <a:pt x="221" y="28"/>
                  <a:pt x="221" y="28"/>
                  <a:pt x="221" y="28"/>
                </a:cubicBezTo>
                <a:cubicBezTo>
                  <a:pt x="222" y="31"/>
                  <a:pt x="223" y="35"/>
                  <a:pt x="223" y="38"/>
                </a:cubicBezTo>
                <a:cubicBezTo>
                  <a:pt x="223" y="155"/>
                  <a:pt x="223" y="155"/>
                  <a:pt x="223" y="155"/>
                </a:cubicBezTo>
                <a:cubicBezTo>
                  <a:pt x="223" y="159"/>
                  <a:pt x="222" y="162"/>
                  <a:pt x="221" y="165"/>
                </a:cubicBezTo>
                <a:lnTo>
                  <a:pt x="162" y="97"/>
                </a:lnTo>
                <a:close/>
                <a:moveTo>
                  <a:pt x="199" y="14"/>
                </a:moveTo>
                <a:cubicBezTo>
                  <a:pt x="204" y="14"/>
                  <a:pt x="208" y="15"/>
                  <a:pt x="212" y="17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5"/>
                  <a:pt x="34" y="14"/>
                  <a:pt x="38" y="14"/>
                </a:cubicBezTo>
                <a:lnTo>
                  <a:pt x="199" y="14"/>
                </a:lnTo>
                <a:close/>
                <a:moveTo>
                  <a:pt x="16" y="165"/>
                </a:moveTo>
                <a:cubicBezTo>
                  <a:pt x="15" y="162"/>
                  <a:pt x="14" y="159"/>
                  <a:pt x="14" y="155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5"/>
                  <a:pt x="15" y="31"/>
                  <a:pt x="16" y="28"/>
                </a:cubicBezTo>
                <a:cubicBezTo>
                  <a:pt x="76" y="97"/>
                  <a:pt x="76" y="97"/>
                  <a:pt x="76" y="97"/>
                </a:cubicBezTo>
                <a:lnTo>
                  <a:pt x="16" y="165"/>
                </a:lnTo>
                <a:close/>
                <a:moveTo>
                  <a:pt x="38" y="180"/>
                </a:moveTo>
                <a:cubicBezTo>
                  <a:pt x="34" y="180"/>
                  <a:pt x="29" y="178"/>
                  <a:pt x="26" y="176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15" y="142"/>
                  <a:pt x="117" y="142"/>
                  <a:pt x="119" y="142"/>
                </a:cubicBezTo>
                <a:cubicBezTo>
                  <a:pt x="121" y="142"/>
                  <a:pt x="123" y="142"/>
                  <a:pt x="124" y="140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212" y="176"/>
                  <a:pt x="212" y="176"/>
                  <a:pt x="212" y="176"/>
                </a:cubicBezTo>
                <a:cubicBezTo>
                  <a:pt x="208" y="178"/>
                  <a:pt x="204" y="180"/>
                  <a:pt x="199" y="180"/>
                </a:cubicBezTo>
                <a:lnTo>
                  <a:pt x="3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095348" y="4566283"/>
            <a:ext cx="388937" cy="496888"/>
            <a:chOff x="5362575" y="4343401"/>
            <a:chExt cx="388937" cy="496888"/>
          </a:xfrm>
        </p:grpSpPr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5362575" y="4343401"/>
              <a:ext cx="388937" cy="496888"/>
            </a:xfrm>
            <a:custGeom>
              <a:avLst/>
              <a:gdLst>
                <a:gd name="T0" fmla="*/ 127 w 151"/>
                <a:gd name="T1" fmla="*/ 0 h 193"/>
                <a:gd name="T2" fmla="*/ 24 w 151"/>
                <a:gd name="T3" fmla="*/ 0 h 193"/>
                <a:gd name="T4" fmla="*/ 0 w 151"/>
                <a:gd name="T5" fmla="*/ 24 h 193"/>
                <a:gd name="T6" fmla="*/ 0 w 151"/>
                <a:gd name="T7" fmla="*/ 169 h 193"/>
                <a:gd name="T8" fmla="*/ 24 w 151"/>
                <a:gd name="T9" fmla="*/ 193 h 193"/>
                <a:gd name="T10" fmla="*/ 127 w 151"/>
                <a:gd name="T11" fmla="*/ 193 h 193"/>
                <a:gd name="T12" fmla="*/ 151 w 151"/>
                <a:gd name="T13" fmla="*/ 169 h 193"/>
                <a:gd name="T14" fmla="*/ 151 w 151"/>
                <a:gd name="T15" fmla="*/ 24 h 193"/>
                <a:gd name="T16" fmla="*/ 127 w 151"/>
                <a:gd name="T17" fmla="*/ 0 h 193"/>
                <a:gd name="T18" fmla="*/ 133 w 151"/>
                <a:gd name="T19" fmla="*/ 169 h 193"/>
                <a:gd name="T20" fmla="*/ 127 w 151"/>
                <a:gd name="T21" fmla="*/ 175 h 193"/>
                <a:gd name="T22" fmla="*/ 24 w 151"/>
                <a:gd name="T23" fmla="*/ 175 h 193"/>
                <a:gd name="T24" fmla="*/ 18 w 151"/>
                <a:gd name="T25" fmla="*/ 169 h 193"/>
                <a:gd name="T26" fmla="*/ 18 w 151"/>
                <a:gd name="T27" fmla="*/ 24 h 193"/>
                <a:gd name="T28" fmla="*/ 24 w 151"/>
                <a:gd name="T29" fmla="*/ 18 h 193"/>
                <a:gd name="T30" fmla="*/ 127 w 151"/>
                <a:gd name="T31" fmla="*/ 18 h 193"/>
                <a:gd name="T32" fmla="*/ 133 w 151"/>
                <a:gd name="T33" fmla="*/ 24 h 193"/>
                <a:gd name="T34" fmla="*/ 133 w 151"/>
                <a:gd name="T35" fmla="*/ 16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93">
                  <a:moveTo>
                    <a:pt x="1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2"/>
                    <a:pt x="11" y="193"/>
                    <a:pt x="24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40" y="193"/>
                    <a:pt x="151" y="182"/>
                    <a:pt x="151" y="169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11"/>
                    <a:pt x="140" y="0"/>
                    <a:pt x="127" y="0"/>
                  </a:cubicBezTo>
                  <a:close/>
                  <a:moveTo>
                    <a:pt x="133" y="169"/>
                  </a:moveTo>
                  <a:cubicBezTo>
                    <a:pt x="133" y="172"/>
                    <a:pt x="131" y="175"/>
                    <a:pt x="127" y="175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0" y="175"/>
                    <a:pt x="18" y="172"/>
                    <a:pt x="18" y="16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1"/>
                    <a:pt x="20" y="18"/>
                    <a:pt x="24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1" y="18"/>
                    <a:pt x="133" y="21"/>
                    <a:pt x="133" y="24"/>
                  </a:cubicBezTo>
                  <a:lnTo>
                    <a:pt x="133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449888" y="4441826"/>
              <a:ext cx="157162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49888" y="4525964"/>
              <a:ext cx="214312" cy="47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449888" y="4611689"/>
              <a:ext cx="214312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2483681" y="1527333"/>
            <a:ext cx="0" cy="47244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355526" y="152733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4569" y="1527333"/>
            <a:ext cx="673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Баримт материалыг аюулгүй газар 5-с доошгүй жил хадгалах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7295" y="2401284"/>
            <a:ext cx="754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Батлагдсан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журмын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дагуу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тодорхой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гүйлгээ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түүнд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оролцогч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талуудын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тухай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мэдээллийг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эрх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бүхий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хууль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сахиулах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терроризмтэй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тэмцэх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үүрэг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бүхий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байгууллагад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гаргаж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өгөх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56995" y="267033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94568" y="3821012"/>
            <a:ext cx="706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Дотоод сургалтыг байнга зохион байгуулж, удирдлага, албан хаагчдыг шаардлагатай мэдээлээр хангах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55526" y="385143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97113" y="6137434"/>
            <a:ext cx="63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Хуульд заасан бусад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86038" y="6115339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355526" y="5032533"/>
            <a:ext cx="256309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10334" y="4971652"/>
            <a:ext cx="7048921" cy="66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Харилцагчийн гүйлгээний талаарх мэдээллийг</a:t>
            </a:r>
            <a:r>
              <a:rPr lang="mn-MN" dirty="0">
                <a:solidFill>
                  <a:srgbClr val="0E7FB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бусдад</a:t>
            </a: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өгөх болон дамжуулахгүй байх, мэдээллийн нууцлалыг хадгалах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184277-C011-4486-A8CD-FFC37F2B4475}"/>
              </a:ext>
            </a:extLst>
          </p:cNvPr>
          <p:cNvSpPr/>
          <p:nvPr/>
        </p:nvSpPr>
        <p:spPr>
          <a:xfrm>
            <a:off x="157449" y="619065"/>
            <a:ext cx="3238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МЭДЭЭЛЭХ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ҮҮРЭГТЭЙ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ЭТГЭЭДИЙН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ҮҮРЭГ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B8E3BDF-F05A-4325-8334-39A9169DC226}"/>
              </a:ext>
            </a:extLst>
          </p:cNvPr>
          <p:cNvSpPr/>
          <p:nvPr/>
        </p:nvSpPr>
        <p:spPr>
          <a:xfrm>
            <a:off x="1" y="1"/>
            <a:ext cx="12192000" cy="418682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0" name="Picture 10">
            <a:extLst>
              <a:ext uri="{FF2B5EF4-FFF2-40B4-BE49-F238E27FC236}">
                <a16:creationId xmlns:a16="http://schemas.microsoft.com/office/drawing/2014/main" id="{39BA70BC-AD1D-44AC-B83C-217BDDA03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1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51DC6A-1487-46DC-9F53-07759366D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82885"/>
              </p:ext>
            </p:extLst>
          </p:nvPr>
        </p:nvGraphicFramePr>
        <p:xfrm>
          <a:off x="984069" y="2177142"/>
          <a:ext cx="10058398" cy="3395286"/>
        </p:xfrm>
        <a:graphic>
          <a:graphicData uri="http://schemas.openxmlformats.org/drawingml/2006/table">
            <a:tbl>
              <a:tblPr/>
              <a:tblGrid>
                <a:gridCol w="1010612">
                  <a:extLst>
                    <a:ext uri="{9D8B030D-6E8A-4147-A177-3AD203B41FA5}">
                      <a16:colId xmlns:a16="http://schemas.microsoft.com/office/drawing/2014/main" val="1707865753"/>
                    </a:ext>
                  </a:extLst>
                </a:gridCol>
                <a:gridCol w="2751110">
                  <a:extLst>
                    <a:ext uri="{9D8B030D-6E8A-4147-A177-3AD203B41FA5}">
                      <a16:colId xmlns:a16="http://schemas.microsoft.com/office/drawing/2014/main" val="3114125096"/>
                    </a:ext>
                  </a:extLst>
                </a:gridCol>
                <a:gridCol w="3148338">
                  <a:extLst>
                    <a:ext uri="{9D8B030D-6E8A-4147-A177-3AD203B41FA5}">
                      <a16:colId xmlns:a16="http://schemas.microsoft.com/office/drawing/2014/main" val="2196940557"/>
                    </a:ext>
                  </a:extLst>
                </a:gridCol>
                <a:gridCol w="3148338">
                  <a:extLst>
                    <a:ext uri="{9D8B030D-6E8A-4147-A177-3AD203B41FA5}">
                      <a16:colId xmlns:a16="http://schemas.microsoft.com/office/drawing/2014/main" val="1489970734"/>
                    </a:ext>
                  </a:extLst>
                </a:gridCol>
              </a:tblGrid>
              <a:tr h="1288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Сэжигтэй гүйлгээ мэдээлсэн ББСБ-ын тоо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сая ба түүнээс дээш дүнтэй гүйлгээг мэдээлсэн ББСБ-ын тоо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Бэлэн гүйлгээний тоо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02190"/>
                  </a:ext>
                </a:extLst>
              </a:tr>
              <a:tr h="70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8644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630876"/>
                  </a:ext>
                </a:extLst>
              </a:tr>
              <a:tr h="70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12,998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849437"/>
                  </a:ext>
                </a:extLst>
              </a:tr>
              <a:tr h="70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10,711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7834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1B1FF75-6A31-452A-9680-61062352D2FD}"/>
              </a:ext>
            </a:extLst>
          </p:cNvPr>
          <p:cNvSpPr/>
          <p:nvPr/>
        </p:nvSpPr>
        <p:spPr>
          <a:xfrm>
            <a:off x="1" y="1"/>
            <a:ext cx="12192000" cy="418682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3F9C8A18-94BD-4F51-B412-721E2AC36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137630-5622-44EC-9F4C-511930188AF9}"/>
              </a:ext>
            </a:extLst>
          </p:cNvPr>
          <p:cNvSpPr/>
          <p:nvPr/>
        </p:nvSpPr>
        <p:spPr>
          <a:xfrm>
            <a:off x="357745" y="931629"/>
            <a:ext cx="6635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0" i="1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ББСБ-уудын СМА-нд хүргүүлсэн сэжигтэй гүйлгээ болон бэлэн мөнгөний гүйлгээний тоо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3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111A5-AD2F-4C97-BE0A-5C83361B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69" y="1518113"/>
            <a:ext cx="5017307" cy="483114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F4C859-8733-4F23-BA49-8528DAC47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098739"/>
              </p:ext>
            </p:extLst>
          </p:nvPr>
        </p:nvGraphicFramePr>
        <p:xfrm>
          <a:off x="-197899" y="1629133"/>
          <a:ext cx="7281456" cy="453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872A58A-3BE5-4C8B-910A-C7980C8FCB7E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3C9E039-6302-45C2-A1B7-559FBFB02C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64C5DC-C9CE-49AB-9E4D-24D1A3FBBACD}"/>
              </a:ext>
            </a:extLst>
          </p:cNvPr>
          <p:cNvSpPr/>
          <p:nvPr/>
        </p:nvSpPr>
        <p:spPr>
          <a:xfrm>
            <a:off x="226422" y="698056"/>
            <a:ext cx="3300549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ХЯНАЛТ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ШАЛГАЛТ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499" y="105109"/>
            <a:ext cx="72956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Цаашид хэрэгжүүлэх арга хэмжээ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73" y="689587"/>
            <a:ext cx="4763981" cy="3"/>
          </a:xfrm>
          <a:prstGeom prst="line">
            <a:avLst/>
          </a:prstGeom>
          <a:ln w="508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Group 368"/>
          <p:cNvGrpSpPr/>
          <p:nvPr/>
        </p:nvGrpSpPr>
        <p:grpSpPr>
          <a:xfrm>
            <a:off x="167287" y="902766"/>
            <a:ext cx="672183" cy="570086"/>
            <a:chOff x="4847772" y="679450"/>
            <a:chExt cx="1119188" cy="1081088"/>
          </a:xfrm>
        </p:grpSpPr>
        <p:sp>
          <p:nvSpPr>
            <p:cNvPr id="370" name="Freeform 9"/>
            <p:cNvSpPr>
              <a:spLocks/>
            </p:cNvSpPr>
            <p:nvPr/>
          </p:nvSpPr>
          <p:spPr bwMode="auto">
            <a:xfrm>
              <a:off x="4847772" y="679450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71" name="Freeform 12"/>
            <p:cNvSpPr>
              <a:spLocks/>
            </p:cNvSpPr>
            <p:nvPr/>
          </p:nvSpPr>
          <p:spPr bwMode="auto">
            <a:xfrm>
              <a:off x="4847772" y="842963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72" name="Freeform 38"/>
            <p:cNvSpPr>
              <a:spLocks/>
            </p:cNvSpPr>
            <p:nvPr/>
          </p:nvSpPr>
          <p:spPr bwMode="auto">
            <a:xfrm>
              <a:off x="5406572" y="842963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73" name="Freeform 14"/>
          <p:cNvSpPr>
            <a:spLocks noEditPoints="1"/>
          </p:cNvSpPr>
          <p:nvPr/>
        </p:nvSpPr>
        <p:spPr bwMode="auto">
          <a:xfrm>
            <a:off x="941757" y="1149515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10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10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10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10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10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10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10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10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10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10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10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10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10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10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10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10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10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10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10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10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10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10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10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10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10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10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10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10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10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10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10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10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0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10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10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2564104" y="849508"/>
            <a:ext cx="69451" cy="617538"/>
            <a:chOff x="1288597" y="776288"/>
            <a:chExt cx="91299" cy="617538"/>
          </a:xfrm>
        </p:grpSpPr>
        <p:sp>
          <p:nvSpPr>
            <p:cNvPr id="375" name="Freeform 16"/>
            <p:cNvSpPr>
              <a:spLocks/>
            </p:cNvSpPr>
            <p:nvPr/>
          </p:nvSpPr>
          <p:spPr bwMode="auto">
            <a:xfrm>
              <a:off x="1288597" y="776288"/>
              <a:ext cx="91299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8 h 389"/>
                <a:gd name="T10" fmla="*/ 987 w 987"/>
                <a:gd name="T11" fmla="*/ 279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8"/>
                  </a:lnTo>
                  <a:lnTo>
                    <a:pt x="987" y="279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76" name="Rectangle 17"/>
            <p:cNvSpPr>
              <a:spLocks noChangeArrowheads="1"/>
            </p:cNvSpPr>
            <p:nvPr/>
          </p:nvSpPr>
          <p:spPr bwMode="auto">
            <a:xfrm>
              <a:off x="1288597" y="776288"/>
              <a:ext cx="60325" cy="617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165161" y="1677273"/>
            <a:ext cx="672183" cy="599696"/>
            <a:chOff x="4847772" y="1797050"/>
            <a:chExt cx="1119188" cy="1081088"/>
          </a:xfrm>
        </p:grpSpPr>
        <p:sp>
          <p:nvSpPr>
            <p:cNvPr id="382" name="Freeform 8"/>
            <p:cNvSpPr>
              <a:spLocks/>
            </p:cNvSpPr>
            <p:nvPr/>
          </p:nvSpPr>
          <p:spPr bwMode="auto">
            <a:xfrm>
              <a:off x="4847772" y="1797050"/>
              <a:ext cx="1119188" cy="331788"/>
            </a:xfrm>
            <a:custGeom>
              <a:avLst/>
              <a:gdLst>
                <a:gd name="T0" fmla="*/ 705 w 705"/>
                <a:gd name="T1" fmla="*/ 103 h 209"/>
                <a:gd name="T2" fmla="*/ 352 w 705"/>
                <a:gd name="T3" fmla="*/ 0 h 209"/>
                <a:gd name="T4" fmla="*/ 0 w 705"/>
                <a:gd name="T5" fmla="*/ 103 h 209"/>
                <a:gd name="T6" fmla="*/ 352 w 705"/>
                <a:gd name="T7" fmla="*/ 209 h 209"/>
                <a:gd name="T8" fmla="*/ 705 w 705"/>
                <a:gd name="T9" fmla="*/ 1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9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9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rgbClr val="16A0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3" name="Freeform 39"/>
            <p:cNvSpPr>
              <a:spLocks/>
            </p:cNvSpPr>
            <p:nvPr/>
          </p:nvSpPr>
          <p:spPr bwMode="auto">
            <a:xfrm>
              <a:off x="4847772" y="1960563"/>
              <a:ext cx="558800" cy="917575"/>
            </a:xfrm>
            <a:custGeom>
              <a:avLst/>
              <a:gdLst>
                <a:gd name="T0" fmla="*/ 352 w 352"/>
                <a:gd name="T1" fmla="*/ 106 h 578"/>
                <a:gd name="T2" fmla="*/ 352 w 352"/>
                <a:gd name="T3" fmla="*/ 578 h 578"/>
                <a:gd name="T4" fmla="*/ 0 w 352"/>
                <a:gd name="T5" fmla="*/ 473 h 578"/>
                <a:gd name="T6" fmla="*/ 0 w 352"/>
                <a:gd name="T7" fmla="*/ 0 h 578"/>
                <a:gd name="T8" fmla="*/ 352 w 352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6"/>
                  </a:moveTo>
                  <a:lnTo>
                    <a:pt x="352" y="578"/>
                  </a:lnTo>
                  <a:lnTo>
                    <a:pt x="0" y="473"/>
                  </a:lnTo>
                  <a:lnTo>
                    <a:pt x="0" y="0"/>
                  </a:lnTo>
                  <a:lnTo>
                    <a:pt x="352" y="106"/>
                  </a:lnTo>
                  <a:close/>
                </a:path>
              </a:pathLst>
            </a:custGeom>
            <a:solidFill>
              <a:srgbClr val="16A0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4" name="Freeform 40"/>
            <p:cNvSpPr>
              <a:spLocks/>
            </p:cNvSpPr>
            <p:nvPr/>
          </p:nvSpPr>
          <p:spPr bwMode="auto">
            <a:xfrm>
              <a:off x="5406572" y="1960563"/>
              <a:ext cx="560388" cy="917575"/>
            </a:xfrm>
            <a:custGeom>
              <a:avLst/>
              <a:gdLst>
                <a:gd name="T0" fmla="*/ 0 w 353"/>
                <a:gd name="T1" fmla="*/ 106 h 578"/>
                <a:gd name="T2" fmla="*/ 0 w 353"/>
                <a:gd name="T3" fmla="*/ 578 h 578"/>
                <a:gd name="T4" fmla="*/ 353 w 353"/>
                <a:gd name="T5" fmla="*/ 473 h 578"/>
                <a:gd name="T6" fmla="*/ 353 w 353"/>
                <a:gd name="T7" fmla="*/ 0 h 578"/>
                <a:gd name="T8" fmla="*/ 0 w 353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6"/>
                  </a:moveTo>
                  <a:lnTo>
                    <a:pt x="0" y="578"/>
                  </a:lnTo>
                  <a:lnTo>
                    <a:pt x="353" y="473"/>
                  </a:lnTo>
                  <a:lnTo>
                    <a:pt x="353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16A08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85" name="Freeform 19"/>
          <p:cNvSpPr>
            <a:spLocks noEditPoints="1"/>
          </p:cNvSpPr>
          <p:nvPr/>
        </p:nvSpPr>
        <p:spPr bwMode="auto">
          <a:xfrm>
            <a:off x="900972" y="1977121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87" name="Rectangle 22"/>
          <p:cNvSpPr>
            <a:spLocks noChangeArrowheads="1"/>
          </p:cNvSpPr>
          <p:nvPr/>
        </p:nvSpPr>
        <p:spPr bwMode="auto">
          <a:xfrm>
            <a:off x="2550844" y="1661832"/>
            <a:ext cx="60325" cy="617538"/>
          </a:xfrm>
          <a:prstGeom prst="rect">
            <a:avLst/>
          </a:prstGeom>
          <a:solidFill>
            <a:srgbClr val="16A0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22B46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392" name="Group 391"/>
          <p:cNvGrpSpPr/>
          <p:nvPr/>
        </p:nvGrpSpPr>
        <p:grpSpPr>
          <a:xfrm>
            <a:off x="165161" y="2504048"/>
            <a:ext cx="688438" cy="590198"/>
            <a:chOff x="4847772" y="2852738"/>
            <a:chExt cx="1119188" cy="1081087"/>
          </a:xfrm>
        </p:grpSpPr>
        <p:sp>
          <p:nvSpPr>
            <p:cNvPr id="393" name="Freeform 7"/>
            <p:cNvSpPr>
              <a:spLocks/>
            </p:cNvSpPr>
            <p:nvPr/>
          </p:nvSpPr>
          <p:spPr bwMode="auto">
            <a:xfrm>
              <a:off x="4847772" y="2852738"/>
              <a:ext cx="1119188" cy="331788"/>
            </a:xfrm>
            <a:custGeom>
              <a:avLst/>
              <a:gdLst>
                <a:gd name="T0" fmla="*/ 705 w 705"/>
                <a:gd name="T1" fmla="*/ 103 h 209"/>
                <a:gd name="T2" fmla="*/ 352 w 705"/>
                <a:gd name="T3" fmla="*/ 0 h 209"/>
                <a:gd name="T4" fmla="*/ 0 w 705"/>
                <a:gd name="T5" fmla="*/ 103 h 209"/>
                <a:gd name="T6" fmla="*/ 352 w 705"/>
                <a:gd name="T7" fmla="*/ 209 h 209"/>
                <a:gd name="T8" fmla="*/ 705 w 705"/>
                <a:gd name="T9" fmla="*/ 1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9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9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rgbClr val="9FB95E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94" name="Freeform 41"/>
            <p:cNvSpPr>
              <a:spLocks/>
            </p:cNvSpPr>
            <p:nvPr/>
          </p:nvSpPr>
          <p:spPr bwMode="auto">
            <a:xfrm>
              <a:off x="4847772" y="3016250"/>
              <a:ext cx="558800" cy="917575"/>
            </a:xfrm>
            <a:custGeom>
              <a:avLst/>
              <a:gdLst>
                <a:gd name="T0" fmla="*/ 352 w 352"/>
                <a:gd name="T1" fmla="*/ 106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6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6"/>
                  </a:lnTo>
                  <a:close/>
                </a:path>
              </a:pathLst>
            </a:custGeom>
            <a:solidFill>
              <a:srgbClr val="9FB9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95" name="Freeform 42"/>
            <p:cNvSpPr>
              <a:spLocks/>
            </p:cNvSpPr>
            <p:nvPr/>
          </p:nvSpPr>
          <p:spPr bwMode="auto">
            <a:xfrm>
              <a:off x="5406572" y="3016250"/>
              <a:ext cx="560388" cy="917575"/>
            </a:xfrm>
            <a:custGeom>
              <a:avLst/>
              <a:gdLst>
                <a:gd name="T0" fmla="*/ 0 w 353"/>
                <a:gd name="T1" fmla="*/ 106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6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FB95E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96" name="Freeform 19"/>
          <p:cNvSpPr>
            <a:spLocks noEditPoints="1"/>
          </p:cNvSpPr>
          <p:nvPr/>
        </p:nvSpPr>
        <p:spPr bwMode="auto">
          <a:xfrm>
            <a:off x="908229" y="2786447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98" name="Rectangle 27"/>
          <p:cNvSpPr>
            <a:spLocks noChangeArrowheads="1"/>
          </p:cNvSpPr>
          <p:nvPr/>
        </p:nvSpPr>
        <p:spPr bwMode="auto">
          <a:xfrm>
            <a:off x="2551752" y="2427739"/>
            <a:ext cx="60325" cy="617538"/>
          </a:xfrm>
          <a:prstGeom prst="rect">
            <a:avLst/>
          </a:prstGeom>
          <a:solidFill>
            <a:srgbClr val="9FB9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22B46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403" name="Group 402"/>
          <p:cNvGrpSpPr/>
          <p:nvPr/>
        </p:nvGrpSpPr>
        <p:grpSpPr>
          <a:xfrm>
            <a:off x="166876" y="3305032"/>
            <a:ext cx="698171" cy="594747"/>
            <a:chOff x="4847772" y="3921125"/>
            <a:chExt cx="1119188" cy="1081088"/>
          </a:xfrm>
        </p:grpSpPr>
        <p:sp>
          <p:nvSpPr>
            <p:cNvPr id="404" name="Freeform 6"/>
            <p:cNvSpPr>
              <a:spLocks/>
            </p:cNvSpPr>
            <p:nvPr/>
          </p:nvSpPr>
          <p:spPr bwMode="auto">
            <a:xfrm>
              <a:off x="4847772" y="3921125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rgbClr val="EEB03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5" name="Freeform 43"/>
            <p:cNvSpPr>
              <a:spLocks/>
            </p:cNvSpPr>
            <p:nvPr/>
          </p:nvSpPr>
          <p:spPr bwMode="auto">
            <a:xfrm>
              <a:off x="4847772" y="4084638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rgbClr val="EEB0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6" name="Freeform 44"/>
            <p:cNvSpPr>
              <a:spLocks/>
            </p:cNvSpPr>
            <p:nvPr/>
          </p:nvSpPr>
          <p:spPr bwMode="auto">
            <a:xfrm>
              <a:off x="5406572" y="4084638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EEB03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166018" y="4133692"/>
            <a:ext cx="698171" cy="614432"/>
            <a:chOff x="4847772" y="5002213"/>
            <a:chExt cx="1119188" cy="1079500"/>
          </a:xfrm>
        </p:grpSpPr>
        <p:sp>
          <p:nvSpPr>
            <p:cNvPr id="412" name="Freeform 5"/>
            <p:cNvSpPr>
              <a:spLocks/>
            </p:cNvSpPr>
            <p:nvPr/>
          </p:nvSpPr>
          <p:spPr bwMode="auto">
            <a:xfrm>
              <a:off x="4847772" y="5002213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rgbClr val="CB4E3A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3" name="Freeform 45"/>
            <p:cNvSpPr>
              <a:spLocks/>
            </p:cNvSpPr>
            <p:nvPr/>
          </p:nvSpPr>
          <p:spPr bwMode="auto">
            <a:xfrm>
              <a:off x="4847772" y="5165725"/>
              <a:ext cx="558800" cy="915988"/>
            </a:xfrm>
            <a:custGeom>
              <a:avLst/>
              <a:gdLst>
                <a:gd name="T0" fmla="*/ 352 w 352"/>
                <a:gd name="T1" fmla="*/ 105 h 577"/>
                <a:gd name="T2" fmla="*/ 352 w 352"/>
                <a:gd name="T3" fmla="*/ 577 h 577"/>
                <a:gd name="T4" fmla="*/ 0 w 352"/>
                <a:gd name="T5" fmla="*/ 472 h 577"/>
                <a:gd name="T6" fmla="*/ 0 w 352"/>
                <a:gd name="T7" fmla="*/ 0 h 577"/>
                <a:gd name="T8" fmla="*/ 352 w 352"/>
                <a:gd name="T9" fmla="*/ 10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7">
                  <a:moveTo>
                    <a:pt x="352" y="105"/>
                  </a:moveTo>
                  <a:lnTo>
                    <a:pt x="352" y="577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rgbClr val="CB4E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4" name="Freeform 46"/>
            <p:cNvSpPr>
              <a:spLocks/>
            </p:cNvSpPr>
            <p:nvPr/>
          </p:nvSpPr>
          <p:spPr bwMode="auto">
            <a:xfrm>
              <a:off x="5406572" y="5165725"/>
              <a:ext cx="560388" cy="915988"/>
            </a:xfrm>
            <a:custGeom>
              <a:avLst/>
              <a:gdLst>
                <a:gd name="T0" fmla="*/ 0 w 353"/>
                <a:gd name="T1" fmla="*/ 105 h 577"/>
                <a:gd name="T2" fmla="*/ 0 w 353"/>
                <a:gd name="T3" fmla="*/ 577 h 577"/>
                <a:gd name="T4" fmla="*/ 353 w 353"/>
                <a:gd name="T5" fmla="*/ 472 h 577"/>
                <a:gd name="T6" fmla="*/ 353 w 353"/>
                <a:gd name="T7" fmla="*/ 0 h 577"/>
                <a:gd name="T8" fmla="*/ 0 w 353"/>
                <a:gd name="T9" fmla="*/ 10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7">
                  <a:moveTo>
                    <a:pt x="0" y="105"/>
                  </a:moveTo>
                  <a:lnTo>
                    <a:pt x="0" y="577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CB4E3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22B4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5" name="Group 414"/>
          <p:cNvGrpSpPr/>
          <p:nvPr/>
        </p:nvGrpSpPr>
        <p:grpSpPr>
          <a:xfrm>
            <a:off x="165161" y="4993440"/>
            <a:ext cx="713777" cy="649395"/>
            <a:chOff x="4847772" y="3921125"/>
            <a:chExt cx="1119188" cy="1081088"/>
          </a:xfrm>
        </p:grpSpPr>
        <p:sp>
          <p:nvSpPr>
            <p:cNvPr id="416" name="Freeform 6"/>
            <p:cNvSpPr>
              <a:spLocks/>
            </p:cNvSpPr>
            <p:nvPr/>
          </p:nvSpPr>
          <p:spPr bwMode="auto">
            <a:xfrm>
              <a:off x="4847772" y="3921125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7" name="Freeform 43"/>
            <p:cNvSpPr>
              <a:spLocks/>
            </p:cNvSpPr>
            <p:nvPr/>
          </p:nvSpPr>
          <p:spPr bwMode="auto">
            <a:xfrm>
              <a:off x="4847772" y="4084638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8" name="Freeform 44"/>
            <p:cNvSpPr>
              <a:spLocks/>
            </p:cNvSpPr>
            <p:nvPr/>
          </p:nvSpPr>
          <p:spPr bwMode="auto">
            <a:xfrm>
              <a:off x="5406572" y="4084638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419" name="Freeform 19"/>
          <p:cNvSpPr>
            <a:spLocks noEditPoints="1"/>
          </p:cNvSpPr>
          <p:nvPr/>
        </p:nvSpPr>
        <p:spPr bwMode="auto">
          <a:xfrm>
            <a:off x="903715" y="3632263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20" name="Freeform 19"/>
          <p:cNvSpPr>
            <a:spLocks noEditPoints="1"/>
          </p:cNvSpPr>
          <p:nvPr/>
        </p:nvSpPr>
        <p:spPr bwMode="auto">
          <a:xfrm>
            <a:off x="922519" y="4453010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21" name="Freeform 19"/>
          <p:cNvSpPr>
            <a:spLocks noEditPoints="1"/>
          </p:cNvSpPr>
          <p:nvPr/>
        </p:nvSpPr>
        <p:spPr bwMode="auto">
          <a:xfrm>
            <a:off x="922519" y="5306958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23" name="Rectangle 32"/>
          <p:cNvSpPr>
            <a:spLocks noChangeArrowheads="1"/>
          </p:cNvSpPr>
          <p:nvPr/>
        </p:nvSpPr>
        <p:spPr bwMode="auto">
          <a:xfrm>
            <a:off x="2555695" y="4910975"/>
            <a:ext cx="60325" cy="6207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24" name="Rectangle 32"/>
          <p:cNvSpPr>
            <a:spLocks noChangeArrowheads="1"/>
          </p:cNvSpPr>
          <p:nvPr/>
        </p:nvSpPr>
        <p:spPr bwMode="auto">
          <a:xfrm>
            <a:off x="2549089" y="3285538"/>
            <a:ext cx="60325" cy="620713"/>
          </a:xfrm>
          <a:prstGeom prst="rect">
            <a:avLst/>
          </a:prstGeom>
          <a:solidFill>
            <a:srgbClr val="EEB0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22B46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25" name="Rectangle 37"/>
          <p:cNvSpPr>
            <a:spLocks noChangeArrowheads="1"/>
          </p:cNvSpPr>
          <p:nvPr/>
        </p:nvSpPr>
        <p:spPr bwMode="auto">
          <a:xfrm>
            <a:off x="2550603" y="4167216"/>
            <a:ext cx="60325" cy="617538"/>
          </a:xfrm>
          <a:prstGeom prst="rect">
            <a:avLst/>
          </a:prstGeom>
          <a:solidFill>
            <a:srgbClr val="CB4E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22B46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09873D-E291-4DAE-9B0E-062CF9BAF8F6}"/>
              </a:ext>
            </a:extLst>
          </p:cNvPr>
          <p:cNvSpPr txBox="1"/>
          <p:nvPr/>
        </p:nvSpPr>
        <p:spPr>
          <a:xfrm>
            <a:off x="2616020" y="834166"/>
            <a:ext cx="9410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Банкнаас бусад санхүүгийн болон санхүүгийн бус бизнес, мэргэжлийн үйл ажиллагааг тусгай зөвшөөрөлтэйгр эрхлэх тохиромжтой этгээдийг  тодорхойлох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ын дагуу тохиромжтой этгээдэд байнга хяналт тавина</a:t>
            </a:r>
            <a:endParaRPr 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3F9F02-A612-4227-B290-34AE97D801EC}"/>
              </a:ext>
            </a:extLst>
          </p:cNvPr>
          <p:cNvSpPr txBox="1"/>
          <p:nvPr/>
        </p:nvSpPr>
        <p:spPr>
          <a:xfrm>
            <a:off x="2631007" y="4163349"/>
            <a:ext cx="939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Монголын Банк бус санхүүгийн байгууллагуудын холбооны мөнгө угаах болон терроризмыг санхүүжүүлэх чиглэлээрх чадавхыг сайжруулж, нэгдсэн нэг мэдээллийн цонхыг бий болгоно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5A67EA-C3E6-4C52-89EE-6A15C6B25E2D}"/>
              </a:ext>
            </a:extLst>
          </p:cNvPr>
          <p:cNvSpPr txBox="1"/>
          <p:nvPr/>
        </p:nvSpPr>
        <p:spPr>
          <a:xfrm>
            <a:off x="2630150" y="4928943"/>
            <a:ext cx="934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Комплаенсын ажилтнуудыг тогтмол МУТСТ чиглэлээр чадавхжуулж, мэдлэгийн түвшинд тохирсон сургалтын хөтөлбөрөөр илүү нарийн мэргэшүүлнэ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1006EA-4068-42C2-8F2B-18816012FF4A}"/>
              </a:ext>
            </a:extLst>
          </p:cNvPr>
          <p:cNvSpPr txBox="1"/>
          <p:nvPr/>
        </p:nvSpPr>
        <p:spPr>
          <a:xfrm>
            <a:off x="2630150" y="1726318"/>
            <a:ext cx="939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Улирал тутмын дараа сарын эхний 10 өдрийн дотор мөнгө угаах болон терроризмыг санхүүжүүлэхтэй тэмцэх чиглэлээрх асуулгыг авч, үр дүнд үндэслэн эрсдэлд суурилсан хяналт шалгалт хийнэ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3BC961-CC26-4E0E-8B09-F2782D0485B3}"/>
              </a:ext>
            </a:extLst>
          </p:cNvPr>
          <p:cNvSpPr txBox="1"/>
          <p:nvPr/>
        </p:nvSpPr>
        <p:spPr>
          <a:xfrm>
            <a:off x="2579251" y="2422380"/>
            <a:ext cx="939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Хяналт шалгалтыг эрсдэлд суурилсан хяналт шалгалтын тогтолцоонд бүрэн шилжүүлж, зөвхөн өндөр эрсдэлтэй байгууллагуудад хянан шалгалт хийх замаар шалгалтын тоог цөөрүүлж, чанарыг нэмэгдүүлнэ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ED59F3-D5D9-4B5D-A963-2BC5F21CE52B}"/>
              </a:ext>
            </a:extLst>
          </p:cNvPr>
          <p:cNvSpPr txBox="1"/>
          <p:nvPr/>
        </p:nvSpPr>
        <p:spPr>
          <a:xfrm>
            <a:off x="2630150" y="3250840"/>
            <a:ext cx="939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Хороонд ирүүлж буй дотоод хяналтын хөтөлбөрт хяналт тавих, зөвлөмж хүргүүлэх замаар хөтөлбөрийн чанарыг сайжруулна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16D023-295B-47FE-90DC-9A4DF791F129}"/>
              </a:ext>
            </a:extLst>
          </p:cNvPr>
          <p:cNvGrpSpPr/>
          <p:nvPr/>
        </p:nvGrpSpPr>
        <p:grpSpPr>
          <a:xfrm>
            <a:off x="165161" y="5883160"/>
            <a:ext cx="713777" cy="649395"/>
            <a:chOff x="4847772" y="3921125"/>
            <a:chExt cx="1119188" cy="1081088"/>
          </a:xfrm>
          <a:solidFill>
            <a:schemeClr val="accent6">
              <a:lumMod val="75000"/>
            </a:schemeClr>
          </a:solidFill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C49B8C2A-BCB7-4397-AA49-39CCD88C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772" y="3921125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693144D7-27E8-47DD-BE67-ACF5408C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772" y="4084638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C4BDAD5B-8CD8-422B-BAE2-C5AD70EBD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572" y="4084638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5" name="Freeform 19">
            <a:extLst>
              <a:ext uri="{FF2B5EF4-FFF2-40B4-BE49-F238E27FC236}">
                <a16:creationId xmlns:a16="http://schemas.microsoft.com/office/drawing/2014/main" id="{C6F0E108-4AFE-429A-A1ED-E4BBD97DCEE4}"/>
              </a:ext>
            </a:extLst>
          </p:cNvPr>
          <p:cNvSpPr>
            <a:spLocks noEditPoints="1"/>
          </p:cNvSpPr>
          <p:nvPr/>
        </p:nvSpPr>
        <p:spPr bwMode="auto">
          <a:xfrm>
            <a:off x="922519" y="6196678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72991EDE-DE10-402C-8713-58D73129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016" y="5826878"/>
            <a:ext cx="60325" cy="6207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C56310-7A54-4C10-8591-46AD948E88AF}"/>
              </a:ext>
            </a:extLst>
          </p:cNvPr>
          <p:cNvSpPr txBox="1"/>
          <p:nvPr/>
        </p:nvSpPr>
        <p:spPr>
          <a:xfrm>
            <a:off x="2630150" y="5999136"/>
            <a:ext cx="9345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Илэрсэн зөрчилд нь тохирсон, давтан үйлдэхээс сэргийлсэн хариуцлагын арга хэмжээг хэрэгжүүлнэ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0">
            <a:extLst>
              <a:ext uri="{FF2B5EF4-FFF2-40B4-BE49-F238E27FC236}">
                <a16:creationId xmlns:a16="http://schemas.microsoft.com/office/drawing/2014/main" id="{1BB4923B-04B6-4B47-8A11-B616CEE5E610}"/>
              </a:ext>
            </a:extLst>
          </p:cNvPr>
          <p:cNvGrpSpPr/>
          <p:nvPr/>
        </p:nvGrpSpPr>
        <p:grpSpPr>
          <a:xfrm>
            <a:off x="6720215" y="411851"/>
            <a:ext cx="5400176" cy="3218779"/>
            <a:chOff x="635000" y="1382713"/>
            <a:chExt cx="7869238" cy="457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93CF9B4-B156-4AEC-B2B2-1A6F2B167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71492AC-FE0B-4CB6-9897-C0E515B17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3D0082A-3798-426E-B7E9-47D8FD80F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123AC9A-0EF8-423D-A907-163DA8738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026" name="Picture 2" descr="What is the Financial Action Task Force (FATF)? - Sygna">
            <a:extLst>
              <a:ext uri="{FF2B5EF4-FFF2-40B4-BE49-F238E27FC236}">
                <a16:creationId xmlns:a16="http://schemas.microsoft.com/office/drawing/2014/main" id="{9F97D130-A34B-44DE-80A7-DA6ED13DC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7" r="29738"/>
          <a:stretch/>
        </p:blipFill>
        <p:spPr bwMode="auto">
          <a:xfrm>
            <a:off x="10446154" y="35002"/>
            <a:ext cx="1747405" cy="29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95ACC-DAC2-40A1-87A9-D182187D9A36}"/>
              </a:ext>
            </a:extLst>
          </p:cNvPr>
          <p:cNvSpPr txBox="1"/>
          <p:nvPr/>
        </p:nvSpPr>
        <p:spPr>
          <a:xfrm>
            <a:off x="112377" y="483419"/>
            <a:ext cx="42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САНХҮҮГИЙН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B9D53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ХОРИГ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АРГА ХЭМЖЭЭ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ХЭРЭГЖҮҮЛЭХ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БАЙГУУЛЛАГА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FD7BD5A6-B5A1-4D51-99AB-68DC06A3CAB5}"/>
              </a:ext>
            </a:extLst>
          </p:cNvPr>
          <p:cNvSpPr/>
          <p:nvPr/>
        </p:nvSpPr>
        <p:spPr>
          <a:xfrm>
            <a:off x="261242" y="2319623"/>
            <a:ext cx="1780630" cy="164233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0F32C552-56F3-44E2-B31B-FDF037AADDD7}"/>
              </a:ext>
            </a:extLst>
          </p:cNvPr>
          <p:cNvSpPr/>
          <p:nvPr/>
        </p:nvSpPr>
        <p:spPr>
          <a:xfrm rot="18600000">
            <a:off x="1821864" y="2220630"/>
            <a:ext cx="410536" cy="15762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22FEC033-8781-4837-A796-9092D8CD52F0}"/>
              </a:ext>
            </a:extLst>
          </p:cNvPr>
          <p:cNvSpPr/>
          <p:nvPr/>
        </p:nvSpPr>
        <p:spPr>
          <a:xfrm>
            <a:off x="2073361" y="2110556"/>
            <a:ext cx="1780630" cy="16423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3B56CD9D-0D6C-493A-B4EE-47C4F660DE7E}"/>
              </a:ext>
            </a:extLst>
          </p:cNvPr>
          <p:cNvSpPr/>
          <p:nvPr/>
        </p:nvSpPr>
        <p:spPr>
          <a:xfrm>
            <a:off x="3869559" y="1902653"/>
            <a:ext cx="1780630" cy="1642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5A2CD360-7726-4C96-BF32-60047AC15066}"/>
              </a:ext>
            </a:extLst>
          </p:cNvPr>
          <p:cNvSpPr/>
          <p:nvPr/>
        </p:nvSpPr>
        <p:spPr>
          <a:xfrm rot="18600000">
            <a:off x="3650045" y="2008990"/>
            <a:ext cx="410536" cy="157627"/>
          </a:xfrm>
          <a:prstGeom prst="roundRect">
            <a:avLst>
              <a:gd name="adj" fmla="val 50000"/>
            </a:avLst>
          </a:prstGeom>
          <a:solidFill>
            <a:srgbClr val="2159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31922B-EFEB-4112-A863-D7EBBF5BECFB}"/>
              </a:ext>
            </a:extLst>
          </p:cNvPr>
          <p:cNvSpPr/>
          <p:nvPr/>
        </p:nvSpPr>
        <p:spPr>
          <a:xfrm>
            <a:off x="848432" y="241999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67F67-ED1F-430A-A2B5-94F963F7DDEA}"/>
              </a:ext>
            </a:extLst>
          </p:cNvPr>
          <p:cNvSpPr/>
          <p:nvPr/>
        </p:nvSpPr>
        <p:spPr>
          <a:xfrm>
            <a:off x="602389" y="1997445"/>
            <a:ext cx="1090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G-7 </a:t>
            </a: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уулзалт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A58796-542A-4964-91BF-F6867ED610B3}"/>
              </a:ext>
            </a:extLst>
          </p:cNvPr>
          <p:cNvSpPr/>
          <p:nvPr/>
        </p:nvSpPr>
        <p:spPr>
          <a:xfrm>
            <a:off x="4451453" y="201256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B4178D-5CE8-4C4A-846A-4226EDDE0365}"/>
              </a:ext>
            </a:extLst>
          </p:cNvPr>
          <p:cNvSpPr/>
          <p:nvPr/>
        </p:nvSpPr>
        <p:spPr>
          <a:xfrm>
            <a:off x="3945193" y="1208277"/>
            <a:ext cx="161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Терроризмыг санхүүжүүлэхтэй тэмцэх чиг үүрэг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A4D283-8E63-49C9-8920-033225A900FD}"/>
              </a:ext>
            </a:extLst>
          </p:cNvPr>
          <p:cNvSpPr/>
          <p:nvPr/>
        </p:nvSpPr>
        <p:spPr>
          <a:xfrm>
            <a:off x="6242986" y="1807494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EF439E-83F5-4E53-8F2F-A7C406F9D3A0}"/>
              </a:ext>
            </a:extLst>
          </p:cNvPr>
          <p:cNvSpPr/>
          <p:nvPr/>
        </p:nvSpPr>
        <p:spPr>
          <a:xfrm>
            <a:off x="5731088" y="1191412"/>
            <a:ext cx="161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ҮОХЗД-тэй тэмцэх чиг үүрэг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4DE4AB-2EEF-4C7E-93D0-860A96C16B76}"/>
              </a:ext>
            </a:extLst>
          </p:cNvPr>
          <p:cNvCxnSpPr>
            <a:cxnSpLocks/>
          </p:cNvCxnSpPr>
          <p:nvPr/>
        </p:nvCxnSpPr>
        <p:spPr>
          <a:xfrm>
            <a:off x="2154032" y="2368054"/>
            <a:ext cx="133661" cy="170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D4BAE35-99F1-4389-958A-8B3AF7962E1A}"/>
              </a:ext>
            </a:extLst>
          </p:cNvPr>
          <p:cNvSpPr/>
          <p:nvPr/>
        </p:nvSpPr>
        <p:spPr>
          <a:xfrm>
            <a:off x="2312836" y="2561128"/>
            <a:ext cx="1824089" cy="276999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онд анхны зөвлөмж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3C73C7DD-B5DE-433C-8878-0DD03F008893}"/>
              </a:ext>
            </a:extLst>
          </p:cNvPr>
          <p:cNvSpPr/>
          <p:nvPr/>
        </p:nvSpPr>
        <p:spPr>
          <a:xfrm rot="18600000">
            <a:off x="5437472" y="1807645"/>
            <a:ext cx="410536" cy="157627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Rounded Rectangle 13">
            <a:extLst>
              <a:ext uri="{FF2B5EF4-FFF2-40B4-BE49-F238E27FC236}">
                <a16:creationId xmlns:a16="http://schemas.microsoft.com/office/drawing/2014/main" id="{4CA90A22-1BEC-40C6-B129-70CEEA6938BE}"/>
              </a:ext>
            </a:extLst>
          </p:cNvPr>
          <p:cNvSpPr/>
          <p:nvPr/>
        </p:nvSpPr>
        <p:spPr>
          <a:xfrm>
            <a:off x="5650189" y="1693886"/>
            <a:ext cx="1780630" cy="16423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B6AB202-3254-4CF4-9755-1821D4E87E03}"/>
              </a:ext>
            </a:extLst>
          </p:cNvPr>
          <p:cNvSpPr/>
          <p:nvPr/>
        </p:nvSpPr>
        <p:spPr>
          <a:xfrm>
            <a:off x="2648708" y="22049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3A22F12-CB12-44C1-A1AB-E0610F5831B0}"/>
              </a:ext>
            </a:extLst>
          </p:cNvPr>
          <p:cNvSpPr/>
          <p:nvPr/>
        </p:nvSpPr>
        <p:spPr>
          <a:xfrm>
            <a:off x="2143125" y="1611255"/>
            <a:ext cx="161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Хар, саарал жагсаалт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BD1704-5737-449D-A2A0-96E052BB93A7}"/>
              </a:ext>
            </a:extLst>
          </p:cNvPr>
          <p:cNvGrpSpPr/>
          <p:nvPr/>
        </p:nvGrpSpPr>
        <p:grpSpPr>
          <a:xfrm>
            <a:off x="1604443" y="3683434"/>
            <a:ext cx="236738" cy="206152"/>
            <a:chOff x="2411760" y="3708613"/>
            <a:chExt cx="206152" cy="20615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1657663-3860-4BC0-A82C-74158450E58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Chevron 91">
              <a:extLst>
                <a:ext uri="{FF2B5EF4-FFF2-40B4-BE49-F238E27FC236}">
                  <a16:creationId xmlns:a16="http://schemas.microsoft.com/office/drawing/2014/main" id="{21E629C3-F508-43B0-A672-22F5D4533E2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A25CAB5-C836-4366-8868-B6E6419440C5}"/>
              </a:ext>
            </a:extLst>
          </p:cNvPr>
          <p:cNvGrpSpPr/>
          <p:nvPr/>
        </p:nvGrpSpPr>
        <p:grpSpPr>
          <a:xfrm>
            <a:off x="1604443" y="3981011"/>
            <a:ext cx="236738" cy="206152"/>
            <a:chOff x="2411760" y="3708613"/>
            <a:chExt cx="206152" cy="20615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2636D51-BA50-4425-BF1F-B34F7A7F0A8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Chevron 98">
              <a:extLst>
                <a:ext uri="{FF2B5EF4-FFF2-40B4-BE49-F238E27FC236}">
                  <a16:creationId xmlns:a16="http://schemas.microsoft.com/office/drawing/2014/main" id="{BC9C781C-BBD3-4E99-A57A-0F0AAD26223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DFA2F0E-AE76-4DB0-B233-543A3B5A9047}"/>
              </a:ext>
            </a:extLst>
          </p:cNvPr>
          <p:cNvSpPr txBox="1"/>
          <p:nvPr/>
        </p:nvSpPr>
        <p:spPr>
          <a:xfrm>
            <a:off x="1813324" y="3628638"/>
            <a:ext cx="329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Хууль, эрх зүйн зохицуулалт бий болгох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6337292-D68F-43B1-8EE9-BB4FF937A40D}"/>
              </a:ext>
            </a:extLst>
          </p:cNvPr>
          <p:cNvSpPr txBox="1"/>
          <p:nvPr/>
        </p:nvSpPr>
        <p:spPr>
          <a:xfrm>
            <a:off x="1801375" y="3930198"/>
            <a:ext cx="372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Олон улсын санхүүгийн системийг хамгаалах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lue Goals Clipart">
            <a:extLst>
              <a:ext uri="{FF2B5EF4-FFF2-40B4-BE49-F238E27FC236}">
                <a16:creationId xmlns:a16="http://schemas.microsoft.com/office/drawing/2014/main" id="{71F3ED26-A881-496F-A5B8-5D2F02C68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14042" r="17591" b="14933"/>
          <a:stretch/>
        </p:blipFill>
        <p:spPr bwMode="auto">
          <a:xfrm>
            <a:off x="508266" y="3257492"/>
            <a:ext cx="1045393" cy="9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24226676-9A65-43D5-994B-4E2853729BF0}"/>
              </a:ext>
            </a:extLst>
          </p:cNvPr>
          <p:cNvSpPr txBox="1"/>
          <p:nvPr/>
        </p:nvSpPr>
        <p:spPr>
          <a:xfrm>
            <a:off x="1901076" y="4938465"/>
            <a:ext cx="3450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sng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Хяналтын 3 төрөл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mn-MN" sz="1400" b="0" i="0" u="sng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5FE7070-B860-48F1-84C9-C4347BB99975}"/>
              </a:ext>
            </a:extLst>
          </p:cNvPr>
          <p:cNvGrpSpPr/>
          <p:nvPr/>
        </p:nvGrpSpPr>
        <p:grpSpPr>
          <a:xfrm>
            <a:off x="1604443" y="3375975"/>
            <a:ext cx="236738" cy="206152"/>
            <a:chOff x="2411760" y="3708613"/>
            <a:chExt cx="206152" cy="206152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465DD9C-184C-4932-8F25-7E3CC2C75989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Chevron 105">
              <a:extLst>
                <a:ext uri="{FF2B5EF4-FFF2-40B4-BE49-F238E27FC236}">
                  <a16:creationId xmlns:a16="http://schemas.microsoft.com/office/drawing/2014/main" id="{412524BE-C43A-4805-834F-7818C1F85BA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72CF29E9-4F38-4D8E-9330-89671B13201C}"/>
              </a:ext>
            </a:extLst>
          </p:cNvPr>
          <p:cNvSpPr txBox="1"/>
          <p:nvPr/>
        </p:nvSpPr>
        <p:spPr>
          <a:xfrm>
            <a:off x="1829194" y="3340716"/>
            <a:ext cx="314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МУТСТ тогтолцоог бүрдүүлэх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hlinkClick r:id="rId4" action="ppaction://hlinkfile"/>
            <a:extLst>
              <a:ext uri="{FF2B5EF4-FFF2-40B4-BE49-F238E27FC236}">
                <a16:creationId xmlns:a16="http://schemas.microsoft.com/office/drawing/2014/main" id="{3B652256-8A55-4BEA-B07D-CA1310AE906E}"/>
              </a:ext>
            </a:extLst>
          </p:cNvPr>
          <p:cNvSpPr txBox="1"/>
          <p:nvPr/>
        </p:nvSpPr>
        <p:spPr>
          <a:xfrm>
            <a:off x="5973856" y="3824218"/>
            <a:ext cx="156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бүсийн байгууллага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247B21E-5D33-4A4F-B1BE-EF65EF753781}"/>
              </a:ext>
            </a:extLst>
          </p:cNvPr>
          <p:cNvSpPr txBox="1"/>
          <p:nvPr/>
        </p:nvSpPr>
        <p:spPr>
          <a:xfrm>
            <a:off x="9131895" y="3854400"/>
            <a:ext cx="1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 гаруй улс орон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1E5579-9DC4-4549-BA6F-12102CF3CDFD}"/>
              </a:ext>
            </a:extLst>
          </p:cNvPr>
          <p:cNvSpPr txBox="1"/>
          <p:nvPr/>
        </p:nvSpPr>
        <p:spPr>
          <a:xfrm>
            <a:off x="7597006" y="3484057"/>
            <a:ext cx="160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B9D5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Жилд 3 удаагийн хурал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9D53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1" name="Elbow Connector 24">
            <a:extLst>
              <a:ext uri="{FF2B5EF4-FFF2-40B4-BE49-F238E27FC236}">
                <a16:creationId xmlns:a16="http://schemas.microsoft.com/office/drawing/2014/main" id="{71B8F97A-9503-4FF3-AC8F-8F8CAA08CB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16435" y="4925142"/>
            <a:ext cx="911172" cy="19261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30E3C3E7-099F-4D67-A430-A0DFEA1BA329}"/>
              </a:ext>
            </a:extLst>
          </p:cNvPr>
          <p:cNvSpPr/>
          <p:nvPr/>
        </p:nvSpPr>
        <p:spPr>
          <a:xfrm>
            <a:off x="6651463" y="4350166"/>
            <a:ext cx="246043" cy="23893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134" name="Elbow Connector 24">
            <a:extLst>
              <a:ext uri="{FF2B5EF4-FFF2-40B4-BE49-F238E27FC236}">
                <a16:creationId xmlns:a16="http://schemas.microsoft.com/office/drawing/2014/main" id="{36C6C39E-B898-48B6-878B-2A18CF4743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36531" y="4937433"/>
            <a:ext cx="911172" cy="19261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8430B35B-9339-4AD7-95F0-BD1EC3DDFCB3}"/>
              </a:ext>
            </a:extLst>
          </p:cNvPr>
          <p:cNvSpPr/>
          <p:nvPr/>
        </p:nvSpPr>
        <p:spPr>
          <a:xfrm>
            <a:off x="9671559" y="4362457"/>
            <a:ext cx="246043" cy="2389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137" name="Elbow Connector 24">
            <a:extLst>
              <a:ext uri="{FF2B5EF4-FFF2-40B4-BE49-F238E27FC236}">
                <a16:creationId xmlns:a16="http://schemas.microsoft.com/office/drawing/2014/main" id="{9A3D3F9D-82D5-41CA-A8B2-CDFAECF0C0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26567" y="4559590"/>
            <a:ext cx="911172" cy="19261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9AB68017-DF10-4DE2-BEE3-551D63B1F216}"/>
              </a:ext>
            </a:extLst>
          </p:cNvPr>
          <p:cNvSpPr/>
          <p:nvPr/>
        </p:nvSpPr>
        <p:spPr>
          <a:xfrm>
            <a:off x="8261595" y="3984614"/>
            <a:ext cx="246043" cy="2389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140" name="Elbow Connector 24">
            <a:extLst>
              <a:ext uri="{FF2B5EF4-FFF2-40B4-BE49-F238E27FC236}">
                <a16:creationId xmlns:a16="http://schemas.microsoft.com/office/drawing/2014/main" id="{DA0AED1A-876B-4E59-AFE9-50FFD70CC8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826156" y="4517198"/>
            <a:ext cx="911172" cy="19261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>
                <a:lumMod val="5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FA3BFBFC-9809-4518-A958-945710521458}"/>
              </a:ext>
            </a:extLst>
          </p:cNvPr>
          <p:cNvSpPr/>
          <p:nvPr/>
        </p:nvSpPr>
        <p:spPr>
          <a:xfrm>
            <a:off x="11061184" y="3942222"/>
            <a:ext cx="246043" cy="2389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2" name="TextBox 141">
            <a:hlinkClick r:id="rId5" action="ppaction://hlinkfile"/>
            <a:extLst>
              <a:ext uri="{FF2B5EF4-FFF2-40B4-BE49-F238E27FC236}">
                <a16:creationId xmlns:a16="http://schemas.microsoft.com/office/drawing/2014/main" id="{A646F4E7-08C9-4B21-886E-6E7D0B2BFB2B}"/>
              </a:ext>
            </a:extLst>
          </p:cNvPr>
          <p:cNvSpPr txBox="1"/>
          <p:nvPr/>
        </p:nvSpPr>
        <p:spPr>
          <a:xfrm>
            <a:off x="10326016" y="3418250"/>
            <a:ext cx="171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39 гишүүн байгууллага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" name="Picture 8" descr="APG: Good Progress from Taiwan; Pakistan Falls to 'Enhanced Follow-up'">
            <a:extLst>
              <a:ext uri="{FF2B5EF4-FFF2-40B4-BE49-F238E27FC236}">
                <a16:creationId xmlns:a16="http://schemas.microsoft.com/office/drawing/2014/main" id="{870DDC0A-1C08-430C-9A0A-38A18FBB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r="24168"/>
          <a:stretch/>
        </p:blipFill>
        <p:spPr bwMode="auto">
          <a:xfrm>
            <a:off x="6334216" y="5540530"/>
            <a:ext cx="1234458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0FE069F2-7606-4A6A-BDB3-3846F2AD6628}"/>
              </a:ext>
            </a:extLst>
          </p:cNvPr>
          <p:cNvSpPr txBox="1"/>
          <p:nvPr/>
        </p:nvSpPr>
        <p:spPr>
          <a:xfrm>
            <a:off x="7687491" y="5069090"/>
            <a:ext cx="17830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 6, 10 дугаар сар</a:t>
            </a:r>
          </a:p>
        </p:txBody>
      </p:sp>
      <p:pic>
        <p:nvPicPr>
          <p:cNvPr id="1034" name="Picture 10" descr="Collection Of Road - Road Map Clipart Png, Transparent Png - kindpng">
            <a:extLst>
              <a:ext uri="{FF2B5EF4-FFF2-40B4-BE49-F238E27FC236}">
                <a16:creationId xmlns:a16="http://schemas.microsoft.com/office/drawing/2014/main" id="{0BB928CD-48B5-40A7-94C1-59154689E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7667" r="13956" b="7667"/>
          <a:stretch/>
        </p:blipFill>
        <p:spPr bwMode="auto">
          <a:xfrm>
            <a:off x="9470551" y="5540530"/>
            <a:ext cx="1234457" cy="7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Building Clipart, Download Free Clip Art, Free Clip Art on Clipart  Library">
            <a:extLst>
              <a:ext uri="{FF2B5EF4-FFF2-40B4-BE49-F238E27FC236}">
                <a16:creationId xmlns:a16="http://schemas.microsoft.com/office/drawing/2014/main" id="{119F9E5D-2B9F-44FF-AFDC-69744FED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545" y="5143625"/>
            <a:ext cx="1121542" cy="11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ofessional Conference Organisers - Mobiwise Media Labs">
            <a:extLst>
              <a:ext uri="{FF2B5EF4-FFF2-40B4-BE49-F238E27FC236}">
                <a16:creationId xmlns:a16="http://schemas.microsoft.com/office/drawing/2014/main" id="{917D9AEE-0BD9-492B-86F1-816E3ECA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18" y="5183718"/>
            <a:ext cx="1464433" cy="9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ular Proces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92B6B15-A0E9-4CC2-8BDD-6F29060BE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3064" r="2756" b="6661"/>
          <a:stretch/>
        </p:blipFill>
        <p:spPr bwMode="auto">
          <a:xfrm>
            <a:off x="6675996" y="2168045"/>
            <a:ext cx="1306061" cy="12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74C64-6511-4123-A7DA-CE44DD1BA39F}"/>
              </a:ext>
            </a:extLst>
          </p:cNvPr>
          <p:cNvSpPr txBox="1"/>
          <p:nvPr/>
        </p:nvSpPr>
        <p:spPr>
          <a:xfrm>
            <a:off x="6992514" y="2654023"/>
            <a:ext cx="788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DE7EB-FF3F-4D75-8B9D-745BBD9C77A9}"/>
              </a:ext>
            </a:extLst>
          </p:cNvPr>
          <p:cNvSpPr txBox="1"/>
          <p:nvPr/>
        </p:nvSpPr>
        <p:spPr>
          <a:xfrm>
            <a:off x="8206681" y="2623209"/>
            <a:ext cx="319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Харилцан үнэлгээний тайлан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4C5350-0FAA-4A10-988D-D8024D93C66F}"/>
              </a:ext>
            </a:extLst>
          </p:cNvPr>
          <p:cNvGrpSpPr/>
          <p:nvPr/>
        </p:nvGrpSpPr>
        <p:grpSpPr>
          <a:xfrm>
            <a:off x="8022433" y="2688457"/>
            <a:ext cx="207464" cy="206152"/>
            <a:chOff x="2411760" y="3708613"/>
            <a:chExt cx="206152" cy="20615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E68755-0883-4EE3-B570-278C0B39796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Chevron 98">
              <a:extLst>
                <a:ext uri="{FF2B5EF4-FFF2-40B4-BE49-F238E27FC236}">
                  <a16:creationId xmlns:a16="http://schemas.microsoft.com/office/drawing/2014/main" id="{83A8AAA6-B418-437B-872C-4C43747EB8B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A224EC-D63D-4D7C-835F-094E01DA69C8}"/>
              </a:ext>
            </a:extLst>
          </p:cNvPr>
          <p:cNvGrpSpPr/>
          <p:nvPr/>
        </p:nvGrpSpPr>
        <p:grpSpPr>
          <a:xfrm>
            <a:off x="1917235" y="5626477"/>
            <a:ext cx="266206" cy="206152"/>
            <a:chOff x="2411760" y="3708613"/>
            <a:chExt cx="206152" cy="2061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BECB9D8-4575-46F3-9E20-E6046CBA3A5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Chevron 91">
              <a:extLst>
                <a:ext uri="{FF2B5EF4-FFF2-40B4-BE49-F238E27FC236}">
                  <a16:creationId xmlns:a16="http://schemas.microsoft.com/office/drawing/2014/main" id="{3C18A11B-93A9-4FFC-96DC-706E5DB8049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F851160-548B-4BAF-8349-FF508AA0B16C}"/>
              </a:ext>
            </a:extLst>
          </p:cNvPr>
          <p:cNvGrpSpPr/>
          <p:nvPr/>
        </p:nvGrpSpPr>
        <p:grpSpPr>
          <a:xfrm>
            <a:off x="1917235" y="5924054"/>
            <a:ext cx="266206" cy="206152"/>
            <a:chOff x="2411760" y="3708613"/>
            <a:chExt cx="206152" cy="20615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C6BF18F-4F06-44F7-8808-726843EE2E8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Chevron 98">
              <a:extLst>
                <a:ext uri="{FF2B5EF4-FFF2-40B4-BE49-F238E27FC236}">
                  <a16:creationId xmlns:a16="http://schemas.microsoft.com/office/drawing/2014/main" id="{0BF98C5D-8920-49FE-A2A8-389B6CF37D8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40B5EA-CFE6-4C5B-A383-B4FD5F84F5FD}"/>
              </a:ext>
            </a:extLst>
          </p:cNvPr>
          <p:cNvGrpSpPr/>
          <p:nvPr/>
        </p:nvGrpSpPr>
        <p:grpSpPr>
          <a:xfrm>
            <a:off x="1917235" y="5319018"/>
            <a:ext cx="266206" cy="206152"/>
            <a:chOff x="2411760" y="3708613"/>
            <a:chExt cx="206152" cy="20615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E7D7CC-23CE-4DFC-AFF9-512A523B0BA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Chevron 105">
              <a:extLst>
                <a:ext uri="{FF2B5EF4-FFF2-40B4-BE49-F238E27FC236}">
                  <a16:creationId xmlns:a16="http://schemas.microsoft.com/office/drawing/2014/main" id="{3BA0CD7A-090D-4FC8-A7CD-2726ECFCA97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E0E45DE-CD6C-4120-995E-9FF355CF26FF}"/>
              </a:ext>
            </a:extLst>
          </p:cNvPr>
          <p:cNvSpPr txBox="1"/>
          <p:nvPr/>
        </p:nvSpPr>
        <p:spPr>
          <a:xfrm>
            <a:off x="2147737" y="5269876"/>
            <a:ext cx="3262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Энгийн хяналт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92C1F7-0C1F-46B0-94B0-029D0BCA9136}"/>
              </a:ext>
            </a:extLst>
          </p:cNvPr>
          <p:cNvSpPr txBox="1"/>
          <p:nvPr/>
        </p:nvSpPr>
        <p:spPr>
          <a:xfrm>
            <a:off x="2146441" y="5586601"/>
            <a:ext cx="189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Өргөтгөсөн хяналт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274913A-D0A2-4543-BE56-52D7B8E6BE12}"/>
              </a:ext>
            </a:extLst>
          </p:cNvPr>
          <p:cNvSpPr txBox="1"/>
          <p:nvPr/>
        </p:nvSpPr>
        <p:spPr>
          <a:xfrm>
            <a:off x="2146441" y="5885092"/>
            <a:ext cx="290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Эрчимтэй өргөтгөсөн хяналт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2DA5A94-8974-4BBF-8FD5-E3EBC8D1BE48}"/>
              </a:ext>
            </a:extLst>
          </p:cNvPr>
          <p:cNvSpPr/>
          <p:nvPr/>
        </p:nvSpPr>
        <p:spPr>
          <a:xfrm>
            <a:off x="1" y="-11509"/>
            <a:ext cx="12192000" cy="4301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9" name="Picture 10">
            <a:extLst>
              <a:ext uri="{FF2B5EF4-FFF2-40B4-BE49-F238E27FC236}">
                <a16:creationId xmlns:a16="http://schemas.microsoft.com/office/drawing/2014/main" id="{78FAA6A7-918F-4DB4-A767-612BBFA71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agnify Icon Magnifying Glass Sign Search Icon Stock Illustration -  Download Image Now - iStock">
            <a:extLst>
              <a:ext uri="{FF2B5EF4-FFF2-40B4-BE49-F238E27FC236}">
                <a16:creationId xmlns:a16="http://schemas.microsoft.com/office/drawing/2014/main" id="{02F23353-6FFB-4AC6-8D9E-3C494A64A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20356" r="22337" b="21905"/>
          <a:stretch/>
        </p:blipFill>
        <p:spPr bwMode="auto">
          <a:xfrm>
            <a:off x="494530" y="4899317"/>
            <a:ext cx="1234458" cy="12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73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/>
          <p:cNvSpPr>
            <a:spLocks/>
          </p:cNvSpPr>
          <p:nvPr/>
        </p:nvSpPr>
        <p:spPr bwMode="auto">
          <a:xfrm flipH="1">
            <a:off x="1" y="-5320"/>
            <a:ext cx="6876884" cy="6863320"/>
          </a:xfrm>
          <a:custGeom>
            <a:avLst/>
            <a:gdLst>
              <a:gd name="T0" fmla="*/ 342 w 537"/>
              <a:gd name="T1" fmla="*/ 465 h 537"/>
              <a:gd name="T2" fmla="*/ 85 w 537"/>
              <a:gd name="T3" fmla="*/ 465 h 537"/>
              <a:gd name="T4" fmla="*/ 85 w 537"/>
              <a:gd name="T5" fmla="*/ 209 h 537"/>
              <a:gd name="T6" fmla="*/ 294 w 537"/>
              <a:gd name="T7" fmla="*/ 0 h 537"/>
              <a:gd name="T8" fmla="*/ 0 w 537"/>
              <a:gd name="T9" fmla="*/ 0 h 537"/>
              <a:gd name="T10" fmla="*/ 0 w 537"/>
              <a:gd name="T11" fmla="*/ 537 h 537"/>
              <a:gd name="T12" fmla="*/ 537 w 537"/>
              <a:gd name="T13" fmla="*/ 537 h 537"/>
              <a:gd name="T14" fmla="*/ 537 w 537"/>
              <a:gd name="T15" fmla="*/ 270 h 537"/>
              <a:gd name="T16" fmla="*/ 342 w 537"/>
              <a:gd name="T17" fmla="*/ 46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7" h="537">
                <a:moveTo>
                  <a:pt x="342" y="465"/>
                </a:moveTo>
                <a:cubicBezTo>
                  <a:pt x="271" y="536"/>
                  <a:pt x="156" y="536"/>
                  <a:pt x="85" y="465"/>
                </a:cubicBezTo>
                <a:cubicBezTo>
                  <a:pt x="15" y="394"/>
                  <a:pt x="15" y="280"/>
                  <a:pt x="85" y="209"/>
                </a:cubicBezTo>
                <a:cubicBezTo>
                  <a:pt x="294" y="0"/>
                  <a:pt x="294" y="0"/>
                  <a:pt x="2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37"/>
                  <a:pt x="0" y="537"/>
                  <a:pt x="0" y="537"/>
                </a:cubicBezTo>
                <a:cubicBezTo>
                  <a:pt x="537" y="537"/>
                  <a:pt x="537" y="537"/>
                  <a:pt x="537" y="537"/>
                </a:cubicBezTo>
                <a:cubicBezTo>
                  <a:pt x="537" y="270"/>
                  <a:pt x="537" y="270"/>
                  <a:pt x="537" y="270"/>
                </a:cubicBezTo>
                <a:lnTo>
                  <a:pt x="342" y="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6" y="788601"/>
            <a:ext cx="5557332" cy="47141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71278" y="1973675"/>
            <a:ext cx="644719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mn-MN" sz="3200" dirty="0"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Анхаарал </a:t>
            </a:r>
          </a:p>
          <a:p>
            <a:pPr algn="ctr"/>
            <a:r>
              <a:rPr lang="mn-MN" sz="3200" dirty="0"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хандуулсанд баярлалаа</a:t>
            </a:r>
            <a:endParaRPr lang="en-GB" sz="4000" dirty="0"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623" y="3752615"/>
            <a:ext cx="40819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Засгийн газрын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байр</a:t>
            </a:r>
          </a:p>
          <a:p>
            <a:pPr>
              <a:lnSpc>
                <a:spcPct val="150000"/>
              </a:lnSpc>
            </a:pPr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 тойруу 3, Чингэлтэй дүүрэг</a:t>
            </a:r>
          </a:p>
          <a:p>
            <a:pPr>
              <a:lnSpc>
                <a:spcPct val="150000"/>
              </a:lnSpc>
            </a:pPr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Улаанбаатар хот, Монгол улс</a:t>
            </a:r>
          </a:p>
          <a:p>
            <a:r>
              <a:rPr lang="mn-MN" sz="1400" dirty="0">
                <a:solidFill>
                  <a:srgbClr val="FFFFFF"/>
                </a:solidFill>
                <a:latin typeface="Roboto"/>
              </a:rPr>
              <a:t>15160</a:t>
            </a:r>
          </a:p>
        </p:txBody>
      </p:sp>
      <p:sp>
        <p:nvSpPr>
          <p:cNvPr id="34" name="Freeform 61"/>
          <p:cNvSpPr>
            <a:spLocks noEditPoints="1"/>
          </p:cNvSpPr>
          <p:nvPr/>
        </p:nvSpPr>
        <p:spPr bwMode="auto">
          <a:xfrm>
            <a:off x="7089104" y="4933156"/>
            <a:ext cx="415925" cy="414339"/>
          </a:xfrm>
          <a:custGeom>
            <a:avLst/>
            <a:gdLst>
              <a:gd name="T0" fmla="*/ 124 w 228"/>
              <a:gd name="T1" fmla="*/ 0 h 228"/>
              <a:gd name="T2" fmla="*/ 19 w 228"/>
              <a:gd name="T3" fmla="*/ 0 h 228"/>
              <a:gd name="T4" fmla="*/ 0 w 228"/>
              <a:gd name="T5" fmla="*/ 19 h 228"/>
              <a:gd name="T6" fmla="*/ 0 w 228"/>
              <a:gd name="T7" fmla="*/ 209 h 228"/>
              <a:gd name="T8" fmla="*/ 19 w 228"/>
              <a:gd name="T9" fmla="*/ 228 h 228"/>
              <a:gd name="T10" fmla="*/ 124 w 228"/>
              <a:gd name="T11" fmla="*/ 228 h 228"/>
              <a:gd name="T12" fmla="*/ 142 w 228"/>
              <a:gd name="T13" fmla="*/ 209 h 228"/>
              <a:gd name="T14" fmla="*/ 142 w 228"/>
              <a:gd name="T15" fmla="*/ 19 h 228"/>
              <a:gd name="T16" fmla="*/ 124 w 228"/>
              <a:gd name="T17" fmla="*/ 0 h 228"/>
              <a:gd name="T18" fmla="*/ 71 w 228"/>
              <a:gd name="T19" fmla="*/ 209 h 228"/>
              <a:gd name="T20" fmla="*/ 62 w 228"/>
              <a:gd name="T21" fmla="*/ 200 h 228"/>
              <a:gd name="T22" fmla="*/ 71 w 228"/>
              <a:gd name="T23" fmla="*/ 190 h 228"/>
              <a:gd name="T24" fmla="*/ 81 w 228"/>
              <a:gd name="T25" fmla="*/ 200 h 228"/>
              <a:gd name="T26" fmla="*/ 71 w 228"/>
              <a:gd name="T27" fmla="*/ 209 h 228"/>
              <a:gd name="T28" fmla="*/ 119 w 228"/>
              <a:gd name="T29" fmla="*/ 168 h 228"/>
              <a:gd name="T30" fmla="*/ 119 w 228"/>
              <a:gd name="T31" fmla="*/ 168 h 228"/>
              <a:gd name="T32" fmla="*/ 24 w 228"/>
              <a:gd name="T33" fmla="*/ 168 h 228"/>
              <a:gd name="T34" fmla="*/ 24 w 228"/>
              <a:gd name="T35" fmla="*/ 24 h 228"/>
              <a:gd name="T36" fmla="*/ 119 w 228"/>
              <a:gd name="T37" fmla="*/ 24 h 228"/>
              <a:gd name="T38" fmla="*/ 119 w 228"/>
              <a:gd name="T39" fmla="*/ 168 h 228"/>
              <a:gd name="T40" fmla="*/ 194 w 228"/>
              <a:gd name="T41" fmla="*/ 32 h 228"/>
              <a:gd name="T42" fmla="*/ 181 w 228"/>
              <a:gd name="T43" fmla="*/ 32 h 228"/>
              <a:gd name="T44" fmla="*/ 181 w 228"/>
              <a:gd name="T45" fmla="*/ 45 h 228"/>
              <a:gd name="T46" fmla="*/ 209 w 228"/>
              <a:gd name="T47" fmla="*/ 114 h 228"/>
              <a:gd name="T48" fmla="*/ 180 w 228"/>
              <a:gd name="T49" fmla="*/ 183 h 228"/>
              <a:gd name="T50" fmla="*/ 180 w 228"/>
              <a:gd name="T51" fmla="*/ 196 h 228"/>
              <a:gd name="T52" fmla="*/ 187 w 228"/>
              <a:gd name="T53" fmla="*/ 199 h 228"/>
              <a:gd name="T54" fmla="*/ 194 w 228"/>
              <a:gd name="T55" fmla="*/ 196 h 228"/>
              <a:gd name="T56" fmla="*/ 228 w 228"/>
              <a:gd name="T57" fmla="*/ 114 h 228"/>
              <a:gd name="T58" fmla="*/ 194 w 228"/>
              <a:gd name="T59" fmla="*/ 32 h 228"/>
              <a:gd name="T60" fmla="*/ 168 w 228"/>
              <a:gd name="T61" fmla="*/ 58 h 228"/>
              <a:gd name="T62" fmla="*/ 155 w 228"/>
              <a:gd name="T63" fmla="*/ 58 h 228"/>
              <a:gd name="T64" fmla="*/ 155 w 228"/>
              <a:gd name="T65" fmla="*/ 71 h 228"/>
              <a:gd name="T66" fmla="*/ 173 w 228"/>
              <a:gd name="T67" fmla="*/ 114 h 228"/>
              <a:gd name="T68" fmla="*/ 155 w 228"/>
              <a:gd name="T69" fmla="*/ 156 h 228"/>
              <a:gd name="T70" fmla="*/ 155 w 228"/>
              <a:gd name="T71" fmla="*/ 170 h 228"/>
              <a:gd name="T72" fmla="*/ 162 w 228"/>
              <a:gd name="T73" fmla="*/ 172 h 228"/>
              <a:gd name="T74" fmla="*/ 168 w 228"/>
              <a:gd name="T75" fmla="*/ 170 h 228"/>
              <a:gd name="T76" fmla="*/ 191 w 228"/>
              <a:gd name="T77" fmla="*/ 114 h 228"/>
              <a:gd name="T78" fmla="*/ 168 w 228"/>
              <a:gd name="T79" fmla="*/ 5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" h="228">
                <a:moveTo>
                  <a:pt x="124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20"/>
                  <a:pt x="9" y="228"/>
                  <a:pt x="19" y="228"/>
                </a:cubicBezTo>
                <a:cubicBezTo>
                  <a:pt x="124" y="228"/>
                  <a:pt x="124" y="228"/>
                  <a:pt x="124" y="228"/>
                </a:cubicBezTo>
                <a:cubicBezTo>
                  <a:pt x="134" y="228"/>
                  <a:pt x="142" y="220"/>
                  <a:pt x="142" y="209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42" y="9"/>
                  <a:pt x="134" y="0"/>
                  <a:pt x="124" y="0"/>
                </a:cubicBezTo>
                <a:close/>
                <a:moveTo>
                  <a:pt x="71" y="209"/>
                </a:moveTo>
                <a:cubicBezTo>
                  <a:pt x="66" y="209"/>
                  <a:pt x="62" y="205"/>
                  <a:pt x="62" y="200"/>
                </a:cubicBezTo>
                <a:cubicBezTo>
                  <a:pt x="62" y="194"/>
                  <a:pt x="66" y="190"/>
                  <a:pt x="71" y="190"/>
                </a:cubicBezTo>
                <a:cubicBezTo>
                  <a:pt x="76" y="190"/>
                  <a:pt x="81" y="194"/>
                  <a:pt x="81" y="200"/>
                </a:cubicBezTo>
                <a:cubicBezTo>
                  <a:pt x="81" y="205"/>
                  <a:pt x="76" y="209"/>
                  <a:pt x="71" y="209"/>
                </a:cubicBezTo>
                <a:close/>
                <a:moveTo>
                  <a:pt x="119" y="168"/>
                </a:moveTo>
                <a:cubicBezTo>
                  <a:pt x="119" y="168"/>
                  <a:pt x="119" y="168"/>
                  <a:pt x="119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24"/>
                  <a:pt x="24" y="24"/>
                  <a:pt x="24" y="24"/>
                </a:cubicBezTo>
                <a:cubicBezTo>
                  <a:pt x="119" y="24"/>
                  <a:pt x="119" y="24"/>
                  <a:pt x="119" y="24"/>
                </a:cubicBezTo>
                <a:lnTo>
                  <a:pt x="119" y="168"/>
                </a:lnTo>
                <a:close/>
                <a:moveTo>
                  <a:pt x="194" y="32"/>
                </a:moveTo>
                <a:cubicBezTo>
                  <a:pt x="190" y="28"/>
                  <a:pt x="184" y="28"/>
                  <a:pt x="181" y="32"/>
                </a:cubicBezTo>
                <a:cubicBezTo>
                  <a:pt x="177" y="36"/>
                  <a:pt x="177" y="42"/>
                  <a:pt x="181" y="45"/>
                </a:cubicBezTo>
                <a:cubicBezTo>
                  <a:pt x="199" y="64"/>
                  <a:pt x="209" y="88"/>
                  <a:pt x="209" y="114"/>
                </a:cubicBezTo>
                <a:cubicBezTo>
                  <a:pt x="209" y="140"/>
                  <a:pt x="199" y="165"/>
                  <a:pt x="180" y="183"/>
                </a:cubicBezTo>
                <a:cubicBezTo>
                  <a:pt x="177" y="187"/>
                  <a:pt x="177" y="193"/>
                  <a:pt x="180" y="196"/>
                </a:cubicBezTo>
                <a:cubicBezTo>
                  <a:pt x="182" y="198"/>
                  <a:pt x="185" y="199"/>
                  <a:pt x="187" y="199"/>
                </a:cubicBezTo>
                <a:cubicBezTo>
                  <a:pt x="189" y="199"/>
                  <a:pt x="192" y="198"/>
                  <a:pt x="194" y="196"/>
                </a:cubicBezTo>
                <a:cubicBezTo>
                  <a:pt x="216" y="174"/>
                  <a:pt x="228" y="145"/>
                  <a:pt x="228" y="114"/>
                </a:cubicBezTo>
                <a:cubicBezTo>
                  <a:pt x="228" y="83"/>
                  <a:pt x="216" y="54"/>
                  <a:pt x="194" y="32"/>
                </a:cubicBezTo>
                <a:close/>
                <a:moveTo>
                  <a:pt x="168" y="58"/>
                </a:moveTo>
                <a:cubicBezTo>
                  <a:pt x="164" y="54"/>
                  <a:pt x="158" y="54"/>
                  <a:pt x="155" y="58"/>
                </a:cubicBezTo>
                <a:cubicBezTo>
                  <a:pt x="151" y="62"/>
                  <a:pt x="151" y="68"/>
                  <a:pt x="155" y="71"/>
                </a:cubicBezTo>
                <a:cubicBezTo>
                  <a:pt x="166" y="83"/>
                  <a:pt x="173" y="98"/>
                  <a:pt x="173" y="114"/>
                </a:cubicBezTo>
                <a:cubicBezTo>
                  <a:pt x="173" y="130"/>
                  <a:pt x="166" y="145"/>
                  <a:pt x="155" y="156"/>
                </a:cubicBezTo>
                <a:cubicBezTo>
                  <a:pt x="151" y="160"/>
                  <a:pt x="151" y="166"/>
                  <a:pt x="155" y="170"/>
                </a:cubicBezTo>
                <a:cubicBezTo>
                  <a:pt x="157" y="172"/>
                  <a:pt x="159" y="172"/>
                  <a:pt x="162" y="172"/>
                </a:cubicBezTo>
                <a:cubicBezTo>
                  <a:pt x="164" y="172"/>
                  <a:pt x="167" y="172"/>
                  <a:pt x="168" y="170"/>
                </a:cubicBezTo>
                <a:cubicBezTo>
                  <a:pt x="183" y="155"/>
                  <a:pt x="191" y="135"/>
                  <a:pt x="191" y="114"/>
                </a:cubicBezTo>
                <a:cubicBezTo>
                  <a:pt x="191" y="93"/>
                  <a:pt x="183" y="73"/>
                  <a:pt x="168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53"/>
          <p:cNvSpPr>
            <a:spLocks noEditPoints="1"/>
          </p:cNvSpPr>
          <p:nvPr/>
        </p:nvSpPr>
        <p:spPr bwMode="auto">
          <a:xfrm>
            <a:off x="7088437" y="5589271"/>
            <a:ext cx="460375" cy="363539"/>
          </a:xfrm>
          <a:custGeom>
            <a:avLst/>
            <a:gdLst>
              <a:gd name="T0" fmla="*/ 24 w 253"/>
              <a:gd name="T1" fmla="*/ 35 h 200"/>
              <a:gd name="T2" fmla="*/ 107 w 253"/>
              <a:gd name="T3" fmla="*/ 111 h 200"/>
              <a:gd name="T4" fmla="*/ 113 w 253"/>
              <a:gd name="T5" fmla="*/ 114 h 200"/>
              <a:gd name="T6" fmla="*/ 119 w 253"/>
              <a:gd name="T7" fmla="*/ 111 h 200"/>
              <a:gd name="T8" fmla="*/ 202 w 253"/>
              <a:gd name="T9" fmla="*/ 36 h 200"/>
              <a:gd name="T10" fmla="*/ 202 w 253"/>
              <a:gd name="T11" fmla="*/ 65 h 200"/>
              <a:gd name="T12" fmla="*/ 226 w 253"/>
              <a:gd name="T13" fmla="*/ 43 h 200"/>
              <a:gd name="T14" fmla="*/ 226 w 253"/>
              <a:gd name="T15" fmla="*/ 5 h 200"/>
              <a:gd name="T16" fmla="*/ 221 w 253"/>
              <a:gd name="T17" fmla="*/ 0 h 200"/>
              <a:gd name="T18" fmla="*/ 5 w 253"/>
              <a:gd name="T19" fmla="*/ 0 h 200"/>
              <a:gd name="T20" fmla="*/ 0 w 253"/>
              <a:gd name="T21" fmla="*/ 5 h 200"/>
              <a:gd name="T22" fmla="*/ 0 w 253"/>
              <a:gd name="T23" fmla="*/ 178 h 200"/>
              <a:gd name="T24" fmla="*/ 19 w 253"/>
              <a:gd name="T25" fmla="*/ 197 h 200"/>
              <a:gd name="T26" fmla="*/ 92 w 253"/>
              <a:gd name="T27" fmla="*/ 197 h 200"/>
              <a:gd name="T28" fmla="*/ 95 w 253"/>
              <a:gd name="T29" fmla="*/ 173 h 200"/>
              <a:gd name="T30" fmla="*/ 24 w 253"/>
              <a:gd name="T31" fmla="*/ 173 h 200"/>
              <a:gd name="T32" fmla="*/ 24 w 253"/>
              <a:gd name="T33" fmla="*/ 35 h 200"/>
              <a:gd name="T34" fmla="*/ 187 w 253"/>
              <a:gd name="T35" fmla="*/ 24 h 200"/>
              <a:gd name="T36" fmla="*/ 113 w 253"/>
              <a:gd name="T37" fmla="*/ 91 h 200"/>
              <a:gd name="T38" fmla="*/ 40 w 253"/>
              <a:gd name="T39" fmla="*/ 24 h 200"/>
              <a:gd name="T40" fmla="*/ 187 w 253"/>
              <a:gd name="T41" fmla="*/ 24 h 200"/>
              <a:gd name="T42" fmla="*/ 102 w 253"/>
              <a:gd name="T43" fmla="*/ 200 h 200"/>
              <a:gd name="T44" fmla="*/ 136 w 253"/>
              <a:gd name="T45" fmla="*/ 196 h 200"/>
              <a:gd name="T46" fmla="*/ 110 w 253"/>
              <a:gd name="T47" fmla="*/ 166 h 200"/>
              <a:gd name="T48" fmla="*/ 102 w 253"/>
              <a:gd name="T49" fmla="*/ 200 h 200"/>
              <a:gd name="T50" fmla="*/ 250 w 253"/>
              <a:gd name="T51" fmla="*/ 78 h 200"/>
              <a:gd name="T52" fmla="*/ 235 w 253"/>
              <a:gd name="T53" fmla="*/ 61 h 200"/>
              <a:gd name="T54" fmla="*/ 223 w 253"/>
              <a:gd name="T55" fmla="*/ 61 h 200"/>
              <a:gd name="T56" fmla="*/ 209 w 253"/>
              <a:gd name="T57" fmla="*/ 74 h 200"/>
              <a:gd name="T58" fmla="*/ 235 w 253"/>
              <a:gd name="T59" fmla="*/ 104 h 200"/>
              <a:gd name="T60" fmla="*/ 249 w 253"/>
              <a:gd name="T61" fmla="*/ 91 h 200"/>
              <a:gd name="T62" fmla="*/ 250 w 253"/>
              <a:gd name="T63" fmla="*/ 78 h 200"/>
              <a:gd name="T64" fmla="*/ 202 w 253"/>
              <a:gd name="T65" fmla="*/ 173 h 200"/>
              <a:gd name="T66" fmla="*/ 177 w 253"/>
              <a:gd name="T67" fmla="*/ 173 h 200"/>
              <a:gd name="T68" fmla="*/ 151 w 253"/>
              <a:gd name="T69" fmla="*/ 197 h 200"/>
              <a:gd name="T70" fmla="*/ 207 w 253"/>
              <a:gd name="T71" fmla="*/ 197 h 200"/>
              <a:gd name="T72" fmla="*/ 226 w 253"/>
              <a:gd name="T73" fmla="*/ 178 h 200"/>
              <a:gd name="T74" fmla="*/ 226 w 253"/>
              <a:gd name="T75" fmla="*/ 127 h 200"/>
              <a:gd name="T76" fmla="*/ 202 w 253"/>
              <a:gd name="T77" fmla="*/ 149 h 200"/>
              <a:gd name="T78" fmla="*/ 202 w 253"/>
              <a:gd name="T79" fmla="*/ 173 h 200"/>
              <a:gd name="T80" fmla="*/ 116 w 253"/>
              <a:gd name="T81" fmla="*/ 160 h 200"/>
              <a:gd name="T82" fmla="*/ 142 w 253"/>
              <a:gd name="T83" fmla="*/ 190 h 200"/>
              <a:gd name="T84" fmla="*/ 229 w 253"/>
              <a:gd name="T85" fmla="*/ 110 h 200"/>
              <a:gd name="T86" fmla="*/ 202 w 253"/>
              <a:gd name="T87" fmla="*/ 80 h 200"/>
              <a:gd name="T88" fmla="*/ 116 w 253"/>
              <a:gd name="T89" fmla="*/ 16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3" h="200">
                <a:moveTo>
                  <a:pt x="24" y="35"/>
                </a:moveTo>
                <a:cubicBezTo>
                  <a:pt x="107" y="111"/>
                  <a:pt x="107" y="111"/>
                  <a:pt x="107" y="111"/>
                </a:cubicBezTo>
                <a:cubicBezTo>
                  <a:pt x="108" y="113"/>
                  <a:pt x="111" y="114"/>
                  <a:pt x="113" y="114"/>
                </a:cubicBezTo>
                <a:cubicBezTo>
                  <a:pt x="115" y="114"/>
                  <a:pt x="117" y="113"/>
                  <a:pt x="119" y="111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26" y="43"/>
                  <a:pt x="226" y="43"/>
                  <a:pt x="226" y="43"/>
                </a:cubicBezTo>
                <a:cubicBezTo>
                  <a:pt x="226" y="5"/>
                  <a:pt x="226" y="5"/>
                  <a:pt x="226" y="5"/>
                </a:cubicBezTo>
                <a:cubicBezTo>
                  <a:pt x="226" y="2"/>
                  <a:pt x="224" y="0"/>
                  <a:pt x="2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9"/>
                  <a:pt x="8" y="197"/>
                  <a:pt x="19" y="197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24" y="173"/>
                  <a:pt x="24" y="173"/>
                  <a:pt x="24" y="173"/>
                </a:cubicBezTo>
                <a:lnTo>
                  <a:pt x="24" y="35"/>
                </a:lnTo>
                <a:close/>
                <a:moveTo>
                  <a:pt x="187" y="24"/>
                </a:moveTo>
                <a:cubicBezTo>
                  <a:pt x="113" y="91"/>
                  <a:pt x="113" y="91"/>
                  <a:pt x="113" y="91"/>
                </a:cubicBezTo>
                <a:cubicBezTo>
                  <a:pt x="40" y="24"/>
                  <a:pt x="40" y="24"/>
                  <a:pt x="40" y="24"/>
                </a:cubicBezTo>
                <a:lnTo>
                  <a:pt x="187" y="24"/>
                </a:lnTo>
                <a:close/>
                <a:moveTo>
                  <a:pt x="102" y="200"/>
                </a:moveTo>
                <a:cubicBezTo>
                  <a:pt x="136" y="196"/>
                  <a:pt x="136" y="196"/>
                  <a:pt x="136" y="196"/>
                </a:cubicBezTo>
                <a:cubicBezTo>
                  <a:pt x="110" y="166"/>
                  <a:pt x="110" y="166"/>
                  <a:pt x="110" y="166"/>
                </a:cubicBezTo>
                <a:lnTo>
                  <a:pt x="102" y="200"/>
                </a:lnTo>
                <a:close/>
                <a:moveTo>
                  <a:pt x="250" y="78"/>
                </a:moveTo>
                <a:cubicBezTo>
                  <a:pt x="235" y="61"/>
                  <a:pt x="235" y="61"/>
                  <a:pt x="235" y="61"/>
                </a:cubicBezTo>
                <a:cubicBezTo>
                  <a:pt x="232" y="58"/>
                  <a:pt x="226" y="58"/>
                  <a:pt x="223" y="61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35" y="104"/>
                  <a:pt x="235" y="104"/>
                  <a:pt x="235" y="104"/>
                </a:cubicBezTo>
                <a:cubicBezTo>
                  <a:pt x="249" y="91"/>
                  <a:pt x="249" y="91"/>
                  <a:pt x="249" y="91"/>
                </a:cubicBezTo>
                <a:cubicBezTo>
                  <a:pt x="253" y="87"/>
                  <a:pt x="253" y="82"/>
                  <a:pt x="250" y="78"/>
                </a:cubicBezTo>
                <a:close/>
                <a:moveTo>
                  <a:pt x="202" y="173"/>
                </a:moveTo>
                <a:cubicBezTo>
                  <a:pt x="177" y="173"/>
                  <a:pt x="177" y="173"/>
                  <a:pt x="177" y="173"/>
                </a:cubicBezTo>
                <a:cubicBezTo>
                  <a:pt x="151" y="197"/>
                  <a:pt x="151" y="197"/>
                  <a:pt x="151" y="197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17" y="197"/>
                  <a:pt x="226" y="189"/>
                  <a:pt x="226" y="178"/>
                </a:cubicBezTo>
                <a:cubicBezTo>
                  <a:pt x="226" y="127"/>
                  <a:pt x="226" y="127"/>
                  <a:pt x="226" y="127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73"/>
                  <a:pt x="202" y="173"/>
                  <a:pt x="202" y="173"/>
                </a:cubicBezTo>
                <a:close/>
                <a:moveTo>
                  <a:pt x="116" y="160"/>
                </a:moveTo>
                <a:cubicBezTo>
                  <a:pt x="142" y="190"/>
                  <a:pt x="142" y="190"/>
                  <a:pt x="142" y="190"/>
                </a:cubicBezTo>
                <a:cubicBezTo>
                  <a:pt x="229" y="110"/>
                  <a:pt x="229" y="110"/>
                  <a:pt x="229" y="110"/>
                </a:cubicBezTo>
                <a:cubicBezTo>
                  <a:pt x="202" y="80"/>
                  <a:pt x="202" y="80"/>
                  <a:pt x="202" y="80"/>
                </a:cubicBezTo>
                <a:lnTo>
                  <a:pt x="116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48811" y="4995466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70137047</a:t>
            </a:r>
            <a:r>
              <a:rPr lang="mn-MN" sz="146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15160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48811" y="5583478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muta@frc.mn</a:t>
            </a:r>
            <a:endParaRPr lang="mn-MN" sz="146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4">
            <a:extLst>
              <a:ext uri="{FF2B5EF4-FFF2-40B4-BE49-F238E27FC236}">
                <a16:creationId xmlns:a16="http://schemas.microsoft.com/office/drawing/2014/main" id="{BC1EB0FF-E593-4F65-BD5D-8BFC926D05D3}"/>
              </a:ext>
            </a:extLst>
          </p:cNvPr>
          <p:cNvSpPr/>
          <p:nvPr/>
        </p:nvSpPr>
        <p:spPr>
          <a:xfrm>
            <a:off x="10075178" y="3002830"/>
            <a:ext cx="1039823" cy="1407337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Up Arrow 7">
            <a:extLst>
              <a:ext uri="{FF2B5EF4-FFF2-40B4-BE49-F238E27FC236}">
                <a16:creationId xmlns:a16="http://schemas.microsoft.com/office/drawing/2014/main" id="{64E44ECC-E4BB-479B-981E-9ED783C58A69}"/>
              </a:ext>
            </a:extLst>
          </p:cNvPr>
          <p:cNvSpPr/>
          <p:nvPr/>
        </p:nvSpPr>
        <p:spPr>
          <a:xfrm rot="10800000">
            <a:off x="7996333" y="4410167"/>
            <a:ext cx="1001846" cy="1462944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05122-C45D-4D61-A05E-0123B6652D76}"/>
              </a:ext>
            </a:extLst>
          </p:cNvPr>
          <p:cNvSpPr/>
          <p:nvPr/>
        </p:nvSpPr>
        <p:spPr>
          <a:xfrm>
            <a:off x="0" y="4402261"/>
            <a:ext cx="12192000" cy="58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D9D05817-2620-4BF0-A269-07315F9FE0DC}"/>
              </a:ext>
            </a:extLst>
          </p:cNvPr>
          <p:cNvSpPr/>
          <p:nvPr/>
        </p:nvSpPr>
        <p:spPr>
          <a:xfrm rot="18805991">
            <a:off x="9955870" y="2469901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684924C-59FB-40E5-B52D-FE4C9D47328F}"/>
              </a:ext>
            </a:extLst>
          </p:cNvPr>
          <p:cNvSpPr txBox="1">
            <a:spLocks/>
          </p:cNvSpPr>
          <p:nvPr/>
        </p:nvSpPr>
        <p:spPr>
          <a:xfrm>
            <a:off x="3250555" y="803619"/>
            <a:ext cx="6037010" cy="979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ФАТФ-аас улс орнуудын мөнгө угаах болон терроризмыг санхүүжүүлэхтэй тэмцэх үйл ажиллагааг дараах 2 шалгуураар үнэлдэг. Үүнд: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CCB19E-5110-4E4B-ADC2-162C5BC689D7}"/>
              </a:ext>
            </a:extLst>
          </p:cNvPr>
          <p:cNvSpPr txBox="1"/>
          <p:nvPr/>
        </p:nvSpPr>
        <p:spPr>
          <a:xfrm>
            <a:off x="9287565" y="5106180"/>
            <a:ext cx="2613424" cy="64633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Үр дүнтэй байдлын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Шууд хэрэгжилт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99CEF-6B63-4860-BDBC-0E400AEB5F46}"/>
              </a:ext>
            </a:extLst>
          </p:cNvPr>
          <p:cNvSpPr txBox="1"/>
          <p:nvPr/>
        </p:nvSpPr>
        <p:spPr>
          <a:xfrm>
            <a:off x="7150149" y="3287881"/>
            <a:ext cx="2613424" cy="6463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ФАТФ-ын техникийн 40 зөвлөмж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B07465-7AC7-49D4-AC07-953340AFDFFF}"/>
              </a:ext>
            </a:extLst>
          </p:cNvPr>
          <p:cNvSpPr/>
          <p:nvPr/>
        </p:nvSpPr>
        <p:spPr>
          <a:xfrm>
            <a:off x="582290" y="1765672"/>
            <a:ext cx="60009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Улс орон ФАТФ-ын зөвлөмжүүдийг хууль, журам заавартаа хэрхэн тусгасан гэдгийг Техникийн 40 зөвлөмжийн биелэлтээр үнэлдэг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mn-MN" sz="1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Эрсдэлийн үнэлгээг авч хэрэгжүүлэх, харилцагчийг таних, хяналт шалгалтыг хэрэгжүүлэх,  терроризмыг санхүүжүүлэх, ҮОХЗД-тэй тэмцэх зэрэг МУТСТ бүхий л үйл ажиллагааг хамруулдаг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болон түүнээс олон техникийн зөвлөмжид биелүүлээгүй эсвэл хэсэгчлэн биелүүлсэн гэсэн үнэлгээ авсан тохиолдолд саарал жагсаалтад орох үндэслэл болдог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mn-MN" sz="1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F45A-179C-4115-99DD-CCC2D446CC28}"/>
              </a:ext>
            </a:extLst>
          </p:cNvPr>
          <p:cNvSpPr/>
          <p:nvPr/>
        </p:nvSpPr>
        <p:spPr>
          <a:xfrm>
            <a:off x="2014673" y="4675476"/>
            <a:ext cx="5575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Үр дүнтэй байдлын Шууд хэрэгжилт нь 40 зөвлөмж хэр үр дүнтэй хэрэгжиж байгааг үнэлдэг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mn-MN" sz="16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Техникийн зөвлөмжүүд хангагдаж байж шууд хэрэгжилт хангагдах нөхцөл бий болдог.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Нэг шууд хэрэгжилтийн үзүүлэлт хангалтгүй гэж дүгнэгдвэл саарал жагсаалтад орох үндэслэл болдог</a:t>
            </a:r>
          </a:p>
        </p:txBody>
      </p:sp>
      <p:pic>
        <p:nvPicPr>
          <p:cNvPr id="22" name="Picture 2" descr="What is the Financial Action Task Force (FATF)? - Sygna">
            <a:extLst>
              <a:ext uri="{FF2B5EF4-FFF2-40B4-BE49-F238E27FC236}">
                <a16:creationId xmlns:a16="http://schemas.microsoft.com/office/drawing/2014/main" id="{B844A412-1749-4ED8-852C-A852F8542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7" r="29738"/>
          <a:stretch/>
        </p:blipFill>
        <p:spPr bwMode="auto">
          <a:xfrm>
            <a:off x="10700665" y="389578"/>
            <a:ext cx="1491335" cy="24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1A6D85-2C6D-4F74-9E80-3B95E3F3C097}"/>
              </a:ext>
            </a:extLst>
          </p:cNvPr>
          <p:cNvSpPr/>
          <p:nvPr/>
        </p:nvSpPr>
        <p:spPr>
          <a:xfrm>
            <a:off x="1" y="1"/>
            <a:ext cx="12192000" cy="418682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493CD755-7733-4F3F-B1FD-FF57C6B87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0C382-CC8A-4B22-878A-507099EC2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98" y="475122"/>
            <a:ext cx="2215593" cy="1107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6B7FD-BFEA-4C49-962B-06F2613B21D8}"/>
              </a:ext>
            </a:extLst>
          </p:cNvPr>
          <p:cNvSpPr txBox="1"/>
          <p:nvPr/>
        </p:nvSpPr>
        <p:spPr>
          <a:xfrm>
            <a:off x="73272" y="475122"/>
            <a:ext cx="268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Монгол 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Улс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саарал 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жагсаалт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B9D53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9D53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44834A-1D4F-48A5-9563-1D4E0DCF08BF}"/>
              </a:ext>
            </a:extLst>
          </p:cNvPr>
          <p:cNvCxnSpPr>
            <a:cxnSpLocks/>
          </p:cNvCxnSpPr>
          <p:nvPr/>
        </p:nvCxnSpPr>
        <p:spPr>
          <a:xfrm>
            <a:off x="231610" y="3516306"/>
            <a:ext cx="1172878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F4F035E-6A29-4ACF-B3CC-4D578F76FB94}"/>
              </a:ext>
            </a:extLst>
          </p:cNvPr>
          <p:cNvSpPr/>
          <p:nvPr/>
        </p:nvSpPr>
        <p:spPr>
          <a:xfrm rot="18900000">
            <a:off x="620551" y="3285963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CAA85-EEAC-4A0D-B6CF-953B737D6BC2}"/>
              </a:ext>
            </a:extLst>
          </p:cNvPr>
          <p:cNvSpPr txBox="1"/>
          <p:nvPr/>
        </p:nvSpPr>
        <p:spPr>
          <a:xfrm>
            <a:off x="288098" y="3807492"/>
            <a:ext cx="1096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</a:t>
            </a: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17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D95AF5-0AD0-440D-BA13-91E9C964D8BB}"/>
              </a:ext>
            </a:extLst>
          </p:cNvPr>
          <p:cNvSpPr/>
          <p:nvPr/>
        </p:nvSpPr>
        <p:spPr>
          <a:xfrm>
            <a:off x="734050" y="3401379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46F0D2-DC3D-4768-9874-B791D4F421F8}"/>
              </a:ext>
            </a:extLst>
          </p:cNvPr>
          <p:cNvSpPr/>
          <p:nvPr/>
        </p:nvSpPr>
        <p:spPr>
          <a:xfrm rot="18900000">
            <a:off x="2028216" y="3285957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7FC2B-37DF-4C3D-96B8-7530DAC02890}"/>
              </a:ext>
            </a:extLst>
          </p:cNvPr>
          <p:cNvSpPr txBox="1"/>
          <p:nvPr/>
        </p:nvSpPr>
        <p:spPr>
          <a:xfrm>
            <a:off x="1695763" y="3807486"/>
            <a:ext cx="1096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</a:t>
            </a: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19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.01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5F917F-AF89-41A2-921B-F7E05EFA8DAB}"/>
              </a:ext>
            </a:extLst>
          </p:cNvPr>
          <p:cNvSpPr/>
          <p:nvPr/>
        </p:nvSpPr>
        <p:spPr>
          <a:xfrm>
            <a:off x="2160621" y="3401372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B5A5B0-774E-4EE9-A18D-538458DC09F4}"/>
              </a:ext>
            </a:extLst>
          </p:cNvPr>
          <p:cNvSpPr/>
          <p:nvPr/>
        </p:nvSpPr>
        <p:spPr>
          <a:xfrm rot="18900000">
            <a:off x="3388410" y="329132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0E6C3-19AB-4B6F-9419-87A9578F08FD}"/>
              </a:ext>
            </a:extLst>
          </p:cNvPr>
          <p:cNvSpPr txBox="1"/>
          <p:nvPr/>
        </p:nvSpPr>
        <p:spPr>
          <a:xfrm>
            <a:off x="3056427" y="3813778"/>
            <a:ext cx="1096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2019.07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8B044B-E615-4AEF-AC52-64DDD3DFE844}"/>
              </a:ext>
            </a:extLst>
          </p:cNvPr>
          <p:cNvSpPr/>
          <p:nvPr/>
        </p:nvSpPr>
        <p:spPr>
          <a:xfrm>
            <a:off x="3501909" y="3406736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7BD377-C36B-451A-AC04-13A088DA7BBE}"/>
              </a:ext>
            </a:extLst>
          </p:cNvPr>
          <p:cNvSpPr/>
          <p:nvPr/>
        </p:nvSpPr>
        <p:spPr>
          <a:xfrm rot="18900000">
            <a:off x="4896307" y="3302515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77E7E-272F-45C7-9AE1-FCB620D793B0}"/>
              </a:ext>
            </a:extLst>
          </p:cNvPr>
          <p:cNvSpPr txBox="1"/>
          <p:nvPr/>
        </p:nvSpPr>
        <p:spPr>
          <a:xfrm>
            <a:off x="4496376" y="3824044"/>
            <a:ext cx="11644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2019.10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732F51-316B-4EC9-B862-D9FD04D262D6}"/>
              </a:ext>
            </a:extLst>
          </p:cNvPr>
          <p:cNvSpPr/>
          <p:nvPr/>
        </p:nvSpPr>
        <p:spPr>
          <a:xfrm>
            <a:off x="5002918" y="341910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05CE98-EAB6-491C-BAD9-C0FB2A6D9A96}"/>
              </a:ext>
            </a:extLst>
          </p:cNvPr>
          <p:cNvSpPr/>
          <p:nvPr/>
        </p:nvSpPr>
        <p:spPr>
          <a:xfrm rot="18900000">
            <a:off x="6439607" y="3285185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20DB0F-0BF6-4CE2-8D4F-D931AC4234DA}"/>
              </a:ext>
            </a:extLst>
          </p:cNvPr>
          <p:cNvSpPr txBox="1"/>
          <p:nvPr/>
        </p:nvSpPr>
        <p:spPr>
          <a:xfrm>
            <a:off x="6107154" y="3806714"/>
            <a:ext cx="1164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</a:t>
            </a: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19.12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2020.02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0F32CD-81E8-4A5F-8078-8780E977BB03}"/>
              </a:ext>
            </a:extLst>
          </p:cNvPr>
          <p:cNvSpPr/>
          <p:nvPr/>
        </p:nvSpPr>
        <p:spPr>
          <a:xfrm>
            <a:off x="6553106" y="3400601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883BB8-221B-4E30-AF1B-B4E29B6DD5E7}"/>
              </a:ext>
            </a:extLst>
          </p:cNvPr>
          <p:cNvSpPr/>
          <p:nvPr/>
        </p:nvSpPr>
        <p:spPr>
          <a:xfrm rot="18900000">
            <a:off x="7991224" y="3285186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65EF1-3AF2-4D44-A8FF-79FA9DCC29C5}"/>
              </a:ext>
            </a:extLst>
          </p:cNvPr>
          <p:cNvSpPr txBox="1"/>
          <p:nvPr/>
        </p:nvSpPr>
        <p:spPr>
          <a:xfrm>
            <a:off x="7658771" y="3806715"/>
            <a:ext cx="11644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</a:t>
            </a: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20.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6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C725DB-425F-44E3-81F1-72180592F7BE}"/>
              </a:ext>
            </a:extLst>
          </p:cNvPr>
          <p:cNvSpPr/>
          <p:nvPr/>
        </p:nvSpPr>
        <p:spPr>
          <a:xfrm>
            <a:off x="8104723" y="3400602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ACE662-5EAB-4BFE-AE4F-1021D2C060D8}"/>
              </a:ext>
            </a:extLst>
          </p:cNvPr>
          <p:cNvSpPr/>
          <p:nvPr/>
        </p:nvSpPr>
        <p:spPr>
          <a:xfrm rot="18900000">
            <a:off x="9431634" y="3295670"/>
            <a:ext cx="432048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3D8DA-C2A8-4A4E-A31C-256C800A1D3A}"/>
              </a:ext>
            </a:extLst>
          </p:cNvPr>
          <p:cNvSpPr txBox="1"/>
          <p:nvPr/>
        </p:nvSpPr>
        <p:spPr>
          <a:xfrm>
            <a:off x="9025486" y="3806679"/>
            <a:ext cx="11644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202</a:t>
            </a: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0.09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D1E57A-E9E7-49CE-AF9A-FDE1A3E44196}"/>
              </a:ext>
            </a:extLst>
          </p:cNvPr>
          <p:cNvSpPr/>
          <p:nvPr/>
        </p:nvSpPr>
        <p:spPr>
          <a:xfrm>
            <a:off x="9545133" y="3411086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7B1CED-36BB-4F46-AF4A-5827896C7E81}"/>
              </a:ext>
            </a:extLst>
          </p:cNvPr>
          <p:cNvSpPr/>
          <p:nvPr/>
        </p:nvSpPr>
        <p:spPr>
          <a:xfrm>
            <a:off x="11577319" y="4162051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A7CB9E-B26D-474B-A516-F888F1D48E2D}"/>
              </a:ext>
            </a:extLst>
          </p:cNvPr>
          <p:cNvCxnSpPr>
            <a:cxnSpLocks/>
          </p:cNvCxnSpPr>
          <p:nvPr/>
        </p:nvCxnSpPr>
        <p:spPr>
          <a:xfrm>
            <a:off x="117220" y="4267537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4FCF5E-C7B5-4E6F-BF7A-7C1E042C8178}"/>
              </a:ext>
            </a:extLst>
          </p:cNvPr>
          <p:cNvGrpSpPr/>
          <p:nvPr/>
        </p:nvGrpSpPr>
        <p:grpSpPr>
          <a:xfrm>
            <a:off x="219131" y="4004112"/>
            <a:ext cx="1613350" cy="1323671"/>
            <a:chOff x="1360531" y="2885627"/>
            <a:chExt cx="2648371" cy="988026"/>
          </a:xfrm>
        </p:grpSpPr>
        <p:sp>
          <p:nvSpPr>
            <p:cNvPr id="38" name="Text Placeholder 9">
              <a:extLst>
                <a:ext uri="{FF2B5EF4-FFF2-40B4-BE49-F238E27FC236}">
                  <a16:creationId xmlns:a16="http://schemas.microsoft.com/office/drawing/2014/main" id="{D9553BA8-CE0B-4FE8-B0F3-CDB7A034256E}"/>
                </a:ext>
              </a:extLst>
            </p:cNvPr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AA9F8A-971E-4CDD-9E79-B8DA05783EB4}"/>
                </a:ext>
              </a:extLst>
            </p:cNvPr>
            <p:cNvGrpSpPr/>
            <p:nvPr/>
          </p:nvGrpSpPr>
          <p:grpSpPr>
            <a:xfrm>
              <a:off x="1360531" y="2885627"/>
              <a:ext cx="2648371" cy="509034"/>
              <a:chOff x="3459651" y="2469804"/>
              <a:chExt cx="1816139" cy="349074"/>
            </a:xfrm>
          </p:grpSpPr>
          <p:sp>
            <p:nvSpPr>
              <p:cNvPr id="40" name="Text Placeholder 9">
                <a:extLst>
                  <a:ext uri="{FF2B5EF4-FFF2-40B4-BE49-F238E27FC236}">
                    <a16:creationId xmlns:a16="http://schemas.microsoft.com/office/drawing/2014/main" id="{D721CD0F-3BFA-4A42-B470-3F53A37B64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248" y="2469804"/>
                <a:ext cx="1756542" cy="34907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mn-M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Lato Black" panose="020F0502020204030203" pitchFamily="34" charset="0"/>
                    <a:cs typeface="Times New Roman" panose="02020603050405020304" pitchFamily="18" charset="0"/>
                  </a:rPr>
                  <a:t>Харилцан үнэлгээ 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AF45A9-45E0-42F7-A0AC-B96F2B8DA259}"/>
                  </a:ext>
                </a:extLst>
              </p:cNvPr>
              <p:cNvSpPr/>
              <p:nvPr/>
            </p:nvSpPr>
            <p:spPr>
              <a:xfrm>
                <a:off x="3459651" y="2485349"/>
                <a:ext cx="207951" cy="157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CC680-3D5F-4FCB-8634-E23F809F828F}"/>
              </a:ext>
            </a:extLst>
          </p:cNvPr>
          <p:cNvGrpSpPr/>
          <p:nvPr/>
        </p:nvGrpSpPr>
        <p:grpSpPr>
          <a:xfrm>
            <a:off x="219132" y="4657508"/>
            <a:ext cx="1459379" cy="525882"/>
            <a:chOff x="1309756" y="2674828"/>
            <a:chExt cx="2677808" cy="1198825"/>
          </a:xfrm>
        </p:grpSpPr>
        <p:sp>
          <p:nvSpPr>
            <p:cNvPr id="43" name="Text Placeholder 9">
              <a:extLst>
                <a:ext uri="{FF2B5EF4-FFF2-40B4-BE49-F238E27FC236}">
                  <a16:creationId xmlns:a16="http://schemas.microsoft.com/office/drawing/2014/main" id="{C496D294-E724-4F3E-8FBB-DE40BC047B68}"/>
                </a:ext>
              </a:extLst>
            </p:cNvPr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4AF3D02-A375-4EDF-ABAB-0586CE150769}"/>
                </a:ext>
              </a:extLst>
            </p:cNvPr>
            <p:cNvGrpSpPr/>
            <p:nvPr/>
          </p:nvGrpSpPr>
          <p:grpSpPr>
            <a:xfrm>
              <a:off x="1309756" y="2674828"/>
              <a:ext cx="2677808" cy="1075411"/>
              <a:chOff x="3424830" y="2325249"/>
              <a:chExt cx="1836325" cy="737472"/>
            </a:xfrm>
          </p:grpSpPr>
          <p:sp>
            <p:nvSpPr>
              <p:cNvPr id="45" name="Text Placeholder 9">
                <a:extLst>
                  <a:ext uri="{FF2B5EF4-FFF2-40B4-BE49-F238E27FC236}">
                    <a16:creationId xmlns:a16="http://schemas.microsoft.com/office/drawing/2014/main" id="{7A3BC4DA-E196-4DB9-B7A2-6D1C359051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4613" y="2325249"/>
                <a:ext cx="1756542" cy="50843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mn-M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E7FB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Lato Black" panose="020F0502020204030203" pitchFamily="34" charset="0"/>
                    <a:cs typeface="Times New Roman" panose="02020603050405020304" pitchFamily="18" charset="0"/>
                  </a:rPr>
                  <a:t>Эрчимтэй өргөтгөсөн хяналтад орсон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7FB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D964010-1A57-4D91-9D72-59288B1FBB73}"/>
                  </a:ext>
                </a:extLst>
              </p:cNvPr>
              <p:cNvSpPr/>
              <p:nvPr/>
            </p:nvSpPr>
            <p:spPr>
              <a:xfrm>
                <a:off x="3424830" y="2485349"/>
                <a:ext cx="232446" cy="577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9845E3-CB22-48FD-98E1-979F6CED714C}"/>
              </a:ext>
            </a:extLst>
          </p:cNvPr>
          <p:cNvGrpSpPr/>
          <p:nvPr/>
        </p:nvGrpSpPr>
        <p:grpSpPr>
          <a:xfrm>
            <a:off x="1322454" y="2170932"/>
            <a:ext cx="1613350" cy="1323671"/>
            <a:chOff x="1360531" y="2885627"/>
            <a:chExt cx="2648371" cy="988026"/>
          </a:xfrm>
        </p:grpSpPr>
        <p:sp>
          <p:nvSpPr>
            <p:cNvPr id="76" name="Text Placeholder 9">
              <a:extLst>
                <a:ext uri="{FF2B5EF4-FFF2-40B4-BE49-F238E27FC236}">
                  <a16:creationId xmlns:a16="http://schemas.microsoft.com/office/drawing/2014/main" id="{5BAE0968-3F4B-478F-B28E-60A90D941ABF}"/>
                </a:ext>
              </a:extLst>
            </p:cNvPr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46B95F8-FCAD-49E2-B816-4FFCEB6B7E03}"/>
                </a:ext>
              </a:extLst>
            </p:cNvPr>
            <p:cNvGrpSpPr/>
            <p:nvPr/>
          </p:nvGrpSpPr>
          <p:grpSpPr>
            <a:xfrm>
              <a:off x="1360531" y="2885627"/>
              <a:ext cx="2648371" cy="509034"/>
              <a:chOff x="3459651" y="2469804"/>
              <a:chExt cx="1816139" cy="349074"/>
            </a:xfrm>
          </p:grpSpPr>
          <p:sp>
            <p:nvSpPr>
              <p:cNvPr id="78" name="Text Placeholder 9">
                <a:extLst>
                  <a:ext uri="{FF2B5EF4-FFF2-40B4-BE49-F238E27FC236}">
                    <a16:creationId xmlns:a16="http://schemas.microsoft.com/office/drawing/2014/main" id="{646ECB64-D8CD-4D90-A8E0-EC30D4FC7F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248" y="2469804"/>
                <a:ext cx="1756542" cy="34907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mn-M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Lato Black" panose="020F0502020204030203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A541CCA-4D76-41F9-B591-0667C19BB345}"/>
                  </a:ext>
                </a:extLst>
              </p:cNvPr>
              <p:cNvSpPr/>
              <p:nvPr/>
            </p:nvSpPr>
            <p:spPr>
              <a:xfrm>
                <a:off x="3459651" y="2485349"/>
                <a:ext cx="174087" cy="204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421A15C-81C1-4B7C-9293-17FB22358A59}"/>
              </a:ext>
            </a:extLst>
          </p:cNvPr>
          <p:cNvCxnSpPr>
            <a:cxnSpLocks/>
          </p:cNvCxnSpPr>
          <p:nvPr/>
        </p:nvCxnSpPr>
        <p:spPr>
          <a:xfrm>
            <a:off x="1561354" y="2182877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42ED534-07DB-422E-A2D4-6E6BE07B1EEB}"/>
              </a:ext>
            </a:extLst>
          </p:cNvPr>
          <p:cNvGrpSpPr/>
          <p:nvPr/>
        </p:nvGrpSpPr>
        <p:grpSpPr>
          <a:xfrm>
            <a:off x="1638076" y="2474867"/>
            <a:ext cx="1462227" cy="539168"/>
            <a:chOff x="1309755" y="2644543"/>
            <a:chExt cx="2683034" cy="1229110"/>
          </a:xfrm>
        </p:grpSpPr>
        <p:sp>
          <p:nvSpPr>
            <p:cNvPr id="82" name="Text Placeholder 9">
              <a:extLst>
                <a:ext uri="{FF2B5EF4-FFF2-40B4-BE49-F238E27FC236}">
                  <a16:creationId xmlns:a16="http://schemas.microsoft.com/office/drawing/2014/main" id="{BB08ADBC-AB47-4FC0-802F-38E1D5C239B0}"/>
                </a:ext>
              </a:extLst>
            </p:cNvPr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4C36513-4FD0-48BA-8F37-D1C8711C43A7}"/>
                </a:ext>
              </a:extLst>
            </p:cNvPr>
            <p:cNvGrpSpPr/>
            <p:nvPr/>
          </p:nvGrpSpPr>
          <p:grpSpPr>
            <a:xfrm>
              <a:off x="1309755" y="2644543"/>
              <a:ext cx="2683034" cy="1105693"/>
              <a:chOff x="3424830" y="2304481"/>
              <a:chExt cx="1839909" cy="758238"/>
            </a:xfrm>
          </p:grpSpPr>
          <p:sp>
            <p:nvSpPr>
              <p:cNvPr id="84" name="Text Placeholder 9">
                <a:extLst>
                  <a:ext uri="{FF2B5EF4-FFF2-40B4-BE49-F238E27FC236}">
                    <a16:creationId xmlns:a16="http://schemas.microsoft.com/office/drawing/2014/main" id="{00A4FC1C-A74D-4BE2-8463-F86014662C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8197" y="2304481"/>
                <a:ext cx="1756542" cy="50843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mn-M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E7FB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Техникийн 20 зөвлөмжийн үнэлгээг ахиулах хүсэлтийг АНДМУТБ-д илгээв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1A75B8B-AB65-4B7A-A821-729D81AA5CF9}"/>
                  </a:ext>
                </a:extLst>
              </p:cNvPr>
              <p:cNvSpPr/>
              <p:nvPr/>
            </p:nvSpPr>
            <p:spPr>
              <a:xfrm>
                <a:off x="3424830" y="2485348"/>
                <a:ext cx="232446" cy="577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E7FB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0DEEBEB6-3B91-4DA5-83EE-B879A11CF9DE}"/>
              </a:ext>
            </a:extLst>
          </p:cNvPr>
          <p:cNvSpPr txBox="1">
            <a:spLocks/>
          </p:cNvSpPr>
          <p:nvPr/>
        </p:nvSpPr>
        <p:spPr>
          <a:xfrm>
            <a:off x="1704330" y="1548346"/>
            <a:ext cx="1560408" cy="6819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Хүсэлт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E1328B-524B-4B60-AF26-15D28503C91A}"/>
              </a:ext>
            </a:extLst>
          </p:cNvPr>
          <p:cNvGrpSpPr/>
          <p:nvPr/>
        </p:nvGrpSpPr>
        <p:grpSpPr>
          <a:xfrm>
            <a:off x="3774121" y="4022931"/>
            <a:ext cx="1628391" cy="1323671"/>
            <a:chOff x="1335840" y="2885627"/>
            <a:chExt cx="2673062" cy="988026"/>
          </a:xfrm>
        </p:grpSpPr>
        <p:sp>
          <p:nvSpPr>
            <p:cNvPr id="103" name="Text Placeholder 9">
              <a:extLst>
                <a:ext uri="{FF2B5EF4-FFF2-40B4-BE49-F238E27FC236}">
                  <a16:creationId xmlns:a16="http://schemas.microsoft.com/office/drawing/2014/main" id="{6B42C2B2-C78D-4FD8-B2BB-499F303CBD76}"/>
                </a:ext>
              </a:extLst>
            </p:cNvPr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B87A634-FAF8-4EB4-B368-2B067704C81E}"/>
                </a:ext>
              </a:extLst>
            </p:cNvPr>
            <p:cNvGrpSpPr/>
            <p:nvPr/>
          </p:nvGrpSpPr>
          <p:grpSpPr>
            <a:xfrm>
              <a:off x="1335840" y="2885627"/>
              <a:ext cx="2673062" cy="509034"/>
              <a:chOff x="3442719" y="2469804"/>
              <a:chExt cx="1833071" cy="349074"/>
            </a:xfrm>
          </p:grpSpPr>
          <p:sp>
            <p:nvSpPr>
              <p:cNvPr id="105" name="Text Placeholder 9">
                <a:extLst>
                  <a:ext uri="{FF2B5EF4-FFF2-40B4-BE49-F238E27FC236}">
                    <a16:creationId xmlns:a16="http://schemas.microsoft.com/office/drawing/2014/main" id="{AB2ECF51-1093-487A-9A52-41A7E6AEC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248" y="2469804"/>
                <a:ext cx="1756542" cy="34907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mn-M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Lato Black" panose="020F0502020204030203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F4932BB-E7D0-4CC8-9427-C4054B35D365}"/>
                  </a:ext>
                </a:extLst>
              </p:cNvPr>
              <p:cNvSpPr/>
              <p:nvPr/>
            </p:nvSpPr>
            <p:spPr>
              <a:xfrm>
                <a:off x="3442719" y="2485349"/>
                <a:ext cx="207951" cy="204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1D2DD61-036F-4298-BD96-C9982E7BDEE3}"/>
              </a:ext>
            </a:extLst>
          </p:cNvPr>
          <p:cNvCxnSpPr>
            <a:cxnSpLocks/>
          </p:cNvCxnSpPr>
          <p:nvPr/>
        </p:nvCxnSpPr>
        <p:spPr>
          <a:xfrm>
            <a:off x="2976213" y="4285956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Placeholder 9">
            <a:extLst>
              <a:ext uri="{FF2B5EF4-FFF2-40B4-BE49-F238E27FC236}">
                <a16:creationId xmlns:a16="http://schemas.microsoft.com/office/drawing/2014/main" id="{D006D11F-3115-416F-8972-B42900EACC46}"/>
              </a:ext>
            </a:extLst>
          </p:cNvPr>
          <p:cNvSpPr txBox="1">
            <a:spLocks/>
          </p:cNvSpPr>
          <p:nvPr/>
        </p:nvSpPr>
        <p:spPr>
          <a:xfrm>
            <a:off x="3137463" y="4348887"/>
            <a:ext cx="1560408" cy="6819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ШХ тайланг хүргүүлэв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75F27FA-8B5D-461C-B47F-51A327FDB225}"/>
              </a:ext>
            </a:extLst>
          </p:cNvPr>
          <p:cNvGrpSpPr/>
          <p:nvPr/>
        </p:nvGrpSpPr>
        <p:grpSpPr>
          <a:xfrm>
            <a:off x="5601331" y="2016342"/>
            <a:ext cx="1613350" cy="1323671"/>
            <a:chOff x="1360531" y="2885627"/>
            <a:chExt cx="2648371" cy="988026"/>
          </a:xfrm>
        </p:grpSpPr>
        <p:sp>
          <p:nvSpPr>
            <p:cNvPr id="115" name="Text Placeholder 9">
              <a:extLst>
                <a:ext uri="{FF2B5EF4-FFF2-40B4-BE49-F238E27FC236}">
                  <a16:creationId xmlns:a16="http://schemas.microsoft.com/office/drawing/2014/main" id="{3CE57700-21E2-48AF-8A1E-F884D55F444A}"/>
                </a:ext>
              </a:extLst>
            </p:cNvPr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99934CA-1F46-4987-833E-AD8F5553633E}"/>
                </a:ext>
              </a:extLst>
            </p:cNvPr>
            <p:cNvGrpSpPr/>
            <p:nvPr/>
          </p:nvGrpSpPr>
          <p:grpSpPr>
            <a:xfrm>
              <a:off x="1360531" y="2885627"/>
              <a:ext cx="2648371" cy="509034"/>
              <a:chOff x="3459651" y="2469804"/>
              <a:chExt cx="1816139" cy="349074"/>
            </a:xfrm>
          </p:grpSpPr>
          <p:sp>
            <p:nvSpPr>
              <p:cNvPr id="117" name="Text Placeholder 9">
                <a:extLst>
                  <a:ext uri="{FF2B5EF4-FFF2-40B4-BE49-F238E27FC236}">
                    <a16:creationId xmlns:a16="http://schemas.microsoft.com/office/drawing/2014/main" id="{AD8A1460-7045-42A4-AD66-6D732A6A0B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248" y="2469804"/>
                <a:ext cx="1756542" cy="349074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mn-M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Lato Black" panose="020F0502020204030203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83AC7E0-61B1-42C9-A0B3-0B84F27E1B41}"/>
                  </a:ext>
                </a:extLst>
              </p:cNvPr>
              <p:cNvSpPr/>
              <p:nvPr/>
            </p:nvSpPr>
            <p:spPr>
              <a:xfrm>
                <a:off x="3459651" y="2485349"/>
                <a:ext cx="174087" cy="204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2EF2E91-7993-453B-9D0F-CD1474B7B1F7}"/>
              </a:ext>
            </a:extLst>
          </p:cNvPr>
          <p:cNvCxnSpPr>
            <a:cxnSpLocks/>
          </p:cNvCxnSpPr>
          <p:nvPr/>
        </p:nvCxnSpPr>
        <p:spPr>
          <a:xfrm>
            <a:off x="4319373" y="2144684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9">
            <a:extLst>
              <a:ext uri="{FF2B5EF4-FFF2-40B4-BE49-F238E27FC236}">
                <a16:creationId xmlns:a16="http://schemas.microsoft.com/office/drawing/2014/main" id="{B860D09A-E106-40E5-864F-07F4A5B7E126}"/>
              </a:ext>
            </a:extLst>
          </p:cNvPr>
          <p:cNvSpPr txBox="1">
            <a:spLocks/>
          </p:cNvSpPr>
          <p:nvPr/>
        </p:nvSpPr>
        <p:spPr>
          <a:xfrm>
            <a:off x="4467864" y="1597886"/>
            <a:ext cx="1560408" cy="6819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Дахин үнэлгээний тайлан батлагдав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437E2F8-607A-4F9B-B2CF-7E40AF7541AE}"/>
              </a:ext>
            </a:extLst>
          </p:cNvPr>
          <p:cNvGrpSpPr/>
          <p:nvPr/>
        </p:nvGrpSpPr>
        <p:grpSpPr>
          <a:xfrm>
            <a:off x="4411071" y="2594305"/>
            <a:ext cx="1661353" cy="539168"/>
            <a:chOff x="1309755" y="2644542"/>
            <a:chExt cx="2683034" cy="1229111"/>
          </a:xfrm>
        </p:grpSpPr>
        <p:sp>
          <p:nvSpPr>
            <p:cNvPr id="122" name="Text Placeholder 9">
              <a:extLst>
                <a:ext uri="{FF2B5EF4-FFF2-40B4-BE49-F238E27FC236}">
                  <a16:creationId xmlns:a16="http://schemas.microsoft.com/office/drawing/2014/main" id="{5DA6B3E3-06BA-4303-99F5-E6E0CE976A1D}"/>
                </a:ext>
              </a:extLst>
            </p:cNvPr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E75CFEA-641C-4ABE-A84A-7666BB2F0E4F}"/>
                </a:ext>
              </a:extLst>
            </p:cNvPr>
            <p:cNvGrpSpPr/>
            <p:nvPr/>
          </p:nvGrpSpPr>
          <p:grpSpPr>
            <a:xfrm>
              <a:off x="1309755" y="2644542"/>
              <a:ext cx="2683034" cy="895206"/>
              <a:chOff x="3424830" y="2304481"/>
              <a:chExt cx="1839909" cy="613895"/>
            </a:xfrm>
          </p:grpSpPr>
          <p:sp>
            <p:nvSpPr>
              <p:cNvPr id="124" name="Text Placeholder 9">
                <a:extLst>
                  <a:ext uri="{FF2B5EF4-FFF2-40B4-BE49-F238E27FC236}">
                    <a16:creationId xmlns:a16="http://schemas.microsoft.com/office/drawing/2014/main" id="{C1087BB2-4A83-4A53-919B-B059C260B9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8197" y="2304481"/>
                <a:ext cx="1756542" cy="50843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mn-M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E7FB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ШХ-д 6 хугацаатай үүрэг даалгавар өгч саарал жагсаалтад оруулсныг зарлав.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E75D56B-2863-4B10-917E-C4C9438FE9A0}"/>
                  </a:ext>
                </a:extLst>
              </p:cNvPr>
              <p:cNvSpPr/>
              <p:nvPr/>
            </p:nvSpPr>
            <p:spPr>
              <a:xfrm>
                <a:off x="3424830" y="2485348"/>
                <a:ext cx="232446" cy="433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 Black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BE0B81F-7807-429F-9113-AB03FB299C04}"/>
              </a:ext>
            </a:extLst>
          </p:cNvPr>
          <p:cNvCxnSpPr>
            <a:cxnSpLocks/>
          </p:cNvCxnSpPr>
          <p:nvPr/>
        </p:nvCxnSpPr>
        <p:spPr>
          <a:xfrm>
            <a:off x="5902865" y="4313952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Placeholder 9">
            <a:extLst>
              <a:ext uri="{FF2B5EF4-FFF2-40B4-BE49-F238E27FC236}">
                <a16:creationId xmlns:a16="http://schemas.microsoft.com/office/drawing/2014/main" id="{9DBEB68B-67A4-4669-822B-3E5F782FCA83}"/>
              </a:ext>
            </a:extLst>
          </p:cNvPr>
          <p:cNvSpPr txBox="1">
            <a:spLocks/>
          </p:cNvSpPr>
          <p:nvPr/>
        </p:nvSpPr>
        <p:spPr>
          <a:xfrm>
            <a:off x="6039127" y="4372387"/>
            <a:ext cx="1619644" cy="6819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Олон улсын хамтын ажиллагааны хяналтын бүлэгт явцын тайлангуудыг хүргүүлэв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9E4E57A-6ADC-4245-9EA2-0FDB27C0DC88}"/>
              </a:ext>
            </a:extLst>
          </p:cNvPr>
          <p:cNvCxnSpPr>
            <a:cxnSpLocks/>
          </p:cNvCxnSpPr>
          <p:nvPr/>
        </p:nvCxnSpPr>
        <p:spPr>
          <a:xfrm>
            <a:off x="9012702" y="4216652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 Placeholder 9">
            <a:extLst>
              <a:ext uri="{FF2B5EF4-FFF2-40B4-BE49-F238E27FC236}">
                <a16:creationId xmlns:a16="http://schemas.microsoft.com/office/drawing/2014/main" id="{A1DF5EE1-F022-4D36-B601-3B72EC193F91}"/>
              </a:ext>
            </a:extLst>
          </p:cNvPr>
          <p:cNvSpPr txBox="1">
            <a:spLocks/>
          </p:cNvSpPr>
          <p:nvPr/>
        </p:nvSpPr>
        <p:spPr>
          <a:xfrm>
            <a:off x="9151021" y="4255211"/>
            <a:ext cx="1518202" cy="6819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Дахин үнэлгээний тайлан батлагдав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511A072-512B-4FB3-9F31-746603E2E60A}"/>
              </a:ext>
            </a:extLst>
          </p:cNvPr>
          <p:cNvSpPr txBox="1"/>
          <p:nvPr/>
        </p:nvSpPr>
        <p:spPr>
          <a:xfrm>
            <a:off x="1794885" y="5620567"/>
            <a:ext cx="3607627" cy="830997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Ажлын даалгаврыг биелүүлж дуусах эцсийн хугацаа: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 оны 5 дугаар сар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8A1A2CE-E95C-42FA-BD5B-7BDA963CE8EA}"/>
              </a:ext>
            </a:extLst>
          </p:cNvPr>
          <p:cNvCxnSpPr>
            <a:cxnSpLocks/>
          </p:cNvCxnSpPr>
          <p:nvPr/>
        </p:nvCxnSpPr>
        <p:spPr>
          <a:xfrm>
            <a:off x="7484860" y="2143589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 Placeholder 9">
            <a:extLst>
              <a:ext uri="{FF2B5EF4-FFF2-40B4-BE49-F238E27FC236}">
                <a16:creationId xmlns:a16="http://schemas.microsoft.com/office/drawing/2014/main" id="{0592CE55-BB1B-478C-AC1F-4B88ECC3B837}"/>
              </a:ext>
            </a:extLst>
          </p:cNvPr>
          <p:cNvSpPr txBox="1">
            <a:spLocks/>
          </p:cNvSpPr>
          <p:nvPr/>
        </p:nvSpPr>
        <p:spPr>
          <a:xfrm>
            <a:off x="7648891" y="2236654"/>
            <a:ext cx="1292900" cy="6819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Монгол улсыг өгсөн үүрэг даалгаврыг хангалттай биелүүлсэн гэж үзэв.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221194D-80F5-4758-AC5F-338B20CC6E8C}"/>
              </a:ext>
            </a:extLst>
          </p:cNvPr>
          <p:cNvSpPr/>
          <p:nvPr/>
        </p:nvSpPr>
        <p:spPr>
          <a:xfrm rot="18900000">
            <a:off x="10944784" y="3278579"/>
            <a:ext cx="432048" cy="43204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D92555F-3594-49FC-819C-106B2732126D}"/>
              </a:ext>
            </a:extLst>
          </p:cNvPr>
          <p:cNvSpPr txBox="1"/>
          <p:nvPr/>
        </p:nvSpPr>
        <p:spPr>
          <a:xfrm>
            <a:off x="10538636" y="3789588"/>
            <a:ext cx="11644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202</a:t>
            </a:r>
            <a:r>
              <a:rPr kumimoji="0" lang="mn-MN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0.10.01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-02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37FD15C6-4C06-47A9-9B41-8D28ABA75996}"/>
              </a:ext>
            </a:extLst>
          </p:cNvPr>
          <p:cNvSpPr/>
          <p:nvPr/>
        </p:nvSpPr>
        <p:spPr>
          <a:xfrm>
            <a:off x="11058283" y="339399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284E724-EA42-4397-A900-10568763A29E}"/>
              </a:ext>
            </a:extLst>
          </p:cNvPr>
          <p:cNvCxnSpPr>
            <a:cxnSpLocks/>
          </p:cNvCxnSpPr>
          <p:nvPr/>
        </p:nvCxnSpPr>
        <p:spPr>
          <a:xfrm>
            <a:off x="10538636" y="2143589"/>
            <a:ext cx="0" cy="8370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 Placeholder 9">
            <a:extLst>
              <a:ext uri="{FF2B5EF4-FFF2-40B4-BE49-F238E27FC236}">
                <a16:creationId xmlns:a16="http://schemas.microsoft.com/office/drawing/2014/main" id="{8995243D-0151-474F-B09E-8AC7BB008F6B}"/>
              </a:ext>
            </a:extLst>
          </p:cNvPr>
          <p:cNvSpPr txBox="1">
            <a:spLocks/>
          </p:cNvSpPr>
          <p:nvPr/>
        </p:nvSpPr>
        <p:spPr>
          <a:xfrm>
            <a:off x="10738874" y="1850346"/>
            <a:ext cx="1419121" cy="6819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Газар дээрх хяналт шалгалт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A361F60-7D9E-4793-B7C1-51A44838A043}"/>
              </a:ext>
            </a:extLst>
          </p:cNvPr>
          <p:cNvSpPr txBox="1"/>
          <p:nvPr/>
        </p:nvSpPr>
        <p:spPr>
          <a:xfrm>
            <a:off x="6829886" y="5620567"/>
            <a:ext cx="4091812" cy="830997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Нийт 3 удаагийн тайланг, 3 хамгаалалтыг хийж,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сарын дотор үүрэг даалгаврыг бүрэн биелүүлж ажиллалаа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A76A0BA-E9F8-4801-87DC-7F5FE53E6F59}"/>
              </a:ext>
            </a:extLst>
          </p:cNvPr>
          <p:cNvSpPr/>
          <p:nvPr/>
        </p:nvSpPr>
        <p:spPr>
          <a:xfrm>
            <a:off x="1" y="-31501"/>
            <a:ext cx="12192000" cy="450184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9" name="Picture 10">
            <a:extLst>
              <a:ext uri="{FF2B5EF4-FFF2-40B4-BE49-F238E27FC236}">
                <a16:creationId xmlns:a16="http://schemas.microsoft.com/office/drawing/2014/main" id="{51E60FED-86BF-4E4A-8D39-C178A74D1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5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649" y="410952"/>
            <a:ext cx="2682017" cy="724247"/>
          </a:xfrm>
          <a:prstGeom prst="rect">
            <a:avLst/>
          </a:prstGeom>
        </p:spPr>
        <p:txBody>
          <a:bodyPr/>
          <a:lstStyle/>
          <a:p>
            <a: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Үүрэг</a:t>
            </a:r>
            <a:r>
              <a:rPr lang="mn-M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даалгавар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8ED3A201-3DDC-4437-A4E9-B1416DBC7365}"/>
              </a:ext>
            </a:extLst>
          </p:cNvPr>
          <p:cNvSpPr/>
          <p:nvPr/>
        </p:nvSpPr>
        <p:spPr>
          <a:xfrm>
            <a:off x="5016000" y="2757946"/>
            <a:ext cx="2160000" cy="2160000"/>
          </a:xfrm>
          <a:prstGeom prst="blockArc">
            <a:avLst>
              <a:gd name="adj1" fmla="val 10800000"/>
              <a:gd name="adj2" fmla="val 18530"/>
              <a:gd name="adj3" fmla="val 142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792B7A7-E2E1-4D08-BE77-99108B7E5F74}"/>
              </a:ext>
            </a:extLst>
          </p:cNvPr>
          <p:cNvSpPr/>
          <p:nvPr/>
        </p:nvSpPr>
        <p:spPr>
          <a:xfrm>
            <a:off x="4296000" y="2037946"/>
            <a:ext cx="3600000" cy="3600000"/>
          </a:xfrm>
          <a:prstGeom prst="blockArc">
            <a:avLst>
              <a:gd name="adj1" fmla="val 14041284"/>
              <a:gd name="adj2" fmla="val 8836579"/>
              <a:gd name="adj3" fmla="val 8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115BF033-2535-4E0A-AFDC-960B91B673AA}"/>
              </a:ext>
            </a:extLst>
          </p:cNvPr>
          <p:cNvSpPr/>
          <p:nvPr/>
        </p:nvSpPr>
        <p:spPr>
          <a:xfrm>
            <a:off x="4656000" y="2397946"/>
            <a:ext cx="2880000" cy="2880000"/>
          </a:xfrm>
          <a:prstGeom prst="blockArc">
            <a:avLst>
              <a:gd name="adj1" fmla="val 13129852"/>
              <a:gd name="adj2" fmla="val 5419760"/>
              <a:gd name="adj3" fmla="val 106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36FA9A26-F74C-4FE0-A15D-50293010B66F}"/>
              </a:ext>
            </a:extLst>
          </p:cNvPr>
          <p:cNvSpPr/>
          <p:nvPr/>
        </p:nvSpPr>
        <p:spPr>
          <a:xfrm>
            <a:off x="5376000" y="3117946"/>
            <a:ext cx="1440000" cy="1440000"/>
          </a:xfrm>
          <a:prstGeom prst="blockArc">
            <a:avLst>
              <a:gd name="adj1" fmla="val 4048046"/>
              <a:gd name="adj2" fmla="val 13393565"/>
              <a:gd name="adj3" fmla="val 215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7244A8-32C0-44A5-A166-6CF39D70F65E}"/>
              </a:ext>
            </a:extLst>
          </p:cNvPr>
          <p:cNvCxnSpPr>
            <a:cxnSpLocks/>
          </p:cNvCxnSpPr>
          <p:nvPr/>
        </p:nvCxnSpPr>
        <p:spPr>
          <a:xfrm>
            <a:off x="924629" y="4192045"/>
            <a:ext cx="3117717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8753F-C3EC-4558-A717-32DF137AF5A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058261" y="4192045"/>
            <a:ext cx="649140" cy="53817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11">
            <a:extLst>
              <a:ext uri="{FF2B5EF4-FFF2-40B4-BE49-F238E27FC236}">
                <a16:creationId xmlns:a16="http://schemas.microsoft.com/office/drawing/2014/main" id="{993C6672-BE50-4F93-9FAA-45D97D84267B}"/>
              </a:ext>
            </a:extLst>
          </p:cNvPr>
          <p:cNvSpPr/>
          <p:nvPr/>
        </p:nvSpPr>
        <p:spPr>
          <a:xfrm>
            <a:off x="10628861" y="195576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7F1AEF-1CBF-4D89-8062-B960071CEC9F}"/>
              </a:ext>
            </a:extLst>
          </p:cNvPr>
          <p:cNvCxnSpPr>
            <a:cxnSpLocks/>
          </p:cNvCxnSpPr>
          <p:nvPr/>
        </p:nvCxnSpPr>
        <p:spPr>
          <a:xfrm>
            <a:off x="8022522" y="1767719"/>
            <a:ext cx="3263026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1458D4-BF4C-4A74-BA88-4833DD35AD96}"/>
              </a:ext>
            </a:extLst>
          </p:cNvPr>
          <p:cNvCxnSpPr>
            <a:cxnSpLocks/>
          </p:cNvCxnSpPr>
          <p:nvPr/>
        </p:nvCxnSpPr>
        <p:spPr>
          <a:xfrm flipH="1">
            <a:off x="924630" y="1767719"/>
            <a:ext cx="3371371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63A6B9-A523-4BEF-8425-04EF764F4038}"/>
              </a:ext>
            </a:extLst>
          </p:cNvPr>
          <p:cNvCxnSpPr>
            <a:cxnSpLocks/>
          </p:cNvCxnSpPr>
          <p:nvPr/>
        </p:nvCxnSpPr>
        <p:spPr>
          <a:xfrm>
            <a:off x="8178165" y="4192045"/>
            <a:ext cx="3107383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nut 15">
            <a:extLst>
              <a:ext uri="{FF2B5EF4-FFF2-40B4-BE49-F238E27FC236}">
                <a16:creationId xmlns:a16="http://schemas.microsoft.com/office/drawing/2014/main" id="{7C9BCA0E-D73E-4317-894A-DDF4C253FE93}"/>
              </a:ext>
            </a:extLst>
          </p:cNvPr>
          <p:cNvSpPr/>
          <p:nvPr/>
        </p:nvSpPr>
        <p:spPr>
          <a:xfrm>
            <a:off x="10668415" y="428310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Donut 16">
            <a:extLst>
              <a:ext uri="{FF2B5EF4-FFF2-40B4-BE49-F238E27FC236}">
                <a16:creationId xmlns:a16="http://schemas.microsoft.com/office/drawing/2014/main" id="{A2ABBC12-31A0-4F52-A86D-400E207032E3}"/>
              </a:ext>
            </a:extLst>
          </p:cNvPr>
          <p:cNvSpPr/>
          <p:nvPr/>
        </p:nvSpPr>
        <p:spPr>
          <a:xfrm>
            <a:off x="924628" y="195576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Donut 17">
            <a:extLst>
              <a:ext uri="{FF2B5EF4-FFF2-40B4-BE49-F238E27FC236}">
                <a16:creationId xmlns:a16="http://schemas.microsoft.com/office/drawing/2014/main" id="{4DB93678-BFFF-4A51-8E5A-9109D37D3778}"/>
              </a:ext>
            </a:extLst>
          </p:cNvPr>
          <p:cNvSpPr/>
          <p:nvPr/>
        </p:nvSpPr>
        <p:spPr>
          <a:xfrm>
            <a:off x="924628" y="428310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844AE9-71B7-4FDB-B2C8-7F8C8BED5BF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6000" y="1767720"/>
            <a:ext cx="798122" cy="1263807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09ADD4-ED89-4E4F-BFCF-3BEF764BD85C}"/>
              </a:ext>
            </a:extLst>
          </p:cNvPr>
          <p:cNvCxnSpPr>
            <a:cxnSpLocks/>
          </p:cNvCxnSpPr>
          <p:nvPr/>
        </p:nvCxnSpPr>
        <p:spPr>
          <a:xfrm flipH="1">
            <a:off x="7019018" y="1767719"/>
            <a:ext cx="1011836" cy="206583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663430-B9EF-4D45-832E-4F311313FE21}"/>
              </a:ext>
            </a:extLst>
          </p:cNvPr>
          <p:cNvGrpSpPr/>
          <p:nvPr/>
        </p:nvGrpSpPr>
        <p:grpSpPr>
          <a:xfrm>
            <a:off x="1750000" y="3884268"/>
            <a:ext cx="2366000" cy="1635923"/>
            <a:chOff x="2573813" y="3795605"/>
            <a:chExt cx="935718" cy="16359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5CF6E9-6FC1-4321-BD65-30CCF813E795}"/>
                </a:ext>
              </a:extLst>
            </p:cNvPr>
            <p:cNvSpPr txBox="1"/>
            <p:nvPr/>
          </p:nvSpPr>
          <p:spPr>
            <a:xfrm>
              <a:off x="2573813" y="4261977"/>
              <a:ext cx="93571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-Мөнгө угаах үйлдлийг тогтоосон эрсдэлтэй нь нийцүүлэн мөрдөн шалгах, яллах ажиллагааг нэмэгдүүлэх.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5DCE25-C687-4009-9834-DBC65620A5B6}"/>
                </a:ext>
              </a:extLst>
            </p:cNvPr>
            <p:cNvSpPr txBox="1"/>
            <p:nvPr/>
          </p:nvSpPr>
          <p:spPr>
            <a:xfrm>
              <a:off x="2575229" y="3795605"/>
              <a:ext cx="927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E7FB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Шууд хэрэгжилт 7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E838CC-4E94-4F4E-BEFE-4185920FB9F5}"/>
              </a:ext>
            </a:extLst>
          </p:cNvPr>
          <p:cNvGrpSpPr/>
          <p:nvPr/>
        </p:nvGrpSpPr>
        <p:grpSpPr>
          <a:xfrm>
            <a:off x="1702845" y="1350701"/>
            <a:ext cx="2458302" cy="2198091"/>
            <a:chOff x="2549294" y="3678250"/>
            <a:chExt cx="938130" cy="21980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3B1A1E-AD2B-4FB9-916E-9D0BC210A00C}"/>
                </a:ext>
              </a:extLst>
            </p:cNvPr>
            <p:cNvSpPr txBox="1"/>
            <p:nvPr/>
          </p:nvSpPr>
          <p:spPr>
            <a:xfrm>
              <a:off x="2551707" y="4275903"/>
              <a:ext cx="9357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-СББМҮҮ-ийн салбарын МУТС эрсдэлийн ойлголтыг сайжруулах,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-ХШ-ыг  эрсдэлд суурилсан аргачлалаар хийх,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-Үүргээ зөрчсөн тохиолдолд арга хэмжээ авах.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BDBAD6-2B82-4B5A-93BB-7837BD919D17}"/>
                </a:ext>
              </a:extLst>
            </p:cNvPr>
            <p:cNvSpPr txBox="1"/>
            <p:nvPr/>
          </p:nvSpPr>
          <p:spPr>
            <a:xfrm>
              <a:off x="2549294" y="3678250"/>
              <a:ext cx="927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Шууд хэрэгжилт 3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FFF3A9-6FA9-4C0F-8625-A8EFFA16986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312554" y="4192045"/>
            <a:ext cx="1865610" cy="167868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23CF7C-F643-48A1-9673-7D447E0B7A97}"/>
              </a:ext>
            </a:extLst>
          </p:cNvPr>
          <p:cNvGrpSpPr/>
          <p:nvPr/>
        </p:nvGrpSpPr>
        <p:grpSpPr>
          <a:xfrm>
            <a:off x="8268910" y="3864079"/>
            <a:ext cx="2384557" cy="2993921"/>
            <a:chOff x="2534018" y="3747997"/>
            <a:chExt cx="953405" cy="29939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CF3649-26B0-4090-9EFF-8B55E02651F0}"/>
                </a:ext>
              </a:extLst>
            </p:cNvPr>
            <p:cNvSpPr txBox="1"/>
            <p:nvPr/>
          </p:nvSpPr>
          <p:spPr>
            <a:xfrm>
              <a:off x="2534018" y="4279705"/>
              <a:ext cx="943567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-ҮОХЗДТС-тэй холбоотой хориг арга хэмжээг хэрэгжүүлэх, үүнд хяналт тавих,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-Эрх бүхий байгууллагын уялдаа холбоог сайжруулах,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-Гаргасан зөрчилд арга хэмжээ авах.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n-MN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64302E-0B81-4746-91A0-240C5C17863A}"/>
                </a:ext>
              </a:extLst>
            </p:cNvPr>
            <p:cNvSpPr txBox="1"/>
            <p:nvPr/>
          </p:nvSpPr>
          <p:spPr>
            <a:xfrm>
              <a:off x="2559659" y="3747997"/>
              <a:ext cx="927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9D533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Шууд хэрэгжилт 11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9D5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B26B03-6203-4D1C-8785-C0FD2581ED7B}"/>
              </a:ext>
            </a:extLst>
          </p:cNvPr>
          <p:cNvGrpSpPr/>
          <p:nvPr/>
        </p:nvGrpSpPr>
        <p:grpSpPr>
          <a:xfrm>
            <a:off x="8290555" y="1388348"/>
            <a:ext cx="2293963" cy="1685559"/>
            <a:chOff x="2551705" y="3717537"/>
            <a:chExt cx="935718" cy="16855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2EB56F-0971-4CE8-A459-AAC8C6620037}"/>
                </a:ext>
              </a:extLst>
            </p:cNvPr>
            <p:cNvSpPr txBox="1"/>
            <p:nvPr/>
          </p:nvSpPr>
          <p:spPr>
            <a:xfrm>
              <a:off x="2551705" y="4233545"/>
              <a:ext cx="93571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Хилээр мэдүүлээгүй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kumimoji="0" lang="mn-MN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худал мэдүүлсэн мөнгөн тэмдэгтийг хураан авах, битүүмжлэх, гаргасан зөрчилд арга хэмжээ авах.   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142B24-26A0-400D-9EC1-1260B776A660}"/>
                </a:ext>
              </a:extLst>
            </p:cNvPr>
            <p:cNvSpPr txBox="1"/>
            <p:nvPr/>
          </p:nvSpPr>
          <p:spPr>
            <a:xfrm>
              <a:off x="2551705" y="3717537"/>
              <a:ext cx="927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C1A4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Шууд хэрэгжилт 8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F6EDC69-1334-435E-AD6A-9C74C0C2C7B7}"/>
              </a:ext>
            </a:extLst>
          </p:cNvPr>
          <p:cNvSpPr/>
          <p:nvPr/>
        </p:nvSpPr>
        <p:spPr>
          <a:xfrm>
            <a:off x="1" y="1"/>
            <a:ext cx="12192000" cy="418682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FEA951A3-B5E9-4A10-B19E-C5538AB07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4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92A108-8574-4B16-A27E-6BE5E8DAF1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9205" y="1389865"/>
          <a:ext cx="8827836" cy="3493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244">
                  <a:extLst>
                    <a:ext uri="{9D8B030D-6E8A-4147-A177-3AD203B41FA5}">
                      <a16:colId xmlns:a16="http://schemas.microsoft.com/office/drawing/2014/main" val="1935476046"/>
                    </a:ext>
                  </a:extLst>
                </a:gridCol>
                <a:gridCol w="2076141">
                  <a:extLst>
                    <a:ext uri="{9D8B030D-6E8A-4147-A177-3AD203B41FA5}">
                      <a16:colId xmlns:a16="http://schemas.microsoft.com/office/drawing/2014/main" val="3536431961"/>
                    </a:ext>
                  </a:extLst>
                </a:gridCol>
              </a:tblGrid>
              <a:tr h="610001"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зөвлөмж</a:t>
                      </a:r>
                      <a:endParaRPr lang="ko-KR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Биелүүлээгүй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354601"/>
                  </a:ext>
                </a:extLst>
              </a:tr>
              <a:tr h="714875">
                <a:tc>
                  <a:txBody>
                    <a:bodyPr/>
                    <a:lstStyle/>
                    <a:p>
                      <a:pPr algn="ctr"/>
                      <a:r>
                        <a:rPr lang="mn-MN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Хэсэгчлэн биелүүлсэн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406">
                <a:tc>
                  <a:txBody>
                    <a:bodyPr/>
                    <a:lstStyle/>
                    <a:p>
                      <a:pPr algn="ctr"/>
                      <a:r>
                        <a:rPr lang="mn-MN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Ихэнхийг биелүүлсэн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ko-K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ko-KR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75">
                <a:tc>
                  <a:txBody>
                    <a:bodyPr/>
                    <a:lstStyle/>
                    <a:p>
                      <a:pPr algn="ctr"/>
                      <a:r>
                        <a:rPr lang="mn-MN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Бүрэн </a:t>
                      </a:r>
                    </a:p>
                    <a:p>
                      <a:pPr algn="ctr"/>
                      <a:r>
                        <a:rPr lang="mn-MN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биелүүлсэн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mn-MN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o-KR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E7E103-6F94-4DF3-82AB-C5FA2A98AF2F}"/>
              </a:ext>
            </a:extLst>
          </p:cNvPr>
          <p:cNvSpPr txBox="1"/>
          <p:nvPr/>
        </p:nvSpPr>
        <p:spPr>
          <a:xfrm>
            <a:off x="112377" y="473595"/>
            <a:ext cx="268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Монгол 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Улс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B9D53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саарал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жагсаалт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35488-5506-479B-A75F-6149D86C85F2}"/>
              </a:ext>
            </a:extLst>
          </p:cNvPr>
          <p:cNvSpPr/>
          <p:nvPr/>
        </p:nvSpPr>
        <p:spPr>
          <a:xfrm>
            <a:off x="1228507" y="5429833"/>
            <a:ext cx="3981489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Санхүүгийн зохицуулах хороонд нийт 40 зөвлөмжийн 25 нь шууд болон шууд бус хамааралтай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25F79-CD82-4F3B-97A2-1BC5FAD6DBAE}"/>
              </a:ext>
            </a:extLst>
          </p:cNvPr>
          <p:cNvSpPr/>
          <p:nvPr/>
        </p:nvSpPr>
        <p:spPr>
          <a:xfrm>
            <a:off x="9531841" y="5980909"/>
            <a:ext cx="220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Зөвлөмж 1, 8, 14, 35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  <a:extLst>
              <a:ext uri="{FF2B5EF4-FFF2-40B4-BE49-F238E27FC236}">
                <a16:creationId xmlns:a16="http://schemas.microsoft.com/office/drawing/2014/main" id="{F427846F-2683-4346-8E81-DBCF629E932D}"/>
              </a:ext>
            </a:extLst>
          </p:cNvPr>
          <p:cNvSpPr txBox="1"/>
          <p:nvPr/>
        </p:nvSpPr>
        <p:spPr>
          <a:xfrm>
            <a:off x="6617420" y="5429832"/>
            <a:ext cx="242252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2019 онд үнэлгээг ахиулаагүй үлдсэн зөвлөмжүүд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D033E12-CAD9-497A-AADC-6163C738D2F6}"/>
              </a:ext>
            </a:extLst>
          </p:cNvPr>
          <p:cNvCxnSpPr>
            <a:cxnSpLocks/>
          </p:cNvCxnSpPr>
          <p:nvPr/>
        </p:nvCxnSpPr>
        <p:spPr>
          <a:xfrm>
            <a:off x="9203908" y="5967291"/>
            <a:ext cx="327933" cy="29353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B8501-51D6-4E12-BA2C-B2E76108770D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FF28A6D2-1BC9-4865-BC94-7F1889B50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8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7DA1B-6154-4A7E-A63B-96A0F9D21F4C}"/>
              </a:ext>
            </a:extLst>
          </p:cNvPr>
          <p:cNvSpPr/>
          <p:nvPr/>
        </p:nvSpPr>
        <p:spPr>
          <a:xfrm>
            <a:off x="773723" y="624254"/>
            <a:ext cx="2171700" cy="271682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96752-8A61-4BA1-83CF-201BB7E4CF15}"/>
              </a:ext>
            </a:extLst>
          </p:cNvPr>
          <p:cNvSpPr/>
          <p:nvPr/>
        </p:nvSpPr>
        <p:spPr>
          <a:xfrm>
            <a:off x="3581496" y="1097922"/>
            <a:ext cx="2171700" cy="271682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528EB-6518-43A0-B739-D96DFB5E179E}"/>
              </a:ext>
            </a:extLst>
          </p:cNvPr>
          <p:cNvSpPr/>
          <p:nvPr/>
        </p:nvSpPr>
        <p:spPr>
          <a:xfrm>
            <a:off x="6389269" y="1521781"/>
            <a:ext cx="2171700" cy="271682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DC2D-BD5F-4E86-A3B5-5175154A48C4}"/>
              </a:ext>
            </a:extLst>
          </p:cNvPr>
          <p:cNvSpPr/>
          <p:nvPr/>
        </p:nvSpPr>
        <p:spPr>
          <a:xfrm>
            <a:off x="8760895" y="1945640"/>
            <a:ext cx="3092950" cy="440437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6DCD1-6B45-4D6C-924D-ABFE7B1F61EA}"/>
              </a:ext>
            </a:extLst>
          </p:cNvPr>
          <p:cNvSpPr txBox="1"/>
          <p:nvPr/>
        </p:nvSpPr>
        <p:spPr>
          <a:xfrm>
            <a:off x="8134685" y="543924"/>
            <a:ext cx="434536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ФАТФ-ЫН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40 ЗӨВЛӨМЖИЙН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5C1A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ХЭРЭГЖИЛТ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3D44D-5425-4431-A39B-B00BAD8175FD}"/>
              </a:ext>
            </a:extLst>
          </p:cNvPr>
          <p:cNvSpPr txBox="1"/>
          <p:nvPr/>
        </p:nvSpPr>
        <p:spPr>
          <a:xfrm>
            <a:off x="6638372" y="1881944"/>
            <a:ext cx="1737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Зөвлөмж 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СББМҮҮ-ийн зохицуулалт, хяналт шалгалт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 Text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68BA0-6B6A-4D9E-97A7-236FBCFBE916}"/>
              </a:ext>
            </a:extLst>
          </p:cNvPr>
          <p:cNvSpPr txBox="1"/>
          <p:nvPr/>
        </p:nvSpPr>
        <p:spPr>
          <a:xfrm>
            <a:off x="3581497" y="1634804"/>
            <a:ext cx="2171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Зөвлөмж 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5C1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Мөнгө болон үнэ бүхий зүйл шилжүүлэх үйлчилгээ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56257-3FC6-4F5F-A689-5F5FBB05A9F6}"/>
              </a:ext>
            </a:extLst>
          </p:cNvPr>
          <p:cNvSpPr txBox="1"/>
          <p:nvPr/>
        </p:nvSpPr>
        <p:spPr>
          <a:xfrm>
            <a:off x="971292" y="1163672"/>
            <a:ext cx="1673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Зөвлөмж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Үндэсний эрсдэлийн үнэлгээ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76AC3D-5F78-4195-95D6-F23C0286B82F}"/>
              </a:ext>
            </a:extLst>
          </p:cNvPr>
          <p:cNvSpPr/>
          <p:nvPr/>
        </p:nvSpPr>
        <p:spPr>
          <a:xfrm>
            <a:off x="0" y="6644679"/>
            <a:ext cx="12192000" cy="213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Placeholder 4">
            <a:extLst>
              <a:ext uri="{FF2B5EF4-FFF2-40B4-BE49-F238E27FC236}">
                <a16:creationId xmlns:a16="http://schemas.microsoft.com/office/drawing/2014/main" id="{3C458AEF-3BFD-4AA9-86EF-474DB6E60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r="2334"/>
          <a:stretch>
            <a:fillRect/>
          </a:stretch>
        </p:blipFill>
        <p:spPr>
          <a:xfrm>
            <a:off x="8836982" y="2021852"/>
            <a:ext cx="2940775" cy="4251953"/>
          </a:xfrm>
          <a:prstGeom prst="rect">
            <a:avLst/>
          </a:prstGeom>
        </p:spPr>
      </p:pic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BFCD80AB-A923-4447-8F68-6723341C13A7}"/>
              </a:ext>
            </a:extLst>
          </p:cNvPr>
          <p:cNvSpPr txBox="1">
            <a:spLocks/>
          </p:cNvSpPr>
          <p:nvPr/>
        </p:nvSpPr>
        <p:spPr>
          <a:xfrm>
            <a:off x="2820239" y="489585"/>
            <a:ext cx="6551522" cy="46100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ko-KR" sz="2400" b="1" i="1" u="none" strike="noStrike" kern="1200" cap="none" spc="0" normalizeH="0" baseline="0" noProof="0" dirty="0">
                <a:ln>
                  <a:noFill/>
                </a:ln>
                <a:solidFill>
                  <a:srgbClr val="0E7FB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Хорооноос шууд хамааралтай</a:t>
            </a:r>
            <a:endParaRPr kumimoji="0" lang="en-US" altLang="ko-KR" sz="2400" b="1" i="1" u="none" strike="noStrike" kern="1200" cap="none" spc="0" normalizeH="0" baseline="0" noProof="0" dirty="0">
              <a:ln>
                <a:noFill/>
              </a:ln>
              <a:solidFill>
                <a:srgbClr val="0E7FB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0AC201C-8CEC-4791-A797-1B340AA712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243" y="4598767"/>
          <a:ext cx="8146726" cy="18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810">
                  <a:extLst>
                    <a:ext uri="{9D8B030D-6E8A-4147-A177-3AD203B41FA5}">
                      <a16:colId xmlns:a16="http://schemas.microsoft.com/office/drawing/2014/main" val="3559834817"/>
                    </a:ext>
                  </a:extLst>
                </a:gridCol>
                <a:gridCol w="2212971">
                  <a:extLst>
                    <a:ext uri="{9D8B030D-6E8A-4147-A177-3AD203B41FA5}">
                      <a16:colId xmlns:a16="http://schemas.microsoft.com/office/drawing/2014/main" val="2772515703"/>
                    </a:ext>
                  </a:extLst>
                </a:gridCol>
                <a:gridCol w="2199479">
                  <a:extLst>
                    <a:ext uri="{9D8B030D-6E8A-4147-A177-3AD203B41FA5}">
                      <a16:colId xmlns:a16="http://schemas.microsoft.com/office/drawing/2014/main" val="250754081"/>
                    </a:ext>
                  </a:extLst>
                </a:gridCol>
                <a:gridCol w="2226466">
                  <a:extLst>
                    <a:ext uri="{9D8B030D-6E8A-4147-A177-3AD203B41FA5}">
                      <a16:colId xmlns:a16="http://schemas.microsoft.com/office/drawing/2014/main" val="3854163372"/>
                    </a:ext>
                  </a:extLst>
                </a:gridCol>
              </a:tblGrid>
              <a:tr h="328661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673373"/>
                  </a:ext>
                </a:extLst>
              </a:tr>
              <a:tr h="520379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Зөвлөмж 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Хэсэгчлэн биелүүлсэн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01454"/>
                  </a:ext>
                </a:extLst>
              </a:tr>
              <a:tr h="520379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Зөвлөмж 14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Хэсэгчлэн биелүүлсэн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Бүрэн биелүүлсэн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97451"/>
                  </a:ext>
                </a:extLst>
              </a:tr>
              <a:tr h="520379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Зөвлөмж 28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Биелүүлээгүй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Хэсэгчлэн биелүүлсэн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Ихэнхийг биелүүлсэн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4073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EDEDEA2-B222-4307-B73E-0B45059DA7DA}"/>
              </a:ext>
            </a:extLst>
          </p:cNvPr>
          <p:cNvSpPr txBox="1"/>
          <p:nvPr/>
        </p:nvSpPr>
        <p:spPr>
          <a:xfrm>
            <a:off x="757272" y="3669220"/>
            <a:ext cx="2188151" cy="738664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Хагас хэрэгжилттэй 3 зөвлөмжийн үнэлгээг ахиулах хүсэлт гаргав.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2B0C0-19D0-4988-8109-8B86C96901F0}"/>
              </a:ext>
            </a:extLst>
          </p:cNvPr>
          <p:cNvSpPr/>
          <p:nvPr/>
        </p:nvSpPr>
        <p:spPr>
          <a:xfrm>
            <a:off x="1" y="1"/>
            <a:ext cx="12192000" cy="418682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4E0BF2E7-295E-49DB-8E82-A6EDE5035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77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1F269D-2789-4ACA-AA03-D1FA033AE1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217" y="2475970"/>
          <a:ext cx="11589565" cy="3669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732">
                  <a:extLst>
                    <a:ext uri="{9D8B030D-6E8A-4147-A177-3AD203B41FA5}">
                      <a16:colId xmlns:a16="http://schemas.microsoft.com/office/drawing/2014/main" val="2774799225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515795748"/>
                    </a:ext>
                  </a:extLst>
                </a:gridCol>
                <a:gridCol w="2250393">
                  <a:extLst>
                    <a:ext uri="{9D8B030D-6E8A-4147-A177-3AD203B41FA5}">
                      <a16:colId xmlns:a16="http://schemas.microsoft.com/office/drawing/2014/main" val="3603569490"/>
                    </a:ext>
                  </a:extLst>
                </a:gridCol>
              </a:tblGrid>
              <a:tr h="470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Хуулийн холбогдох нэмэлт өөрчлөлтүүд: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899">
                <a:tc>
                  <a:txBody>
                    <a:bodyPr/>
                    <a:lstStyle/>
                    <a:p>
                      <a:pPr lvl="0" algn="ctr"/>
                      <a:r>
                        <a:rPr lang="mn-MN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Санхүүгийн зохицуулах хорооны эрх зүйн байдлын тухай хуульд нэмэлт, өөрчлөлт орсон.</a:t>
                      </a:r>
                      <a:endParaRPr lang="en-GB"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2020.01.17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mn-MN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Мөнгө угаах болон терроризмыг санхүүжүүлэхтэй тэмцэх тухай хууль нэмэлт, өөрчлөлт орсон.</a:t>
                      </a:r>
                      <a:endParaRPr lang="en-GB"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2020.01.17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mn-MN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 ахуйн үйл ажиллагааны тусгай зөвшөөрлийн тухай хуульд нэмэлт, өөрчлөлт орсон.</a:t>
                      </a:r>
                      <a:endParaRPr lang="en-GB"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2020.01.17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mn-MN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“Мөнгө угаах болон терроризмыг санхүүжүүлэхтэй тэмцэх чиглэлээр банкнаас бусад мэдээлэх үүрэгтэй этгээдэд зайны болон газар дээрх хяналт, шалгалт хийх журам”-ыг баталсан.</a:t>
                      </a:r>
                      <a:endParaRPr lang="en-GB"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2020.04.08</a:t>
                      </a:r>
                    </a:p>
                    <a:p>
                      <a:pPr algn="ctr" latinLnBrk="1"/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mn-MN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“Банкнаас бусад санхүүгийн болон санхүүгийн бус бизнес, мэргэжлийн үйл ажилгааг тусгай зөвшөөрөлтэйгээр эрхлэх тохиромжтой этгээдийг  тодорхойлох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n-MN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журам”-ыг баталсан.</a:t>
                      </a:r>
                      <a:endParaRPr lang="en-GB"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mn-MN" sz="1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2020.04.08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/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54601"/>
                  </a:ext>
                </a:extLst>
              </a:tr>
            </a:tbl>
          </a:graphicData>
        </a:graphic>
      </p:graphicFrame>
      <p:sp>
        <p:nvSpPr>
          <p:cNvPr id="4" name="Google Shape;343;p13">
            <a:extLst>
              <a:ext uri="{FF2B5EF4-FFF2-40B4-BE49-F238E27FC236}">
                <a16:creationId xmlns:a16="http://schemas.microsoft.com/office/drawing/2014/main" id="{55AE0F7C-5600-4B7F-A1EA-E924053AFA18}"/>
              </a:ext>
            </a:extLst>
          </p:cNvPr>
          <p:cNvSpPr txBox="1">
            <a:spLocks/>
          </p:cNvSpPr>
          <p:nvPr/>
        </p:nvSpPr>
        <p:spPr>
          <a:xfrm>
            <a:off x="301217" y="712196"/>
            <a:ext cx="3392959" cy="7940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ХОРООНООС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АВЧ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ХЭРЭГЖҮҮЛСЭН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АЖЛУУД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975D3-58A8-4397-9EC5-A41D4BC88F6B}"/>
              </a:ext>
            </a:extLst>
          </p:cNvPr>
          <p:cNvSpPr/>
          <p:nvPr/>
        </p:nvSpPr>
        <p:spPr>
          <a:xfrm>
            <a:off x="1" y="1"/>
            <a:ext cx="12192000" cy="418682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F3C51-D3A8-4058-84F6-F1817260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22928-303B-42F8-A9CC-27660629F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017" y="712196"/>
            <a:ext cx="1627617" cy="15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6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6A13E-FCD2-4C95-87E3-A314B061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" r="1368"/>
          <a:stretch/>
        </p:blipFill>
        <p:spPr>
          <a:xfrm>
            <a:off x="7141028" y="999308"/>
            <a:ext cx="4711337" cy="5497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86674-0B16-4156-B9D2-779797E8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5" y="2096275"/>
            <a:ext cx="6308903" cy="3639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DCBD68-71FE-456E-9127-19BA13FCC1D6}"/>
              </a:ext>
            </a:extLst>
          </p:cNvPr>
          <p:cNvSpPr/>
          <p:nvPr/>
        </p:nvSpPr>
        <p:spPr>
          <a:xfrm>
            <a:off x="-1" y="-27709"/>
            <a:ext cx="12192001" cy="446391"/>
          </a:xfrm>
          <a:prstGeom prst="rect">
            <a:avLst/>
          </a:prstGeom>
          <a:gradFill>
            <a:gsLst>
              <a:gs pos="98000">
                <a:srgbClr val="2957A4"/>
              </a:gs>
              <a:gs pos="36000">
                <a:srgbClr val="5B3954"/>
              </a:gs>
              <a:gs pos="75000">
                <a:srgbClr val="19929A"/>
              </a:gs>
              <a:gs pos="0">
                <a:srgbClr val="10425C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606E1C8-7E15-41A0-BB72-D78D902AB3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3459C"/>
              </a:clrFrom>
              <a:clrTo>
                <a:srgbClr val="1345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0960" r="26736" b="79214"/>
          <a:stretch>
            <a:fillRect/>
          </a:stretch>
        </p:blipFill>
        <p:spPr bwMode="auto">
          <a:xfrm>
            <a:off x="112377" y="26849"/>
            <a:ext cx="1116130" cy="3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594;p17">
            <a:extLst>
              <a:ext uri="{FF2B5EF4-FFF2-40B4-BE49-F238E27FC236}">
                <a16:creationId xmlns:a16="http://schemas.microsoft.com/office/drawing/2014/main" id="{9F55C623-793B-44F9-831D-8122CD914D15}"/>
              </a:ext>
            </a:extLst>
          </p:cNvPr>
          <p:cNvSpPr txBox="1">
            <a:spLocks/>
          </p:cNvSpPr>
          <p:nvPr/>
        </p:nvSpPr>
        <p:spPr>
          <a:xfrm>
            <a:off x="256565" y="765003"/>
            <a:ext cx="3053563" cy="1087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САЛБАРЫН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ЭРСДЭЛИЙН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ҮНЭЛГЭЭ</a:t>
            </a: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8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1334</Words>
  <Application>Microsoft Office PowerPoint</Application>
  <PresentationFormat>Widescreen</PresentationFormat>
  <Paragraphs>267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Roboto</vt:lpstr>
      <vt:lpstr>Times New Roman</vt:lpstr>
      <vt:lpstr>Cover and End Slide Master</vt:lpstr>
      <vt:lpstr>Contents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Iveel</cp:lastModifiedBy>
  <cp:revision>14</cp:revision>
  <dcterms:created xsi:type="dcterms:W3CDTF">2020-10-27T05:59:32Z</dcterms:created>
  <dcterms:modified xsi:type="dcterms:W3CDTF">2020-10-27T22:23:57Z</dcterms:modified>
</cp:coreProperties>
</file>