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handoutMasterIdLst>
    <p:handoutMasterId r:id="rId22"/>
  </p:handoutMasterIdLst>
  <p:sldIdLst>
    <p:sldId id="257" r:id="rId2"/>
    <p:sldId id="258" r:id="rId3"/>
    <p:sldId id="260" r:id="rId4"/>
    <p:sldId id="277" r:id="rId5"/>
    <p:sldId id="276" r:id="rId6"/>
    <p:sldId id="275" r:id="rId7"/>
    <p:sldId id="274" r:id="rId8"/>
    <p:sldId id="273" r:id="rId9"/>
    <p:sldId id="272" r:id="rId10"/>
    <p:sldId id="279" r:id="rId11"/>
    <p:sldId id="283" r:id="rId12"/>
    <p:sldId id="284" r:id="rId13"/>
    <p:sldId id="285" r:id="rId14"/>
    <p:sldId id="288" r:id="rId15"/>
    <p:sldId id="289" r:id="rId16"/>
    <p:sldId id="287" r:id="rId17"/>
    <p:sldId id="286" r:id="rId18"/>
    <p:sldId id="290" r:id="rId19"/>
    <p:sldId id="2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ssimiliano Gangi" initials="MG" lastIdx="1" clrIdx="0">
    <p:extLst>
      <p:ext uri="{19B8F6BF-5375-455C-9EA6-DF929625EA0E}">
        <p15:presenceInfo xmlns:p15="http://schemas.microsoft.com/office/powerpoint/2012/main" userId="adbc25e87f27f3e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9911" autoAdjust="0"/>
  </p:normalViewPr>
  <p:slideViewPr>
    <p:cSldViewPr snapToGrid="0">
      <p:cViewPr>
        <p:scale>
          <a:sx n="63" d="100"/>
          <a:sy n="63" d="100"/>
        </p:scale>
        <p:origin x="804" y="56"/>
      </p:cViewPr>
      <p:guideLst>
        <p:guide orient="horz" pos="2160"/>
        <p:guide pos="3840"/>
        <p:guide pos="7296"/>
        <p:guide orient="horz" pos="4128"/>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6" d="100"/>
          <a:sy n="76" d="100"/>
        </p:scale>
        <p:origin x="253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z" userId="c23e5d908fadc1e8" providerId="LiveId" clId="{9B2ADDCF-0E25-4930-A8D2-1EA978D5BDF0}"/>
    <pc:docChg chg="modSld">
      <pc:chgData name="Baz" userId="c23e5d908fadc1e8" providerId="LiveId" clId="{9B2ADDCF-0E25-4930-A8D2-1EA978D5BDF0}" dt="2022-02-25T15:57:07.396" v="16" actId="20577"/>
      <pc:docMkLst>
        <pc:docMk/>
      </pc:docMkLst>
      <pc:sldChg chg="modSp mod">
        <pc:chgData name="Baz" userId="c23e5d908fadc1e8" providerId="LiveId" clId="{9B2ADDCF-0E25-4930-A8D2-1EA978D5BDF0}" dt="2022-02-25T15:57:07.396" v="16" actId="20577"/>
        <pc:sldMkLst>
          <pc:docMk/>
          <pc:sldMk cId="706305541" sldId="257"/>
        </pc:sldMkLst>
        <pc:spChg chg="mod">
          <ac:chgData name="Baz" userId="c23e5d908fadc1e8" providerId="LiveId" clId="{9B2ADDCF-0E25-4930-A8D2-1EA978D5BDF0}" dt="2022-02-25T15:57:07.396" v="16" actId="20577"/>
          <ac:spMkLst>
            <pc:docMk/>
            <pc:sldMk cId="706305541" sldId="257"/>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796EA6-6F25-4F19-87BA-7ADCC16DAEFF}" type="datetimeFigureOut">
              <a:rPr lang="en-US" smtClean="0"/>
              <a:t>2/25/2022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64E50CC-F33A-4EF4-9F12-93EC4A21A0CF}" type="slidenum">
              <a:rPr lang="en-US" smtClean="0"/>
              <a:t>‹#›</a:t>
            </a:fld>
            <a:endParaRPr lang="en-US"/>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C172E-A8B5-46F6-B05C-DFA3E2E0F207}" type="datetimeFigureOut">
              <a:rPr lang="en-US" smtClean="0"/>
              <a:t>2/25/2022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74CE4-FBD8-4481-AEFB-CA53E599A745}" type="slidenum">
              <a:rPr lang="en-US" smtClean="0"/>
              <a:t>‹#›</a:t>
            </a:fld>
            <a:endParaRPr lang="en-US"/>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t>Танилцуулга нь үзэгчдэд хэрхэн ашигтай байх вэ: Насанд хүрсэн суралцагчид тухайн сэдвийг хэрхэн, яагаад чухал болохыг мэддэг бол илүү их сонирхдог.</a:t>
            </a:r>
          </a:p>
          <a:p>
            <a:pPr marL="171450" indent="-171450">
              <a:buFont typeface="Arial" panose="020B0604020202020204" pitchFamily="34" charset="0"/>
              <a:buChar char="•"/>
            </a:pPr>
            <a:r>
              <a:t>Илтгэгчийн тухайн сэдвийн талаархи мэдлэгийн түвшин: Энэ талбарт өөрийн итгэмжлэлээ товч хэлнэ үү, эсвэл оролцогчид яагаад таныг сонсох ёстойг тайлбарлана уу.</a:t>
            </a:r>
          </a:p>
        </p:txBody>
      </p:sp>
      <p:sp>
        <p:nvSpPr>
          <p:cNvPr id="4" name="Slide Number Placeholder 3"/>
          <p:cNvSpPr>
            <a:spLocks noGrp="1"/>
          </p:cNvSpPr>
          <p:nvPr>
            <p:ph type="sldNum" sz="quarter" idx="10"/>
          </p:nvPr>
        </p:nvSpPr>
        <p:spPr/>
        <p:txBody>
          <a:bodyPr/>
          <a:lstStyle/>
          <a:p>
            <a:fld id="{CF2FD335-6D8E-486A-8F5F-DFC7325903FF}" type="slidenum">
              <a:rPr lang="en-US" smtClean="0"/>
              <a:t>2</a:t>
            </a:fld>
            <a:endParaRPr lang="en-US"/>
          </a:p>
        </p:txBody>
      </p:sp>
    </p:spTree>
    <p:extLst>
      <p:ext uri="{BB962C8B-B14F-4D97-AF65-F5344CB8AC3E}">
        <p14:creationId xmlns:p14="http://schemas.microsoft.com/office/powerpoint/2010/main" val="118867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b="1"/>
            </a:pPr>
            <a:r>
              <a:t>Жишээ зорилтууд</a:t>
            </a:r>
          </a:p>
          <a:p>
            <a:pPr marL="0" indent="0">
              <a:buFont typeface="Arial" panose="020B0604020202020204" pitchFamily="34" charset="0"/>
              <a:buNone/>
            </a:pPr>
            <a:r>
              <a:t>Энэ хичээлийн төгсгөлд та дараахь зүйлийг хийх боломжтой болно.</a:t>
            </a:r>
          </a:p>
          <a:p>
            <a:pPr marL="171450" indent="-171450">
              <a:buFont typeface="Arial" panose="020B0604020202020204" pitchFamily="34" charset="0"/>
              <a:buChar char="•"/>
            </a:pPr>
            <a:r>
              <a:t>Файлуудыг багийн вэб серверт хадгалах.</a:t>
            </a:r>
          </a:p>
          <a:p>
            <a:pPr marL="171450" indent="-171450">
              <a:buFont typeface="Arial" panose="020B0604020202020204" pitchFamily="34" charset="0"/>
              <a:buChar char="•"/>
            </a:pPr>
            <a:r>
              <a:t>Багийн вэб сервер дээр файлуудыг өөр өөр байршилд шилжүүлэх.</a:t>
            </a:r>
          </a:p>
          <a:p>
            <a:pPr marL="171450" indent="-171450">
              <a:buFont typeface="Arial" panose="020B0604020202020204" pitchFamily="34" charset="0"/>
              <a:buChar char="•"/>
            </a:pPr>
            <a:r>
              <a:t>Багийн вэб сервер дээр файл хуваалцах.</a:t>
            </a:r>
          </a:p>
          <a:p>
            <a:endParaRPr lang="en-US"/>
          </a:p>
          <a:p>
            <a:endParaRPr lang="en-US"/>
          </a:p>
        </p:txBody>
      </p:sp>
      <p:sp>
        <p:nvSpPr>
          <p:cNvPr id="4" name="Slide Number Placeholder 3"/>
          <p:cNvSpPr>
            <a:spLocks noGrp="1"/>
          </p:cNvSpPr>
          <p:nvPr>
            <p:ph type="sldNum" sz="quarter" idx="10"/>
          </p:nvPr>
        </p:nvSpPr>
        <p:spPr/>
        <p:txBody>
          <a:bodyPr/>
          <a:lstStyle/>
          <a:p>
            <a:fld id="{CF2FD335-6D8E-486A-8F5F-DFC7325903FF}" type="slidenum">
              <a:rPr lang="en-US" smtClean="0"/>
              <a:t>3</a:t>
            </a:fld>
            <a:endParaRPr lang="en-US"/>
          </a:p>
        </p:txBody>
      </p:sp>
    </p:spTree>
    <p:extLst>
      <p:ext uri="{BB962C8B-B14F-4D97-AF65-F5344CB8AC3E}">
        <p14:creationId xmlns:p14="http://schemas.microsoft.com/office/powerpoint/2010/main" val="3069441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a:t>Add a footer</a:t>
            </a:r>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75E3F182-AD32-40C8-95F3-0C64A8A1C259}" type="datetime1">
              <a:rPr lang="en-US" smtClean="0"/>
              <a:t>2/25/2022</a:t>
            </a:fld>
            <a:endParaRPr lang="en-US"/>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63FD15AB-AC2A-4D89-B208-DCFB47EBB6C4}" type="datetime1">
              <a:rPr lang="en-US" smtClean="0"/>
              <a:t>2/25/2022</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A51FB0D8-6415-4331-A00F-3CF304D4B44E}" type="datetime1">
              <a:rPr lang="en-US" smtClean="0"/>
              <a:t>2/25/2022</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27EA3850-403C-4FA1-AFB2-D6E4BC0F9D52}" type="datetime1">
              <a:rPr lang="en-US" smtClean="0"/>
              <a:t>2/25/2022</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5" name="Footer Placeholder 4"/>
          <p:cNvSpPr>
            <a:spLocks noGrp="1"/>
          </p:cNvSpPr>
          <p:nvPr>
            <p:ph type="ftr" sz="quarter" idx="11"/>
          </p:nvPr>
        </p:nvSpPr>
        <p:spPr/>
        <p:txBody>
          <a:bodyPr/>
          <a:lstStyle/>
          <a:p>
            <a:r>
              <a:rPr lang="en-US"/>
              <a:t>Add a footer</a:t>
            </a:r>
          </a:p>
        </p:txBody>
      </p:sp>
      <p:sp>
        <p:nvSpPr>
          <p:cNvPr id="4" name="Date Placeholder 3"/>
          <p:cNvSpPr>
            <a:spLocks noGrp="1"/>
          </p:cNvSpPr>
          <p:nvPr>
            <p:ph type="dt" sz="half" idx="10"/>
          </p:nvPr>
        </p:nvSpPr>
        <p:spPr/>
        <p:txBody>
          <a:bodyPr/>
          <a:lstStyle/>
          <a:p>
            <a:fld id="{BFEB498E-FDFD-4B80-8F0F-2C4A370764DD}" type="datetime1">
              <a:rPr lang="en-US" smtClean="0"/>
              <a:t>2/25/2022</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6B93F132-B523-4AF3-A2C3-B7AAD40BC806}" type="datetime1">
              <a:rPr lang="en-US" smtClean="0"/>
              <a:t>2/25/2022</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8" name="Footer Placeholder 27"/>
          <p:cNvSpPr>
            <a:spLocks noGrp="1"/>
          </p:cNvSpPr>
          <p:nvPr>
            <p:ph type="ftr" sz="quarter" idx="12"/>
          </p:nvPr>
        </p:nvSpPr>
        <p:spPr/>
        <p:txBody>
          <a:bodyPr rtlCol="0"/>
          <a:lstStyle/>
          <a:p>
            <a:r>
              <a:rPr lang="en-US"/>
              <a:t>Add a footer</a:t>
            </a:r>
          </a:p>
        </p:txBody>
      </p:sp>
      <p:sp>
        <p:nvSpPr>
          <p:cNvPr id="26" name="Date Placeholder 25"/>
          <p:cNvSpPr>
            <a:spLocks noGrp="1"/>
          </p:cNvSpPr>
          <p:nvPr>
            <p:ph type="dt" sz="half" idx="10"/>
          </p:nvPr>
        </p:nvSpPr>
        <p:spPr/>
        <p:txBody>
          <a:bodyPr rtlCol="0"/>
          <a:lstStyle/>
          <a:p>
            <a:fld id="{62347D0D-0E8C-43A0-BCE4-D21FC9F88B07}" type="datetime1">
              <a:rPr lang="en-US" smtClean="0"/>
              <a:t>2/25/2022</a:t>
            </a:fld>
            <a:endParaRPr lang="en-US"/>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4" name="Footer Placeholder 3"/>
          <p:cNvSpPr>
            <a:spLocks noGrp="1"/>
          </p:cNvSpPr>
          <p:nvPr>
            <p:ph type="ftr" sz="quarter" idx="11"/>
          </p:nvPr>
        </p:nvSpPr>
        <p:spPr>
          <a:xfrm>
            <a:off x="7010400" y="612648"/>
            <a:ext cx="1767840" cy="457200"/>
          </a:xfrm>
        </p:spPr>
        <p:txBody>
          <a:bodyPr/>
          <a:lstStyle/>
          <a:p>
            <a:r>
              <a:rPr lang="en-US"/>
              <a:t>Add a footer</a:t>
            </a:r>
          </a:p>
        </p:txBody>
      </p:sp>
      <p:sp>
        <p:nvSpPr>
          <p:cNvPr id="3" name="Date Placeholder 2"/>
          <p:cNvSpPr>
            <a:spLocks noGrp="1"/>
          </p:cNvSpPr>
          <p:nvPr>
            <p:ph type="dt" sz="half" idx="10"/>
          </p:nvPr>
        </p:nvSpPr>
        <p:spPr>
          <a:xfrm>
            <a:off x="8778240" y="612648"/>
            <a:ext cx="1276352" cy="457200"/>
          </a:xfrm>
        </p:spPr>
        <p:txBody>
          <a:bodyPr/>
          <a:lstStyle/>
          <a:p>
            <a:fld id="{A31D9524-94F2-4938-AD9B-1CF4903F28BC}" type="datetime1">
              <a:rPr lang="en-US" smtClean="0"/>
              <a:t>2/25/2022</a:t>
            </a:fld>
            <a:endParaRPr lang="en-US"/>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Add a footer</a:t>
            </a:r>
          </a:p>
        </p:txBody>
      </p:sp>
      <p:sp>
        <p:nvSpPr>
          <p:cNvPr id="2" name="Date Placeholder 1"/>
          <p:cNvSpPr>
            <a:spLocks noGrp="1"/>
          </p:cNvSpPr>
          <p:nvPr>
            <p:ph type="dt" sz="half" idx="10"/>
          </p:nvPr>
        </p:nvSpPr>
        <p:spPr/>
        <p:txBody>
          <a:bodyPr/>
          <a:lstStyle/>
          <a:p>
            <a:fld id="{119590D6-C7D8-49FF-A1D0-4B3FE4920968}" type="datetime1">
              <a:rPr lang="en-US" smtClean="0"/>
              <a:t>2/25/2022</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26207ED0-A3EF-4827-B903-CD7C42A5F0E0}" type="datetime1">
              <a:rPr lang="en-US" smtClean="0"/>
              <a:t>2/25/2022</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6" name="Footer Placeholder 5"/>
          <p:cNvSpPr>
            <a:spLocks noGrp="1"/>
          </p:cNvSpPr>
          <p:nvPr>
            <p:ph type="ftr" sz="quarter" idx="11"/>
          </p:nvPr>
        </p:nvSpPr>
        <p:spPr/>
        <p:txBody>
          <a:bodyPr/>
          <a:lstStyle/>
          <a:p>
            <a:r>
              <a:rPr lang="en-US"/>
              <a:t>Add a footer</a:t>
            </a:r>
          </a:p>
        </p:txBody>
      </p:sp>
      <p:sp>
        <p:nvSpPr>
          <p:cNvPr id="5" name="Date Placeholder 4"/>
          <p:cNvSpPr>
            <a:spLocks noGrp="1"/>
          </p:cNvSpPr>
          <p:nvPr>
            <p:ph type="dt" sz="half" idx="10"/>
          </p:nvPr>
        </p:nvSpPr>
        <p:spPr/>
        <p:txBody>
          <a:bodyPr/>
          <a:lstStyle/>
          <a:p>
            <a:fld id="{EEE3CF8A-8092-4B4D-A1A7-7A6CFC347FA9}" type="datetime1">
              <a:rPr lang="en-US" smtClean="0"/>
              <a:t>2/25/2022</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a:t>Add a footer</a:t>
            </a:r>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153A5E05-F887-44F2-9AA6-1406A01365F3}" type="datetime1">
              <a:rPr lang="en-US" smtClean="0"/>
              <a:t>2/25/2022</a:t>
            </a:fld>
            <a:endParaRPr lang="en-US"/>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601" y="195309"/>
            <a:ext cx="11705700" cy="2290440"/>
          </a:xfrm>
        </p:spPr>
        <p:txBody>
          <a:bodyPr>
            <a:normAutofit/>
          </a:bodyPr>
          <a:lstStyle/>
          <a:p>
            <a:pPr algn="ctr">
              <a:defRPr sz="2800">
                <a:solidFill>
                  <a:schemeClr val="tx1"/>
                </a:solidFill>
              </a:defRPr>
            </a:pPr>
            <a:r>
              <a:rPr err="1"/>
              <a:t>Санхүүгийн</a:t>
            </a:r>
            <a:r>
              <a:t> </a:t>
            </a:r>
            <a:r>
              <a:rPr err="1"/>
              <a:t>хэрэглэгчийн</a:t>
            </a:r>
            <a:r>
              <a:t> </a:t>
            </a:r>
            <a:r>
              <a:rPr err="1"/>
              <a:t>эрхийг</a:t>
            </a:r>
            <a:r>
              <a:t> </a:t>
            </a:r>
            <a:r>
              <a:rPr err="1"/>
              <a:t>хамгаалах</a:t>
            </a:r>
            <a:r>
              <a:t> дүрэм</a:t>
            </a:r>
            <a:r>
              <a:rPr lang="mn-MN"/>
              <a:t>, журамд</a:t>
            </a:r>
            <a:r>
              <a:t> </a:t>
            </a:r>
            <a:r>
              <a:rPr err="1"/>
              <a:t>хяналт</a:t>
            </a:r>
            <a:r>
              <a:t> </a:t>
            </a:r>
            <a:r>
              <a:rPr err="1"/>
              <a:t>тавих</a:t>
            </a:r>
            <a:r>
              <a:t> </a:t>
            </a:r>
            <a:r>
              <a:rPr err="1"/>
              <a:t>арга</a:t>
            </a:r>
            <a:r>
              <a:t> хэрэгсэл ба </a:t>
            </a:r>
            <a:r>
              <a:rPr err="1"/>
              <a:t>механизм</a:t>
            </a:r>
            <a:endParaRPr lang="en-US" sz="2800">
              <a:solidFill>
                <a:schemeClr val="tx1"/>
              </a:solidFill>
            </a:endParaRPr>
          </a:p>
        </p:txBody>
      </p:sp>
      <p:sp>
        <p:nvSpPr>
          <p:cNvPr id="3" name="Subtitle 2"/>
          <p:cNvSpPr>
            <a:spLocks noGrp="1"/>
          </p:cNvSpPr>
          <p:nvPr>
            <p:ph type="subTitle" idx="1"/>
          </p:nvPr>
        </p:nvSpPr>
        <p:spPr>
          <a:xfrm>
            <a:off x="609599" y="3208020"/>
            <a:ext cx="10594019" cy="3454672"/>
          </a:xfrm>
        </p:spPr>
        <p:txBody>
          <a:bodyPr>
            <a:normAutofit/>
          </a:bodyPr>
          <a:lstStyle/>
          <a:p>
            <a:endParaRPr lang="it-IT">
              <a:solidFill>
                <a:schemeClr val="tx1"/>
              </a:solidFill>
            </a:endParaRPr>
          </a:p>
          <a:p>
            <a:endParaRPr lang="it-IT">
              <a:solidFill>
                <a:schemeClr val="tx1"/>
              </a:solidFill>
            </a:endParaRPr>
          </a:p>
          <a:p>
            <a:pPr>
              <a:defRPr>
                <a:solidFill>
                  <a:schemeClr val="tx1"/>
                </a:solidFill>
              </a:defRPr>
            </a:pPr>
            <a:r>
              <a:rPr err="1"/>
              <a:t>Массимилиано</a:t>
            </a:r>
            <a:r>
              <a:t> </a:t>
            </a:r>
            <a:r>
              <a:rPr err="1"/>
              <a:t>Ганги</a:t>
            </a:r>
            <a:endParaRPr/>
          </a:p>
          <a:p>
            <a:pPr>
              <a:defRPr>
                <a:solidFill>
                  <a:schemeClr val="tx1"/>
                </a:solidFill>
              </a:defRPr>
            </a:pPr>
            <a:r>
              <a:rPr err="1"/>
              <a:t>Техникийн</a:t>
            </a:r>
            <a:r>
              <a:t> </a:t>
            </a:r>
            <a:r>
              <a:rPr err="1"/>
              <a:t>туслалцаа</a:t>
            </a:r>
            <a:r>
              <a:t> - 9809 MON: </a:t>
            </a:r>
            <a:r>
              <a:rPr err="1"/>
              <a:t>Санхүүгийн</a:t>
            </a:r>
            <a:r>
              <a:t> </a:t>
            </a:r>
            <a:r>
              <a:rPr err="1"/>
              <a:t>хэрэглэгчийн</a:t>
            </a:r>
            <a:r>
              <a:t> </a:t>
            </a:r>
            <a:r>
              <a:rPr err="1"/>
              <a:t>эрхийг</a:t>
            </a:r>
            <a:r>
              <a:t> </a:t>
            </a:r>
            <a:r>
              <a:rPr err="1"/>
              <a:t>хамгаалах</a:t>
            </a:r>
            <a:r>
              <a:t> </a:t>
            </a:r>
            <a:r>
              <a:rPr lang="mn-MN"/>
              <a:t>уялдаатай</a:t>
            </a:r>
            <a:r>
              <a:t> </a:t>
            </a:r>
            <a:r>
              <a:rPr err="1"/>
              <a:t>тогтолцоог</a:t>
            </a:r>
            <a:r>
              <a:t> </a:t>
            </a:r>
            <a:r>
              <a:rPr err="1"/>
              <a:t>дэмжих</a:t>
            </a:r>
            <a:r>
              <a:t> </a:t>
            </a:r>
            <a:r>
              <a:rPr err="1"/>
              <a:t>нь</a:t>
            </a:r>
            <a:endParaRPr/>
          </a:p>
          <a:p>
            <a:pPr>
              <a:defRPr>
                <a:solidFill>
                  <a:schemeClr val="tx1"/>
                </a:solidFill>
              </a:defRPr>
            </a:pPr>
            <a:r>
              <a:rPr err="1"/>
              <a:t>Азийн</a:t>
            </a:r>
            <a:r>
              <a:t> </a:t>
            </a:r>
            <a:r>
              <a:rPr err="1"/>
              <a:t>Хөгжлийн</a:t>
            </a:r>
            <a:r>
              <a:t> </a:t>
            </a:r>
            <a:r>
              <a:rPr err="1"/>
              <a:t>Банк</a:t>
            </a:r>
            <a:r>
              <a:t> </a:t>
            </a:r>
          </a:p>
          <a:p>
            <a:endParaRPr lang="it-IT">
              <a:solidFill>
                <a:schemeClr val="tx1"/>
              </a:solidFill>
            </a:endParaRPr>
          </a:p>
          <a:p>
            <a:pPr>
              <a:defRPr>
                <a:solidFill>
                  <a:schemeClr val="tx1"/>
                </a:solidFill>
              </a:defRPr>
            </a:pPr>
            <a:r>
              <a:rPr err="1"/>
              <a:t>Онлайн</a:t>
            </a:r>
            <a:r>
              <a:t> </a:t>
            </a:r>
            <a:r>
              <a:rPr err="1"/>
              <a:t>сургалт</a:t>
            </a:r>
            <a:r>
              <a:t> 2022 </a:t>
            </a:r>
            <a:r>
              <a:rPr err="1"/>
              <a:t>оны</a:t>
            </a:r>
            <a:r>
              <a:t> 2-р </a:t>
            </a:r>
            <a:r>
              <a:rPr err="1"/>
              <a:t>сарын</a:t>
            </a:r>
            <a:r>
              <a:t> 28</a:t>
            </a:r>
            <a:endParaRPr lang="en-US">
              <a:solidFill>
                <a:schemeClr val="tx1"/>
              </a:solidFill>
            </a:endParaRPr>
          </a:p>
        </p:txBody>
      </p:sp>
      <p:sp>
        <p:nvSpPr>
          <p:cNvPr id="4" name="Slide Number Placeholder 3">
            <a:extLst>
              <a:ext uri="{FF2B5EF4-FFF2-40B4-BE49-F238E27FC236}">
                <a16:creationId xmlns:a16="http://schemas.microsoft.com/office/drawing/2014/main" id="{7A1FB077-58E4-4350-A215-306355A6E1D5}"/>
              </a:ext>
            </a:extLst>
          </p:cNvPr>
          <p:cNvSpPr>
            <a:spLocks noGrp="1"/>
          </p:cNvSpPr>
          <p:nvPr>
            <p:ph type="sldNum" sz="quarter" idx="12"/>
          </p:nvPr>
        </p:nvSpPr>
        <p:spPr/>
        <p:txBody>
          <a:bodyPr/>
          <a:lstStyle/>
          <a:p>
            <a:fld id="{401CF334-2D5C-4859-84A6-CA7E6E43FAEB}" type="slidenum">
              <a:rPr lang="en-US" smtClean="0"/>
              <a:t>1</a:t>
            </a:fld>
            <a:endParaRPr lang="en-US"/>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018540" y="636616"/>
            <a:ext cx="10607040" cy="762000"/>
          </a:xfrm>
        </p:spPr>
        <p:txBody>
          <a:bodyPr>
            <a:normAutofit/>
          </a:bodyPr>
          <a:lstStyle/>
          <a:p>
            <a:pPr algn="ctr">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Газар дээрх шалгалт</a:t>
            </a:r>
            <a:endParaRPr lang="en-US" sz="27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125637" y="1017616"/>
            <a:ext cx="11940725" cy="5897880"/>
          </a:xfrm>
        </p:spPr>
        <p:txBody>
          <a:bodyPr>
            <a:normAutofit lnSpcReduction="10000"/>
          </a:bodyPr>
          <a:lstStyle/>
          <a:p>
            <a:pPr marL="0" marR="0" indent="0" algn="just">
              <a:lnSpc>
                <a:spcPct val="115000"/>
              </a:lnSpc>
              <a:spcBef>
                <a:spcPts val="0"/>
              </a:spcBef>
              <a:spcAft>
                <a:spcPts val="1000"/>
              </a:spcAft>
              <a:buNone/>
            </a:pP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Газар дээрх шалгалт нь ихэвчлэн санхүүгийн зохицуулагч байгууллагын ажилтнууд болон холбогдох санхүүгийн үйлчилгээ үзүүлэгчийн удирдах зөвлөл, ахлах албан тушаалтны хооронд шалгалтын зорилгыг танилцуулах, хэлэлцэх анхны уулзалтаар эхэлдэг. Уулзалтаар урьд өмнө гарч байсан хэрэглэгчийн эрхийг хамгаалахтай холбоотой </a:t>
            </a:r>
            <a:r>
              <a:rPr lang="mn-MN" i="1"/>
              <a:t>зайнаас хийсэн </a:t>
            </a:r>
            <a:r>
              <a:rPr lang="mn-MN"/>
              <a:t>шалгалтаар илэрсэн</a:t>
            </a:r>
            <a:r>
              <a:t> аливаа асуудлыг хэлэлцэж, ярилцах болно. </a:t>
            </a:r>
          </a:p>
          <a:p>
            <a:pPr marL="0" marR="0" indent="0" algn="just">
              <a:lnSpc>
                <a:spcPct val="115000"/>
              </a:lnSpc>
              <a:spcBef>
                <a:spcPts val="0"/>
              </a:spcBef>
              <a:spcAft>
                <a:spcPts val="1000"/>
              </a:spcAft>
              <a:buNone/>
            </a:pP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Мөн уулзалтын үеэр санхүүгийн зохицуулагч байгууллага өмнөх шалгалтаар тохиролцсон шаардлагатай арга хэмжээнүүдийн хэрэгжилтийг шалгана. Жишээлбэл, Монголбанк эсвэл СЗХ өмнө нь хийсэн газар дээрх хяналт шалгалтын үеэр гомдлыг зохистойгоор шийдвэрлэх явцтай холбоотой ноцтой доголдол илрүүлж, улмаар санхүүгийн үйлчилгээ үзүүлэгчээс гомдол хянан шийдвэрлэх журмаа сайжруулахыг шаардсан гэж бодъё. Эхний уулзалтаар өмнө нь тулгамдаж байсан асуудлыг шийдвэрлэхийн тулд хийсэн ажлын талаар хэлэлцэж болно.</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01168" marR="0" indent="-457200" algn="just">
              <a:spcBef>
                <a:spcPts val="0"/>
              </a:spcBef>
              <a:spcAft>
                <a:spcPts val="0"/>
              </a:spcAft>
              <a:buFont typeface="Wingdings" panose="05000000000000000000" pitchFamily="2" charset="2"/>
              <a:buChar char="§"/>
            </a:pPr>
            <a:endParaRPr lang="en-US" sz="2400">
              <a:solidFill>
                <a:schemeClr val="tx1"/>
              </a:solidFill>
              <a:effectLst/>
              <a:ea typeface="Calibri" panose="020F0502020204030204" pitchFamily="34" charset="0"/>
            </a:endParaRPr>
          </a:p>
          <a:p>
            <a:endParaRPr lang="en-US"/>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10</a:t>
            </a:fld>
            <a:endParaRPr lang="en-US"/>
          </a:p>
        </p:txBody>
      </p:sp>
    </p:spTree>
    <p:extLst>
      <p:ext uri="{BB962C8B-B14F-4D97-AF65-F5344CB8AC3E}">
        <p14:creationId xmlns:p14="http://schemas.microsoft.com/office/powerpoint/2010/main" val="1515898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998220" y="368032"/>
            <a:ext cx="10607040" cy="762000"/>
          </a:xfrm>
        </p:spPr>
        <p:txBody>
          <a:bodyPr>
            <a:normAutofit/>
          </a:bodyPr>
          <a:lstStyle/>
          <a:p>
            <a:pPr algn="ctr">
              <a:defRPr sz="2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Газар дээрх шалгалт</a:t>
            </a:r>
            <a:endParaRPr lang="en-US" sz="27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83127" y="600364"/>
            <a:ext cx="12149489" cy="6315132"/>
          </a:xfrm>
        </p:spPr>
        <p:txBody>
          <a:bodyPr>
            <a:normAutofit fontScale="92500" lnSpcReduction="20000"/>
          </a:bodyPr>
          <a:lstStyle/>
          <a:p>
            <a:pPr marL="0" marR="0" indent="0" algn="just">
              <a:spcBef>
                <a:spcPts val="0"/>
              </a:spcBef>
              <a:spcAft>
                <a:spcPts val="0"/>
              </a:spcAft>
              <a:buNone/>
            </a:pPr>
            <a:endParaRPr lang="en-US" sz="2400">
              <a:solidFill>
                <a:schemeClr val="tx1"/>
              </a:solidFill>
              <a:effectLst/>
              <a:ea typeface="Calibri" panose="020F0502020204030204" pitchFamily="34" charset="0"/>
            </a:endParaRP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Газар дээрх шалгалтын чухал нэг хэсэг нь жижиглэнгийн худалдааны салбарын түвшинд "нууцаар худалдаа хийх" байж болно. Ирланд зэрэг хэд хэдэн оронд үүнийг үр дүнтэй ашигладаг. </a:t>
            </a:r>
          </a:p>
          <a:p>
            <a:pPr marL="0" marR="0" algn="just">
              <a:lnSpc>
                <a:spcPct val="115000"/>
              </a:lnSpc>
              <a:spcBef>
                <a:spcPts val="0"/>
              </a:spcBef>
              <a:spcAft>
                <a:spcPts val="1000"/>
              </a:spcAft>
            </a:pPr>
            <a:endParaRPr lang="en-US" sz="24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Нууцаар худалдан авалт хийх нь хэрэглэгчидтэй харьцах бодит байдлыг баталгаажуулж, санхүүгийн үйлчилгээ үзүүлэгчийн аман болон бичгээр гаргасан мэдэгдэлтэй харьцуулах боломжийг олгодог. </a:t>
            </a:r>
          </a:p>
          <a:p>
            <a:pPr marL="0" marR="0" algn="just">
              <a:lnSpc>
                <a:spcPct val="115000"/>
              </a:lnSpc>
              <a:spcBef>
                <a:spcPts val="0"/>
              </a:spcBef>
              <a:spcAft>
                <a:spcPts val="1000"/>
              </a:spcAft>
            </a:pPr>
            <a:endParaRPr lang="en-US" sz="24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Нууц худалдан авалт нь банкны зохистой хяналтанд ашигладаг арга биш юм. Гэсэн хэдий ч энэ нь хэрэглэгчийн эрхийг хамгаалахад хяналт тавих маш тустай хэрэгсэл юм. </a:t>
            </a: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Нууц худалдан авалт нь мэдээллээр хангасан байх шаардлагыг цаг хугацааны элементээр үнэлэхэд онцгой ач холбогдолтой. Энэ нь хэрэглэгчдэд гол мэдээллийг хэзээ өгч буй эсэхийг шалгах боломжийг олгодог. </a:t>
            </a:r>
          </a:p>
          <a:p>
            <a:pPr marL="0" marR="0" algn="just">
              <a:lnSpc>
                <a:spcPct val="115000"/>
              </a:lnSpc>
              <a:spcBef>
                <a:spcPts val="0"/>
              </a:spcBef>
              <a:spcAft>
                <a:spcPts val="1000"/>
              </a:spcAft>
            </a:pPr>
            <a:endParaRPr lang="en-US" sz="24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Үйлчилгээний чанарын стандартыг үнэлэхэд мөн тустай. </a:t>
            </a:r>
          </a:p>
          <a:p>
            <a:endParaRPr lang="en-US"/>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11</a:t>
            </a:fld>
            <a:endParaRPr lang="en-US"/>
          </a:p>
        </p:txBody>
      </p:sp>
    </p:spTree>
    <p:extLst>
      <p:ext uri="{BB962C8B-B14F-4D97-AF65-F5344CB8AC3E}">
        <p14:creationId xmlns:p14="http://schemas.microsoft.com/office/powerpoint/2010/main" val="889068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018540" y="255616"/>
            <a:ext cx="10607040" cy="762000"/>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r>
              <a:t>Зах зээлийн мониторинг</a:t>
            </a:r>
            <a:br>
              <a:rPr lang="en-US" sz="1800">
                <a:effectLst/>
                <a:latin typeface="Calibri" panose="020F0502020204030204" pitchFamily="34" charset="0"/>
                <a:ea typeface="Calibri" panose="020F0502020204030204" pitchFamily="34" charset="0"/>
                <a:cs typeface="Times New Roman" panose="02020603050405020304" pitchFamily="18" charset="0"/>
              </a:rPr>
            </a:br>
            <a:endParaRPr lang="en-US" sz="27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125637" y="1017616"/>
            <a:ext cx="11940725" cy="5897880"/>
          </a:xfrm>
        </p:spPr>
        <p:txBody>
          <a:bodyPr>
            <a:normAutofit fontScale="85000" lnSpcReduction="10000"/>
          </a:bodyPr>
          <a:lstStyle/>
          <a:p>
            <a:pPr marL="109728" indent="0" algn="just">
              <a:buNone/>
              <a:defRPr sz="2400">
                <a:solidFill>
                  <a:schemeClr val="tx1"/>
                </a:solidFill>
                <a:latin typeface="Times New Roman" panose="02020603050405020304" pitchFamily="18" charset="0"/>
                <a:ea typeface="Calibri" panose="020F0502020204030204" pitchFamily="34" charset="0"/>
                <a:cs typeface="Times New Roman" panose="02020603050405020304" pitchFamily="18" charset="0"/>
              </a:defRPr>
            </a:pPr>
            <a:r>
              <a:rPr>
                <a:effectLst/>
              </a:rPr>
              <a:t>Салбарын хэмжээнд зах зээлийн мониторинг хийснээр хэрэглэгчдэд хандах хандлагатай холбоотой ямар нийтлэг асуудал тулгарч буйг тогтооно. </a:t>
            </a:r>
            <a:r>
              <a:t>Энэ ямар нэг компанид хийх</a:t>
            </a:r>
            <a:r>
              <a:rPr>
                <a:effectLst/>
              </a:rPr>
              <a:t> гүнзгий шалгалт биш юм.</a:t>
            </a:r>
          </a:p>
          <a:p>
            <a:pPr marL="109728" indent="0" algn="just">
              <a:buNone/>
            </a:pPr>
            <a:endParaRPr lang="en-US" sz="24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Зах зээлийн мониторинг нь гурван нөхцөл байдалд онцгой ач холбогдолтой байж болно:</a:t>
            </a:r>
          </a:p>
          <a:p>
            <a:pPr marL="342900" marR="0" lvl="0" indent="-342900" algn="just">
              <a:lnSpc>
                <a:spcPct val="115000"/>
              </a:lnSpc>
              <a:spcBef>
                <a:spcPts val="0"/>
              </a:spcBef>
              <a:spcAft>
                <a:spcPts val="1000"/>
              </a:spcAft>
              <a:buFont typeface="+mj-lt"/>
              <a:buAutoNum type="arabicPeriod"/>
              <a:defRPr sz="2400" u="sng">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Хэрэглэгчийн гомдлын шинж чанар, давтамжийн чиг хандлагыг тодорхойлох</a:t>
            </a:r>
          </a:p>
          <a:p>
            <a:pPr marL="0" marR="0" lvl="0" indent="0" algn="just">
              <a:lnSpc>
                <a:spcPct val="115000"/>
              </a:lnSpc>
              <a:spcBef>
                <a:spcPts val="0"/>
              </a:spcBef>
              <a:spcAft>
                <a:spcPts val="1000"/>
              </a:spcAft>
              <a:buNone/>
              <a:defRPr sz="2400">
                <a:solidFill>
                  <a:schemeClr val="tx1"/>
                </a:solidFill>
                <a:latin typeface="Times New Roman" panose="02020603050405020304" pitchFamily="18" charset="0"/>
                <a:ea typeface="Calibri" panose="020F0502020204030204" pitchFamily="34" charset="0"/>
              </a:defRPr>
            </a:pPr>
            <a:r>
              <a:rPr>
                <a:effectLst/>
              </a:rPr>
              <a:t>Асуудалтай талуудыг тодорхойлох (бүтээгдэхүүний мэдээллээр муу хангах гэх мэт), асуудалтай </a:t>
            </a:r>
            <a:r>
              <a:t>байршил</a:t>
            </a:r>
            <a:r>
              <a:rPr>
                <a:effectLst/>
              </a:rPr>
              <a:t> (хот </a:t>
            </a:r>
            <a:r>
              <a:t>эсвэл</a:t>
            </a:r>
            <a:r>
              <a:rPr>
                <a:effectLst/>
              </a:rPr>
              <a:t> хөдөө орон нутаг;) эсвэл асуудалтай санхүүгийн үйлчилгээ, бүтээгдэхүүн (зээлийн карт, </a:t>
            </a:r>
            <a:r>
              <a:t>ипотекийн </a:t>
            </a:r>
            <a:r>
              <a:rPr>
                <a:effectLst/>
              </a:rPr>
              <a:t>зээл гэх мэт),</a:t>
            </a:r>
          </a:p>
          <a:p>
            <a:pPr marL="342900" indent="-342900" algn="just">
              <a:lnSpc>
                <a:spcPct val="115000"/>
              </a:lnSpc>
              <a:spcBef>
                <a:spcPts val="0"/>
              </a:spcBef>
              <a:spcAft>
                <a:spcPts val="1000"/>
              </a:spcAft>
              <a:buAutoNum type="arabicPeriod" startAt="2"/>
              <a:defRPr sz="2400" u="sng">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Мэдээллээр хангах шинэ шаардлага эсвэл зар сурталчилгааны шинэ дүрэм гэх мэт хэрэглэгчийн эрхийг хамгаалах шинэ эсвэл одоо байгаа шаардлагуудыг салбарын түвшинд дагаж байгаа эсэхийг шалгах</a:t>
            </a:r>
          </a:p>
          <a:p>
            <a:pPr marL="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Тухайлбал, Бразилийн Төвбанк дотоодын хуулиар шинэ шаардлага баталсны дараа банкуудын дотоод гомдол шийдвэрлэж, барагдуулах системийн асуудлаар салбарын хэмжээнд шалгалт хийсэн. </a:t>
            </a:r>
          </a:p>
          <a:p>
            <a:pPr marL="0" indent="0" algn="just">
              <a:lnSpc>
                <a:spcPct val="115000"/>
              </a:lnSpc>
              <a:spcBef>
                <a:spcPts val="0"/>
              </a:spcBef>
              <a:spcAft>
                <a:spcPts val="1000"/>
              </a:spcAft>
              <a:buNone/>
              <a:defRPr>
                <a:solidFill>
                  <a:schemeClr val="tx1"/>
                </a:solidFill>
                <a:latin typeface="Times New Roman" panose="02020603050405020304" pitchFamily="18" charset="0"/>
                <a:ea typeface="Calibri" panose="020F0502020204030204" pitchFamily="34" charset="0"/>
                <a:cs typeface="Times New Roman" panose="02020603050405020304" pitchFamily="18" charset="0"/>
              </a:defRPr>
            </a:pPr>
            <a:r>
              <a:rPr sz="2400"/>
              <a:t>3</a:t>
            </a:r>
            <a:r>
              <a:rPr sz="2600"/>
              <a:t> .</a:t>
            </a:r>
            <a:r>
              <a:rPr sz="2600" u="sng">
                <a:effectLst/>
              </a:rPr>
              <a:t> Хэрэглэгчийн эрхийг хамгаалах шинэ шаардлагуудын бодит үр нөлөөг хүлээгдэж буй үр үр дүнтэй харьцуулан хэмжих</a:t>
            </a:r>
            <a:endParaRPr lang="en-US" sz="2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Bef>
                <a:spcPts val="0"/>
              </a:spcBef>
              <a:spcAft>
                <a:spcPts val="1000"/>
              </a:spcAft>
              <a:buNone/>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a:lnSpc>
                <a:spcPct val="115000"/>
              </a:lnSpc>
              <a:spcBef>
                <a:spcPts val="0"/>
              </a:spcBef>
              <a:spcAft>
                <a:spcPts val="1000"/>
              </a:spcAft>
              <a:buNone/>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09728" indent="0" algn="just">
              <a:buNone/>
            </a:pP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12</a:t>
            </a:fld>
            <a:endParaRPr lang="en-US"/>
          </a:p>
        </p:txBody>
      </p:sp>
    </p:spTree>
    <p:extLst>
      <p:ext uri="{BB962C8B-B14F-4D97-AF65-F5344CB8AC3E}">
        <p14:creationId xmlns:p14="http://schemas.microsoft.com/office/powerpoint/2010/main" val="3040530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150620" y="99060"/>
            <a:ext cx="10607040" cy="762000"/>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r>
              <a:t>Албадан арга хэмжээ</a:t>
            </a:r>
            <a:br>
              <a:rPr lang="en-US" sz="2700">
                <a:effectLst/>
                <a:latin typeface="Times New Roman" panose="02020603050405020304" pitchFamily="18" charset="0"/>
                <a:ea typeface="Calibri" panose="020F0502020204030204" pitchFamily="34" charset="0"/>
                <a:cs typeface="Times New Roman" panose="02020603050405020304" pitchFamily="18" charset="0"/>
              </a:rPr>
            </a:br>
            <a:endParaRPr lang="en-US" sz="270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125637" y="1017616"/>
            <a:ext cx="11940725" cy="5897880"/>
          </a:xfrm>
        </p:spPr>
        <p:txBody>
          <a:bodyPr>
            <a:normAutofit fontScale="62500" lnSpcReduction="20000"/>
          </a:bodyPr>
          <a:lstStyle/>
          <a:p>
            <a:pPr marL="109728" indent="0">
              <a:buNone/>
            </a:pPr>
            <a:endParaRPr lang="en-US" sz="4400">
              <a:solidFill>
                <a:schemeClr val="tx1"/>
              </a:solidFill>
              <a:effectLst/>
              <a:latin typeface="Times New Roman" panose="02020603050405020304" pitchFamily="18" charset="0"/>
              <a:ea typeface="Calibri" panose="020F0502020204030204" pitchFamily="34" charset="0"/>
            </a:endParaRPr>
          </a:p>
          <a:p>
            <a:pPr marL="109728" indent="0">
              <a:buNone/>
              <a:defRPr sz="3800">
                <a:solidFill>
                  <a:schemeClr val="tx1"/>
                </a:solidFill>
                <a:latin typeface="Times New Roman" panose="02020603050405020304" pitchFamily="18" charset="0"/>
                <a:ea typeface="Calibri" panose="020F0502020204030204" pitchFamily="34" charset="0"/>
              </a:defRPr>
            </a:pPr>
            <a:r>
              <a:rPr>
                <a:effectLst/>
              </a:rPr>
              <a:t>Санхүүгийн зохицуулагч байгууллага торгууль ногдуулах хангалттай эрх мэдэлтэй байх нь</a:t>
            </a:r>
            <a:r>
              <a:t> </a:t>
            </a:r>
            <a:r>
              <a:rPr>
                <a:effectLst/>
              </a:rPr>
              <a:t>хууль бус, хор хөнөөлтэй зах зээлийн үйл ажиллагаанаас татгалзахад хүргэх гол түлхүүр юм.</a:t>
            </a:r>
          </a:p>
          <a:p>
            <a:endParaRPr lang="en-US"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Торгууль нь хэрэглэгчийн эрхийг зөрчсөнөөс үүдэн олсон орлогоос их байх ёстой. </a:t>
            </a:r>
            <a:endParaRPr lang="en-US" sz="3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09728" indent="0">
              <a:buNone/>
            </a:pPr>
            <a:endParaRPr lang="en-US" sz="3400">
              <a:solidFill>
                <a:schemeClr val="tx1"/>
              </a:solidFill>
              <a:latin typeface="Times New Roman" panose="02020603050405020304" pitchFamily="18" charset="0"/>
            </a:endParaRPr>
          </a:p>
          <a:p>
            <a:pPr marL="0" marR="0" algn="just">
              <a:lnSpc>
                <a:spcPct val="115000"/>
              </a:lnSpc>
              <a:spcBef>
                <a:spcPts val="0"/>
              </a:spcBef>
              <a:spcAft>
                <a:spcPts val="1000"/>
              </a:spcAft>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 Дүрэм, журмандаа санхүүгийн зохицуулагч байгууллагад дараахь эрх мэдлийг хуулиар олгосон байна. Үүнд</a:t>
            </a:r>
            <a:r>
              <a:rPr lang="en-US"/>
              <a:t>:</a:t>
            </a:r>
            <a:endParaRPr/>
          </a:p>
          <a:p>
            <a:pPr marL="0" marR="0" algn="just">
              <a:lnSpc>
                <a:spcPct val="115000"/>
              </a:lnSpc>
              <a:spcBef>
                <a:spcPts val="0"/>
              </a:spcBef>
              <a:spcAft>
                <a:spcPts val="1000"/>
              </a:spcAft>
            </a:pPr>
            <a:endParaRPr lang="en-US" sz="3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arenR"/>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үйлчилгээ үзүүлэгчдээс </a:t>
            </a:r>
            <a:r>
              <a:rPr u="sng"/>
              <a:t>засч залруулах арга хэмжээг</a:t>
            </a:r>
            <a:r>
              <a:t> зааж, </a:t>
            </a:r>
            <a:r>
              <a:rPr lang="mn-MN"/>
              <a:t>санхүүгийн байцаагчийн тогтоосон тодорхой хугацаанд авч хэрэгжүүлэхийг шаардах</a:t>
            </a:r>
            <a:r>
              <a:t>. </a:t>
            </a:r>
          </a:p>
          <a:p>
            <a:pPr marL="342900" marR="0" lvl="0" indent="-342900" algn="just">
              <a:lnSpc>
                <a:spcPct val="115000"/>
              </a:lnSpc>
              <a:spcBef>
                <a:spcPts val="0"/>
              </a:spcBef>
              <a:spcAft>
                <a:spcPts val="0"/>
              </a:spcAft>
              <a:buFont typeface="+mj-lt"/>
              <a:buAutoNum type="arabicParenR"/>
            </a:pPr>
            <a:endParaRPr lang="en-US" sz="3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rabicParenR"/>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Ноцтой буюу давтан зөрчил гаргасан тохиолдолд санхүүгийн үйлчилгээ үзүүлэгчид </a:t>
            </a:r>
            <a:r>
              <a:rPr lang="mn-MN"/>
              <a:t>мөнгөн </a:t>
            </a:r>
            <a:r>
              <a:rPr lang="mn-MN" u="sng"/>
              <a:t>торгууль</a:t>
            </a:r>
            <a:r>
              <a:rPr lang="mn-MN"/>
              <a:t> ногдуулах</a:t>
            </a:r>
            <a:r>
              <a:t>;</a:t>
            </a:r>
          </a:p>
          <a:p>
            <a:pPr marL="342900" marR="0" lvl="0" indent="-342900" algn="just">
              <a:lnSpc>
                <a:spcPct val="115000"/>
              </a:lnSpc>
              <a:spcBef>
                <a:spcPts val="0"/>
              </a:spcBef>
              <a:spcAft>
                <a:spcPts val="1000"/>
              </a:spcAft>
              <a:buFont typeface="+mj-lt"/>
              <a:buAutoNum type="arabicParenR"/>
            </a:pPr>
            <a:endParaRPr lang="en-US"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400">
              <a:solidFill>
                <a:schemeClr val="tx1"/>
              </a:solidFill>
            </a:endParaRPr>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13</a:t>
            </a:fld>
            <a:endParaRPr lang="en-US"/>
          </a:p>
        </p:txBody>
      </p:sp>
    </p:spTree>
    <p:extLst>
      <p:ext uri="{BB962C8B-B14F-4D97-AF65-F5344CB8AC3E}">
        <p14:creationId xmlns:p14="http://schemas.microsoft.com/office/powerpoint/2010/main" val="3009335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38545" y="71350"/>
            <a:ext cx="10621587" cy="639850"/>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mn-MN"/>
              <a:t>Албадан арга хэмжээ</a:t>
            </a:r>
            <a:endParaRPr lang="en-US" sz="27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1" y="711200"/>
            <a:ext cx="12066362" cy="6204296"/>
          </a:xfrm>
        </p:spPr>
        <p:txBody>
          <a:bodyPr>
            <a:normAutofit fontScale="92500"/>
          </a:bodyPr>
          <a:lstStyle/>
          <a:p>
            <a:pPr marL="0" marR="0" indent="0" algn="just">
              <a:lnSpc>
                <a:spcPct val="115000"/>
              </a:lnSpc>
              <a:spcBef>
                <a:spcPts val="0"/>
              </a:spcBef>
              <a:spcAft>
                <a:spcPts val="100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2400" u="sng">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Залруулах арга хэмжээ</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2400">
                <a:solidFill>
                  <a:schemeClr val="tx1"/>
                </a:solidFill>
                <a:ea typeface="Calibri" panose="020F0502020204030204" pitchFamily="34" charset="0"/>
                <a:cs typeface="Times New Roman" panose="02020603050405020304" pitchFamily="18" charset="0"/>
              </a:defRPr>
            </a:pPr>
            <a:r>
              <a:rPr>
                <a:effectLst/>
                <a:latin typeface="Times New Roman" panose="02020603050405020304" pitchFamily="18" charset="0"/>
              </a:rPr>
              <a:t>Хэрэглэгчийн эрхийг зөрчсөн СҮҮ-ийг зөрчлөө арилгах төлөвлөгөө бэлтгэж, ирүүлэхийг шаардах эрхийг санхүүгийн зохицуулагч байгууллагад олгосон байна. Мөн төлөвлөгөөний хэрэгжилтэд хяналт тавина. Хэрэглэгчийн эрхийн зөрчлийг арилгах төлөвлөгөөнд дараахь зүйлс багтаж болно.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Өргөдөл гомдлын шийдвэрлэлтийн сайжруулсан тогтолцоог нэвтрүүлэх.</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685800" marR="0" algn="just">
              <a:lnSpc>
                <a:spcPct val="115000"/>
              </a:lnSpc>
              <a:spcBef>
                <a:spcPts val="0"/>
              </a:spcBef>
              <a:spcAft>
                <a:spcPts val="0"/>
              </a:spcAft>
            </a:pP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a:t>Санхүүгийн үйлчилгээ үзүүлэгчийн олон нийттэй харилцах өөрийн ажилтан, агент эсхүл гуравдагч этгээдэд х</a:t>
            </a:r>
            <a:r>
              <a:t>эрэглэгчийн эрхийг хамгаалах дүрэм, журмын талаар заавал сургах.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29768" marR="0" indent="0" algn="just">
              <a:lnSpc>
                <a:spcPct val="115000"/>
              </a:lnSpc>
              <a:spcBef>
                <a:spcPts val="0"/>
              </a:spcBef>
              <a:spcAft>
                <a:spcPts val="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бүтээгдэхүүний талаарх мэдээллийн ил тод байдлыг сайжруулах.</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685800" marR="0" algn="just">
              <a:lnSpc>
                <a:spcPct val="115000"/>
              </a:lnSpc>
              <a:spcBef>
                <a:spcPts val="0"/>
              </a:spcBef>
              <a:spcAft>
                <a:spcPts val="0"/>
              </a:spcAft>
            </a:pP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Төөрөгдөл үүсгэх маркетингийн болон харилцааны материалыг өөрчлөх.</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14</a:t>
            </a:fld>
            <a:endParaRPr lang="en-US"/>
          </a:p>
        </p:txBody>
      </p:sp>
    </p:spTree>
    <p:extLst>
      <p:ext uri="{BB962C8B-B14F-4D97-AF65-F5344CB8AC3E}">
        <p14:creationId xmlns:p14="http://schemas.microsoft.com/office/powerpoint/2010/main" val="1549059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150620" y="99060"/>
            <a:ext cx="10607040" cy="762000"/>
          </a:xfrm>
        </p:spPr>
        <p:txBody>
          <a:bodyPr>
            <a:normAutofit fontScale="90000"/>
          </a:bodyPr>
          <a:lstStyle/>
          <a:p>
            <a:pPr algn="ctr">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mn-MN"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Албадан</a:t>
            </a:r>
            <a:r>
              <a:t> арга хэмжээ</a:t>
            </a:r>
            <a:endParaRPr lang="en-US" sz="24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125637" y="1017616"/>
            <a:ext cx="11940725" cy="5897880"/>
          </a:xfrm>
        </p:spPr>
        <p:txBody>
          <a:bodyPr>
            <a:normAutofit lnSpcReduction="10000"/>
          </a:bodyPr>
          <a:lstStyle/>
          <a:p>
            <a:pPr marL="0" marR="0" indent="0" algn="just">
              <a:lnSpc>
                <a:spcPct val="115000"/>
              </a:lnSpc>
              <a:spcBef>
                <a:spcPts val="0"/>
              </a:spcBef>
              <a:spcAft>
                <a:spcPts val="1000"/>
              </a:spcAft>
              <a:buNone/>
              <a:defRPr sz="2400" u="sng">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Торгууль</a:t>
            </a: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Ноцтой хууль зөрчсөн, эсвэл өмнөх зөрчил арилгах төлөвлөгөөг биелүүлээгүй нь шалгалтаар ил болвол санхүүгийн байцаагч нар тус зөрчлийн хэмжээнээс хамааран дараахь арга хэмжээг нэмж шаардана.</a:t>
            </a: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Хэрэглэгчийн эрхийн зөрчлийн талаар анхааруулсан захидал эсвэл олон нийтэд мэдэгдэх.</a:t>
            </a: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Тухайн байгууллагад торгууль ногдуулах.</a:t>
            </a: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Хэрэглэгчдэд нөхөн төлбөр олгохыг шаардах.</a:t>
            </a: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байгууллагыг шүүх эсвэл бусад байгууллагад шилжүүлэх.</a:t>
            </a: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Лицензийг түдгэлзүүлэх, цуцлах.</a:t>
            </a:r>
          </a:p>
          <a:p>
            <a:pPr marL="0" marR="0" algn="just">
              <a:lnSpc>
                <a:spcPct val="115000"/>
              </a:lnSpc>
              <a:spcBef>
                <a:spcPts val="0"/>
              </a:spcBef>
              <a:spcAft>
                <a:spcPts val="1000"/>
              </a:spcAft>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09728" indent="0">
              <a:buNone/>
              <a:defRPr sz="2400">
                <a:solidFill>
                  <a:schemeClr val="tx1"/>
                </a:solidFill>
                <a:latin typeface="Times New Roman" panose="02020603050405020304" pitchFamily="18" charset="0"/>
                <a:ea typeface="Calibri" panose="020F0502020204030204" pitchFamily="34" charset="0"/>
                <a:cs typeface="Times New Roman" panose="02020603050405020304" pitchFamily="18" charset="0"/>
              </a:defRPr>
            </a:pPr>
            <a:r>
              <a:rPr>
                <a:effectLst/>
              </a:rPr>
              <a:t>Шударга байдлыг хангах үүднээс олон санхүүгийн зохицуулагч байгууллага зөрчил арилгах төлөвлөгөө эсвэл торгууль ногдуулахаас өмнө холбогдох санхүүгийн үйлчилгээ үзүүлэгч нарт тэдний эсрэг ирсэн мэдээллийн талаар мэдэгддэг.</a:t>
            </a:r>
            <a:endParaRPr lang="en-US" sz="240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15</a:t>
            </a:fld>
            <a:endParaRPr lang="en-US"/>
          </a:p>
        </p:txBody>
      </p:sp>
    </p:spTree>
    <p:extLst>
      <p:ext uri="{BB962C8B-B14F-4D97-AF65-F5344CB8AC3E}">
        <p14:creationId xmlns:p14="http://schemas.microsoft.com/office/powerpoint/2010/main" val="12594736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059180" y="271780"/>
            <a:ext cx="10607040" cy="762000"/>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defRPr>
            </a:pPr>
            <a:br>
              <a:rPr lang="en-US" sz="2400" b="1">
                <a:solidFill>
                  <a:schemeClr val="tx1"/>
                </a:solidFill>
                <a:effectLst/>
                <a:latin typeface="Times New Roman" panose="02020603050405020304" pitchFamily="18" charset="0"/>
                <a:ea typeface="Calibri" panose="020F0502020204030204" pitchFamily="34" charset="0"/>
              </a:rPr>
            </a:br>
            <a:r>
              <a:t>"</a:t>
            </a:r>
            <a:r>
              <a:rPr i="1"/>
              <a:t>Эрсдэлд суурилсан</a:t>
            </a:r>
            <a:r>
              <a:t>” хэрэглэгчийн эрхийг хамгаалах хяналт </a:t>
            </a:r>
            <a:endParaRPr lang="en-US" sz="2700">
              <a:solidFill>
                <a:schemeClr val="tx1"/>
              </a:solidFill>
            </a:endParaRPr>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0" y="794327"/>
            <a:ext cx="12192001" cy="6197599"/>
          </a:xfrm>
        </p:spPr>
        <p:txBody>
          <a:bodyPr>
            <a:normAutofit/>
          </a:bodyPr>
          <a:lstStyle/>
          <a:p>
            <a:pPr marL="109728" indent="0">
              <a:buNone/>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endParaRPr sz="2000"/>
          </a:p>
          <a:p>
            <a:pPr marL="109728" indent="0">
              <a:buNone/>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Монголбанк болон СЗХ нь зах зээлийн үйл ажиллагаанд хяналт тавих тэргүүлэх чиглэлийг тодорхойлох шаардлагатай. Хяналтын хүчин чармайлт нь: </a:t>
            </a:r>
            <a:r>
              <a:rPr lang="mn-MN" sz="2000"/>
              <a:t>хэрэглэгчдэд илүү их хохирол учруулах эрсдэлтэй </a:t>
            </a:r>
            <a:r>
              <a:rPr sz="2000"/>
              <a:t>тодорхой нэг санхүүгийн үйлчилгээ үзүүлэгч эсвэл салбарын хэмжээний зохистгүй дадалд төвлөрөх шаардлагатай. </a:t>
            </a:r>
          </a:p>
          <a:p>
            <a:endParaRPr lang="en-US" sz="20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1000"/>
              </a:spcAft>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Эрсдэлд суурилсан зах зээлийн үйл ажиллагааны хяналт нь бүх оролцогч талуудад ашигтай. </a:t>
            </a:r>
            <a:r>
              <a:rPr lang="mn-MN" sz="2000"/>
              <a:t>Ү</a:t>
            </a:r>
            <a:r>
              <a:rPr sz="2000"/>
              <a:t>үнд: </a:t>
            </a:r>
          </a:p>
          <a:p>
            <a:pPr marL="342900" marR="0" lvl="0" indent="-342900" algn="just">
              <a:lnSpc>
                <a:spcPct val="115000"/>
              </a:lnSpc>
              <a:spcBef>
                <a:spcPts val="0"/>
              </a:spcBef>
              <a:spcAft>
                <a:spcPts val="0"/>
              </a:spcAft>
              <a:buFont typeface="+mj-lt"/>
              <a:buAutoNum type="arabicParenR"/>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хэрэглэгчид;</a:t>
            </a:r>
          </a:p>
          <a:p>
            <a:pPr marL="342900" marR="0" lvl="0" indent="-342900" algn="just">
              <a:lnSpc>
                <a:spcPct val="115000"/>
              </a:lnSpc>
              <a:spcBef>
                <a:spcPts val="0"/>
              </a:spcBef>
              <a:spcAft>
                <a:spcPts val="0"/>
              </a:spcAft>
              <a:buFont typeface="+mj-lt"/>
              <a:buAutoNum type="arabicParenR"/>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санхүүгийн үйлчилгээ үзүүлэгчид; </a:t>
            </a:r>
          </a:p>
          <a:p>
            <a:pPr marL="342900" marR="0" lvl="0" indent="-342900" algn="just">
              <a:lnSpc>
                <a:spcPct val="115000"/>
              </a:lnSpc>
              <a:spcBef>
                <a:spcPts val="0"/>
              </a:spcBef>
              <a:spcAft>
                <a:spcPts val="1000"/>
              </a:spcAft>
              <a:buFont typeface="+mj-lt"/>
              <a:buAutoNum type="arabicParenR"/>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санхүүгийн зохицуулагч байгууллагад. </a:t>
            </a:r>
          </a:p>
          <a:p>
            <a:pPr>
              <a:buFont typeface="Wingdings" panose="05000000000000000000" pitchFamily="2" charset="2"/>
              <a:buChar char="ü"/>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Санхүүгийн зохицуулагч байгууллага эрсдэлийн талаар илүү сайн ойлголттой болж, хяналт шалгалтын үр нөлөөг нэмэгдүүлснээр үр дүнтэй ажилладаг </a:t>
            </a:r>
            <a:endParaRPr lang="en-US" sz="20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ü"/>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Хэрэглэгчдэд ээлтэй санхүүгийн үйлчилгээ үзүүлэгчидтэй болсноор комплайнсын зардал багасна.</a:t>
            </a:r>
          </a:p>
          <a:p>
            <a:pPr>
              <a:buFont typeface="Wingdings" panose="05000000000000000000" pitchFamily="2" charset="2"/>
              <a:buChar char="ü"/>
            </a:pPr>
            <a:endParaRPr lang="en-US" sz="20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defRPr sz="26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000"/>
              <a:t>Зах зээлийн үйл ажиллагааны зохицуулалт, хэрэглэгчийн эрхийн хамгаалалт нь зохицуулалттай санхүүгийн үйлчилгээ үзүүлэгчид болон тэдний үйлчлүүлэгчдийн хоорондын харилцааг зохицуулдаг. Эрсдэлийг тодорхойлох тодорхой шалгуурууд нь банкны зохистой хяналтад хамаарах эрсдэлийг үнэлэхэд ашигладаг шалгууруудаас ялгаатай байх нь ойлгомжтой. </a:t>
            </a:r>
          </a:p>
          <a:p>
            <a:endParaRPr lang="en-US" sz="20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00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16</a:t>
            </a:fld>
            <a:endParaRPr lang="en-US"/>
          </a:p>
        </p:txBody>
      </p:sp>
    </p:spTree>
    <p:extLst>
      <p:ext uri="{BB962C8B-B14F-4D97-AF65-F5344CB8AC3E}">
        <p14:creationId xmlns:p14="http://schemas.microsoft.com/office/powerpoint/2010/main" val="4208782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125637" y="235527"/>
            <a:ext cx="11656060" cy="471055"/>
          </a:xfrm>
        </p:spPr>
        <p:txBody>
          <a:bodyPr>
            <a:normAutofit fontScale="90000"/>
          </a:bodyPr>
          <a:lstStyle/>
          <a:p>
            <a:pPr algn="ctr">
              <a:defRPr sz="2400" b="1">
                <a:solidFill>
                  <a:schemeClr val="tx1"/>
                </a:solidFill>
                <a:effectLst/>
                <a:latin typeface="Times New Roman" panose="02020603050405020304" pitchFamily="18" charset="0"/>
                <a:ea typeface="Calibri" panose="020F0502020204030204" pitchFamily="34" charset="0"/>
              </a:defRPr>
            </a:pPr>
            <a:br>
              <a:rPr lang="mn-MN" sz="2000" b="1">
                <a:solidFill>
                  <a:schemeClr val="tx1"/>
                </a:solidFill>
                <a:effectLst/>
                <a:latin typeface="Times New Roman" panose="02020603050405020304" pitchFamily="18" charset="0"/>
                <a:ea typeface="Calibri" panose="020F0502020204030204" pitchFamily="34" charset="0"/>
              </a:rPr>
            </a:br>
            <a:r>
              <a:rPr lang="mn-MN"/>
              <a:t>"</a:t>
            </a:r>
            <a:r>
              <a:rPr lang="mn-MN" i="1"/>
              <a:t>Эрсдэлд суурилсан</a:t>
            </a:r>
            <a:r>
              <a:rPr lang="mn-MN"/>
              <a:t>” хэрэглэгчийн эрхийг хамгаалах хяналт </a:t>
            </a:r>
            <a:endParaRPr lang="en-US" sz="24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0" y="471055"/>
            <a:ext cx="12066363" cy="6444441"/>
          </a:xfrm>
        </p:spPr>
        <p:txBody>
          <a:bodyPr>
            <a:normAutofit fontScale="32500" lnSpcReduction="20000"/>
          </a:bodyPr>
          <a:lstStyle/>
          <a:p>
            <a:pPr marL="0" marR="0" indent="0" algn="just">
              <a:lnSpc>
                <a:spcPct val="115000"/>
              </a:lnSpc>
              <a:spcBef>
                <a:spcPts val="0"/>
              </a:spcBef>
              <a:spcAft>
                <a:spcPts val="1000"/>
              </a:spcAft>
              <a:buNone/>
            </a:pPr>
            <a:endParaRPr lang="en-US" sz="510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6000">
                <a:latin typeface="Times New Roman" panose="02020603050405020304" pitchFamily="18" charset="0"/>
                <a:ea typeface="Calibri" panose="020F0502020204030204" pitchFamily="34" charset="0"/>
                <a:cs typeface="Times New Roman" panose="02020603050405020304" pitchFamily="18" charset="0"/>
              </a:defRPr>
            </a:pPr>
            <a:r>
              <a:rPr>
                <a:effectLst/>
              </a:rPr>
              <a:t>Хэрэглэгчийн эрхийг зөрчих өндөр эрсдэлтэй СҮҮ-ийг тодорхойлох шалгуур үзүүлэлтүүдэд дараахыг харгалзан үзнэ. Үүнд:</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6000">
                <a:effectLst/>
                <a:latin typeface="Times New Roman" panose="02020603050405020304" pitchFamily="18" charset="0"/>
                <a:ea typeface="Calibri" panose="020F0502020204030204" pitchFamily="34" charset="0"/>
                <a:cs typeface="Times New Roman" panose="02020603050405020304" pitchFamily="18" charset="0"/>
              </a:defRPr>
            </a:pPr>
            <a:r>
              <a:t>Жилийн нийт борлуулалт;</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0"/>
              </a:spcAft>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6000">
                <a:effectLst/>
                <a:latin typeface="Times New Roman" panose="02020603050405020304" pitchFamily="18" charset="0"/>
                <a:ea typeface="Calibri" panose="020F0502020204030204" pitchFamily="34" charset="0"/>
                <a:cs typeface="Times New Roman" panose="02020603050405020304" pitchFamily="18" charset="0"/>
              </a:defRPr>
            </a:pPr>
            <a:r>
              <a:t>Жижиг үйлчлүүлэгчдийн тоо (байгууллагын болон өндөр цэвэр хөрөнгөтэй хувь хүмүүсийг оруулаагүй);</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201168" marR="0" indent="0" algn="just">
              <a:lnSpc>
                <a:spcPct val="115000"/>
              </a:lnSpc>
              <a:spcBef>
                <a:spcPts val="0"/>
              </a:spcBef>
              <a:spcAft>
                <a:spcPts val="0"/>
              </a:spcAft>
              <a:buNone/>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6000">
                <a:effectLst/>
                <a:latin typeface="Times New Roman" panose="02020603050405020304" pitchFamily="18" charset="0"/>
                <a:ea typeface="Calibri" panose="020F0502020204030204" pitchFamily="34" charset="0"/>
                <a:cs typeface="Times New Roman" panose="02020603050405020304" pitchFamily="18" charset="0"/>
              </a:defRPr>
            </a:pPr>
            <a:r>
              <a:t>Хэрэглэгчийн дансны тоо (зээл, хадгаламж, карт);</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0"/>
              </a:spcAft>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6000">
                <a:effectLst/>
                <a:latin typeface="Times New Roman" panose="02020603050405020304" pitchFamily="18" charset="0"/>
                <a:ea typeface="Calibri" panose="020F0502020204030204" pitchFamily="34" charset="0"/>
                <a:cs typeface="Times New Roman" panose="02020603050405020304" pitchFamily="18" charset="0"/>
              </a:defRPr>
            </a:pPr>
            <a:r>
              <a:t>Нийт хадгаламж эзэмшигчид, зээлдэгчид, эргэлтийн хөрөнгө, актив гэх мэт санхүүгийн байгууллага хэр том болохыг илтгэх үзүүлэлт болон хэрэглэгчдийн гомдлын тооны харьцаа;</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0"/>
              </a:spcAft>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6000">
                <a:effectLst/>
                <a:latin typeface="Times New Roman" panose="02020603050405020304" pitchFamily="18" charset="0"/>
                <a:ea typeface="Calibri" panose="020F0502020204030204" pitchFamily="34" charset="0"/>
                <a:cs typeface="Times New Roman" panose="02020603050405020304" pitchFamily="18" charset="0"/>
              </a:defRPr>
            </a:pPr>
            <a:r>
              <a:t>Хэрэглэгчийн гомдлын мөн чанар (өөрөөр хэлбэл залилан мэхлэх, зүй бус үйлдэл хийсэнтэй холбоотой гомдол нь бусад төрлийн алдаатай харьцуулахад илүү чухал); </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0"/>
              </a:spcAft>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6000">
                <a:effectLst/>
                <a:latin typeface="Times New Roman" panose="02020603050405020304" pitchFamily="18" charset="0"/>
                <a:ea typeface="Calibri" panose="020F0502020204030204" pitchFamily="34" charset="0"/>
                <a:cs typeface="Times New Roman" panose="02020603050405020304" pitchFamily="18" charset="0"/>
              </a:defRPr>
            </a:pPr>
            <a:r>
              <a:t>Бүтээгдэхүүний нарийн төвөгтэй байдал, зах зээлд эзлэх хувь;</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1000"/>
              </a:spcAft>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1000"/>
              </a:spcAft>
            </a:pPr>
            <a:endParaRPr lang="en-US" sz="600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pPr>
            <a:endParaRPr lang="en-US" sz="6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17</a:t>
            </a:fld>
            <a:endParaRPr lang="en-US"/>
          </a:p>
        </p:txBody>
      </p:sp>
    </p:spTree>
    <p:extLst>
      <p:ext uri="{BB962C8B-B14F-4D97-AF65-F5344CB8AC3E}">
        <p14:creationId xmlns:p14="http://schemas.microsoft.com/office/powerpoint/2010/main" val="901483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856F9-72EC-48BD-9F6D-6BFF36D1C06D}"/>
              </a:ext>
            </a:extLst>
          </p:cNvPr>
          <p:cNvSpPr>
            <a:spLocks noGrp="1"/>
          </p:cNvSpPr>
          <p:nvPr>
            <p:ph type="title"/>
          </p:nvPr>
        </p:nvSpPr>
        <p:spPr>
          <a:xfrm>
            <a:off x="283625" y="403495"/>
            <a:ext cx="11632023" cy="759922"/>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defRPr>
            </a:pP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br>
              <a:rPr lang="en-US" sz="1800" b="1">
                <a:effectLst/>
                <a:latin typeface="Times New Roman" panose="02020603050405020304" pitchFamily="18" charset="0"/>
                <a:ea typeface="Calibri" panose="020F0502020204030204" pitchFamily="34" charset="0"/>
                <a:cs typeface="Times New Roman" panose="02020603050405020304" pitchFamily="18" charset="0"/>
              </a:rPr>
            </a:br>
            <a:r>
              <a:rPr>
                <a:cs typeface="Times New Roman" panose="02020603050405020304" pitchFamily="18" charset="0"/>
              </a:rPr>
              <a:t>Санхүүгийн зохицуулагч байгууллага хоорондын уялдаа зохицуулалт</a:t>
            </a:r>
            <a:br>
              <a:rPr lang="en-US" sz="1800">
                <a:effectLst/>
                <a:latin typeface="Calibri" panose="020F0502020204030204" pitchFamily="34" charset="0"/>
                <a:ea typeface="Calibri" panose="020F0502020204030204" pitchFamily="34" charset="0"/>
                <a:cs typeface="Times New Roman" panose="02020603050405020304" pitchFamily="18" charset="0"/>
              </a:rPr>
            </a:br>
            <a:r>
              <a:t> "</a:t>
            </a:r>
            <a:endParaRPr lang="en-US" sz="2700"/>
          </a:p>
        </p:txBody>
      </p:sp>
      <p:sp>
        <p:nvSpPr>
          <p:cNvPr id="3" name="Content Placeholder 2">
            <a:extLst>
              <a:ext uri="{FF2B5EF4-FFF2-40B4-BE49-F238E27FC236}">
                <a16:creationId xmlns:a16="http://schemas.microsoft.com/office/drawing/2014/main" id="{9F1B7952-5668-43A1-B6B7-7C3891169404}"/>
              </a:ext>
            </a:extLst>
          </p:cNvPr>
          <p:cNvSpPr>
            <a:spLocks noGrp="1"/>
          </p:cNvSpPr>
          <p:nvPr>
            <p:ph idx="1"/>
          </p:nvPr>
        </p:nvSpPr>
        <p:spPr>
          <a:xfrm>
            <a:off x="0" y="1097279"/>
            <a:ext cx="12066363" cy="5818217"/>
          </a:xfrm>
        </p:spPr>
        <p:txBody>
          <a:bodyPr>
            <a:normAutofit fontScale="92500" lnSpcReduction="10000"/>
          </a:bodyPr>
          <a:lstStyle/>
          <a:p>
            <a:pPr marL="0" indent="0" algn="just">
              <a:lnSpc>
                <a:spcPct val="115000"/>
              </a:lnSpc>
              <a:spcBef>
                <a:spcPts val="0"/>
              </a:spcBef>
              <a:spcAft>
                <a:spcPts val="1000"/>
              </a:spcAft>
              <a:buNone/>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endParaRPr sz="2200"/>
          </a:p>
          <a:p>
            <a:pPr marL="0" indent="0" algn="just">
              <a:lnSpc>
                <a:spcPct val="115000"/>
              </a:lnSpc>
              <a:spcBef>
                <a:spcPts val="0"/>
              </a:spcBef>
              <a:spcAft>
                <a:spcPts val="1000"/>
              </a:spcAft>
              <a:buNone/>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200"/>
              <a:t>Монгол шиг салбараасаа хамааран олон зохицуулагч байгууллагатай оронд хамааралтай. </a:t>
            </a: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3800">
                <a:solidFill>
                  <a:schemeClr val="tx1"/>
                </a:solidFill>
                <a:effectLst/>
                <a:latin typeface="Times New Roman" panose="02020603050405020304" pitchFamily="18" charset="0"/>
                <a:ea typeface="Calibri" panose="020F0502020204030204" pitchFamily="34" charset="0"/>
              </a:defRPr>
            </a:pPr>
            <a:r>
              <a:rPr sz="2200"/>
              <a:t>Банкны зохистой хяналт шалгалт болон хэрэглэгчийн эрхийг хамгаалалтын хяналт нь хоёулаа агентлаг хоорондын уялдаа зохицуулалт, хамтын ажиллагааг шаарддаг.</a:t>
            </a:r>
            <a:endParaRPr lang="en-US" sz="22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endParaRPr sz="2200"/>
          </a:p>
          <a:p>
            <a:pPr marL="0" marR="0" indent="0" algn="just">
              <a:lnSpc>
                <a:spcPct val="115000"/>
              </a:lnSpc>
              <a:spcBef>
                <a:spcPts val="0"/>
              </a:spcBef>
              <a:spcAft>
                <a:spcPts val="1000"/>
              </a:spcAft>
              <a:buNone/>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200"/>
              <a:t>Хамтын ажиллагааны хүрээ нь ихэвчлэн дараахыг хамаарна. </a:t>
            </a:r>
          </a:p>
          <a:p>
            <a:pPr marL="0" marR="0" indent="0" algn="just">
              <a:lnSpc>
                <a:spcPct val="115000"/>
              </a:lnSpc>
              <a:spcBef>
                <a:spcPts val="0"/>
              </a:spcBef>
              <a:spcAft>
                <a:spcPts val="1000"/>
              </a:spcAft>
              <a:buNone/>
            </a:pP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200"/>
              <a:t>Мэдээллийг хуваалцах, үүнд гомдлын статистик мэдээлэл, залилангийн тайлан, зохицуулалттай байгууллага эсвэл тэдгээрийн удирдлагын эсрэг гаргсан хууль ёсны нэхэмжлэл; </a:t>
            </a: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0"/>
              </a:spcAft>
            </a:pP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200"/>
              <a:t>Хяналт шалгалт, судалгаа, мөрдөн шалгалтын ажиллагаа хамтран явуулах, зохицуулалт, тайлагналын уялдаа холбоо, хэрэглэгчийн боловсрол ба/эсвэл мэдлэг олгох зэрэгт хамтарсан ажиллах; </a:t>
            </a: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lnSpc>
                <a:spcPct val="115000"/>
              </a:lnSpc>
              <a:spcBef>
                <a:spcPts val="0"/>
              </a:spcBef>
              <a:spcAft>
                <a:spcPts val="0"/>
              </a:spcAft>
            </a:pP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Wingdings" panose="05000000000000000000" pitchFamily="2" charset="2"/>
              <a:buChar char=""/>
              <a:defRPr sz="38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sz="2200"/>
              <a:t>Зах зээлийн хэмжээнд буюу хэсэгчилсэн хэмжээнд хэрэглэгчийн асуудалд зохицуулалтын болон хяналт шалгалтын хариу арга хэмжээг уялдаа зохицуулалттай авч хэрэгжүүлэх; </a:t>
            </a:r>
            <a:endParaRPr lang="en-US" sz="2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pP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AEA9CE2-38E3-469D-A349-ED436377D5D9}"/>
              </a:ext>
            </a:extLst>
          </p:cNvPr>
          <p:cNvSpPr>
            <a:spLocks noGrp="1"/>
          </p:cNvSpPr>
          <p:nvPr>
            <p:ph type="sldNum" sz="quarter" idx="12"/>
          </p:nvPr>
        </p:nvSpPr>
        <p:spPr/>
        <p:txBody>
          <a:bodyPr/>
          <a:lstStyle/>
          <a:p>
            <a:fld id="{401CF334-2D5C-4859-84A6-CA7E6E43FAEB}" type="slidenum">
              <a:rPr lang="en-US" smtClean="0"/>
              <a:t>18</a:t>
            </a:fld>
            <a:endParaRPr lang="en-US"/>
          </a:p>
        </p:txBody>
      </p:sp>
    </p:spTree>
    <p:extLst>
      <p:ext uri="{BB962C8B-B14F-4D97-AF65-F5344CB8AC3E}">
        <p14:creationId xmlns:p14="http://schemas.microsoft.com/office/powerpoint/2010/main" val="1352360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675EF-B13F-43C7-83A8-FAFE5DF26F59}"/>
              </a:ext>
            </a:extLst>
          </p:cNvPr>
          <p:cNvSpPr>
            <a:spLocks noGrp="1"/>
          </p:cNvSpPr>
          <p:nvPr>
            <p:ph type="title"/>
          </p:nvPr>
        </p:nvSpPr>
        <p:spPr/>
        <p:txBody>
          <a:bodyPr>
            <a:normAutofit/>
          </a:bodyPr>
          <a:lstStyle/>
          <a:p>
            <a:pPr algn="ctr">
              <a:defRPr sz="2400" b="1">
                <a:solidFill>
                  <a:schemeClr val="tx1"/>
                </a:solidFill>
              </a:defRPr>
            </a:pPr>
            <a:r>
              <a:t>Илтгэлийн төгсгөл</a:t>
            </a:r>
            <a:endParaRPr lang="en-US" sz="2400" b="1">
              <a:solidFill>
                <a:schemeClr val="tx1"/>
              </a:solidFill>
            </a:endParaRPr>
          </a:p>
        </p:txBody>
      </p:sp>
      <p:sp>
        <p:nvSpPr>
          <p:cNvPr id="3" name="Content Placeholder 2">
            <a:extLst>
              <a:ext uri="{FF2B5EF4-FFF2-40B4-BE49-F238E27FC236}">
                <a16:creationId xmlns:a16="http://schemas.microsoft.com/office/drawing/2014/main" id="{3E678000-7E69-4AD3-8973-C4E7AA39074B}"/>
              </a:ext>
            </a:extLst>
          </p:cNvPr>
          <p:cNvSpPr>
            <a:spLocks noGrp="1"/>
          </p:cNvSpPr>
          <p:nvPr>
            <p:ph idx="1"/>
          </p:nvPr>
        </p:nvSpPr>
        <p:spPr/>
        <p:txBody>
          <a:bodyPr>
            <a:normAutofit/>
          </a:bodyPr>
          <a:lstStyle/>
          <a:p>
            <a:pPr algn="just">
              <a:buFont typeface="Wingdings" panose="05000000000000000000" pitchFamily="2" charset="2"/>
              <a:buChar char="§"/>
              <a:defRPr sz="3600">
                <a:solidFill>
                  <a:schemeClr val="tx1"/>
                </a:solidFill>
              </a:defRPr>
            </a:pPr>
            <a:r>
              <a:t>Баярлалаа!</a:t>
            </a:r>
          </a:p>
          <a:p>
            <a:pPr algn="just">
              <a:buFont typeface="Wingdings" panose="05000000000000000000" pitchFamily="2" charset="2"/>
              <a:buChar char="§"/>
            </a:pPr>
            <a:endParaRPr lang="it-IT" sz="2400">
              <a:solidFill>
                <a:schemeClr val="tx1"/>
              </a:solidFill>
            </a:endParaRPr>
          </a:p>
          <a:p>
            <a:pPr algn="just">
              <a:buFont typeface="Wingdings" panose="05000000000000000000" pitchFamily="2" charset="2"/>
              <a:buChar char="§"/>
              <a:defRPr sz="2400">
                <a:solidFill>
                  <a:schemeClr val="tx1"/>
                </a:solidFill>
              </a:defRPr>
            </a:pPr>
            <a:r>
              <a:t>Энэхүү танилцуулга болон АХБ-ны төсөлтэй холбоотой ямар нэг асуулт байвал имэйлээр холбогдоно уу</a:t>
            </a:r>
            <a:r>
              <a:rPr lang="en-US"/>
              <a:t>:</a:t>
            </a:r>
            <a:r>
              <a:t> </a:t>
            </a:r>
            <a:r>
              <a:rPr lang="en-US"/>
              <a:t>Massimiliano.</a:t>
            </a:r>
            <a:r>
              <a:t>4@hotmail.it</a:t>
            </a:r>
            <a:endParaRPr lang="en-US" sz="2400">
              <a:solidFill>
                <a:schemeClr val="tx1"/>
              </a:solidFill>
            </a:endParaRPr>
          </a:p>
        </p:txBody>
      </p:sp>
      <p:sp>
        <p:nvSpPr>
          <p:cNvPr id="4" name="Slide Number Placeholder 3">
            <a:extLst>
              <a:ext uri="{FF2B5EF4-FFF2-40B4-BE49-F238E27FC236}">
                <a16:creationId xmlns:a16="http://schemas.microsoft.com/office/drawing/2014/main" id="{CD94C22E-0BD3-4053-8A3E-AE6EF87A3D8C}"/>
              </a:ext>
            </a:extLst>
          </p:cNvPr>
          <p:cNvSpPr>
            <a:spLocks noGrp="1"/>
          </p:cNvSpPr>
          <p:nvPr>
            <p:ph type="sldNum" sz="quarter" idx="12"/>
          </p:nvPr>
        </p:nvSpPr>
        <p:spPr/>
        <p:txBody>
          <a:bodyPr/>
          <a:lstStyle/>
          <a:p>
            <a:fld id="{401CF334-2D5C-4859-84A6-CA7E6E43FAEB}" type="slidenum">
              <a:rPr lang="en-US" smtClean="0"/>
              <a:t>19</a:t>
            </a:fld>
            <a:endParaRPr lang="en-US"/>
          </a:p>
        </p:txBody>
      </p:sp>
    </p:spTree>
    <p:extLst>
      <p:ext uri="{BB962C8B-B14F-4D97-AF65-F5344CB8AC3E}">
        <p14:creationId xmlns:p14="http://schemas.microsoft.com/office/powerpoint/2010/main" val="2610470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68032"/>
            <a:ext cx="11117580" cy="1338848"/>
          </a:xfrm>
        </p:spPr>
        <p:txBody>
          <a:bodyPr>
            <a:normAutofit/>
          </a:bodyPr>
          <a:lstStyle/>
          <a:p>
            <a:pPr algn="ctr">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err="1"/>
              <a:t>Зах</a:t>
            </a:r>
            <a:r>
              <a:t> </a:t>
            </a:r>
            <a:r>
              <a:rPr err="1"/>
              <a:t>зээл</a:t>
            </a:r>
            <a:r>
              <a:t> </a:t>
            </a:r>
            <a:r>
              <a:rPr err="1"/>
              <a:t>дэхь</a:t>
            </a:r>
            <a:r>
              <a:t> </a:t>
            </a:r>
            <a:r>
              <a:rPr err="1"/>
              <a:t>үйл</a:t>
            </a:r>
            <a:r>
              <a:t> </a:t>
            </a:r>
            <a:r>
              <a:rPr err="1"/>
              <a:t>ажиллагаанд</a:t>
            </a:r>
            <a:r>
              <a:t> </a:t>
            </a:r>
            <a:r>
              <a:rPr err="1"/>
              <a:t>тавих</a:t>
            </a:r>
            <a:r>
              <a:t> </a:t>
            </a:r>
            <a:r>
              <a:rPr err="1"/>
              <a:t>хяналтын</a:t>
            </a:r>
            <a:r>
              <a:t> </a:t>
            </a:r>
            <a:r>
              <a:rPr err="1"/>
              <a:t>сэргийлэх</a:t>
            </a:r>
            <a:r>
              <a:t> </a:t>
            </a:r>
            <a:r>
              <a:rPr err="1"/>
              <a:t>зорилготой</a:t>
            </a:r>
            <a:r>
              <a:t> </a:t>
            </a:r>
            <a:r>
              <a:rPr err="1"/>
              <a:t>хэрэглэгчдэд</a:t>
            </a:r>
            <a:r>
              <a:t> </a:t>
            </a:r>
            <a:r>
              <a:rPr err="1"/>
              <a:t>учрах</a:t>
            </a:r>
            <a:r>
              <a:t> </a:t>
            </a:r>
            <a:r>
              <a:rPr err="1"/>
              <a:t>хохирол</a:t>
            </a:r>
            <a:br>
              <a:rPr lang="en-US" sz="1800">
                <a:effectLst/>
                <a:latin typeface="Calibri" panose="020F0502020204030204" pitchFamily="34" charset="0"/>
                <a:ea typeface="Calibri" panose="020F0502020204030204" pitchFamily="34" charset="0"/>
                <a:cs typeface="Times New Roman" panose="02020603050405020304" pitchFamily="18" charset="0"/>
              </a:rPr>
            </a:br>
            <a:endParaRPr lang="en-US" sz="2400" b="1">
              <a:solidFill>
                <a:schemeClr val="tx1"/>
              </a:solidFill>
            </a:endParaRPr>
          </a:p>
        </p:txBody>
      </p:sp>
      <p:sp>
        <p:nvSpPr>
          <p:cNvPr id="3" name="Content Placeholder 2"/>
          <p:cNvSpPr>
            <a:spLocks noGrp="1"/>
          </p:cNvSpPr>
          <p:nvPr>
            <p:ph idx="1"/>
          </p:nvPr>
        </p:nvSpPr>
        <p:spPr>
          <a:xfrm>
            <a:off x="421132" y="1318260"/>
            <a:ext cx="11161268" cy="5256276"/>
          </a:xfrm>
        </p:spPr>
        <p:txBody>
          <a:bodyPr>
            <a:normAutofit/>
          </a:bodyPr>
          <a:lstStyle/>
          <a:p>
            <a:pPr marL="109728" indent="0" algn="just">
              <a:buNone/>
            </a:pPr>
            <a:endParaRPr lang="en-US" sz="2400">
              <a:solidFill>
                <a:schemeClr val="tx1"/>
              </a:solidFill>
            </a:endParaRPr>
          </a:p>
          <a:p>
            <a:pPr algn="just">
              <a:buFont typeface="Wingdings" panose="05000000000000000000" pitchFamily="2" charset="2"/>
              <a:buChar char="§"/>
              <a:defRPr>
                <a:effectLst/>
                <a:latin typeface="Times New Roman" panose="02020603050405020304" pitchFamily="18" charset="0"/>
                <a:ea typeface="Calibri" panose="020F0502020204030204" pitchFamily="34" charset="0"/>
              </a:defRPr>
            </a:pPr>
            <a:r>
              <a:rPr sz="2400" err="1">
                <a:solidFill>
                  <a:schemeClr val="tx1"/>
                </a:solidFill>
              </a:rPr>
              <a:t>Хэрэглэгчийн</a:t>
            </a:r>
            <a:r>
              <a:rPr sz="2400">
                <a:solidFill>
                  <a:schemeClr val="tx1"/>
                </a:solidFill>
              </a:rPr>
              <a:t> </a:t>
            </a:r>
            <a:r>
              <a:rPr sz="2400" err="1">
                <a:solidFill>
                  <a:schemeClr val="tx1"/>
                </a:solidFill>
              </a:rPr>
              <a:t>эрхийг</a:t>
            </a:r>
            <a:r>
              <a:rPr sz="2400">
                <a:solidFill>
                  <a:schemeClr val="tx1"/>
                </a:solidFill>
              </a:rPr>
              <a:t> </a:t>
            </a:r>
            <a:r>
              <a:rPr sz="2400" err="1">
                <a:solidFill>
                  <a:schemeClr val="tx1"/>
                </a:solidFill>
              </a:rPr>
              <a:t>хамгаалах</a:t>
            </a:r>
            <a:r>
              <a:rPr sz="2400">
                <a:solidFill>
                  <a:schemeClr val="tx1"/>
                </a:solidFill>
              </a:rPr>
              <a:t> </a:t>
            </a:r>
            <a:r>
              <a:rPr sz="2400" err="1">
                <a:solidFill>
                  <a:schemeClr val="tx1"/>
                </a:solidFill>
              </a:rPr>
              <a:t>нь</a:t>
            </a:r>
            <a:r>
              <a:rPr sz="2400">
                <a:solidFill>
                  <a:schemeClr val="tx1"/>
                </a:solidFill>
              </a:rPr>
              <a:t> </a:t>
            </a:r>
            <a:r>
              <a:rPr sz="2400" err="1">
                <a:solidFill>
                  <a:schemeClr val="tx1"/>
                </a:solidFill>
              </a:rPr>
              <a:t>макро-зохистой</a:t>
            </a:r>
            <a:r>
              <a:rPr sz="2400">
                <a:solidFill>
                  <a:schemeClr val="tx1"/>
                </a:solidFill>
              </a:rPr>
              <a:t> </a:t>
            </a:r>
            <a:r>
              <a:rPr sz="2400" err="1">
                <a:solidFill>
                  <a:schemeClr val="tx1"/>
                </a:solidFill>
              </a:rPr>
              <a:t>хяналттай</a:t>
            </a:r>
            <a:r>
              <a:rPr sz="2400">
                <a:solidFill>
                  <a:schemeClr val="tx1"/>
                </a:solidFill>
              </a:rPr>
              <a:t> </a:t>
            </a:r>
            <a:r>
              <a:rPr sz="2400" err="1">
                <a:solidFill>
                  <a:schemeClr val="tx1"/>
                </a:solidFill>
              </a:rPr>
              <a:t>харьцуулахад</a:t>
            </a:r>
            <a:r>
              <a:rPr sz="2400">
                <a:solidFill>
                  <a:schemeClr val="tx1"/>
                </a:solidFill>
              </a:rPr>
              <a:t> </a:t>
            </a:r>
            <a:r>
              <a:rPr sz="2400" err="1">
                <a:solidFill>
                  <a:schemeClr val="tx1"/>
                </a:solidFill>
              </a:rPr>
              <a:t>санхүүгийн</a:t>
            </a:r>
            <a:r>
              <a:rPr sz="2400">
                <a:solidFill>
                  <a:schemeClr val="tx1"/>
                </a:solidFill>
              </a:rPr>
              <a:t> </a:t>
            </a:r>
            <a:r>
              <a:rPr sz="2400" err="1">
                <a:solidFill>
                  <a:schemeClr val="tx1"/>
                </a:solidFill>
              </a:rPr>
              <a:t>салбарын</a:t>
            </a:r>
            <a:r>
              <a:rPr sz="2400">
                <a:solidFill>
                  <a:schemeClr val="tx1"/>
                </a:solidFill>
              </a:rPr>
              <a:t> </a:t>
            </a:r>
            <a:r>
              <a:rPr sz="2400" err="1">
                <a:solidFill>
                  <a:schemeClr val="tx1"/>
                </a:solidFill>
              </a:rPr>
              <a:t>хяналтын</a:t>
            </a:r>
            <a:r>
              <a:rPr sz="2400">
                <a:solidFill>
                  <a:schemeClr val="tx1"/>
                </a:solidFill>
              </a:rPr>
              <a:t> </a:t>
            </a:r>
            <a:r>
              <a:rPr sz="2400" err="1">
                <a:solidFill>
                  <a:schemeClr val="tx1"/>
                </a:solidFill>
              </a:rPr>
              <a:t>сүүлийн</a:t>
            </a:r>
            <a:r>
              <a:rPr sz="2400">
                <a:solidFill>
                  <a:schemeClr val="tx1"/>
                </a:solidFill>
              </a:rPr>
              <a:t> </a:t>
            </a:r>
            <a:r>
              <a:rPr sz="2400" err="1">
                <a:solidFill>
                  <a:schemeClr val="tx1"/>
                </a:solidFill>
              </a:rPr>
              <a:t>үеийн</a:t>
            </a:r>
            <a:r>
              <a:rPr sz="2400">
                <a:solidFill>
                  <a:schemeClr val="tx1"/>
                </a:solidFill>
              </a:rPr>
              <a:t> </a:t>
            </a:r>
            <a:r>
              <a:rPr sz="2400" err="1">
                <a:solidFill>
                  <a:schemeClr val="tx1"/>
                </a:solidFill>
              </a:rPr>
              <a:t>элемент</a:t>
            </a:r>
            <a:r>
              <a:rPr sz="2400">
                <a:solidFill>
                  <a:schemeClr val="tx1"/>
                </a:solidFill>
              </a:rPr>
              <a:t> </a:t>
            </a:r>
            <a:r>
              <a:rPr sz="2400" err="1">
                <a:solidFill>
                  <a:schemeClr val="tx1"/>
                </a:solidFill>
              </a:rPr>
              <a:t>юм</a:t>
            </a:r>
            <a:r>
              <a:rPr sz="1800"/>
              <a:t> .</a:t>
            </a:r>
          </a:p>
          <a:p>
            <a:pPr algn="just">
              <a:buFont typeface="Wingdings" panose="05000000000000000000" pitchFamily="2" charset="2"/>
              <a:buChar char="§"/>
            </a:pPr>
            <a:endParaRPr lang="en-US" sz="1800">
              <a:solidFill>
                <a:schemeClr val="tx1"/>
              </a:solidFill>
              <a:latin typeface="Times New Roman" panose="02020603050405020304" pitchFamily="18" charset="0"/>
            </a:endParaRPr>
          </a:p>
          <a:p>
            <a:pPr marL="86868" marR="0" indent="-342900" algn="just">
              <a:lnSpc>
                <a:spcPct val="115000"/>
              </a:lnSpc>
              <a:spcBef>
                <a:spcPts val="0"/>
              </a:spcBef>
              <a:spcAft>
                <a:spcPts val="100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err="1"/>
              <a:t>Санхүүгийн</a:t>
            </a:r>
            <a:r>
              <a:t> </a:t>
            </a:r>
            <a:r>
              <a:rPr err="1"/>
              <a:t>хэрэглэгчийн</a:t>
            </a:r>
            <a:r>
              <a:t> </a:t>
            </a:r>
            <a:r>
              <a:rPr err="1"/>
              <a:t>эрхийг</a:t>
            </a:r>
            <a:r>
              <a:t> </a:t>
            </a:r>
            <a:r>
              <a:rPr err="1"/>
              <a:t>хамгаалах</a:t>
            </a:r>
            <a:r>
              <a:t> </a:t>
            </a:r>
            <a:r>
              <a:rPr err="1"/>
              <a:t>нь</a:t>
            </a:r>
            <a:r>
              <a:t> </a:t>
            </a:r>
            <a:r>
              <a:rPr err="1"/>
              <a:t>санхүүгийн</a:t>
            </a:r>
            <a:r>
              <a:t> </a:t>
            </a:r>
            <a:r>
              <a:rPr err="1"/>
              <a:t>үйлчилгээ</a:t>
            </a:r>
            <a:r>
              <a:t> </a:t>
            </a:r>
            <a:r>
              <a:rPr err="1"/>
              <a:t>үзүүлэгчдийн</a:t>
            </a:r>
            <a:r>
              <a:t> </a:t>
            </a:r>
            <a:r>
              <a:rPr err="1"/>
              <a:t>шударга</a:t>
            </a:r>
            <a:r>
              <a:t> </a:t>
            </a:r>
            <a:r>
              <a:rPr err="1"/>
              <a:t>бус</a:t>
            </a:r>
            <a:r>
              <a:t>, </a:t>
            </a:r>
            <a:r>
              <a:rPr err="1"/>
              <a:t>ил</a:t>
            </a:r>
            <a:r>
              <a:t> </a:t>
            </a:r>
            <a:r>
              <a:rPr err="1"/>
              <a:t>тод</a:t>
            </a:r>
            <a:r>
              <a:t> </a:t>
            </a:r>
            <a:r>
              <a:rPr err="1"/>
              <a:t>бус</a:t>
            </a:r>
            <a:r>
              <a:t>, </a:t>
            </a:r>
            <a:r>
              <a:rPr err="1"/>
              <a:t>залилах</a:t>
            </a:r>
            <a:r>
              <a:t> </a:t>
            </a:r>
            <a:r>
              <a:rPr err="1"/>
              <a:t>зах</a:t>
            </a:r>
            <a:r>
              <a:t> </a:t>
            </a:r>
            <a:r>
              <a:rPr err="1"/>
              <a:t>зээлийн</a:t>
            </a:r>
            <a:r>
              <a:t> </a:t>
            </a:r>
            <a:r>
              <a:rPr err="1"/>
              <a:t>үйлдлээс</a:t>
            </a:r>
            <a:r>
              <a:t> </a:t>
            </a:r>
            <a:r>
              <a:rPr err="1"/>
              <a:t>хэрэглэгчдийг</a:t>
            </a:r>
            <a:r>
              <a:t> </a:t>
            </a:r>
            <a:r>
              <a:rPr err="1"/>
              <a:t>хамгаалах</a:t>
            </a:r>
            <a:r>
              <a:t> </a:t>
            </a:r>
            <a:r>
              <a:rPr err="1"/>
              <a:t>зорилготой</a:t>
            </a:r>
            <a:r>
              <a:t>. </a:t>
            </a:r>
          </a:p>
          <a:p>
            <a:pPr marL="86868" marR="0" indent="-342900" algn="just">
              <a:lnSpc>
                <a:spcPct val="115000"/>
              </a:lnSpc>
              <a:spcBef>
                <a:spcPts val="0"/>
              </a:spcBef>
              <a:spcAft>
                <a:spcPts val="1000"/>
              </a:spcAft>
              <a:buFont typeface="Wingdings" panose="05000000000000000000" pitchFamily="2" charset="2"/>
              <a:buChar char="§"/>
            </a:pP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defRPr>
            </a:pPr>
            <a:r>
              <a:rPr err="1"/>
              <a:t>Зах</a:t>
            </a:r>
            <a:r>
              <a:t> </a:t>
            </a:r>
            <a:r>
              <a:rPr err="1"/>
              <a:t>зээлийн</a:t>
            </a:r>
            <a:r>
              <a:t> </a:t>
            </a:r>
            <a:r>
              <a:rPr err="1"/>
              <a:t>үйл</a:t>
            </a:r>
            <a:r>
              <a:t> </a:t>
            </a:r>
            <a:r>
              <a:rPr err="1"/>
              <a:t>ажиллагааг</a:t>
            </a:r>
            <a:r>
              <a:t> </a:t>
            </a:r>
            <a:r>
              <a:rPr err="1"/>
              <a:t>хянахдаа</a:t>
            </a:r>
            <a:r>
              <a:t> </a:t>
            </a:r>
            <a:r>
              <a:rPr err="1"/>
              <a:t>санхүүгийн</a:t>
            </a:r>
            <a:r>
              <a:t> </a:t>
            </a:r>
            <a:r>
              <a:rPr err="1"/>
              <a:t>үйлчилгээ</a:t>
            </a:r>
            <a:r>
              <a:t> </a:t>
            </a:r>
            <a:r>
              <a:rPr err="1"/>
              <a:t>үзүүлэгчид</a:t>
            </a:r>
            <a:r>
              <a:t> </a:t>
            </a:r>
            <a:r>
              <a:rPr err="1"/>
              <a:t>санхүүгийн</a:t>
            </a:r>
            <a:r>
              <a:t> </a:t>
            </a:r>
            <a:r>
              <a:rPr err="1"/>
              <a:t>үйлчилгээгээ</a:t>
            </a:r>
            <a:r>
              <a:t> </a:t>
            </a:r>
            <a:r>
              <a:rPr err="1"/>
              <a:t>хэрхэн</a:t>
            </a:r>
            <a:r>
              <a:t> </a:t>
            </a:r>
            <a:r>
              <a:rPr err="1"/>
              <a:t>боловсруулж</a:t>
            </a:r>
            <a:r>
              <a:t>, </a:t>
            </a:r>
            <a:r>
              <a:rPr err="1"/>
              <a:t>үйлчлүүлэгчид</a:t>
            </a:r>
            <a:r>
              <a:t> </a:t>
            </a:r>
            <a:r>
              <a:rPr err="1"/>
              <a:t>болон</a:t>
            </a:r>
            <a:r>
              <a:t> </a:t>
            </a:r>
            <a:r>
              <a:rPr err="1"/>
              <a:t>олон</a:t>
            </a:r>
            <a:r>
              <a:t> </a:t>
            </a:r>
            <a:r>
              <a:rPr err="1"/>
              <a:t>нийттэй</a:t>
            </a:r>
            <a:r>
              <a:t> </a:t>
            </a:r>
            <a:r>
              <a:rPr err="1"/>
              <a:t>харилцах</a:t>
            </a:r>
            <a:r>
              <a:t> </a:t>
            </a:r>
            <a:r>
              <a:rPr err="1"/>
              <a:t>харилцааг</a:t>
            </a:r>
            <a:r>
              <a:t> </a:t>
            </a:r>
            <a:r>
              <a:rPr err="1"/>
              <a:t>хэрхэн</a:t>
            </a:r>
            <a:r>
              <a:t> </a:t>
            </a:r>
            <a:r>
              <a:rPr err="1"/>
              <a:t>зохицуулж</a:t>
            </a:r>
            <a:r>
              <a:t> </a:t>
            </a:r>
            <a:r>
              <a:rPr err="1"/>
              <a:t>буйг</a:t>
            </a:r>
            <a:r>
              <a:t> </a:t>
            </a:r>
            <a:r>
              <a:rPr err="1"/>
              <a:t>үнэлдэг</a:t>
            </a:r>
            <a:r>
              <a:t>.</a:t>
            </a:r>
            <a:endParaRPr lang="en-US" sz="2400">
              <a:solidFill>
                <a:schemeClr val="tx1"/>
              </a:solidFill>
            </a:endParaRPr>
          </a:p>
        </p:txBody>
      </p:sp>
      <p:sp>
        <p:nvSpPr>
          <p:cNvPr id="4" name="Slide Number Placeholder 3">
            <a:extLst>
              <a:ext uri="{FF2B5EF4-FFF2-40B4-BE49-F238E27FC236}">
                <a16:creationId xmlns:a16="http://schemas.microsoft.com/office/drawing/2014/main" id="{9ECD616F-F6F9-46F2-80B5-D58CF9389E4A}"/>
              </a:ext>
            </a:extLst>
          </p:cNvPr>
          <p:cNvSpPr>
            <a:spLocks noGrp="1"/>
          </p:cNvSpPr>
          <p:nvPr>
            <p:ph type="sldNum" sz="quarter" idx="12"/>
          </p:nvPr>
        </p:nvSpPr>
        <p:spPr/>
        <p:txBody>
          <a:bodyPr/>
          <a:lstStyle/>
          <a:p>
            <a:fld id="{401CF334-2D5C-4859-84A6-CA7E6E43FAEB}" type="slidenum">
              <a:rPr lang="en-US" smtClean="0"/>
              <a:t>2</a:t>
            </a:fld>
            <a:endParaRPr lang="en-US"/>
          </a:p>
        </p:txBody>
      </p:sp>
    </p:spTree>
    <p:extLst>
      <p:ext uri="{BB962C8B-B14F-4D97-AF65-F5344CB8AC3E}">
        <p14:creationId xmlns:p14="http://schemas.microsoft.com/office/powerpoint/2010/main" val="1851896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522" y="477174"/>
            <a:ext cx="10972800" cy="815917"/>
          </a:xfrm>
        </p:spPr>
        <p:txBody>
          <a:bodyPr>
            <a:normAutofit fontScale="90000"/>
          </a:bodyPr>
          <a:lstStyle/>
          <a:p>
            <a:pPr algn="ctr">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a:t>Зах зээл </a:t>
            </a:r>
            <a:r>
              <a:rPr lang="mn-MN" err="1"/>
              <a:t>дэхь</a:t>
            </a:r>
            <a:r>
              <a:rPr lang="mn-MN"/>
              <a:t> үйл ажиллагаанд тавих хяналтын сэргийлэх зорилготой хэрэглэгчдэд учрах хохирол</a:t>
            </a:r>
            <a:br>
              <a:rPr lang="mn-MN" sz="1800">
                <a:effectLst/>
                <a:latin typeface="Calibri" panose="020F0502020204030204" pitchFamily="34" charset="0"/>
                <a:ea typeface="Calibri" panose="020F0502020204030204" pitchFamily="34" charset="0"/>
                <a:cs typeface="Times New Roman" panose="02020603050405020304" pitchFamily="18" charset="0"/>
              </a:rPr>
            </a:br>
            <a:endParaRPr lang="en-US" sz="2400" b="1">
              <a:solidFill>
                <a:schemeClr val="tx1"/>
              </a:solidFill>
              <a:latin typeface="+mn-lt"/>
            </a:endParaRPr>
          </a:p>
        </p:txBody>
      </p:sp>
      <p:sp>
        <p:nvSpPr>
          <p:cNvPr id="3" name="Content Placeholder 2"/>
          <p:cNvSpPr>
            <a:spLocks noGrp="1"/>
          </p:cNvSpPr>
          <p:nvPr>
            <p:ph idx="1"/>
          </p:nvPr>
        </p:nvSpPr>
        <p:spPr>
          <a:xfrm>
            <a:off x="458521" y="1417319"/>
            <a:ext cx="11594933" cy="5325225"/>
          </a:xfrm>
        </p:spPr>
        <p:txBody>
          <a:bodyPr>
            <a:normAutofit/>
          </a:bodyPr>
          <a:lstStyle/>
          <a:p>
            <a:pPr marL="109728" indent="0" algn="just">
              <a:buNone/>
              <a:defRPr sz="2400">
                <a:solidFill>
                  <a:schemeClr val="tx1"/>
                </a:solidFill>
                <a:latin typeface="Times New Roman" panose="02020603050405020304" pitchFamily="18" charset="0"/>
                <a:ea typeface="Calibri" panose="020F0502020204030204" pitchFamily="34" charset="0"/>
              </a:defRPr>
            </a:pPr>
            <a:r>
              <a:rPr err="1">
                <a:effectLst/>
              </a:rPr>
              <a:t>Бага</a:t>
            </a:r>
            <a:r>
              <a:rPr>
                <a:effectLst/>
              </a:rPr>
              <a:t>, </a:t>
            </a:r>
            <a:r>
              <a:rPr err="1">
                <a:effectLst/>
              </a:rPr>
              <a:t>дунд</a:t>
            </a:r>
            <a:r>
              <a:rPr>
                <a:effectLst/>
              </a:rPr>
              <a:t> </a:t>
            </a:r>
            <a:r>
              <a:rPr err="1">
                <a:effectLst/>
              </a:rPr>
              <a:t>орлоготой</a:t>
            </a:r>
            <a:r>
              <a:rPr>
                <a:effectLst/>
              </a:rPr>
              <a:t> </a:t>
            </a:r>
            <a:r>
              <a:rPr err="1">
                <a:effectLst/>
              </a:rPr>
              <a:t>улс</a:t>
            </a:r>
            <a:r>
              <a:rPr>
                <a:effectLst/>
              </a:rPr>
              <a:t> </a:t>
            </a:r>
            <a:r>
              <a:rPr err="1">
                <a:effectLst/>
              </a:rPr>
              <a:t>орнуудад</a:t>
            </a:r>
            <a:r>
              <a:rPr>
                <a:effectLst/>
              </a:rPr>
              <a:t> </a:t>
            </a:r>
            <a:r>
              <a:rPr err="1">
                <a:effectLst/>
              </a:rPr>
              <a:t>хэрэглэгчдэд</a:t>
            </a:r>
            <a:r>
              <a:rPr>
                <a:effectLst/>
              </a:rPr>
              <a:t> </a:t>
            </a:r>
            <a:r>
              <a:rPr err="1">
                <a:effectLst/>
              </a:rPr>
              <a:t>шударга</a:t>
            </a:r>
            <a:r>
              <a:rPr>
                <a:effectLst/>
              </a:rPr>
              <a:t> </a:t>
            </a:r>
            <a:r>
              <a:rPr err="1">
                <a:effectLst/>
              </a:rPr>
              <a:t>бус</a:t>
            </a:r>
            <a:r>
              <a:rPr>
                <a:effectLst/>
              </a:rPr>
              <a:t>, </a:t>
            </a:r>
            <a:r>
              <a:rPr err="1">
                <a:effectLst/>
              </a:rPr>
              <a:t>хор</a:t>
            </a:r>
            <a:r>
              <a:rPr>
                <a:effectLst/>
              </a:rPr>
              <a:t> </a:t>
            </a:r>
            <a:r>
              <a:rPr err="1">
                <a:effectLst/>
              </a:rPr>
              <a:t>хөнөөлтэй</a:t>
            </a:r>
            <a:r>
              <a:rPr>
                <a:effectLst/>
              </a:rPr>
              <a:t> </a:t>
            </a:r>
            <a:r>
              <a:rPr err="1">
                <a:effectLst/>
              </a:rPr>
              <a:t>хандсанаас</a:t>
            </a:r>
            <a:r>
              <a:rPr>
                <a:effectLst/>
              </a:rPr>
              <a:t> </a:t>
            </a:r>
            <a:r>
              <a:rPr err="1">
                <a:effectLst/>
              </a:rPr>
              <a:t>үүдэн</a:t>
            </a:r>
            <a:r>
              <a:rPr>
                <a:effectLst/>
              </a:rPr>
              <a:t> </a:t>
            </a:r>
            <a:r>
              <a:rPr err="1">
                <a:effectLst/>
              </a:rPr>
              <a:t>гарах</a:t>
            </a:r>
            <a:r>
              <a:rPr>
                <a:effectLst/>
              </a:rPr>
              <a:t> </a:t>
            </a:r>
            <a:r>
              <a:rPr err="1">
                <a:effectLst/>
              </a:rPr>
              <a:t>хор</a:t>
            </a:r>
            <a:r>
              <a:t> </a:t>
            </a:r>
            <a:r>
              <a:rPr err="1"/>
              <a:t>хохиролд</a:t>
            </a:r>
            <a:r>
              <a:rPr>
                <a:effectLst/>
              </a:rPr>
              <a:t> </a:t>
            </a:r>
            <a:r>
              <a:rPr err="1">
                <a:effectLst/>
              </a:rPr>
              <a:t>дараахь</a:t>
            </a:r>
            <a:r>
              <a:rPr>
                <a:effectLst/>
              </a:rPr>
              <a:t> </a:t>
            </a:r>
            <a:r>
              <a:rPr err="1">
                <a:effectLst/>
              </a:rPr>
              <a:t>зүйлс</a:t>
            </a:r>
            <a:r>
              <a:rPr>
                <a:effectLst/>
              </a:rPr>
              <a:t> </a:t>
            </a:r>
            <a:r>
              <a:rPr err="1">
                <a:effectLst/>
              </a:rPr>
              <a:t>орно</a:t>
            </a:r>
            <a:r>
              <a:rPr>
                <a:effectLst/>
              </a:rPr>
              <a:t>. </a:t>
            </a:r>
            <a:r>
              <a:rPr err="1">
                <a:effectLst/>
              </a:rPr>
              <a:t>Үүнд</a:t>
            </a:r>
            <a:r>
              <a:rPr lang="en-US">
                <a:effectLst/>
              </a:rPr>
              <a:t>:</a:t>
            </a:r>
            <a:endParaRPr>
              <a:effectLst/>
            </a:endParaRPr>
          </a:p>
          <a:p>
            <a:pPr marL="109728" indent="0" algn="just">
              <a:buNone/>
            </a:pPr>
            <a:endParaRPr lang="en-US" sz="2400">
              <a:solidFill>
                <a:schemeClr val="tx1"/>
              </a:solidFill>
              <a:effectLst/>
              <a:latin typeface="Times New Roman" panose="02020603050405020304" pitchFamily="18" charset="0"/>
              <a:ea typeface="Calibri" panose="020F0502020204030204" pitchFamily="34" charset="0"/>
            </a:endParaRPr>
          </a:p>
          <a:p>
            <a:pPr algn="just">
              <a:defRPr sz="2400">
                <a:solidFill>
                  <a:schemeClr val="tx1"/>
                </a:solidFill>
                <a:latin typeface="Times New Roman" panose="02020603050405020304" pitchFamily="18" charset="0"/>
                <a:ea typeface="Calibri" panose="020F0502020204030204" pitchFamily="34" charset="0"/>
              </a:defRPr>
            </a:pPr>
            <a:r>
              <a:rPr u="sng" err="1">
                <a:effectLst/>
              </a:rPr>
              <a:t>Борлуулалт</a:t>
            </a:r>
            <a:r>
              <a:rPr u="sng">
                <a:effectLst/>
              </a:rPr>
              <a:t>, </a:t>
            </a:r>
            <a:r>
              <a:rPr u="sng" err="1">
                <a:effectLst/>
              </a:rPr>
              <a:t>маркетингийн</a:t>
            </a:r>
            <a:r>
              <a:rPr u="sng">
                <a:effectLst/>
              </a:rPr>
              <a:t> </a:t>
            </a:r>
            <a:r>
              <a:rPr u="sng" err="1">
                <a:effectLst/>
              </a:rPr>
              <a:t>хор</a:t>
            </a:r>
            <a:r>
              <a:rPr u="sng">
                <a:effectLst/>
              </a:rPr>
              <a:t> </a:t>
            </a:r>
            <a:r>
              <a:rPr u="sng" err="1">
                <a:effectLst/>
              </a:rPr>
              <a:t>хөнөөлтэй</a:t>
            </a:r>
            <a:r>
              <a:rPr u="sng">
                <a:effectLst/>
              </a:rPr>
              <a:t> </a:t>
            </a:r>
            <a:r>
              <a:rPr u="sng" err="1">
                <a:effectLst/>
              </a:rPr>
              <a:t>үйл</a:t>
            </a:r>
            <a:r>
              <a:rPr u="sng">
                <a:effectLst/>
              </a:rPr>
              <a:t> </a:t>
            </a:r>
            <a:r>
              <a:rPr u="sng" err="1">
                <a:effectLst/>
              </a:rPr>
              <a:t>ажиллагаа</a:t>
            </a:r>
            <a:r>
              <a:rPr u="sng">
                <a:effectLst/>
              </a:rPr>
              <a:t>:</a:t>
            </a:r>
            <a:r>
              <a:t> (</a:t>
            </a:r>
            <a:r>
              <a:rPr err="1"/>
              <a:t>жишээ</a:t>
            </a:r>
            <a:r>
              <a:t> </a:t>
            </a:r>
            <a:r>
              <a:rPr err="1"/>
              <a:t>нь</a:t>
            </a:r>
            <a:r>
              <a:t>: төөрөгдүүлэх </a:t>
            </a:r>
            <a:r>
              <a:rPr err="1"/>
              <a:t>сурталчилгаа</a:t>
            </a:r>
            <a:r>
              <a:t>, </a:t>
            </a:r>
            <a:r>
              <a:rPr lang="mn-MN"/>
              <a:t>х</a:t>
            </a:r>
            <a:r>
              <a:rPr err="1">
                <a:effectLst/>
              </a:rPr>
              <a:t>эрэглэгчдэд</a:t>
            </a:r>
            <a:r>
              <a:rPr>
                <a:effectLst/>
              </a:rPr>
              <a:t> </a:t>
            </a:r>
            <a:r>
              <a:rPr err="1">
                <a:effectLst/>
              </a:rPr>
              <a:t>асуугаагүй</a:t>
            </a:r>
            <a:r>
              <a:rPr>
                <a:effectLst/>
              </a:rPr>
              <a:t> </a:t>
            </a:r>
            <a:r>
              <a:rPr lang="mn-MN"/>
              <a:t>бүтээгдэхүүнийг </a:t>
            </a:r>
            <a:r>
              <a:rPr err="1">
                <a:effectLst/>
              </a:rPr>
              <a:t>албадах</a:t>
            </a:r>
            <a:r>
              <a:rPr>
                <a:effectLst/>
              </a:rPr>
              <a:t>)</a:t>
            </a:r>
          </a:p>
          <a:p>
            <a:pPr marL="109728" indent="0" algn="just">
              <a:buNone/>
            </a:pPr>
            <a:endParaRPr lang="en-US" sz="2400">
              <a:solidFill>
                <a:schemeClr val="tx1"/>
              </a:solidFill>
              <a:latin typeface="Times New Roman" panose="02020603050405020304" pitchFamily="18" charset="0"/>
              <a:ea typeface="Calibri" panose="020F0502020204030204" pitchFamily="34" charset="0"/>
            </a:endParaRPr>
          </a:p>
          <a:p>
            <a:pPr algn="just">
              <a:defRPr sz="2400">
                <a:solidFill>
                  <a:schemeClr val="tx1"/>
                </a:solidFill>
                <a:latin typeface="Times New Roman" panose="02020603050405020304" pitchFamily="18" charset="0"/>
                <a:ea typeface="Calibri" panose="020F0502020204030204" pitchFamily="34" charset="0"/>
              </a:defRPr>
            </a:pPr>
            <a:r>
              <a:rPr u="sng" err="1">
                <a:effectLst/>
              </a:rPr>
              <a:t>Ил</a:t>
            </a:r>
            <a:r>
              <a:rPr u="sng">
                <a:effectLst/>
              </a:rPr>
              <a:t> </a:t>
            </a:r>
            <a:r>
              <a:rPr u="sng" err="1">
                <a:effectLst/>
              </a:rPr>
              <a:t>тод</a:t>
            </a:r>
            <a:r>
              <a:rPr u="sng">
                <a:effectLst/>
              </a:rPr>
              <a:t> </a:t>
            </a:r>
            <a:r>
              <a:rPr u="sng" err="1">
                <a:effectLst/>
              </a:rPr>
              <a:t>байдал</a:t>
            </a:r>
            <a:r>
              <a:rPr u="sng">
                <a:effectLst/>
              </a:rPr>
              <a:t> </a:t>
            </a:r>
            <a:r>
              <a:rPr u="sng" err="1">
                <a:effectLst/>
              </a:rPr>
              <a:t>дутмаг</a:t>
            </a:r>
            <a:r>
              <a:rPr>
                <a:effectLst/>
              </a:rPr>
              <a:t>:</a:t>
            </a:r>
            <a:r>
              <a:t> (</a:t>
            </a:r>
            <a:r>
              <a:rPr err="1"/>
              <a:t>жишээ</a:t>
            </a:r>
            <a:r>
              <a:t> </a:t>
            </a:r>
            <a:r>
              <a:rPr err="1"/>
              <a:t>нь</a:t>
            </a:r>
            <a:r>
              <a:t>: </a:t>
            </a:r>
            <a:r>
              <a:rPr err="1"/>
              <a:t>гол</a:t>
            </a:r>
            <a:r>
              <a:t> </a:t>
            </a:r>
            <a:r>
              <a:rPr err="1">
                <a:effectLst/>
              </a:rPr>
              <a:t>гэрээний</a:t>
            </a:r>
            <a:r>
              <a:rPr>
                <a:effectLst/>
              </a:rPr>
              <a:t> </a:t>
            </a:r>
            <a:r>
              <a:rPr err="1">
                <a:effectLst/>
              </a:rPr>
              <a:t>нөхцөл</a:t>
            </a:r>
            <a:r>
              <a:rPr>
                <a:effectLst/>
              </a:rPr>
              <a:t>, </a:t>
            </a:r>
            <a:r>
              <a:rPr err="1">
                <a:effectLst/>
              </a:rPr>
              <a:t>тухайлбал</a:t>
            </a:r>
            <a:r>
              <a:rPr>
                <a:effectLst/>
              </a:rPr>
              <a:t> </a:t>
            </a:r>
            <a:r>
              <a:rPr err="1">
                <a:effectLst/>
              </a:rPr>
              <a:t>зохих</a:t>
            </a:r>
            <a:r>
              <a:rPr>
                <a:effectLst/>
              </a:rPr>
              <a:t> </a:t>
            </a:r>
            <a:r>
              <a:rPr err="1">
                <a:effectLst/>
              </a:rPr>
              <a:t>хураамж</a:t>
            </a:r>
            <a:r>
              <a:rPr>
                <a:effectLst/>
              </a:rPr>
              <a:t>, </a:t>
            </a:r>
            <a:r>
              <a:t>нөхцөлт</a:t>
            </a:r>
            <a:r>
              <a:rPr>
                <a:effectLst/>
              </a:rPr>
              <a:t> </a:t>
            </a:r>
            <a:r>
              <a:rPr err="1">
                <a:effectLst/>
              </a:rPr>
              <a:t>торгууль</a:t>
            </a:r>
            <a:r>
              <a:rPr>
                <a:effectLst/>
              </a:rPr>
              <a:t> </a:t>
            </a:r>
            <a:r>
              <a:rPr err="1">
                <a:effectLst/>
              </a:rPr>
              <a:t>гэх</a:t>
            </a:r>
            <a:r>
              <a:rPr>
                <a:effectLst/>
              </a:rPr>
              <a:t> мэтийг </a:t>
            </a:r>
            <a:r>
              <a:rPr err="1">
                <a:effectLst/>
              </a:rPr>
              <a:t>худалдахаас</a:t>
            </a:r>
            <a:r>
              <a:rPr>
                <a:effectLst/>
              </a:rPr>
              <a:t> өмнө</a:t>
            </a:r>
            <a:r>
              <a:t> мэдэгдэхгүй байх</a:t>
            </a:r>
            <a:r>
              <a:rPr>
                <a:effectLst/>
              </a:rPr>
              <a:t>)</a:t>
            </a:r>
          </a:p>
          <a:p>
            <a:pPr marL="109728" indent="0" algn="just">
              <a:buNone/>
            </a:pPr>
            <a:endParaRPr lang="en-US" sz="2400">
              <a:solidFill>
                <a:schemeClr val="tx1"/>
              </a:solidFill>
              <a:effectLst/>
              <a:latin typeface="Times New Roman" panose="02020603050405020304" pitchFamily="18" charset="0"/>
              <a:ea typeface="Calibri" panose="020F0502020204030204" pitchFamily="34" charset="0"/>
            </a:endParaRPr>
          </a:p>
          <a:p>
            <a:pPr algn="just">
              <a:defRPr sz="2400">
                <a:solidFill>
                  <a:schemeClr val="tx1"/>
                </a:solidFill>
                <a:latin typeface="Times New Roman" panose="02020603050405020304" pitchFamily="18" charset="0"/>
                <a:ea typeface="Calibri" panose="020F0502020204030204" pitchFamily="34" charset="0"/>
              </a:defRPr>
            </a:pPr>
            <a:r>
              <a:rPr lang="mn-MN" u="sng">
                <a:effectLst/>
              </a:rPr>
              <a:t>Зохисгүй</a:t>
            </a:r>
            <a:r>
              <a:rPr u="sng">
                <a:effectLst/>
              </a:rPr>
              <a:t>, </a:t>
            </a:r>
            <a:r>
              <a:rPr u="sng" err="1">
                <a:effectLst/>
              </a:rPr>
              <a:t>тодорхой</a:t>
            </a:r>
            <a:r>
              <a:rPr u="sng">
                <a:effectLst/>
              </a:rPr>
              <a:t> </a:t>
            </a:r>
            <a:r>
              <a:rPr u="sng" err="1">
                <a:effectLst/>
              </a:rPr>
              <a:t>бус</a:t>
            </a:r>
            <a:r>
              <a:rPr u="sng">
                <a:effectLst/>
              </a:rPr>
              <a:t> </a:t>
            </a:r>
            <a:r>
              <a:rPr u="sng" err="1">
                <a:effectLst/>
              </a:rPr>
              <a:t>төлбөр</a:t>
            </a:r>
            <a:r>
              <a:rPr u="sng">
                <a:effectLst/>
              </a:rPr>
              <a:t>, хураамж</a:t>
            </a:r>
            <a:r>
              <a:rPr>
                <a:effectLst/>
                <a:cs typeface="Times New Roman" panose="02020603050405020304" pitchFamily="18" charset="0"/>
              </a:rPr>
              <a:t>: хэт хатуу торгуулийн </a:t>
            </a:r>
            <a:r>
              <a:rPr err="1">
                <a:effectLst/>
                <a:cs typeface="Times New Roman" panose="02020603050405020304" pitchFamily="18" charset="0"/>
              </a:rPr>
              <a:t>төлбөр</a:t>
            </a:r>
            <a:r>
              <a:rPr>
                <a:effectLst/>
                <a:cs typeface="Times New Roman" panose="02020603050405020304" pitchFamily="18" charset="0"/>
              </a:rPr>
              <a:t>.</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2400">
              <a:solidFill>
                <a:schemeClr val="tx1"/>
              </a:solidFill>
              <a:latin typeface="Times New Roman" panose="02020603050405020304" pitchFamily="18" charset="0"/>
              <a:ea typeface="Calibri" panose="020F0502020204030204" pitchFamily="34" charset="0"/>
            </a:endParaRPr>
          </a:p>
          <a:p>
            <a:pPr algn="just">
              <a:defRPr sz="2400">
                <a:solidFill>
                  <a:schemeClr val="tx1"/>
                </a:solidFill>
                <a:latin typeface="Times New Roman" panose="02020603050405020304" pitchFamily="18" charset="0"/>
                <a:ea typeface="Calibri" panose="020F0502020204030204" pitchFamily="34" charset="0"/>
                <a:cs typeface="Times New Roman" panose="02020603050405020304" pitchFamily="18" charset="0"/>
              </a:defRPr>
            </a:pPr>
            <a:r>
              <a:rPr u="sng"/>
              <a:t>Хүчээр </a:t>
            </a:r>
            <a:r>
              <a:rPr u="sng">
                <a:effectLst/>
              </a:rPr>
              <a:t>өр барагдуулалт</a:t>
            </a:r>
            <a:r>
              <a:rPr>
                <a:effectLst/>
              </a:rPr>
              <a:t>: </a:t>
            </a:r>
            <a:r>
              <a:rPr err="1">
                <a:effectLst/>
              </a:rPr>
              <a:t>жишээ</a:t>
            </a:r>
            <a:r>
              <a:rPr>
                <a:effectLst/>
              </a:rPr>
              <a:t> </a:t>
            </a:r>
            <a:r>
              <a:rPr err="1">
                <a:effectLst/>
              </a:rPr>
              <a:t>нь</a:t>
            </a:r>
            <a:r>
              <a:rPr>
                <a:effectLst/>
              </a:rPr>
              <a:t>: </a:t>
            </a:r>
            <a:r>
              <a:rPr err="1">
                <a:effectLst/>
              </a:rPr>
              <a:t>өр</a:t>
            </a:r>
            <a:r>
              <a:rPr>
                <a:effectLst/>
              </a:rPr>
              <a:t> </a:t>
            </a:r>
            <a:r>
              <a:rPr err="1">
                <a:effectLst/>
              </a:rPr>
              <a:t>барагдуулах</a:t>
            </a:r>
            <a:r>
              <a:rPr>
                <a:effectLst/>
              </a:rPr>
              <a:t> </a:t>
            </a:r>
            <a:r>
              <a:rPr err="1">
                <a:effectLst/>
              </a:rPr>
              <a:t>үйл</a:t>
            </a:r>
            <a:r>
              <a:rPr>
                <a:effectLst/>
              </a:rPr>
              <a:t> </a:t>
            </a:r>
            <a:r>
              <a:rPr err="1">
                <a:effectLst/>
              </a:rPr>
              <a:t>ажиллагааны</a:t>
            </a:r>
            <a:r>
              <a:rPr>
                <a:effectLst/>
              </a:rPr>
              <a:t> </a:t>
            </a:r>
            <a:r>
              <a:rPr err="1">
                <a:effectLst/>
              </a:rPr>
              <a:t>явцад</a:t>
            </a:r>
            <a:r>
              <a:rPr>
                <a:effectLst/>
              </a:rPr>
              <a:t> </a:t>
            </a:r>
            <a:r>
              <a:rPr err="1">
                <a:effectLst/>
              </a:rPr>
              <a:t>айлган</a:t>
            </a:r>
            <a:r>
              <a:rPr>
                <a:effectLst/>
              </a:rPr>
              <a:t> сүрдүүлэх, дарамтлах</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sz="2400">
              <a:solidFill>
                <a:schemeClr val="tx1"/>
              </a:solidFill>
            </a:endParaRPr>
          </a:p>
        </p:txBody>
      </p:sp>
      <p:sp>
        <p:nvSpPr>
          <p:cNvPr id="4" name="Slide Number Placeholder 3">
            <a:extLst>
              <a:ext uri="{FF2B5EF4-FFF2-40B4-BE49-F238E27FC236}">
                <a16:creationId xmlns:a16="http://schemas.microsoft.com/office/drawing/2014/main" id="{72917887-8078-489B-9B68-24ED988EE1C2}"/>
              </a:ext>
            </a:extLst>
          </p:cNvPr>
          <p:cNvSpPr>
            <a:spLocks noGrp="1"/>
          </p:cNvSpPr>
          <p:nvPr>
            <p:ph type="sldNum" sz="quarter" idx="12"/>
          </p:nvPr>
        </p:nvSpPr>
        <p:spPr/>
        <p:txBody>
          <a:bodyPr/>
          <a:lstStyle/>
          <a:p>
            <a:fld id="{401CF334-2D5C-4859-84A6-CA7E6E43FAEB}" type="slidenum">
              <a:rPr lang="en-US" smtClean="0"/>
              <a:t>3</a:t>
            </a:fld>
            <a:endParaRPr lang="en-US"/>
          </a:p>
        </p:txBody>
      </p:sp>
    </p:spTree>
    <p:extLst>
      <p:ext uri="{BB962C8B-B14F-4D97-AF65-F5344CB8AC3E}">
        <p14:creationId xmlns:p14="http://schemas.microsoft.com/office/powerpoint/2010/main" val="384888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1757-5E1D-4E1D-937F-D9B7943FC03A}"/>
              </a:ext>
            </a:extLst>
          </p:cNvPr>
          <p:cNvSpPr>
            <a:spLocks noGrp="1"/>
          </p:cNvSpPr>
          <p:nvPr>
            <p:ph type="title"/>
          </p:nvPr>
        </p:nvSpPr>
        <p:spPr>
          <a:xfrm>
            <a:off x="387927" y="-301841"/>
            <a:ext cx="11440089" cy="1539513"/>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2400" b="1">
                <a:solidFill>
                  <a:schemeClr val="tx1"/>
                </a:solidFill>
                <a:effectLst/>
                <a:latin typeface="+mn-lt"/>
                <a:ea typeface="Calibri" panose="020F0502020204030204" pitchFamily="34" charset="0"/>
                <a:cs typeface="Times New Roman" panose="02020603050405020304" pitchFamily="18" charset="0"/>
              </a:rPr>
            </a:br>
            <a:br>
              <a:rPr lang="en-US" sz="2400" b="1">
                <a:solidFill>
                  <a:schemeClr val="tx1"/>
                </a:solidFill>
                <a:effectLst/>
                <a:latin typeface="+mn-lt"/>
                <a:ea typeface="Calibri" panose="020F0502020204030204" pitchFamily="34" charset="0"/>
                <a:cs typeface="Times New Roman" panose="02020603050405020304" pitchFamily="18" charset="0"/>
              </a:rPr>
            </a:br>
            <a:br>
              <a:rPr lang="en-US" sz="2400" b="1">
                <a:solidFill>
                  <a:schemeClr val="tx1"/>
                </a:solidFill>
                <a:effectLst/>
                <a:latin typeface="+mn-lt"/>
                <a:ea typeface="Calibri" panose="020F0502020204030204" pitchFamily="34" charset="0"/>
                <a:cs typeface="Times New Roman" panose="02020603050405020304" pitchFamily="18" charset="0"/>
              </a:rPr>
            </a:br>
            <a:r>
              <a:t>Өргөдөл, маргааныг шийдвэрлэх гэхээсээ илүү хэрэглэгчийн эрхийг хамгаалалтын хяналтад анхаарлаа хандуулах</a:t>
            </a:r>
            <a:br>
              <a:rPr lang="en-US" sz="1800">
                <a:effectLst/>
                <a:latin typeface="Calibri" panose="020F0502020204030204" pitchFamily="34" charset="0"/>
                <a:ea typeface="Calibri" panose="020F0502020204030204" pitchFamily="34" charset="0"/>
                <a:cs typeface="Times New Roman" panose="02020603050405020304" pitchFamily="18" charset="0"/>
              </a:rPr>
            </a:br>
            <a:endParaRPr lang="en-US" sz="2400"/>
          </a:p>
        </p:txBody>
      </p:sp>
      <p:sp>
        <p:nvSpPr>
          <p:cNvPr id="3" name="Content Placeholder 2">
            <a:extLst>
              <a:ext uri="{FF2B5EF4-FFF2-40B4-BE49-F238E27FC236}">
                <a16:creationId xmlns:a16="http://schemas.microsoft.com/office/drawing/2014/main" id="{1D4895D0-E07D-43F1-9E55-08CF078A5A06}"/>
              </a:ext>
            </a:extLst>
          </p:cNvPr>
          <p:cNvSpPr>
            <a:spLocks noGrp="1"/>
          </p:cNvSpPr>
          <p:nvPr>
            <p:ph idx="1"/>
          </p:nvPr>
        </p:nvSpPr>
        <p:spPr>
          <a:xfrm>
            <a:off x="363984" y="1080655"/>
            <a:ext cx="11685704" cy="5680363"/>
          </a:xfrm>
        </p:spPr>
        <p:txBody>
          <a:bodyPr>
            <a:normAutofit fontScale="85000" lnSpcReduction="20000"/>
          </a:bodyPr>
          <a:lstStyle/>
          <a:p>
            <a:pPr marL="86868" marR="0" indent="-342900" algn="just">
              <a:lnSpc>
                <a:spcPct val="107000"/>
              </a:lnSpc>
              <a:spcBef>
                <a:spcPts val="0"/>
              </a:spcBef>
              <a:spcAft>
                <a:spcPts val="800"/>
              </a:spcAft>
              <a:buFont typeface="Wingdings" panose="05000000000000000000" pitchFamily="2" charset="2"/>
              <a:buChar char="§"/>
            </a:pPr>
            <a:endParaRPr lang="en-US" sz="2600">
              <a:solidFill>
                <a:schemeClr val="tx1"/>
              </a:solidFill>
              <a:effectLst/>
              <a:latin typeface="Times New Roman" panose="02020603050405020304" pitchFamily="18" charset="0"/>
              <a:ea typeface="Calibri" panose="020F0502020204030204" pitchFamily="34" charset="0"/>
            </a:endParaRPr>
          </a:p>
          <a:p>
            <a:pPr marL="86868" marR="0" indent="-342900" algn="just">
              <a:lnSpc>
                <a:spcPct val="107000"/>
              </a:lnSpc>
              <a:spcBef>
                <a:spcPts val="0"/>
              </a:spcBef>
              <a:spcAft>
                <a:spcPts val="800"/>
              </a:spcAft>
              <a:buFont typeface="Wingdings" panose="05000000000000000000" pitchFamily="2" charset="2"/>
              <a:buChar char="§"/>
              <a:defRPr sz="2600">
                <a:solidFill>
                  <a:schemeClr val="tx1"/>
                </a:solidFill>
                <a:effectLst/>
                <a:latin typeface="Times New Roman" panose="02020603050405020304" pitchFamily="18" charset="0"/>
                <a:ea typeface="Calibri" panose="020F0502020204030204" pitchFamily="34" charset="0"/>
              </a:defRPr>
            </a:pPr>
            <a:r>
              <a:t>Хэрэглэгчийн эрхийг хамгаалахад үр дүнтэй хяналт тавихын тулд Монголбанк болон СЗХ-ноос хэрэглэгчид болон санхүүгийн байгууллагуудын хооронд үүссэн хоёр талын маргааныг шууд шийдвэрлэхийн тулд хэт их нөөц хуваарилахгүй байхыг шаардна.</a:t>
            </a:r>
          </a:p>
          <a:p>
            <a:pPr marL="86868" marR="0" indent="-342900" algn="just">
              <a:lnSpc>
                <a:spcPct val="107000"/>
              </a:lnSpc>
              <a:spcBef>
                <a:spcPts val="0"/>
              </a:spcBef>
              <a:spcAft>
                <a:spcPts val="800"/>
              </a:spcAft>
              <a:buFont typeface="Wingdings" panose="05000000000000000000" pitchFamily="2" charset="2"/>
              <a:buChar char="§"/>
            </a:pPr>
            <a:endParaRPr lang="en-US" sz="26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86868" marR="0" indent="-342900" algn="just">
              <a:lnSpc>
                <a:spcPct val="107000"/>
              </a:lnSpc>
              <a:spcBef>
                <a:spcPts val="0"/>
              </a:spcBef>
              <a:spcAft>
                <a:spcPts val="800"/>
              </a:spcAft>
              <a:buFont typeface="Wingdings" panose="05000000000000000000" pitchFamily="2" charset="2"/>
              <a:buChar char="§"/>
              <a:defRPr sz="2600">
                <a:solidFill>
                  <a:schemeClr val="tx1"/>
                </a:solidFill>
                <a:latin typeface="Times New Roman" panose="02020603050405020304" pitchFamily="18" charset="0"/>
                <a:ea typeface="Calibri" panose="020F0502020204030204" pitchFamily="34" charset="0"/>
              </a:defRPr>
            </a:pPr>
            <a:r>
              <a:rPr>
                <a:effectLst/>
              </a:rPr>
              <a:t>Монголбанк, Санхүүгийн зохицуулах хорооноос</a:t>
            </a:r>
            <a:r>
              <a:rPr lang="en-US">
                <a:effectLst/>
              </a:rPr>
              <a:t> </a:t>
            </a:r>
            <a:r>
              <a:rPr lang="mn-MN">
                <a:effectLst/>
              </a:rPr>
              <a:t>з</a:t>
            </a:r>
            <a:r>
              <a:rPr lang="mn-MN"/>
              <a:t>охих хяналтыг хангах үүднээс</a:t>
            </a:r>
            <a:r>
              <a:rPr lang="en-US"/>
              <a:t> </a:t>
            </a:r>
            <a:r>
              <a:t>зохицуулалттай </a:t>
            </a:r>
            <a:r>
              <a:rPr>
                <a:effectLst/>
              </a:rPr>
              <a:t>санхүүгийн үйлчилгээ үзүүлэгчдэд хэрэглэгчийн гомдлыг шийдвэрлэх талаар тодорхой заавар, журмаар хангаж өгөх нь чухал..</a:t>
            </a:r>
          </a:p>
          <a:p>
            <a:pPr marL="86868" marR="0" indent="-342900" algn="just">
              <a:lnSpc>
                <a:spcPct val="107000"/>
              </a:lnSpc>
              <a:spcBef>
                <a:spcPts val="0"/>
              </a:spcBef>
              <a:spcAft>
                <a:spcPts val="800"/>
              </a:spcAft>
              <a:buFont typeface="Wingdings" panose="05000000000000000000" pitchFamily="2" charset="2"/>
              <a:buChar char="§"/>
            </a:pPr>
            <a:endParaRPr lang="en-US" sz="2600">
              <a:solidFill>
                <a:schemeClr val="tx1"/>
              </a:solidFill>
              <a:effectLst/>
              <a:latin typeface="Times New Roman" panose="02020603050405020304" pitchFamily="18" charset="0"/>
              <a:ea typeface="Calibri" panose="020F0502020204030204" pitchFamily="34" charset="0"/>
            </a:endParaRPr>
          </a:p>
          <a:p>
            <a:pPr marL="86868" marR="0" indent="-342900" algn="just">
              <a:lnSpc>
                <a:spcPct val="107000"/>
              </a:lnSpc>
              <a:spcBef>
                <a:spcPts val="0"/>
              </a:spcBef>
              <a:spcAft>
                <a:spcPts val="800"/>
              </a:spcAft>
              <a:buFont typeface="Wingdings" panose="05000000000000000000" pitchFamily="2" charset="2"/>
              <a:buChar char="§"/>
              <a:defRPr sz="2600">
                <a:solidFill>
                  <a:schemeClr val="tx1"/>
                </a:solidFill>
                <a:effectLst/>
                <a:latin typeface="Times New Roman" panose="02020603050405020304" pitchFamily="18" charset="0"/>
                <a:ea typeface="Calibri" panose="020F0502020204030204" pitchFamily="34" charset="0"/>
              </a:defRPr>
            </a:pPr>
            <a:r>
              <a:t>Санхүүгийн үйлчилгээ үзүүлэгчдээс гомдлыг хэрхэн хүлээн авч, шийдвэрлэж буй талаар Монголбанкинд тогтмол тайлан (жишээлбэл, улирал тутам) ирүүлэхийг шаардах ёстой. </a:t>
            </a:r>
          </a:p>
          <a:p>
            <a:pPr marL="86868" marR="0" indent="-342900" algn="just">
              <a:lnSpc>
                <a:spcPct val="107000"/>
              </a:lnSpc>
              <a:spcBef>
                <a:spcPts val="0"/>
              </a:spcBef>
              <a:spcAft>
                <a:spcPts val="800"/>
              </a:spcAft>
              <a:buFont typeface="Wingdings" panose="05000000000000000000" pitchFamily="2" charset="2"/>
              <a:buChar char="§"/>
            </a:pPr>
            <a:endParaRPr lang="en-US" sz="26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86868" indent="-342900" algn="just">
              <a:lnSpc>
                <a:spcPct val="107000"/>
              </a:lnSpc>
              <a:spcBef>
                <a:spcPts val="0"/>
              </a:spcBef>
              <a:spcAft>
                <a:spcPts val="800"/>
              </a:spcAft>
              <a:buFont typeface="Wingdings" panose="05000000000000000000" pitchFamily="2" charset="2"/>
              <a:buChar char="§"/>
              <a:defRPr sz="2600">
                <a:solidFill>
                  <a:schemeClr val="tx1"/>
                </a:solidFill>
                <a:latin typeface="Times New Roman" panose="02020603050405020304" pitchFamily="18" charset="0"/>
                <a:ea typeface="Calibri" panose="020F0502020204030204" pitchFamily="34" charset="0"/>
                <a:cs typeface="Times New Roman" panose="02020603050405020304" pitchFamily="18" charset="0"/>
              </a:defRPr>
            </a:pPr>
            <a:r>
              <a:rPr>
                <a:effectLst/>
              </a:rPr>
              <a:t>Санхүүгийн байгууллагууд хэрэглэгчдийн ихэнх гомдлыг бие даан шийдвэрлэх чадвартай, нааштай ханддаг байх ёстой. Монголбанкны үр дүнтэй хяналт нь санхүүгийн байгууллагуудын гомдлыг хянан шийдвэрлэх ажиллагааг аажмаар сайжруулах талтай тул эдгээр нь харилцагчийн гомдлыг шийдвэрлэх илүү найдвартай суваг болно.</a:t>
            </a:r>
            <a:endParaRPr lang="en-US" sz="2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86868" marR="0" indent="-342900" algn="just">
              <a:lnSpc>
                <a:spcPct val="107000"/>
              </a:lnSpc>
              <a:spcBef>
                <a:spcPts val="0"/>
              </a:spcBef>
              <a:spcAft>
                <a:spcPts val="800"/>
              </a:spcAft>
              <a:buFont typeface="Wingdings" panose="05000000000000000000" pitchFamily="2" charset="2"/>
              <a:buChar char="§"/>
            </a:pPr>
            <a:endParaRPr lang="en-US" sz="2400">
              <a:solidFill>
                <a:schemeClr val="tx1"/>
              </a:solidFill>
              <a:effectLst/>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E5FE109-FA07-4CB1-B313-B8F0B833D660}"/>
              </a:ext>
            </a:extLst>
          </p:cNvPr>
          <p:cNvSpPr>
            <a:spLocks noGrp="1"/>
          </p:cNvSpPr>
          <p:nvPr>
            <p:ph type="sldNum" sz="quarter" idx="12"/>
          </p:nvPr>
        </p:nvSpPr>
        <p:spPr/>
        <p:txBody>
          <a:bodyPr/>
          <a:lstStyle/>
          <a:p>
            <a:fld id="{401CF334-2D5C-4859-84A6-CA7E6E43FAEB}" type="slidenum">
              <a:rPr lang="en-US" smtClean="0"/>
              <a:t>4</a:t>
            </a:fld>
            <a:endParaRPr lang="en-US"/>
          </a:p>
        </p:txBody>
      </p:sp>
    </p:spTree>
    <p:extLst>
      <p:ext uri="{BB962C8B-B14F-4D97-AF65-F5344CB8AC3E}">
        <p14:creationId xmlns:p14="http://schemas.microsoft.com/office/powerpoint/2010/main" val="1211585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A7C1-3036-4086-A9F1-F3518A6F61DE}"/>
              </a:ext>
            </a:extLst>
          </p:cNvPr>
          <p:cNvSpPr>
            <a:spLocks noGrp="1"/>
          </p:cNvSpPr>
          <p:nvPr>
            <p:ph type="title"/>
          </p:nvPr>
        </p:nvSpPr>
        <p:spPr>
          <a:xfrm>
            <a:off x="699856" y="632193"/>
            <a:ext cx="10792287" cy="697288"/>
          </a:xfrm>
        </p:spPr>
        <p:txBody>
          <a:bodyPr>
            <a:normAutofit fontScale="90000"/>
          </a:bodyPr>
          <a:lstStyle/>
          <a:p>
            <a:pPr marR="0" lvl="0" algn="just">
              <a:lnSpc>
                <a:spcPct val="115000"/>
              </a:lnSpc>
              <a:spcBef>
                <a:spcPts val="0"/>
              </a:spcBef>
              <a:spcAft>
                <a:spcPts val="1000"/>
              </a:spcAft>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Зах зээлийн үйл ажиллагаанд хяналт хийх </a:t>
            </a:r>
            <a:r>
              <a:rPr lang="mn-MN" i="1"/>
              <a:t>“үндсэн</a:t>
            </a:r>
            <a:r>
              <a:rPr lang="mn-MN"/>
              <a:t>” ба “</a:t>
            </a:r>
            <a:r>
              <a:rPr lang="mn-MN" i="1"/>
              <a:t>үндсэн бус</a:t>
            </a:r>
            <a:r>
              <a:rPr lang="mn-MN"/>
              <a:t>” </a:t>
            </a:r>
            <a:r>
              <a:t>үйл ажиллагаа</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497F67E-4126-48E3-9DD3-F9E0E91DC5B0}"/>
              </a:ext>
            </a:extLst>
          </p:cNvPr>
          <p:cNvSpPr>
            <a:spLocks noGrp="1"/>
          </p:cNvSpPr>
          <p:nvPr>
            <p:ph idx="1"/>
          </p:nvPr>
        </p:nvSpPr>
        <p:spPr>
          <a:xfrm>
            <a:off x="71021" y="1065321"/>
            <a:ext cx="11511379" cy="5509215"/>
          </a:xfrm>
        </p:spPr>
        <p:txBody>
          <a:bodyPr>
            <a:normAutofit lnSpcReduction="10000"/>
          </a:bodyPr>
          <a:lstStyle/>
          <a:p>
            <a:pPr marL="0" marR="0" indent="0" algn="just">
              <a:lnSpc>
                <a:spcPct val="107000"/>
              </a:lnSpc>
              <a:spcBef>
                <a:spcPts val="0"/>
              </a:spcBef>
              <a:spcAft>
                <a:spcPts val="0"/>
              </a:spcAft>
              <a:buNone/>
            </a:pPr>
            <a:endParaRPr lang="en-US" sz="2400">
              <a:solidFill>
                <a:schemeClr val="tx1"/>
              </a:solidFill>
              <a:effectLst/>
              <a:ea typeface="Calibri" panose="020F0502020204030204" pitchFamily="34" charset="0"/>
              <a:cs typeface="Times New Roman" panose="02020603050405020304" pitchFamily="18" charset="0"/>
            </a:endParaRPr>
          </a:p>
          <a:p>
            <a:pPr marL="0" marR="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Хэрэглэгчийн эрхийг хамгаалахад хийх хяналт нь дараахь ангилалд хамаарах олон үйл ажиллагааны багцаас бүрдэнэ. Үүнд</a:t>
            </a:r>
            <a:r>
              <a:rPr lang="en-US"/>
              <a:t>:</a:t>
            </a:r>
            <a:r>
              <a:t>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pPr>
            <a:endParaRPr lang="en-US" sz="2400" u="sng">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u="sng"/>
              <a:t>Хэрэглэгчийн эрхийг хамгаалах үндсэн хяналтын ажил</a:t>
            </a:r>
            <a:r>
              <a:rPr lang="mn-MN" u="sng"/>
              <a:t>,</a:t>
            </a:r>
            <a:r>
              <a:t> үүнд: 1) алсын зайн болон газар дээрх шалгалт; 1) зах зээлийн мониторинг, 3) хууль сахиулах арга хэмжээ.</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01168" marR="0" indent="0" algn="just">
              <a:lnSpc>
                <a:spcPct val="115000"/>
              </a:lnSpc>
              <a:spcBef>
                <a:spcPts val="0"/>
              </a:spcBef>
              <a:spcAft>
                <a:spcPts val="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a:t>Хэрэглэгчийн эрхийг хамгаалах үндсэн хяналтын ажлыг дэмжих </a:t>
            </a:r>
            <a:r>
              <a:rPr lang="mn-MN" u="sng"/>
              <a:t>н</a:t>
            </a:r>
            <a:r>
              <a:rPr u="sng"/>
              <a:t>эмэлт үйл ажиллагаа</a:t>
            </a:r>
            <a:r>
              <a:t>, үүнд: 1) олон нийт болон төрийн байгууллагуудыг мэдээллээр хангах: гомдол, санал хүсэлтийг шийдвэрлэх (маргаан шийдвэрлэх альтернатив байгууллага байхгүй тохиолдолд).</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01168" marR="0" indent="0" algn="just">
              <a:lnSpc>
                <a:spcPct val="115000"/>
              </a:lnSpc>
              <a:spcBef>
                <a:spcPts val="0"/>
              </a:spcBef>
              <a:spcAft>
                <a:spcPts val="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a:t>Хэрэглэгчийн боловсрол гэх мэт </a:t>
            </a:r>
            <a:r>
              <a:rPr lang="mn-MN" u="sng"/>
              <a:t>б</a:t>
            </a:r>
            <a:r>
              <a:rPr u="sng"/>
              <a:t>усад үйл ажиллагаа</a:t>
            </a:r>
            <a:r>
              <a:t>.</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a:p>
        </p:txBody>
      </p:sp>
      <p:sp>
        <p:nvSpPr>
          <p:cNvPr id="4" name="Slide Number Placeholder 3">
            <a:extLst>
              <a:ext uri="{FF2B5EF4-FFF2-40B4-BE49-F238E27FC236}">
                <a16:creationId xmlns:a16="http://schemas.microsoft.com/office/drawing/2014/main" id="{FCDA9322-64E5-475A-87A1-346C6A79C57B}"/>
              </a:ext>
            </a:extLst>
          </p:cNvPr>
          <p:cNvSpPr>
            <a:spLocks noGrp="1"/>
          </p:cNvSpPr>
          <p:nvPr>
            <p:ph type="sldNum" sz="quarter" idx="12"/>
          </p:nvPr>
        </p:nvSpPr>
        <p:spPr/>
        <p:txBody>
          <a:bodyPr/>
          <a:lstStyle/>
          <a:p>
            <a:fld id="{401CF334-2D5C-4859-84A6-CA7E6E43FAEB}" type="slidenum">
              <a:rPr lang="en-US" smtClean="0"/>
              <a:t>5</a:t>
            </a:fld>
            <a:endParaRPr lang="en-US"/>
          </a:p>
        </p:txBody>
      </p:sp>
    </p:spTree>
    <p:extLst>
      <p:ext uri="{BB962C8B-B14F-4D97-AF65-F5344CB8AC3E}">
        <p14:creationId xmlns:p14="http://schemas.microsoft.com/office/powerpoint/2010/main" val="1366105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04ACE-85E8-4C82-8B23-E5808A19C154}"/>
              </a:ext>
            </a:extLst>
          </p:cNvPr>
          <p:cNvSpPr>
            <a:spLocks noGrp="1"/>
          </p:cNvSpPr>
          <p:nvPr>
            <p:ph type="title"/>
          </p:nvPr>
        </p:nvSpPr>
        <p:spPr>
          <a:xfrm>
            <a:off x="967740" y="461640"/>
            <a:ext cx="10614660" cy="650880"/>
          </a:xfrm>
        </p:spPr>
        <p:txBody>
          <a:bodyPr>
            <a:normAutofit/>
          </a:bodyPr>
          <a:lstStyle/>
          <a:p>
            <a:pPr algn="ctr">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Зайн болон газар дээрх шалгалт </a:t>
            </a:r>
            <a:endParaRPr lang="en-US" sz="2400" b="1">
              <a:solidFill>
                <a:schemeClr val="tx1"/>
              </a:solidFill>
            </a:endParaRPr>
          </a:p>
        </p:txBody>
      </p:sp>
      <p:sp>
        <p:nvSpPr>
          <p:cNvPr id="3" name="Content Placeholder 2">
            <a:extLst>
              <a:ext uri="{FF2B5EF4-FFF2-40B4-BE49-F238E27FC236}">
                <a16:creationId xmlns:a16="http://schemas.microsoft.com/office/drawing/2014/main" id="{26C9D78F-E425-4B70-8A96-37F726725894}"/>
              </a:ext>
            </a:extLst>
          </p:cNvPr>
          <p:cNvSpPr>
            <a:spLocks noGrp="1"/>
          </p:cNvSpPr>
          <p:nvPr>
            <p:ph idx="1"/>
          </p:nvPr>
        </p:nvSpPr>
        <p:spPr>
          <a:xfrm>
            <a:off x="266700" y="1112521"/>
            <a:ext cx="11851319" cy="5652264"/>
          </a:xfrm>
        </p:spPr>
        <p:txBody>
          <a:bodyPr>
            <a:normAutofit/>
          </a:bodyPr>
          <a:lstStyle/>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үйлчилгээ үзүүлэгч тус бүрт тавих хяналт нь үндсэн үйл ажиллагаа байх нь ойлгомжтой. Тэдгээрээр дамжуулан холбогдох хэрэглэгчийн эрхийн хамгаалалт, дүрэм журмын дагаж мөрдөж буй </a:t>
            </a:r>
            <a:r>
              <a:rPr lang="en-US"/>
              <a:t>(</a:t>
            </a:r>
            <a:r>
              <a:rPr lang="mn-MN"/>
              <a:t>комплайнс</a:t>
            </a:r>
            <a:r>
              <a:rPr lang="en-US"/>
              <a:t>)</a:t>
            </a:r>
            <a:r>
              <a:rPr lang="mn-MN"/>
              <a:t> </a:t>
            </a:r>
            <a:r>
              <a:t>эсэхийг баталгаажуулна. </a:t>
            </a:r>
          </a:p>
          <a:p>
            <a:pP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i="1"/>
              <a:t>Зайн </a:t>
            </a:r>
            <a:r>
              <a:rPr lang="ru-RU"/>
              <a:t>болон</a:t>
            </a:r>
            <a:r>
              <a:rPr lang="ru-RU" i="1"/>
              <a:t> </a:t>
            </a:r>
            <a:r>
              <a:rPr lang="mn-MN" i="1"/>
              <a:t>газар дээрх </a:t>
            </a:r>
            <a:r>
              <a:t>шалгалтын хоёуланг нь банкны зохистой хяналт тавихад түгээмэл ашигладаг. Эдгээр нь хэрэглэгчийн эрх хамгаалах хяналтад ч хамаатай. </a:t>
            </a:r>
          </a:p>
          <a:p>
            <a:endParaRPr lang="en-US" sz="2400">
              <a:solidFill>
                <a:schemeClr val="tx1"/>
              </a:solidFill>
              <a:latin typeface="Times New Roman" panose="02020603050405020304" pitchFamily="18" charset="0"/>
              <a:cs typeface="Times New Roman" panose="02020603050405020304" pitchFamily="18" charset="0"/>
            </a:endParaRPr>
          </a:p>
          <a:p>
            <a:pPr marL="0" marR="0" algn="just">
              <a:lnSpc>
                <a:spcPct val="115000"/>
              </a:lnSpc>
              <a:spcBef>
                <a:spcPts val="0"/>
              </a:spcBef>
              <a:spcAft>
                <a:spcPts val="1000"/>
              </a:spcAf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a:t>Захиргаамны хомс хөрөнгө нөөцийг зөв зохистоц зарцуулах, хэрэглэгчийн эрхийг хамгаалах хяналтыг илүү үр дүнтэй болгохын тулд т</a:t>
            </a:r>
            <a:r>
              <a:t>омоохон болон өндөр эрсдэлтэй ангилалд хамаарах компаниудыг илүү нарийн, давтамж өндөртэй хяналт шалгалтанд хамруулна.</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defRPr sz="2400">
                <a:solidFill>
                  <a:schemeClr val="tx1"/>
                </a:solidFill>
                <a:effectLst/>
                <a:latin typeface="Times New Roman" panose="02020603050405020304" pitchFamily="18" charset="0"/>
                <a:ea typeface="Calibri" panose="020F0502020204030204" pitchFamily="34" charset="0"/>
              </a:defRPr>
            </a:pPr>
            <a:r>
              <a:t>Олон улс оронд санхүүгийн зохицуулагч байгууллагууд хэрэглэгчийн эрхийн хамгаалалтын хяналтыг цогц бөгөөд системтэй төлөвлөлтийн дээр үндэслэх хийдэг.</a:t>
            </a:r>
            <a:endParaRPr lang="en-US" sz="240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DD9ED53-F200-4828-98FE-A80FE47CB49B}"/>
              </a:ext>
            </a:extLst>
          </p:cNvPr>
          <p:cNvSpPr>
            <a:spLocks noGrp="1"/>
          </p:cNvSpPr>
          <p:nvPr>
            <p:ph type="sldNum" sz="quarter" idx="12"/>
          </p:nvPr>
        </p:nvSpPr>
        <p:spPr/>
        <p:txBody>
          <a:bodyPr/>
          <a:lstStyle/>
          <a:p>
            <a:fld id="{401CF334-2D5C-4859-84A6-CA7E6E43FAEB}" type="slidenum">
              <a:rPr lang="en-US" smtClean="0"/>
              <a:t>6</a:t>
            </a:fld>
            <a:endParaRPr lang="en-US"/>
          </a:p>
        </p:txBody>
      </p:sp>
    </p:spTree>
    <p:extLst>
      <p:ext uri="{BB962C8B-B14F-4D97-AF65-F5344CB8AC3E}">
        <p14:creationId xmlns:p14="http://schemas.microsoft.com/office/powerpoint/2010/main" val="1427502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F9049-0C0A-4396-9E22-3AEA4CDCBE9F}"/>
              </a:ext>
            </a:extLst>
          </p:cNvPr>
          <p:cNvSpPr>
            <a:spLocks noGrp="1"/>
          </p:cNvSpPr>
          <p:nvPr>
            <p:ph type="title"/>
          </p:nvPr>
        </p:nvSpPr>
        <p:spPr>
          <a:xfrm>
            <a:off x="891540" y="368032"/>
            <a:ext cx="10690860" cy="637808"/>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2400" b="1">
                <a:effectLst/>
                <a:latin typeface="+mn-lt"/>
                <a:ea typeface="Calibri" panose="020F0502020204030204" pitchFamily="34" charset="0"/>
                <a:cs typeface="Times New Roman" panose="02020603050405020304" pitchFamily="18" charset="0"/>
              </a:rPr>
            </a:br>
            <a:r>
              <a:t>Зайнаас хийх шалгалт</a:t>
            </a:r>
            <a:br>
              <a:rPr lang="en-US" sz="1800">
                <a:effectLst/>
                <a:latin typeface="Calibri" panose="020F0502020204030204" pitchFamily="34" charset="0"/>
                <a:ea typeface="Calibri" panose="020F0502020204030204" pitchFamily="34" charset="0"/>
                <a:cs typeface="Times New Roman" panose="02020603050405020304" pitchFamily="18" charset="0"/>
              </a:rPr>
            </a:br>
            <a:endParaRPr lang="en-US" sz="2700">
              <a:solidFill>
                <a:schemeClr val="tx1"/>
              </a:solidFill>
            </a:endParaRPr>
          </a:p>
        </p:txBody>
      </p:sp>
      <p:sp>
        <p:nvSpPr>
          <p:cNvPr id="3" name="Content Placeholder 2">
            <a:extLst>
              <a:ext uri="{FF2B5EF4-FFF2-40B4-BE49-F238E27FC236}">
                <a16:creationId xmlns:a16="http://schemas.microsoft.com/office/drawing/2014/main" id="{23FABAA1-9E4A-484A-9353-58FED1000F88}"/>
              </a:ext>
            </a:extLst>
          </p:cNvPr>
          <p:cNvSpPr>
            <a:spLocks noGrp="1"/>
          </p:cNvSpPr>
          <p:nvPr>
            <p:ph idx="1"/>
          </p:nvPr>
        </p:nvSpPr>
        <p:spPr>
          <a:xfrm>
            <a:off x="510540" y="1066800"/>
            <a:ext cx="11071860" cy="5507736"/>
          </a:xfrm>
        </p:spPr>
        <p:txBody>
          <a:bodyPr>
            <a:normAutofit fontScale="92500"/>
          </a:bodyPr>
          <a:lstStyle/>
          <a:p>
            <a:pPr marL="0" marR="0" lvl="0" indent="0" algn="just">
              <a:lnSpc>
                <a:spcPct val="115000"/>
              </a:lnSpc>
              <a:spcBef>
                <a:spcPts val="0"/>
              </a:spcBef>
              <a:spcAft>
                <a:spcPts val="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Зайнаас хийх шалгалт нь дараах</a:t>
            </a:r>
            <a:r>
              <a:rPr lang="mn-MN"/>
              <a:t>ад хувь нэмэртэй</a:t>
            </a:r>
            <a:r>
              <a:t>. Үүнд</a:t>
            </a:r>
            <a:r>
              <a:rPr lang="en-US"/>
              <a:t>:</a:t>
            </a:r>
            <a:endParaRPr/>
          </a:p>
          <a:p>
            <a:pPr marL="342900" marR="0" lvl="0" indent="-342900" algn="just">
              <a:lnSpc>
                <a:spcPct val="115000"/>
              </a:lnSpc>
              <a:spcBef>
                <a:spcPts val="0"/>
              </a:spcBef>
              <a:spcAft>
                <a:spcPts val="0"/>
              </a:spcAft>
              <a:buFont typeface="+mj-lt"/>
              <a:buAutoNum type="arabicParenR"/>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aren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байгууллагууд хэрэглэгчийн эрхийг хамгаалахад чиглэсэн нэн чухал шаардлагыг хангаж байгаа эсэхийг баталгаажуулах. </a:t>
            </a:r>
          </a:p>
          <a:p>
            <a:pPr marL="342900" marR="0" lvl="0" indent="-342900" algn="just">
              <a:lnSpc>
                <a:spcPct val="115000"/>
              </a:lnSpc>
              <a:spcBef>
                <a:spcPts val="0"/>
              </a:spcBef>
              <a:spcAft>
                <a:spcPts val="0"/>
              </a:spcAft>
              <a:buFont typeface="+mj-lt"/>
              <a:buAutoNum type="arabicParenR"/>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aren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i="1"/>
              <a:t>газар дээрх </a:t>
            </a:r>
            <a:r>
              <a:rPr lang="mn-MN"/>
              <a:t>шалгалтаас өмнө</a:t>
            </a:r>
            <a:r>
              <a:t>мэдээлэл цуглуулах.</a:t>
            </a:r>
          </a:p>
          <a:p>
            <a:pPr marL="342900" marR="0" lvl="0" indent="-342900" algn="just">
              <a:lnSpc>
                <a:spcPct val="115000"/>
              </a:lnSpc>
              <a:spcBef>
                <a:spcPts val="0"/>
              </a:spcBef>
              <a:spcAft>
                <a:spcPts val="1000"/>
              </a:spcAft>
              <a:buFont typeface="+mj-lt"/>
              <a:buAutoNum type="arabicParenR"/>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rabicParen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mn-MN" i="1"/>
              <a:t>газар дээрх </a:t>
            </a:r>
            <a:r>
              <a:rPr lang="mn-MN"/>
              <a:t>шалгалт хийхэд хүргэх үзүүлэлтэд мониторинг хийх. </a:t>
            </a:r>
            <a:endParaRPr/>
          </a:p>
          <a:p>
            <a:pPr marL="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i="1"/>
              <a:t>Зайнаас хийх шалгалт</a:t>
            </a:r>
            <a:r>
              <a:t> нь дангаараа хэрэглэгчийн эрхийг хамгаалах дүрэм, журмын зөрчлийн талаар хангалттай мэдээлэл авах боломжийг олгодог. Иймээс Монголбанк/СЗХ нь </a:t>
            </a:r>
            <a:r>
              <a:rPr lang="mn-MN" i="1"/>
              <a:t>газар дээрх шалгалт </a:t>
            </a:r>
            <a:r>
              <a:rPr lang="mn-MN"/>
              <a:t>хийлгүйгээр с</a:t>
            </a:r>
            <a:r>
              <a:t>анхүүгийн үйлчилгээ үзүүлэгчийг зөрчлөө залруулах арга хэмжээ авахыг шаардаж болно. Ингэхийн тулд хэрэглэгчийн эрхийг хамгаалах дүрэм, журмыг илт зөрчлийг тогтоосон байх шаардлагатай. </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mj-lt"/>
              <a:buAutoNum type="arabicParenR"/>
            </a:pPr>
            <a:endParaRPr lang="en-US"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a:p>
        </p:txBody>
      </p:sp>
      <p:sp>
        <p:nvSpPr>
          <p:cNvPr id="4" name="Slide Number Placeholder 3">
            <a:extLst>
              <a:ext uri="{FF2B5EF4-FFF2-40B4-BE49-F238E27FC236}">
                <a16:creationId xmlns:a16="http://schemas.microsoft.com/office/drawing/2014/main" id="{077A80DE-F465-429A-A134-C5072A9D500E}"/>
              </a:ext>
            </a:extLst>
          </p:cNvPr>
          <p:cNvSpPr>
            <a:spLocks noGrp="1"/>
          </p:cNvSpPr>
          <p:nvPr>
            <p:ph type="sldNum" sz="quarter" idx="12"/>
          </p:nvPr>
        </p:nvSpPr>
        <p:spPr/>
        <p:txBody>
          <a:bodyPr/>
          <a:lstStyle/>
          <a:p>
            <a:fld id="{401CF334-2D5C-4859-84A6-CA7E6E43FAEB}" type="slidenum">
              <a:rPr lang="en-US" smtClean="0"/>
              <a:t>7</a:t>
            </a:fld>
            <a:endParaRPr lang="en-US"/>
          </a:p>
        </p:txBody>
      </p:sp>
    </p:spTree>
    <p:extLst>
      <p:ext uri="{BB962C8B-B14F-4D97-AF65-F5344CB8AC3E}">
        <p14:creationId xmlns:p14="http://schemas.microsoft.com/office/powerpoint/2010/main" val="2850361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95A8C-1CEC-497F-83BB-3D766E345365}"/>
              </a:ext>
            </a:extLst>
          </p:cNvPr>
          <p:cNvSpPr>
            <a:spLocks noGrp="1"/>
          </p:cNvSpPr>
          <p:nvPr>
            <p:ph type="title"/>
          </p:nvPr>
        </p:nvSpPr>
        <p:spPr>
          <a:xfrm>
            <a:off x="446685" y="386971"/>
            <a:ext cx="10960963" cy="736847"/>
          </a:xfrm>
        </p:spPr>
        <p:txBody>
          <a:bodyPr>
            <a:normAutofit/>
          </a:bodyPr>
          <a:lstStyle/>
          <a:p>
            <a:pPr algn="ctr">
              <a:defRPr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lang="en-US"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a:t>
            </a:r>
            <a:r>
              <a:rPr lang="mn-MN"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айнаас хийх </a:t>
            </a:r>
            <a:r>
              <a:t>шалгалт</a:t>
            </a:r>
            <a:endParaRPr lang="en-US" sz="2400">
              <a:solidFill>
                <a:schemeClr val="tx1"/>
              </a:solidFill>
              <a:latin typeface="+mn-lt"/>
            </a:endParaRPr>
          </a:p>
        </p:txBody>
      </p:sp>
      <p:sp>
        <p:nvSpPr>
          <p:cNvPr id="3" name="Content Placeholder 2">
            <a:extLst>
              <a:ext uri="{FF2B5EF4-FFF2-40B4-BE49-F238E27FC236}">
                <a16:creationId xmlns:a16="http://schemas.microsoft.com/office/drawing/2014/main" id="{FB1238A8-B1CF-43D6-B3B8-5450CF3095B4}"/>
              </a:ext>
            </a:extLst>
          </p:cNvPr>
          <p:cNvSpPr>
            <a:spLocks noGrp="1"/>
          </p:cNvSpPr>
          <p:nvPr>
            <p:ph idx="1"/>
          </p:nvPr>
        </p:nvSpPr>
        <p:spPr>
          <a:xfrm>
            <a:off x="816746" y="1277763"/>
            <a:ext cx="11253926" cy="5500338"/>
          </a:xfrm>
        </p:spPr>
        <p:txBody>
          <a:bodyPr>
            <a:normAutofit fontScale="92500" lnSpcReduction="20000"/>
          </a:bodyPr>
          <a:lstStyle/>
          <a:p>
            <a:pPr marL="0" marR="0" indent="0" algn="just">
              <a:lnSpc>
                <a:spcPct val="115000"/>
              </a:lnSpc>
              <a:spcBef>
                <a:spcPts val="0"/>
              </a:spcBef>
              <a:spcAft>
                <a:spcPts val="1000"/>
              </a:spcAft>
              <a:buNone/>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rPr i="1"/>
              <a:t>Зайнаас хийх шалгалтын явцад </a:t>
            </a:r>
            <a:r>
              <a:t>компаниас гол төлөв дараах баримт бичиг, файлуудыг гаргуулж авч болно. Үүнд.</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Зар сурталчилгаа, харилцаа холбооны материал;</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Бүтээгдэхүүний талаарх мэдэгдэл, ил болгосон баримт бичиг эсвэл гол бүтээгдэхүүний стандарт гэрээний загвар (зээл, харилцах данс, хадгаламжийн данс гэх мэт);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Тухайн </a:t>
            </a:r>
            <a:r>
              <a:rPr lang="mn-MN"/>
              <a:t>компаниа</a:t>
            </a:r>
            <a:r>
              <a:t>с зохих ёсоор тодорхой хугацаанд шийдвэрлэж чадаагүй, түүний эсрэг гаргасан </a:t>
            </a:r>
            <a:r>
              <a:rPr lang="mn-MN"/>
              <a:t>томоохон гомдлын талаарх </a:t>
            </a:r>
            <a:r>
              <a:t>нотлох баримт;</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Хэрэглэгчтэй холбоотой асуудал, тэр дундаа гомдолтой холбоотой мэдээлэл агуулсан удирдлагын тайлан;</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Хэрэглэгчийн асуудалтай холбоотой дотоод болон хөндлөнгийн аудитын тайлан;</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Омбудсманы тайлан (байгаа бол);</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Өргөдөл, гомдлыг шийдвэрлэх, дотоод хяналт, ажилтны нөхөн олговрын талаарх цаасан дээр буулгасан бодлого, журам;</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1000"/>
              </a:spcAft>
              <a:buFont typeface="Wingdings" panose="05000000000000000000" pitchFamily="2" charset="2"/>
              <a:buChar char=""/>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байгууллагуудын өөрсдийн ёс зүйн дүрэм, эсвэл салбарын холбооны ёс зүйн дүрэм (байгаа бол)-ийг дагаж мөрдөж буй байдал;</a:t>
            </a:r>
            <a:endParaRPr lang="en-US" sz="2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a:extLst>
              <a:ext uri="{FF2B5EF4-FFF2-40B4-BE49-F238E27FC236}">
                <a16:creationId xmlns:a16="http://schemas.microsoft.com/office/drawing/2014/main" id="{1240A682-26A8-47C3-8A86-28796BB70C59}"/>
              </a:ext>
            </a:extLst>
          </p:cNvPr>
          <p:cNvSpPr>
            <a:spLocks noGrp="1"/>
          </p:cNvSpPr>
          <p:nvPr>
            <p:ph type="sldNum" sz="quarter" idx="12"/>
          </p:nvPr>
        </p:nvSpPr>
        <p:spPr/>
        <p:txBody>
          <a:bodyPr/>
          <a:lstStyle/>
          <a:p>
            <a:fld id="{401CF334-2D5C-4859-84A6-CA7E6E43FAEB}" type="slidenum">
              <a:rPr lang="en-US" smtClean="0"/>
              <a:t>8</a:t>
            </a:fld>
            <a:endParaRPr lang="en-US"/>
          </a:p>
        </p:txBody>
      </p:sp>
    </p:spTree>
    <p:extLst>
      <p:ext uri="{BB962C8B-B14F-4D97-AF65-F5344CB8AC3E}">
        <p14:creationId xmlns:p14="http://schemas.microsoft.com/office/powerpoint/2010/main" val="4025580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05E25-82F1-4533-BEF3-BFBC22F7FD51}"/>
              </a:ext>
            </a:extLst>
          </p:cNvPr>
          <p:cNvSpPr>
            <a:spLocks noGrp="1"/>
          </p:cNvSpPr>
          <p:nvPr>
            <p:ph type="title"/>
          </p:nvPr>
        </p:nvSpPr>
        <p:spPr>
          <a:xfrm>
            <a:off x="414291" y="942968"/>
            <a:ext cx="10863309" cy="365760"/>
          </a:xfrm>
        </p:spPr>
        <p:txBody>
          <a:bodyPr>
            <a:normAutofit fontScale="90000"/>
          </a:bodyPr>
          <a:lstStyle/>
          <a:p>
            <a:pPr algn="ctr">
              <a:defRPr sz="27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br>
              <a:rPr lang="en-US"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t>Газар дээрх шалгалт</a:t>
            </a:r>
            <a:br>
              <a:rPr lang="en-US" sz="24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lang="en-US"/>
          </a:p>
        </p:txBody>
      </p:sp>
      <p:sp>
        <p:nvSpPr>
          <p:cNvPr id="3" name="Content Placeholder 2">
            <a:extLst>
              <a:ext uri="{FF2B5EF4-FFF2-40B4-BE49-F238E27FC236}">
                <a16:creationId xmlns:a16="http://schemas.microsoft.com/office/drawing/2014/main" id="{AAE1C4F9-8842-4F60-8C41-A78A7CF76B00}"/>
              </a:ext>
            </a:extLst>
          </p:cNvPr>
          <p:cNvSpPr>
            <a:spLocks noGrp="1"/>
          </p:cNvSpPr>
          <p:nvPr>
            <p:ph idx="1"/>
          </p:nvPr>
        </p:nvSpPr>
        <p:spPr>
          <a:xfrm>
            <a:off x="414291" y="1464816"/>
            <a:ext cx="11168109" cy="5109720"/>
          </a:xfrm>
        </p:spPr>
        <p:txBody>
          <a:bodyPr>
            <a:normAutofit fontScale="92500" lnSpcReduction="10000"/>
          </a:bodyPr>
          <a:lstStyle/>
          <a:p>
            <a:pPr algn="jus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Газар дээр шалгалт хийх нь хэрэглэгчийн эрхийг хамгаалах хяналтын гол хэрэгсэл юм. Үүнийг дэлхийн өндөр хөгжилтэй орнуудад хэрэглэгчийн эрхийг хамгаалах чиглэлээр түлхүү ашигладаг. Гэсэн хэдий ч хэрэглэгчийн эрхийг хамгаалалт, зах зээлийн ёс зүйн дүрмийг дагаж мөрдөж буй эсэхийг шалгахын тулд бага орлоготой орнууд ашиглах байдал нэмэгдэж байна.</a:t>
            </a:r>
          </a:p>
          <a:p>
            <a:pPr algn="just"/>
            <a:endParaRPr lang="en-US" sz="2400">
              <a:solidFill>
                <a:schemeClr val="tx1"/>
              </a:solidFill>
              <a:latin typeface="Times New Roman" panose="02020603050405020304" pitchFamily="18" charset="0"/>
              <a:cs typeface="Times New Roman" panose="02020603050405020304" pitchFamily="18" charset="0"/>
            </a:endParaRPr>
          </a:p>
          <a:p>
            <a:pPr algn="jus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Газар дээрх шалгалт нь зайнаас хийсэн шалгалтын явцад цуглуулсан нотлох баримтын үнэн зөв эсэхийг шалгах, бизнесийн үйл ажиллагааны талаарх мэдээллийг авах боломжийг олгодог. Мөн </a:t>
            </a:r>
            <a:r>
              <a:rPr lang="mn-MN"/>
              <a:t>газар дээрх шалгалт </a:t>
            </a:r>
            <a:r>
              <a:t>нь санхүүгийн үйлчилгээ үзүүлэгчдийн үйл ажиллагааны дадлын талаар илүү гүнзгий мэдээлэл цуглуулах боломжийг олгодог. </a:t>
            </a:r>
          </a:p>
          <a:p>
            <a:pPr algn="just"/>
            <a:endParaRPr lang="en-US" sz="2400">
              <a:solidFill>
                <a:schemeClr val="tx1"/>
              </a:solidFill>
              <a:latin typeface="Times New Roman" panose="02020603050405020304" pitchFamily="18" charset="0"/>
              <a:cs typeface="Times New Roman" panose="02020603050405020304" pitchFamily="18" charset="0"/>
            </a:endParaRPr>
          </a:p>
          <a:p>
            <a:pPr algn="just">
              <a:defRPr sz="2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defRPr>
            </a:pPr>
            <a:r>
              <a:t>Санхүүгийн үйлчилгээ үзүүлэгчдийн байранд газар дээр шалгалт хийхийн үндсэн зорилго нь санхүүгийн үйлчилгээ үзүүлэгчийн удирдлага болон </a:t>
            </a:r>
            <a:r>
              <a:rPr lang="mn-MN"/>
              <a:t>ТУЗ-ийн </a:t>
            </a:r>
            <a:r>
              <a:t>хэрэглэгчийн асуудлыг тууштай шийдэхэд хандаж буй эсэхийг үнэлэх явдал юм. Үүнтэй холбогдуулан компанийн засаглалын стандартын үнэлгээг хамарсан банкны зохистой хяналт нь хэрэглэгчийн эрхийг хамгаалах хяналтад хэрэгтэй орц болдог. </a:t>
            </a:r>
          </a:p>
          <a:p>
            <a:endParaRPr lang="en-US" sz="2400">
              <a:solidFill>
                <a:schemeClr val="tx1"/>
              </a:solidFill>
            </a:endParaRPr>
          </a:p>
        </p:txBody>
      </p:sp>
      <p:sp>
        <p:nvSpPr>
          <p:cNvPr id="4" name="Slide Number Placeholder 3">
            <a:extLst>
              <a:ext uri="{FF2B5EF4-FFF2-40B4-BE49-F238E27FC236}">
                <a16:creationId xmlns:a16="http://schemas.microsoft.com/office/drawing/2014/main" id="{B7968474-48FA-44EA-AF2E-185E0196BB37}"/>
              </a:ext>
            </a:extLst>
          </p:cNvPr>
          <p:cNvSpPr>
            <a:spLocks noGrp="1"/>
          </p:cNvSpPr>
          <p:nvPr>
            <p:ph type="sldNum" sz="quarter" idx="12"/>
          </p:nvPr>
        </p:nvSpPr>
        <p:spPr/>
        <p:txBody>
          <a:bodyPr/>
          <a:lstStyle/>
          <a:p>
            <a:fld id="{401CF334-2D5C-4859-84A6-CA7E6E43FAEB}" type="slidenum">
              <a:rPr lang="en-US" smtClean="0"/>
              <a:t>9</a:t>
            </a:fld>
            <a:endParaRPr lang="en-US"/>
          </a:p>
        </p:txBody>
      </p:sp>
    </p:spTree>
    <p:extLst>
      <p:ext uri="{BB962C8B-B14F-4D97-AF65-F5344CB8AC3E}">
        <p14:creationId xmlns:p14="http://schemas.microsoft.com/office/powerpoint/2010/main" val="817475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Training presentation</Template>
  <TotalTime>2294</TotalTime>
  <Words>2144</Words>
  <Application>Microsoft Office PowerPoint</Application>
  <PresentationFormat>Widescreen</PresentationFormat>
  <Paragraphs>204</Paragraphs>
  <Slides>19</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Georgia</vt:lpstr>
      <vt:lpstr>Times New Roman</vt:lpstr>
      <vt:lpstr>Wingdings</vt:lpstr>
      <vt:lpstr>Wingdings 2</vt:lpstr>
      <vt:lpstr>Training presentation</vt:lpstr>
      <vt:lpstr>Санхүүгийн хэрэглэгчийн эрхийг хамгаалах дүрэм, журамд хяналт тавих арга хэрэгсэл ба механизм</vt:lpstr>
      <vt:lpstr>Зах зээл дэхь үйл ажиллагаанд тавих хяналтын сэргийлэх зорилготой хэрэглэгчдэд учрах хохирол </vt:lpstr>
      <vt:lpstr>Зах зээл дэхь үйл ажиллагаанд тавих хяналтын сэргийлэх зорилготой хэрэглэгчдэд учрах хохирол </vt:lpstr>
      <vt:lpstr>   Өргөдөл, маргааныг шийдвэрлэх гэхээсээ илүү хэрэглэгчийн эрхийг хамгаалалтын хяналтад анхаарлаа хандуулах </vt:lpstr>
      <vt:lpstr>Зах зээлийн үйл ажиллагаанд хяналт хийх “үндсэн” ба “үндсэн бус” үйл ажиллагаа</vt:lpstr>
      <vt:lpstr>Зайн болон газар дээрх шалгалт </vt:lpstr>
      <vt:lpstr> Зайнаас хийх шалгалт </vt:lpstr>
      <vt:lpstr>Зайнаас хийх шалгалт</vt:lpstr>
      <vt:lpstr> Газар дээрх шалгалт </vt:lpstr>
      <vt:lpstr>Газар дээрх шалгалт</vt:lpstr>
      <vt:lpstr>Газар дээрх шалгалт</vt:lpstr>
      <vt:lpstr>  Зах зээлийн мониторинг </vt:lpstr>
      <vt:lpstr>   Албадан арга хэмжээ </vt:lpstr>
      <vt:lpstr> Албадан арга хэмжээ</vt:lpstr>
      <vt:lpstr> Албадан арга хэмжээ</vt:lpstr>
      <vt:lpstr> "Эрсдэлд суурилсан” хэрэглэгчийн эрхийг хамгаалах хяналт </vt:lpstr>
      <vt:lpstr> "Эрсдэлд суурилсан” хэрэглэгчийн эрхийг хамгаалах хяналт </vt:lpstr>
      <vt:lpstr>  Санхүүгийн зохицуулагч байгууллага хоорондын уялдаа зохицуулалт  "</vt:lpstr>
      <vt:lpstr>Илтгэлийн төгсгөл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 Presentation</dc:title>
  <dc:creator>Massimiliano Gangi</dc:creator>
  <cp:lastModifiedBy>Baz</cp:lastModifiedBy>
  <cp:revision>19</cp:revision>
  <dcterms:created xsi:type="dcterms:W3CDTF">2021-06-21T08:40:54Z</dcterms:created>
  <dcterms:modified xsi:type="dcterms:W3CDTF">2022-02-25T15:57:11Z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