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371" r:id="rId3"/>
    <p:sldId id="286" r:id="rId4"/>
    <p:sldId id="366" r:id="rId5"/>
    <p:sldId id="367" r:id="rId6"/>
    <p:sldId id="368" r:id="rId7"/>
    <p:sldId id="369" r:id="rId8"/>
    <p:sldId id="370" r:id="rId9"/>
    <p:sldId id="372" r:id="rId10"/>
    <p:sldId id="373" r:id="rId11"/>
    <p:sldId id="374" r:id="rId12"/>
    <p:sldId id="375" r:id="rId13"/>
    <p:sldId id="376" r:id="rId14"/>
    <p:sldId id="292" r:id="rId15"/>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518E"/>
    <a:srgbClr val="020266"/>
    <a:srgbClr val="D2DDF6"/>
    <a:srgbClr val="7575FF"/>
    <a:srgbClr val="3737FF"/>
    <a:srgbClr val="0000B0"/>
    <a:srgbClr val="01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867" autoAdjust="0"/>
    <p:restoredTop sz="94676" autoAdjust="0"/>
  </p:normalViewPr>
  <p:slideViewPr>
    <p:cSldViewPr>
      <p:cViewPr varScale="1">
        <p:scale>
          <a:sx n="73" d="100"/>
          <a:sy n="73" d="100"/>
        </p:scale>
        <p:origin x="-148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1440" tIns="45720" rIns="91440" bIns="45720" rtlCol="0"/>
          <a:lstStyle>
            <a:lvl1pPr algn="r">
              <a:defRPr sz="1200"/>
            </a:lvl1pPr>
          </a:lstStyle>
          <a:p>
            <a:fld id="{B25A51D4-C8A9-4A0D-AEF9-EB68EA1C2AB0}" type="datetimeFigureOut">
              <a:rPr lang="en-US" smtClean="0"/>
              <a:pPr/>
              <a:t>7/1/2014</a:t>
            </a:fld>
            <a:endParaRPr lang="en-US"/>
          </a:p>
        </p:txBody>
      </p:sp>
      <p:sp>
        <p:nvSpPr>
          <p:cNvPr id="4" name="Footer Placeholder 3"/>
          <p:cNvSpPr>
            <a:spLocks noGrp="1"/>
          </p:cNvSpPr>
          <p:nvPr>
            <p:ph type="ftr" sz="quarter" idx="2"/>
          </p:nvPr>
        </p:nvSpPr>
        <p:spPr>
          <a:xfrm>
            <a:off x="1" y="8829966"/>
            <a:ext cx="2982119"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6"/>
            <a:ext cx="2982119" cy="464820"/>
          </a:xfrm>
          <a:prstGeom prst="rect">
            <a:avLst/>
          </a:prstGeom>
        </p:spPr>
        <p:txBody>
          <a:bodyPr vert="horz" lIns="91440" tIns="45720" rIns="91440" bIns="45720" rtlCol="0" anchor="b"/>
          <a:lstStyle>
            <a:lvl1pPr algn="r">
              <a:defRPr sz="1200"/>
            </a:lvl1pPr>
          </a:lstStyle>
          <a:p>
            <a:fld id="{B87C9805-C646-4D61-BD16-27AF14D9A224}" type="slidenum">
              <a:rPr lang="en-US" smtClean="0"/>
              <a:pPr/>
              <a:t>‹#›</a:t>
            </a:fld>
            <a:endParaRPr lang="en-US"/>
          </a:p>
        </p:txBody>
      </p:sp>
    </p:spTree>
    <p:extLst>
      <p:ext uri="{BB962C8B-B14F-4D97-AF65-F5344CB8AC3E}">
        <p14:creationId xmlns="" xmlns:p14="http://schemas.microsoft.com/office/powerpoint/2010/main" val="828822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1440" tIns="45720" rIns="91440" bIns="45720" rtlCol="0"/>
          <a:lstStyle>
            <a:lvl1pPr algn="r">
              <a:defRPr sz="1200">
                <a:latin typeface="Arial" charset="0"/>
                <a:cs typeface="Arial" charset="0"/>
              </a:defRPr>
            </a:lvl1pPr>
          </a:lstStyle>
          <a:p>
            <a:pPr>
              <a:defRPr/>
            </a:pPr>
            <a:fld id="{53A549F4-0A2A-4F34-BA38-4603CEDFFE94}" type="datetimeFigureOut">
              <a:rPr lang="en-US"/>
              <a:pPr>
                <a:defRPr/>
              </a:pPr>
              <a:t>7/1/2014</a:t>
            </a:fld>
            <a:endParaRPr lang="en-US"/>
          </a:p>
        </p:txBody>
      </p:sp>
      <p:sp>
        <p:nvSpPr>
          <p:cNvPr id="4" name="Slide Image Placeholder 3"/>
          <p:cNvSpPr>
            <a:spLocks noGrp="1" noRot="1" noChangeAspect="1"/>
          </p:cNvSpPr>
          <p:nvPr>
            <p:ph type="sldImg" idx="2"/>
          </p:nvPr>
        </p:nvSpPr>
        <p:spPr>
          <a:xfrm>
            <a:off x="1116013" y="696913"/>
            <a:ext cx="4649787"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966"/>
            <a:ext cx="2982119" cy="46482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98102" y="8829966"/>
            <a:ext cx="2982119" cy="46482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661695D0-F5AB-403A-82B7-4A3CEDD90818}" type="slidenum">
              <a:rPr lang="en-US"/>
              <a:pPr>
                <a:defRPr/>
              </a:pPr>
              <a:t>‹#›</a:t>
            </a:fld>
            <a:endParaRPr lang="en-US"/>
          </a:p>
        </p:txBody>
      </p:sp>
    </p:spTree>
    <p:extLst>
      <p:ext uri="{BB962C8B-B14F-4D97-AF65-F5344CB8AC3E}">
        <p14:creationId xmlns="" xmlns:p14="http://schemas.microsoft.com/office/powerpoint/2010/main" val="23846160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152400" y="1600200"/>
            <a:ext cx="8839200" cy="307975"/>
          </a:xfrm>
          <a:prstGeom prst="rect">
            <a:avLst/>
          </a:prstGeom>
          <a:noFill/>
          <a:ln w="9525">
            <a:noFill/>
            <a:miter lim="800000"/>
            <a:headEnd/>
            <a:tailEnd/>
          </a:ln>
        </p:spPr>
        <p:txBody>
          <a:bodyPr>
            <a:spAutoFit/>
          </a:bodyPr>
          <a:lstStyle/>
          <a:p>
            <a:pPr algn="ctr">
              <a:defRPr/>
            </a:pPr>
            <a:r>
              <a:rPr lang="en-US" sz="1400" b="1">
                <a:solidFill>
                  <a:srgbClr val="020266"/>
                </a:solidFill>
                <a:latin typeface="Arial Narrow" pitchFamily="34" charset="0"/>
                <a:cs typeface="Times New Roman" pitchFamily="18" charset="0"/>
              </a:rPr>
              <a:t>Bank of Mongolia</a:t>
            </a:r>
          </a:p>
        </p:txBody>
      </p:sp>
      <p:pic>
        <p:nvPicPr>
          <p:cNvPr id="5" name="Picture 7"/>
          <p:cNvPicPr>
            <a:picLocks noChangeAspect="1"/>
          </p:cNvPicPr>
          <p:nvPr userDrawn="1"/>
        </p:nvPicPr>
        <p:blipFill>
          <a:blip r:embed="rId2" cstate="print"/>
          <a:srcRect/>
          <a:stretch>
            <a:fillRect/>
          </a:stretch>
        </p:blipFill>
        <p:spPr bwMode="auto">
          <a:xfrm>
            <a:off x="4025900" y="519113"/>
            <a:ext cx="1079500" cy="1077912"/>
          </a:xfrm>
          <a:prstGeom prst="rect">
            <a:avLst/>
          </a:prstGeom>
          <a:noFill/>
          <a:ln w="9525">
            <a:noFill/>
            <a:miter lim="800000"/>
            <a:headEnd/>
            <a:tailEnd/>
          </a:ln>
        </p:spPr>
      </p:pic>
      <p:sp>
        <p:nvSpPr>
          <p:cNvPr id="2" name="Title 1"/>
          <p:cNvSpPr>
            <a:spLocks noGrp="1"/>
          </p:cNvSpPr>
          <p:nvPr>
            <p:ph type="ctrTitle"/>
          </p:nvPr>
        </p:nvSpPr>
        <p:spPr>
          <a:xfrm>
            <a:off x="685800" y="2438400"/>
            <a:ext cx="7772400" cy="2133600"/>
          </a:xfrm>
        </p:spPr>
        <p:txBody>
          <a:bodyPr/>
          <a:lstStyle>
            <a:lvl1pPr algn="ctr">
              <a:defRPr sz="4400">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800600"/>
            <a:ext cx="6324600" cy="914400"/>
          </a:xfrm>
        </p:spPr>
        <p:txBody>
          <a:bodyPr/>
          <a:lstStyle>
            <a:lvl1pPr marL="0" indent="0" algn="ctr">
              <a:buNone/>
              <a:defRPr baseline="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p:ph type="dt" sz="half" idx="10"/>
          </p:nvPr>
        </p:nvSpPr>
        <p:spPr/>
        <p:txBody>
          <a:bodyPr/>
          <a:lstStyle>
            <a:lvl1pPr>
              <a:defRPr>
                <a:solidFill>
                  <a:schemeClr val="bg1">
                    <a:lumMod val="50000"/>
                  </a:schemeClr>
                </a:solidFill>
                <a:latin typeface="Arial" pitchFamily="34" charset="0"/>
                <a:cs typeface="Arial" pitchFamily="34" charset="0"/>
              </a:defRPr>
            </a:lvl1pPr>
          </a:lstStyle>
          <a:p>
            <a:pPr>
              <a:defRPr/>
            </a:pPr>
            <a:fld id="{216C7AEC-5D25-4A20-B8C6-EB8C5D47D0B6}" type="datetime1">
              <a:rPr lang="en-US" smtClean="0"/>
              <a:pPr>
                <a:defRPr/>
              </a:pPr>
              <a:t>7/1/2014</a:t>
            </a:fld>
            <a:endParaRPr lang="en-US"/>
          </a:p>
        </p:txBody>
      </p:sp>
      <p:sp>
        <p:nvSpPr>
          <p:cNvPr id="9" name="Footer Placeholder 4"/>
          <p:cNvSpPr>
            <a:spLocks noGrp="1"/>
          </p:cNvSpPr>
          <p:nvPr>
            <p:ph type="ftr" sz="quarter" idx="20"/>
          </p:nvPr>
        </p:nvSpPr>
        <p:spPr>
          <a:xfrm>
            <a:off x="2743200" y="6356350"/>
            <a:ext cx="3657600" cy="365125"/>
          </a:xfrm>
        </p:spPr>
        <p:txBody>
          <a:bodyPr/>
          <a:lstStyle>
            <a:lvl1pPr algn="ctr">
              <a:defRPr>
                <a:solidFill>
                  <a:schemeClr val="bg1">
                    <a:lumMod val="50000"/>
                  </a:schemeClr>
                </a:solidFill>
              </a:defRPr>
            </a:lvl1pPr>
          </a:lstStyle>
          <a:p>
            <a:pPr>
              <a:defRPr/>
            </a:pPr>
            <a:r>
              <a:rPr lang="mn-MN" smtClean="0"/>
              <a:t>Газар, албаны нэр</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6200" y="76200"/>
            <a:ext cx="685800" cy="685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8610600" y="1847850"/>
            <a:ext cx="381000" cy="2647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457200" y="914400"/>
            <a:ext cx="0" cy="54102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14400" y="152400"/>
            <a:ext cx="7467600" cy="487362"/>
          </a:xfrm>
        </p:spPr>
        <p:txBody>
          <a:bodyPr/>
          <a:lstStyle>
            <a:lvl1pPr algn="l">
              <a:defRPr sz="1800" b="0">
                <a:latin typeface="Arial" pitchFamily="34" charset="0"/>
                <a:cs typeface="Arial" pitchFamily="34" charset="0"/>
              </a:defRPr>
            </a:lvl1pPr>
          </a:lstStyle>
          <a:p>
            <a:r>
              <a:rPr lang="en-US" dirty="0" smtClean="0"/>
              <a:t>Click to edit Master title style</a:t>
            </a:r>
            <a:endParaRPr lang="en-US" dirty="0"/>
          </a:p>
        </p:txBody>
      </p:sp>
      <p:sp>
        <p:nvSpPr>
          <p:cNvPr id="14" name="Table Placeholder 13"/>
          <p:cNvSpPr>
            <a:spLocks noGrp="1"/>
          </p:cNvSpPr>
          <p:nvPr>
            <p:ph type="tbl" sz="quarter" idx="17" hasCustomPrompt="1"/>
          </p:nvPr>
        </p:nvSpPr>
        <p:spPr>
          <a:xfrm>
            <a:off x="914400" y="1219200"/>
            <a:ext cx="7391400" cy="2971800"/>
          </a:xfrm>
        </p:spPr>
        <p:txBody>
          <a:bodyPr/>
          <a:lstStyle>
            <a:lvl1pPr>
              <a:buNone/>
              <a:defRPr baseline="0"/>
            </a:lvl1pPr>
          </a:lstStyle>
          <a:p>
            <a:pPr lvl="0"/>
            <a:r>
              <a:rPr lang="mn-MN" noProof="0" dirty="0" smtClean="0"/>
              <a:t>Энд агуулгын хүснэгт оруулна</a:t>
            </a:r>
            <a:endParaRPr lang="en-US" noProof="0" dirty="0"/>
          </a:p>
        </p:txBody>
      </p:sp>
      <p:sp>
        <p:nvSpPr>
          <p:cNvPr id="20" name="Text Placeholder 19"/>
          <p:cNvSpPr>
            <a:spLocks noGrp="1"/>
          </p:cNvSpPr>
          <p:nvPr>
            <p:ph type="body" sz="quarter" idx="18"/>
          </p:nvPr>
        </p:nvSpPr>
        <p:spPr>
          <a:xfrm>
            <a:off x="0" y="0"/>
            <a:ext cx="152400" cy="152400"/>
          </a:xfrm>
        </p:spPr>
        <p:txBody>
          <a:bodyPr/>
          <a:lstStyle>
            <a:lvl1pPr marL="0" indent="0">
              <a:buNone/>
              <a:defRPr sz="900" baseline="0">
                <a:solidFill>
                  <a:schemeClr val="bg1"/>
                </a:solidFill>
              </a:defRPr>
            </a:lvl1pPr>
          </a:lstStyle>
          <a:p>
            <a:pPr lvl="0"/>
            <a:r>
              <a:rPr lang="en-US" smtClean="0"/>
              <a:t>Click to edit Master text styles</a:t>
            </a:r>
          </a:p>
        </p:txBody>
      </p:sp>
      <p:sp>
        <p:nvSpPr>
          <p:cNvPr id="8" name="Date Placeholder 3"/>
          <p:cNvSpPr>
            <a:spLocks noGrp="1"/>
          </p:cNvSpPr>
          <p:nvPr>
            <p:ph type="dt" sz="half" idx="19"/>
          </p:nvPr>
        </p:nvSpPr>
        <p:spPr/>
        <p:txBody>
          <a:bodyPr/>
          <a:lstStyle>
            <a:lvl1pPr>
              <a:defRPr>
                <a:solidFill>
                  <a:schemeClr val="bg1">
                    <a:lumMod val="50000"/>
                  </a:schemeClr>
                </a:solidFill>
              </a:defRPr>
            </a:lvl1pPr>
          </a:lstStyle>
          <a:p>
            <a:pPr>
              <a:defRPr/>
            </a:pPr>
            <a:fld id="{CB8F6B19-DC5E-4BC0-914B-40711F4011B1}" type="datetime1">
              <a:rPr lang="en-US" smtClean="0"/>
              <a:pPr>
                <a:defRPr/>
              </a:pPr>
              <a:t>7/1/2014</a:t>
            </a:fld>
            <a:endParaRPr lang="en-US"/>
          </a:p>
        </p:txBody>
      </p:sp>
      <p:sp>
        <p:nvSpPr>
          <p:cNvPr id="9" name="Footer Placeholder 4"/>
          <p:cNvSpPr>
            <a:spLocks noGrp="1"/>
          </p:cNvSpPr>
          <p:nvPr>
            <p:ph type="ftr" sz="quarter" idx="20"/>
          </p:nvPr>
        </p:nvSpPr>
        <p:spPr/>
        <p:txBody>
          <a:bodyPr/>
          <a:lstStyle>
            <a:lvl1pPr>
              <a:defRPr>
                <a:solidFill>
                  <a:schemeClr val="bg1">
                    <a:lumMod val="50000"/>
                  </a:schemeClr>
                </a:solidFill>
              </a:defRPr>
            </a:lvl1pPr>
          </a:lstStyle>
          <a:p>
            <a:pPr>
              <a:defRPr/>
            </a:pPr>
            <a:r>
              <a:rPr lang="mn-MN" smtClean="0"/>
              <a:t>Газар, албаны нэр</a:t>
            </a:r>
            <a:endParaRPr lang="en-US"/>
          </a:p>
        </p:txBody>
      </p:sp>
      <p:sp>
        <p:nvSpPr>
          <p:cNvPr id="10" name="Slide Number Placeholder 5"/>
          <p:cNvSpPr>
            <a:spLocks noGrp="1"/>
          </p:cNvSpPr>
          <p:nvPr>
            <p:ph type="sldNum" sz="quarter" idx="21"/>
          </p:nvPr>
        </p:nvSpPr>
        <p:spPr/>
        <p:txBody>
          <a:bodyPr/>
          <a:lstStyle>
            <a:lvl1pPr>
              <a:defRPr>
                <a:solidFill>
                  <a:schemeClr val="bg1">
                    <a:lumMod val="50000"/>
                  </a:schemeClr>
                </a:solidFill>
              </a:defRPr>
            </a:lvl1pPr>
          </a:lstStyle>
          <a:p>
            <a:pPr>
              <a:defRPr/>
            </a:pPr>
            <a:fld id="{57D635A1-E759-4D52-963B-9D5AF670F227}" type="slidenum">
              <a:rPr lang="en-US" smtClean="0"/>
              <a:pPr>
                <a:defRPr/>
              </a:pPr>
              <a:t>‹#›</a:t>
            </a:fld>
            <a:endParaRPr lang="en-US"/>
          </a:p>
        </p:txBody>
      </p:sp>
    </p:spTree>
    <p:extLst>
      <p:ext uri="{BB962C8B-B14F-4D97-AF65-F5344CB8AC3E}">
        <p14:creationId xmlns="" xmlns:p14="http://schemas.microsoft.com/office/powerpoint/2010/main" val="3252643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76200" y="76200"/>
            <a:ext cx="685800" cy="685800"/>
          </a:xfrm>
          <a:prstGeom prst="rect">
            <a:avLst/>
          </a:prstGeom>
          <a:noFill/>
          <a:ln w="9525">
            <a:noFill/>
            <a:miter lim="800000"/>
            <a:headEnd/>
            <a:tailEnd/>
          </a:ln>
        </p:spPr>
      </p:pic>
      <p:pic>
        <p:nvPicPr>
          <p:cNvPr id="6" name="Picture 7"/>
          <p:cNvPicPr>
            <a:picLocks noChangeAspect="1"/>
          </p:cNvPicPr>
          <p:nvPr userDrawn="1"/>
        </p:nvPicPr>
        <p:blipFill>
          <a:blip r:embed="rId3" cstate="print"/>
          <a:srcRect/>
          <a:stretch>
            <a:fillRect/>
          </a:stretch>
        </p:blipFill>
        <p:spPr bwMode="auto">
          <a:xfrm>
            <a:off x="8610600" y="1847850"/>
            <a:ext cx="381000" cy="2647950"/>
          </a:xfrm>
          <a:prstGeom prst="rect">
            <a:avLst/>
          </a:prstGeom>
          <a:noFill/>
          <a:ln w="9525">
            <a:noFill/>
            <a:miter lim="800000"/>
            <a:headEnd/>
            <a:tailEnd/>
          </a:ln>
        </p:spPr>
      </p:pic>
      <p:cxnSp>
        <p:nvCxnSpPr>
          <p:cNvPr id="7" name="Straight Connector 6"/>
          <p:cNvCxnSpPr/>
          <p:nvPr userDrawn="1"/>
        </p:nvCxnSpPr>
        <p:spPr>
          <a:xfrm>
            <a:off x="457200" y="914400"/>
            <a:ext cx="0" cy="54102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14400" y="152400"/>
            <a:ext cx="7391400" cy="487362"/>
          </a:xfrm>
        </p:spPr>
        <p:txBody>
          <a:bodyPr/>
          <a:lstStyle>
            <a:lvl1pPr algn="l">
              <a:defRPr sz="1800" b="0">
                <a:solidFill>
                  <a:schemeClr val="tx1">
                    <a:lumMod val="50000"/>
                    <a:lumOff val="50000"/>
                  </a:schemeClr>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9600" y="903288"/>
            <a:ext cx="7807504" cy="5437765"/>
          </a:xfrm>
          <a:ln>
            <a:noFill/>
          </a:ln>
        </p:spPr>
        <p:txBody>
          <a:bodyPr/>
          <a:lstStyle>
            <a:lvl1pPr>
              <a:buSzPct val="90000"/>
              <a:buFont typeface="Wingdings" pitchFamily="2" charset="2"/>
              <a:buChar char="q"/>
              <a:defRPr sz="1600">
                <a:latin typeface="Arial" pitchFamily="34" charset="0"/>
                <a:cs typeface="Arial" pitchFamily="34" charset="0"/>
              </a:defRPr>
            </a:lvl1pPr>
            <a:lvl2pPr>
              <a:buFont typeface="Wingdings" pitchFamily="2" charset="2"/>
              <a:buChar char="§"/>
              <a:defRPr sz="1600" baseline="0">
                <a:latin typeface="Arial" pitchFamily="34" charset="0"/>
                <a:cs typeface="Arial" pitchFamily="34" charset="0"/>
              </a:defRPr>
            </a:lvl2pPr>
            <a:lvl3pPr>
              <a:buFont typeface="Arial" pitchFamily="34" charset="0"/>
              <a:buChar char="–"/>
              <a:defRPr sz="1600">
                <a:latin typeface="Arial" pitchFamily="34" charset="0"/>
                <a:cs typeface="Arial" pitchFamily="34" charset="0"/>
              </a:defRPr>
            </a:lvl3pPr>
            <a:lvl4pPr>
              <a:buFont typeface="Arial" pitchFamily="34" charset="0"/>
              <a:buChar cha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14"/>
          </p:nvPr>
        </p:nvSpPr>
        <p:spPr/>
        <p:txBody>
          <a:bodyPr/>
          <a:lstStyle>
            <a:lvl1pPr>
              <a:defRPr>
                <a:solidFill>
                  <a:schemeClr val="bg1">
                    <a:lumMod val="50000"/>
                  </a:schemeClr>
                </a:solidFill>
                <a:latin typeface="Arial" pitchFamily="34" charset="0"/>
                <a:cs typeface="Arial" pitchFamily="34" charset="0"/>
              </a:defRPr>
            </a:lvl1pPr>
          </a:lstStyle>
          <a:p>
            <a:pPr>
              <a:defRPr/>
            </a:pPr>
            <a:fld id="{2442F938-9849-448D-9ACF-946AD3656DF1}" type="datetime1">
              <a:rPr lang="en-US" smtClean="0"/>
              <a:pPr>
                <a:defRPr/>
              </a:pPr>
              <a:t>7/1/2014</a:t>
            </a:fld>
            <a:endParaRPr lang="en-US"/>
          </a:p>
        </p:txBody>
      </p:sp>
      <p:sp>
        <p:nvSpPr>
          <p:cNvPr id="9" name="Footer Placeholder 4"/>
          <p:cNvSpPr>
            <a:spLocks noGrp="1"/>
          </p:cNvSpPr>
          <p:nvPr>
            <p:ph type="ftr" sz="quarter" idx="15"/>
          </p:nvPr>
        </p:nvSpPr>
        <p:spPr/>
        <p:txBody>
          <a:bodyPr/>
          <a:lstStyle>
            <a:lvl1pPr>
              <a:defRPr>
                <a:solidFill>
                  <a:schemeClr val="bg1">
                    <a:lumMod val="50000"/>
                  </a:schemeClr>
                </a:solidFill>
                <a:latin typeface="Arial" pitchFamily="34" charset="0"/>
                <a:cs typeface="Arial" pitchFamily="34" charset="0"/>
              </a:defRPr>
            </a:lvl1pPr>
          </a:lstStyle>
          <a:p>
            <a:pPr>
              <a:defRPr/>
            </a:pPr>
            <a:r>
              <a:rPr lang="mn-MN" smtClean="0"/>
              <a:t>Газар, албаны нэр</a:t>
            </a:r>
            <a:endParaRPr lang="en-US"/>
          </a:p>
        </p:txBody>
      </p:sp>
      <p:sp>
        <p:nvSpPr>
          <p:cNvPr id="11" name="Slide Number Placeholder 5"/>
          <p:cNvSpPr>
            <a:spLocks noGrp="1"/>
          </p:cNvSpPr>
          <p:nvPr>
            <p:ph type="sldNum" sz="quarter" idx="16"/>
          </p:nvPr>
        </p:nvSpPr>
        <p:spPr/>
        <p:txBody>
          <a:bodyPr/>
          <a:lstStyle>
            <a:lvl1pPr>
              <a:defRPr>
                <a:solidFill>
                  <a:schemeClr val="bg1">
                    <a:lumMod val="50000"/>
                  </a:schemeClr>
                </a:solidFill>
                <a:latin typeface="Arial" pitchFamily="34" charset="0"/>
                <a:cs typeface="Arial" pitchFamily="34" charset="0"/>
              </a:defRPr>
            </a:lvl1pPr>
          </a:lstStyle>
          <a:p>
            <a:pPr>
              <a:defRPr/>
            </a:pPr>
            <a:fld id="{FB27B36D-3148-4FE8-B041-C11EDE95FBFF}"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76200" y="76200"/>
            <a:ext cx="685800" cy="685800"/>
          </a:xfrm>
          <a:prstGeom prst="rect">
            <a:avLst/>
          </a:prstGeom>
          <a:noFill/>
          <a:ln w="9525">
            <a:noFill/>
            <a:miter lim="800000"/>
            <a:headEnd/>
            <a:tailEnd/>
          </a:ln>
        </p:spPr>
      </p:pic>
      <p:pic>
        <p:nvPicPr>
          <p:cNvPr id="5" name="Picture 7"/>
          <p:cNvPicPr>
            <a:picLocks noChangeAspect="1"/>
          </p:cNvPicPr>
          <p:nvPr userDrawn="1"/>
        </p:nvPicPr>
        <p:blipFill>
          <a:blip r:embed="rId3" cstate="print"/>
          <a:srcRect/>
          <a:stretch>
            <a:fillRect/>
          </a:stretch>
        </p:blipFill>
        <p:spPr bwMode="auto">
          <a:xfrm>
            <a:off x="8610600" y="1847850"/>
            <a:ext cx="381000" cy="2647950"/>
          </a:xfrm>
          <a:prstGeom prst="rect">
            <a:avLst/>
          </a:prstGeom>
          <a:noFill/>
          <a:ln w="9525">
            <a:noFill/>
            <a:miter lim="800000"/>
            <a:headEnd/>
            <a:tailEnd/>
          </a:ln>
        </p:spPr>
      </p:pic>
      <p:cxnSp>
        <p:nvCxnSpPr>
          <p:cNvPr id="6" name="Straight Connector 5"/>
          <p:cNvCxnSpPr/>
          <p:nvPr userDrawn="1"/>
        </p:nvCxnSpPr>
        <p:spPr>
          <a:xfrm>
            <a:off x="457200" y="914400"/>
            <a:ext cx="0" cy="54102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14400" y="213360"/>
            <a:ext cx="6858000" cy="472440"/>
          </a:xfrm>
        </p:spPr>
        <p:txBody>
          <a:bodyPr/>
          <a:lstStyle>
            <a:lvl1pPr algn="l">
              <a:defRPr sz="1800" b="0">
                <a:latin typeface="Arial" pitchFamily="34" charset="0"/>
                <a:cs typeface="Arial" pitchFamily="34" charset="0"/>
              </a:defRPr>
            </a:lvl1pPr>
          </a:lstStyle>
          <a:p>
            <a:r>
              <a:rPr lang="en-US" dirty="0" smtClean="0"/>
              <a:t>Click to edit Master title style</a:t>
            </a:r>
            <a:endParaRPr lang="en-US" dirty="0"/>
          </a:p>
        </p:txBody>
      </p:sp>
      <p:sp>
        <p:nvSpPr>
          <p:cNvPr id="7" name="Date Placeholder 3"/>
          <p:cNvSpPr>
            <a:spLocks noGrp="1"/>
          </p:cNvSpPr>
          <p:nvPr>
            <p:ph type="dt" sz="half" idx="14"/>
          </p:nvPr>
        </p:nvSpPr>
        <p:spPr/>
        <p:txBody>
          <a:bodyPr/>
          <a:lstStyle>
            <a:lvl1pPr>
              <a:defRPr>
                <a:solidFill>
                  <a:schemeClr val="bg1">
                    <a:lumMod val="50000"/>
                  </a:schemeClr>
                </a:solidFill>
              </a:defRPr>
            </a:lvl1pPr>
          </a:lstStyle>
          <a:p>
            <a:pPr>
              <a:defRPr/>
            </a:pPr>
            <a:fld id="{DBB680B3-B21B-41FC-8678-7C146B24D7B7}" type="datetime1">
              <a:rPr lang="en-US" smtClean="0"/>
              <a:pPr>
                <a:defRPr/>
              </a:pPr>
              <a:t>7/1/2014</a:t>
            </a:fld>
            <a:endParaRPr lang="en-US" dirty="0"/>
          </a:p>
        </p:txBody>
      </p:sp>
      <p:sp>
        <p:nvSpPr>
          <p:cNvPr id="9" name="Footer Placeholder 4"/>
          <p:cNvSpPr>
            <a:spLocks noGrp="1"/>
          </p:cNvSpPr>
          <p:nvPr>
            <p:ph type="ftr" sz="quarter" idx="15"/>
          </p:nvPr>
        </p:nvSpPr>
        <p:spPr/>
        <p:txBody>
          <a:bodyPr/>
          <a:lstStyle>
            <a:lvl1pPr>
              <a:defRPr>
                <a:solidFill>
                  <a:schemeClr val="bg1">
                    <a:lumMod val="50000"/>
                  </a:schemeClr>
                </a:solidFill>
              </a:defRPr>
            </a:lvl1pPr>
          </a:lstStyle>
          <a:p>
            <a:pPr>
              <a:defRPr/>
            </a:pPr>
            <a:r>
              <a:rPr lang="mn-MN" smtClean="0"/>
              <a:t>Газар, албаны нэр</a:t>
            </a:r>
            <a:endParaRPr lang="en-US"/>
          </a:p>
        </p:txBody>
      </p:sp>
      <p:sp>
        <p:nvSpPr>
          <p:cNvPr id="10" name="Slide Number Placeholder 5"/>
          <p:cNvSpPr>
            <a:spLocks noGrp="1"/>
          </p:cNvSpPr>
          <p:nvPr>
            <p:ph type="sldNum" sz="quarter" idx="16"/>
          </p:nvPr>
        </p:nvSpPr>
        <p:spPr/>
        <p:txBody>
          <a:bodyPr/>
          <a:lstStyle>
            <a:lvl1pPr>
              <a:defRPr>
                <a:solidFill>
                  <a:schemeClr val="bg1">
                    <a:lumMod val="50000"/>
                  </a:schemeClr>
                </a:solidFill>
              </a:defRPr>
            </a:lvl1pPr>
          </a:lstStyle>
          <a:p>
            <a:pPr>
              <a:defRPr/>
            </a:pPr>
            <a:fld id="{E2ED1980-5F3B-47DE-9DDD-EAE98BF8DD0F}"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76200" y="76200"/>
            <a:ext cx="685800" cy="685800"/>
          </a:xfrm>
          <a:prstGeom prst="rect">
            <a:avLst/>
          </a:prstGeom>
          <a:noFill/>
          <a:ln w="9525">
            <a:noFill/>
            <a:miter lim="800000"/>
            <a:headEnd/>
            <a:tailEnd/>
          </a:ln>
        </p:spPr>
      </p:pic>
      <p:pic>
        <p:nvPicPr>
          <p:cNvPr id="7" name="Picture 7"/>
          <p:cNvPicPr>
            <a:picLocks noChangeAspect="1"/>
          </p:cNvPicPr>
          <p:nvPr userDrawn="1"/>
        </p:nvPicPr>
        <p:blipFill>
          <a:blip r:embed="rId3" cstate="print"/>
          <a:srcRect/>
          <a:stretch>
            <a:fillRect/>
          </a:stretch>
        </p:blipFill>
        <p:spPr bwMode="auto">
          <a:xfrm>
            <a:off x="8610600" y="1847850"/>
            <a:ext cx="381000" cy="2647950"/>
          </a:xfrm>
          <a:prstGeom prst="rect">
            <a:avLst/>
          </a:prstGeom>
          <a:noFill/>
          <a:ln w="9525">
            <a:noFill/>
            <a:miter lim="800000"/>
            <a:headEnd/>
            <a:tailEnd/>
          </a:ln>
        </p:spPr>
      </p:pic>
      <p:cxnSp>
        <p:nvCxnSpPr>
          <p:cNvPr id="8" name="Straight Connector 7"/>
          <p:cNvCxnSpPr/>
          <p:nvPr userDrawn="1"/>
        </p:nvCxnSpPr>
        <p:spPr>
          <a:xfrm>
            <a:off x="457200" y="914400"/>
            <a:ext cx="0" cy="54102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533400" y="903288"/>
            <a:ext cx="3886200" cy="5436551"/>
          </a:xfrm>
        </p:spPr>
        <p:txBody>
          <a:bodyPr/>
          <a:lstStyle>
            <a:lvl1pPr>
              <a:buFont typeface="Wingdings" pitchFamily="2" charset="2"/>
              <a:buChar char="q"/>
              <a:defRPr sz="1600">
                <a:latin typeface="Arial" pitchFamily="34" charset="0"/>
                <a:cs typeface="Arial" pitchFamily="34" charset="0"/>
              </a:defRPr>
            </a:lvl1pPr>
            <a:lvl2pPr>
              <a:buFont typeface="Wingdings" pitchFamily="2" charset="2"/>
              <a:buChar char="§"/>
              <a:defRPr sz="1600">
                <a:latin typeface="Arial" pitchFamily="34" charset="0"/>
                <a:cs typeface="Arial" pitchFamily="34" charset="0"/>
              </a:defRPr>
            </a:lvl2pPr>
            <a:lvl3pPr>
              <a:buFont typeface="Arial" pitchFamily="34" charset="0"/>
              <a:buChar char="–"/>
              <a:defRPr sz="1600">
                <a:latin typeface="Arial" pitchFamily="34" charset="0"/>
                <a:cs typeface="Arial" pitchFamily="34" charset="0"/>
              </a:defRPr>
            </a:lvl3pPr>
            <a:lvl4pPr>
              <a:buFont typeface="Arial" pitchFamily="34" charset="0"/>
              <a:buChar char="•"/>
              <a:defRPr sz="1600">
                <a:latin typeface="Arial" pitchFamily="34" charset="0"/>
                <a:cs typeface="Arial" pitchFamily="34" charset="0"/>
              </a:defRPr>
            </a:lvl4pPr>
            <a:lvl5pPr>
              <a:defRPr sz="16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sz="half" idx="13"/>
          </p:nvPr>
        </p:nvSpPr>
        <p:spPr>
          <a:xfrm>
            <a:off x="4572000" y="903288"/>
            <a:ext cx="3886200" cy="5436552"/>
          </a:xfrm>
        </p:spPr>
        <p:txBody>
          <a:bodyPr/>
          <a:lstStyle>
            <a:lvl1pPr>
              <a:buFont typeface="Wingdings" pitchFamily="2" charset="2"/>
              <a:buChar char="q"/>
              <a:defRPr sz="1600">
                <a:latin typeface="Arial" pitchFamily="34" charset="0"/>
                <a:cs typeface="Arial" pitchFamily="34" charset="0"/>
              </a:defRPr>
            </a:lvl1pPr>
            <a:lvl2pPr>
              <a:buFont typeface="Wingdings" pitchFamily="2" charset="2"/>
              <a:buChar char="§"/>
              <a:defRPr sz="1600">
                <a:latin typeface="Arial" pitchFamily="34" charset="0"/>
                <a:cs typeface="Arial" pitchFamily="34" charset="0"/>
              </a:defRPr>
            </a:lvl2pPr>
            <a:lvl3pPr>
              <a:buFont typeface="Arial" pitchFamily="34" charset="0"/>
              <a:buChar char="–"/>
              <a:defRPr sz="1600">
                <a:latin typeface="Arial" pitchFamily="34" charset="0"/>
                <a:cs typeface="Arial" pitchFamily="34" charset="0"/>
              </a:defRPr>
            </a:lvl3pPr>
            <a:lvl4pPr>
              <a:buFont typeface="Arial" pitchFamily="34" charset="0"/>
              <a:buChar char="•"/>
              <a:defRPr sz="1600">
                <a:latin typeface="Arial" pitchFamily="34" charset="0"/>
                <a:cs typeface="Arial" pitchFamily="34" charset="0"/>
              </a:defRPr>
            </a:lvl4pPr>
            <a:lvl5pPr>
              <a:defRPr sz="16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18"/>
          </p:nvPr>
        </p:nvSpPr>
        <p:spPr/>
        <p:txBody>
          <a:bodyPr/>
          <a:lstStyle>
            <a:lvl1pPr>
              <a:defRPr>
                <a:solidFill>
                  <a:schemeClr val="bg1">
                    <a:lumMod val="50000"/>
                  </a:schemeClr>
                </a:solidFill>
                <a:latin typeface="Arial" pitchFamily="34" charset="0"/>
                <a:cs typeface="Arial" pitchFamily="34" charset="0"/>
              </a:defRPr>
            </a:lvl1pPr>
          </a:lstStyle>
          <a:p>
            <a:pPr>
              <a:defRPr/>
            </a:pPr>
            <a:fld id="{F8E7EF0B-4A6A-40D1-93E4-2AF8574F1C72}" type="datetime1">
              <a:rPr lang="en-US" smtClean="0"/>
              <a:pPr>
                <a:defRPr/>
              </a:pPr>
              <a:t>7/1/2014</a:t>
            </a:fld>
            <a:endParaRPr lang="en-US"/>
          </a:p>
        </p:txBody>
      </p:sp>
      <p:sp>
        <p:nvSpPr>
          <p:cNvPr id="12" name="Footer Placeholder 4"/>
          <p:cNvSpPr>
            <a:spLocks noGrp="1"/>
          </p:cNvSpPr>
          <p:nvPr>
            <p:ph type="ftr" sz="quarter" idx="19"/>
          </p:nvPr>
        </p:nvSpPr>
        <p:spPr/>
        <p:txBody>
          <a:bodyPr/>
          <a:lstStyle>
            <a:lvl1pPr>
              <a:defRPr>
                <a:solidFill>
                  <a:schemeClr val="bg1">
                    <a:lumMod val="50000"/>
                  </a:schemeClr>
                </a:solidFill>
                <a:latin typeface="Arial" pitchFamily="34" charset="0"/>
                <a:cs typeface="Arial" pitchFamily="34" charset="0"/>
              </a:defRPr>
            </a:lvl1pPr>
          </a:lstStyle>
          <a:p>
            <a:pPr>
              <a:defRPr/>
            </a:pPr>
            <a:r>
              <a:rPr lang="mn-MN" smtClean="0"/>
              <a:t>Газар, албаны нэр</a:t>
            </a:r>
            <a:endParaRPr lang="en-US"/>
          </a:p>
        </p:txBody>
      </p:sp>
      <p:sp>
        <p:nvSpPr>
          <p:cNvPr id="13" name="Slide Number Placeholder 5"/>
          <p:cNvSpPr>
            <a:spLocks noGrp="1"/>
          </p:cNvSpPr>
          <p:nvPr>
            <p:ph type="sldNum" sz="quarter" idx="20"/>
          </p:nvPr>
        </p:nvSpPr>
        <p:spPr/>
        <p:txBody>
          <a:bodyPr/>
          <a:lstStyle>
            <a:lvl1pPr>
              <a:defRPr>
                <a:solidFill>
                  <a:schemeClr val="bg1">
                    <a:lumMod val="50000"/>
                  </a:schemeClr>
                </a:solidFill>
                <a:latin typeface="Arial" pitchFamily="34" charset="0"/>
                <a:cs typeface="Arial" pitchFamily="34" charset="0"/>
              </a:defRPr>
            </a:lvl1pPr>
          </a:lstStyle>
          <a:p>
            <a:pPr>
              <a:defRPr/>
            </a:pPr>
            <a:fld id="{C58A1E59-29D0-4D57-9533-D77791F8A9B5}" type="slidenum">
              <a:rPr lang="en-US" smtClean="0"/>
              <a:pPr>
                <a:defRPr/>
              </a:pPr>
              <a:t>‹#›</a:t>
            </a:fld>
            <a:endParaRPr lang="en-US"/>
          </a:p>
        </p:txBody>
      </p:sp>
      <p:sp>
        <p:nvSpPr>
          <p:cNvPr id="14" name="Title 1"/>
          <p:cNvSpPr>
            <a:spLocks noGrp="1"/>
          </p:cNvSpPr>
          <p:nvPr>
            <p:ph type="title"/>
          </p:nvPr>
        </p:nvSpPr>
        <p:spPr>
          <a:xfrm>
            <a:off x="914400" y="213360"/>
            <a:ext cx="6858000" cy="472440"/>
          </a:xfrm>
        </p:spPr>
        <p:txBody>
          <a:bodyPr/>
          <a:lstStyle>
            <a:lvl1pPr algn="l">
              <a:defRPr sz="1800" b="0">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8" name="Picture 6"/>
          <p:cNvPicPr>
            <a:picLocks noChangeAspect="1"/>
          </p:cNvPicPr>
          <p:nvPr userDrawn="1"/>
        </p:nvPicPr>
        <p:blipFill>
          <a:blip r:embed="rId2" cstate="print"/>
          <a:srcRect/>
          <a:stretch>
            <a:fillRect/>
          </a:stretch>
        </p:blipFill>
        <p:spPr bwMode="auto">
          <a:xfrm>
            <a:off x="76200" y="76200"/>
            <a:ext cx="685800" cy="685800"/>
          </a:xfrm>
          <a:prstGeom prst="rect">
            <a:avLst/>
          </a:prstGeom>
          <a:noFill/>
          <a:ln w="9525">
            <a:noFill/>
            <a:miter lim="800000"/>
            <a:headEnd/>
            <a:tailEnd/>
          </a:ln>
        </p:spPr>
      </p:pic>
      <p:pic>
        <p:nvPicPr>
          <p:cNvPr id="9" name="Picture 7"/>
          <p:cNvPicPr>
            <a:picLocks noChangeAspect="1"/>
          </p:cNvPicPr>
          <p:nvPr userDrawn="1"/>
        </p:nvPicPr>
        <p:blipFill>
          <a:blip r:embed="rId3" cstate="print"/>
          <a:srcRect/>
          <a:stretch>
            <a:fillRect/>
          </a:stretch>
        </p:blipFill>
        <p:spPr bwMode="auto">
          <a:xfrm>
            <a:off x="8610600" y="1847850"/>
            <a:ext cx="381000" cy="2647950"/>
          </a:xfrm>
          <a:prstGeom prst="rect">
            <a:avLst/>
          </a:prstGeom>
          <a:noFill/>
          <a:ln w="9525">
            <a:noFill/>
            <a:miter lim="800000"/>
            <a:headEnd/>
            <a:tailEnd/>
          </a:ln>
        </p:spPr>
      </p:pic>
      <p:cxnSp>
        <p:nvCxnSpPr>
          <p:cNvPr id="10" name="Straight Connector 9"/>
          <p:cNvCxnSpPr/>
          <p:nvPr userDrawn="1"/>
        </p:nvCxnSpPr>
        <p:spPr>
          <a:xfrm>
            <a:off x="457200" y="914400"/>
            <a:ext cx="0" cy="54102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14400" y="228600"/>
            <a:ext cx="7543800" cy="457200"/>
          </a:xfrm>
        </p:spPr>
        <p:txBody>
          <a:bodyPr/>
          <a:lstStyle>
            <a:lvl1pPr algn="l">
              <a:defRPr sz="1800">
                <a:solidFill>
                  <a:schemeClr val="tx1">
                    <a:lumMod val="50000"/>
                    <a:lumOff val="50000"/>
                  </a:schemeClr>
                </a:solidFill>
                <a:latin typeface="Arial" pitchFamily="34" charset="0"/>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1812" y="914400"/>
            <a:ext cx="3887728" cy="365760"/>
          </a:xfrm>
          <a:solidFill>
            <a:schemeClr val="accent1"/>
          </a:solidFill>
        </p:spPr>
        <p:txBody>
          <a:bodyPr anchor="b"/>
          <a:lstStyle>
            <a:lvl1pPr marL="0" indent="0">
              <a:buNone/>
              <a:defRPr sz="1800" b="0">
                <a:solidFill>
                  <a:schemeClr val="bg1"/>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568945" y="914400"/>
            <a:ext cx="3889255" cy="365760"/>
          </a:xfrm>
          <a:solidFill>
            <a:schemeClr val="accent1"/>
          </a:solidFill>
        </p:spPr>
        <p:txBody>
          <a:bodyPr anchor="b"/>
          <a:lstStyle>
            <a:lvl1pPr marL="0" indent="0">
              <a:buNone/>
              <a:defRPr sz="1800" b="0">
                <a:solidFill>
                  <a:schemeClr val="bg1"/>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3" name="Content Placeholder 2"/>
          <p:cNvSpPr>
            <a:spLocks noGrp="1"/>
          </p:cNvSpPr>
          <p:nvPr>
            <p:ph sz="half" idx="13"/>
          </p:nvPr>
        </p:nvSpPr>
        <p:spPr>
          <a:xfrm>
            <a:off x="533400" y="1280160"/>
            <a:ext cx="3886200" cy="5044440"/>
          </a:xfrm>
        </p:spPr>
        <p:txBody>
          <a:bodyPr/>
          <a:lstStyle>
            <a:lvl1pPr>
              <a:buFont typeface="Wingdings" pitchFamily="2" charset="2"/>
              <a:buChar char="q"/>
              <a:defRPr sz="1600">
                <a:latin typeface="Arial" pitchFamily="34" charset="0"/>
                <a:cs typeface="Arial" pitchFamily="34" charset="0"/>
              </a:defRPr>
            </a:lvl1pPr>
            <a:lvl2pPr>
              <a:buFont typeface="Wingdings" pitchFamily="2" charset="2"/>
              <a:buChar char="§"/>
              <a:defRPr sz="1600">
                <a:latin typeface="Arial" pitchFamily="34" charset="0"/>
                <a:cs typeface="Arial" pitchFamily="34" charset="0"/>
              </a:defRPr>
            </a:lvl2pPr>
            <a:lvl3pPr>
              <a:buFont typeface="Arial" pitchFamily="34" charset="0"/>
              <a:buChar char="–"/>
              <a:defRPr sz="1600">
                <a:latin typeface="Arial" pitchFamily="34" charset="0"/>
                <a:cs typeface="Arial" pitchFamily="34" charset="0"/>
              </a:defRPr>
            </a:lvl3pPr>
            <a:lvl4pPr>
              <a:buFont typeface="Arial" pitchFamily="34" charset="0"/>
              <a:buChar char="•"/>
              <a:defRPr sz="1600">
                <a:latin typeface="Arial" pitchFamily="34" charset="0"/>
                <a:cs typeface="Arial" pitchFamily="34" charset="0"/>
              </a:defRPr>
            </a:lvl4pPr>
            <a:lvl5pPr>
              <a:defRPr sz="16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sz="half" idx="14"/>
          </p:nvPr>
        </p:nvSpPr>
        <p:spPr>
          <a:xfrm>
            <a:off x="4572000" y="1295400"/>
            <a:ext cx="3886200" cy="5029200"/>
          </a:xfrm>
        </p:spPr>
        <p:txBody>
          <a:bodyPr/>
          <a:lstStyle>
            <a:lvl1pPr>
              <a:buFont typeface="Wingdings" pitchFamily="2" charset="2"/>
              <a:buChar char="q"/>
              <a:defRPr sz="1600">
                <a:latin typeface="Arial" pitchFamily="34" charset="0"/>
                <a:cs typeface="Arial" pitchFamily="34" charset="0"/>
              </a:defRPr>
            </a:lvl1pPr>
            <a:lvl2pPr>
              <a:buFont typeface="Wingdings" pitchFamily="2" charset="2"/>
              <a:buChar char="§"/>
              <a:defRPr sz="1600">
                <a:latin typeface="Arial" pitchFamily="34" charset="0"/>
                <a:cs typeface="Arial" pitchFamily="34" charset="0"/>
              </a:defRPr>
            </a:lvl2pPr>
            <a:lvl3pPr>
              <a:buFont typeface="Arial" pitchFamily="34" charset="0"/>
              <a:buChar char="–"/>
              <a:defRPr sz="1600">
                <a:latin typeface="Arial" pitchFamily="34" charset="0"/>
                <a:cs typeface="Arial" pitchFamily="34" charset="0"/>
              </a:defRPr>
            </a:lvl3pPr>
            <a:lvl4pPr>
              <a:buFont typeface="Arial" pitchFamily="34" charset="0"/>
              <a:buChar char="•"/>
              <a:defRPr sz="1600">
                <a:latin typeface="Arial" pitchFamily="34" charset="0"/>
                <a:cs typeface="Arial" pitchFamily="34" charset="0"/>
              </a:defRPr>
            </a:lvl4pPr>
            <a:lvl5pPr>
              <a:defRPr sz="16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Date Placeholder 3"/>
          <p:cNvSpPr>
            <a:spLocks noGrp="1"/>
          </p:cNvSpPr>
          <p:nvPr>
            <p:ph type="dt" sz="half" idx="19"/>
          </p:nvPr>
        </p:nvSpPr>
        <p:spPr/>
        <p:txBody>
          <a:bodyPr/>
          <a:lstStyle>
            <a:lvl1pPr>
              <a:defRPr>
                <a:solidFill>
                  <a:schemeClr val="bg1">
                    <a:lumMod val="50000"/>
                  </a:schemeClr>
                </a:solidFill>
                <a:latin typeface="Arial" pitchFamily="34" charset="0"/>
                <a:cs typeface="Arial" pitchFamily="34" charset="0"/>
              </a:defRPr>
            </a:lvl1pPr>
          </a:lstStyle>
          <a:p>
            <a:pPr>
              <a:defRPr/>
            </a:pPr>
            <a:fld id="{F1ECAE91-2DF1-44D0-A0D0-DE6FA5BA60CD}" type="datetime1">
              <a:rPr lang="en-US" smtClean="0"/>
              <a:pPr>
                <a:defRPr/>
              </a:pPr>
              <a:t>7/1/2014</a:t>
            </a:fld>
            <a:endParaRPr lang="en-US"/>
          </a:p>
        </p:txBody>
      </p:sp>
      <p:sp>
        <p:nvSpPr>
          <p:cNvPr id="15" name="Footer Placeholder 4"/>
          <p:cNvSpPr>
            <a:spLocks noGrp="1"/>
          </p:cNvSpPr>
          <p:nvPr>
            <p:ph type="ftr" sz="quarter" idx="20"/>
          </p:nvPr>
        </p:nvSpPr>
        <p:spPr/>
        <p:txBody>
          <a:bodyPr/>
          <a:lstStyle>
            <a:lvl1pPr>
              <a:defRPr>
                <a:solidFill>
                  <a:schemeClr val="bg1">
                    <a:lumMod val="50000"/>
                  </a:schemeClr>
                </a:solidFill>
                <a:latin typeface="Arial" pitchFamily="34" charset="0"/>
                <a:cs typeface="Arial" pitchFamily="34" charset="0"/>
              </a:defRPr>
            </a:lvl1pPr>
          </a:lstStyle>
          <a:p>
            <a:pPr>
              <a:defRPr/>
            </a:pPr>
            <a:r>
              <a:rPr lang="mn-MN" smtClean="0"/>
              <a:t>Газар, албаны нэр</a:t>
            </a:r>
            <a:endParaRPr lang="en-US"/>
          </a:p>
        </p:txBody>
      </p:sp>
      <p:sp>
        <p:nvSpPr>
          <p:cNvPr id="16" name="Slide Number Placeholder 5"/>
          <p:cNvSpPr>
            <a:spLocks noGrp="1"/>
          </p:cNvSpPr>
          <p:nvPr>
            <p:ph type="sldNum" sz="quarter" idx="21"/>
          </p:nvPr>
        </p:nvSpPr>
        <p:spPr/>
        <p:txBody>
          <a:bodyPr/>
          <a:lstStyle>
            <a:lvl1pPr>
              <a:defRPr>
                <a:solidFill>
                  <a:schemeClr val="bg1">
                    <a:lumMod val="50000"/>
                  </a:schemeClr>
                </a:solidFill>
                <a:latin typeface="Arial" pitchFamily="34" charset="0"/>
                <a:cs typeface="Arial" pitchFamily="34" charset="0"/>
              </a:defRPr>
            </a:lvl1pPr>
          </a:lstStyle>
          <a:p>
            <a:pPr>
              <a:defRPr/>
            </a:pPr>
            <a:fld id="{13F62F42-4EDD-42FB-A35C-A15A60A7BB40}"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76200" y="76200"/>
            <a:ext cx="685800" cy="685800"/>
          </a:xfrm>
          <a:prstGeom prst="rect">
            <a:avLst/>
          </a:prstGeom>
          <a:noFill/>
          <a:ln w="9525">
            <a:noFill/>
            <a:miter lim="800000"/>
            <a:headEnd/>
            <a:tailEnd/>
          </a:ln>
        </p:spPr>
      </p:pic>
      <p:pic>
        <p:nvPicPr>
          <p:cNvPr id="7" name="Picture 7"/>
          <p:cNvPicPr>
            <a:picLocks noChangeAspect="1"/>
          </p:cNvPicPr>
          <p:nvPr userDrawn="1"/>
        </p:nvPicPr>
        <p:blipFill>
          <a:blip r:embed="rId3" cstate="print"/>
          <a:srcRect/>
          <a:stretch>
            <a:fillRect/>
          </a:stretch>
        </p:blipFill>
        <p:spPr bwMode="auto">
          <a:xfrm>
            <a:off x="8610600" y="1847850"/>
            <a:ext cx="381000" cy="2647950"/>
          </a:xfrm>
          <a:prstGeom prst="rect">
            <a:avLst/>
          </a:prstGeom>
          <a:noFill/>
          <a:ln w="9525">
            <a:noFill/>
            <a:miter lim="800000"/>
            <a:headEnd/>
            <a:tailEnd/>
          </a:ln>
        </p:spPr>
      </p:pic>
      <p:cxnSp>
        <p:nvCxnSpPr>
          <p:cNvPr id="8" name="Straight Connector 7"/>
          <p:cNvCxnSpPr/>
          <p:nvPr userDrawn="1"/>
        </p:nvCxnSpPr>
        <p:spPr>
          <a:xfrm>
            <a:off x="457200" y="914400"/>
            <a:ext cx="0" cy="54102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792288" y="4800600"/>
            <a:ext cx="5486400" cy="566738"/>
          </a:xfrm>
        </p:spPr>
        <p:txBody>
          <a:bodyPr anchor="b"/>
          <a:lstStyle>
            <a:lvl1pPr algn="l">
              <a:defRPr sz="1800" b="0">
                <a:solidFill>
                  <a:schemeClr val="tx1">
                    <a:lumMod val="50000"/>
                    <a:lumOff val="50000"/>
                  </a:schemeClr>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9" name="Date Placeholder 3"/>
          <p:cNvSpPr>
            <a:spLocks noGrp="1"/>
          </p:cNvSpPr>
          <p:nvPr>
            <p:ph type="dt" sz="half" idx="14"/>
          </p:nvPr>
        </p:nvSpPr>
        <p:spPr/>
        <p:txBody>
          <a:bodyPr/>
          <a:lstStyle>
            <a:lvl1pPr>
              <a:defRPr>
                <a:solidFill>
                  <a:schemeClr val="bg1">
                    <a:lumMod val="50000"/>
                  </a:schemeClr>
                </a:solidFill>
              </a:defRPr>
            </a:lvl1pPr>
          </a:lstStyle>
          <a:p>
            <a:pPr>
              <a:defRPr/>
            </a:pPr>
            <a:fld id="{C013FE90-C4D9-4439-9D17-EBF27DF1ABE6}" type="datetime1">
              <a:rPr lang="en-US" smtClean="0"/>
              <a:pPr>
                <a:defRPr/>
              </a:pPr>
              <a:t>7/1/2014</a:t>
            </a:fld>
            <a:endParaRPr lang="en-US"/>
          </a:p>
        </p:txBody>
      </p:sp>
      <p:sp>
        <p:nvSpPr>
          <p:cNvPr id="11" name="Footer Placeholder 4"/>
          <p:cNvSpPr>
            <a:spLocks noGrp="1"/>
          </p:cNvSpPr>
          <p:nvPr>
            <p:ph type="ftr" sz="quarter" idx="15"/>
          </p:nvPr>
        </p:nvSpPr>
        <p:spPr/>
        <p:txBody>
          <a:bodyPr/>
          <a:lstStyle>
            <a:lvl1pPr>
              <a:defRPr>
                <a:solidFill>
                  <a:schemeClr val="bg1">
                    <a:lumMod val="50000"/>
                  </a:schemeClr>
                </a:solidFill>
              </a:defRPr>
            </a:lvl1pPr>
          </a:lstStyle>
          <a:p>
            <a:pPr>
              <a:defRPr/>
            </a:pPr>
            <a:r>
              <a:rPr lang="mn-MN" smtClean="0"/>
              <a:t>Газар, албаны нэр</a:t>
            </a:r>
            <a:endParaRPr lang="en-US"/>
          </a:p>
        </p:txBody>
      </p:sp>
      <p:sp>
        <p:nvSpPr>
          <p:cNvPr id="12" name="Slide Number Placeholder 5"/>
          <p:cNvSpPr>
            <a:spLocks noGrp="1"/>
          </p:cNvSpPr>
          <p:nvPr>
            <p:ph type="sldNum" sz="quarter" idx="16"/>
          </p:nvPr>
        </p:nvSpPr>
        <p:spPr/>
        <p:txBody>
          <a:bodyPr/>
          <a:lstStyle>
            <a:lvl1pPr>
              <a:defRPr>
                <a:solidFill>
                  <a:schemeClr val="bg1">
                    <a:lumMod val="50000"/>
                  </a:schemeClr>
                </a:solidFill>
              </a:defRPr>
            </a:lvl1pPr>
          </a:lstStyle>
          <a:p>
            <a:pPr>
              <a:defRPr/>
            </a:pPr>
            <a:fld id="{E800BCA2-BD14-47F6-8927-1019B5B20E87}"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7391400" cy="457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mn-MN" dirty="0" smtClean="0"/>
              <a:t>Гарчиг</a:t>
            </a:r>
            <a:endParaRPr lang="en-US" dirty="0" smtClean="0"/>
          </a:p>
        </p:txBody>
      </p:sp>
      <p:sp>
        <p:nvSpPr>
          <p:cNvPr id="2051" name="Text Placeholder 2"/>
          <p:cNvSpPr>
            <a:spLocks noGrp="1"/>
          </p:cNvSpPr>
          <p:nvPr>
            <p:ph type="body" idx="1"/>
          </p:nvPr>
        </p:nvSpPr>
        <p:spPr bwMode="auto">
          <a:xfrm>
            <a:off x="609600" y="903288"/>
            <a:ext cx="8153400" cy="54371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mn-MN" smtClean="0"/>
              <a:t>Эхний үе</a:t>
            </a:r>
            <a:endParaRPr lang="en-US" smtClean="0"/>
          </a:p>
          <a:p>
            <a:pPr lvl="1"/>
            <a:r>
              <a:rPr lang="mn-MN" smtClean="0"/>
              <a:t>Хоёрдугаар үе</a:t>
            </a:r>
            <a:endParaRPr lang="en-US" smtClean="0"/>
          </a:p>
          <a:p>
            <a:pPr lvl="2"/>
            <a:r>
              <a:rPr lang="mn-MN" smtClean="0"/>
              <a:t>Гуравдугаар</a:t>
            </a:r>
            <a:endParaRPr lang="en-US" smtClean="0"/>
          </a:p>
          <a:p>
            <a:pPr lvl="3"/>
            <a:r>
              <a:rPr lang="mn-MN" smtClean="0"/>
              <a:t>Дөрөвдүгээр</a:t>
            </a:r>
            <a:endParaRPr lang="en-US" smtClean="0"/>
          </a:p>
          <a:p>
            <a:pPr lvl="4"/>
            <a:r>
              <a:rPr lang="mn-MN" smtClean="0"/>
              <a:t>Тавдугаар </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b="0">
                <a:solidFill>
                  <a:schemeClr val="bg1">
                    <a:lumMod val="50000"/>
                  </a:schemeClr>
                </a:solidFill>
                <a:latin typeface="Arial" pitchFamily="34" charset="0"/>
                <a:cs typeface="Arial" pitchFamily="34" charset="0"/>
              </a:defRPr>
            </a:lvl1pPr>
          </a:lstStyle>
          <a:p>
            <a:pPr>
              <a:defRPr/>
            </a:pPr>
            <a:fld id="{5C755AE5-BCDF-4E55-8D95-23BCFE85E0A1}" type="datetime1">
              <a:rPr lang="en-US" smtClean="0"/>
              <a:pPr>
                <a:defRPr/>
              </a:pPr>
              <a:t>7/1/2014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b="0">
                <a:solidFill>
                  <a:schemeClr val="bg1">
                    <a:lumMod val="50000"/>
                  </a:schemeClr>
                </a:solidFill>
                <a:latin typeface="Arial" pitchFamily="34" charset="0"/>
                <a:cs typeface="Arial" pitchFamily="34" charset="0"/>
              </a:defRPr>
            </a:lvl1pPr>
          </a:lstStyle>
          <a:p>
            <a:pPr>
              <a:defRPr/>
            </a:pPr>
            <a:r>
              <a:rPr lang="mn-MN" smtClean="0"/>
              <a:t>Газар, албаны нэр</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b="0">
                <a:solidFill>
                  <a:schemeClr val="bg1">
                    <a:lumMod val="50000"/>
                  </a:schemeClr>
                </a:solidFill>
                <a:latin typeface="Arial" pitchFamily="34" charset="0"/>
                <a:cs typeface="Arial" pitchFamily="34" charset="0"/>
              </a:defRPr>
            </a:lvl1pPr>
          </a:lstStyle>
          <a:p>
            <a:pPr>
              <a:defRPr/>
            </a:pPr>
            <a:fld id="{A538ADDB-BF15-4C1B-83A7-8DA11749A07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785" r:id="rId1"/>
    <p:sldLayoutId id="2147484793" r:id="rId2"/>
    <p:sldLayoutId id="2147484786" r:id="rId3"/>
    <p:sldLayoutId id="2147484788" r:id="rId4"/>
    <p:sldLayoutId id="2147484789" r:id="rId5"/>
    <p:sldLayoutId id="2147484790" r:id="rId6"/>
    <p:sldLayoutId id="2147484792" r:id="rId7"/>
  </p:sldLayoutIdLst>
  <p:timing>
    <p:tnLst>
      <p:par>
        <p:cTn id="1" dur="indefinite" restart="never" nodeType="tmRoot"/>
      </p:par>
    </p:tnLst>
  </p:timing>
  <p:hf hdr="0"/>
  <p:txStyles>
    <p:titleStyle>
      <a:lvl1pPr algn="l" rtl="0" eaLnBrk="0" fontAlgn="base" hangingPunct="0">
        <a:spcBef>
          <a:spcPct val="0"/>
        </a:spcBef>
        <a:spcAft>
          <a:spcPct val="0"/>
        </a:spcAft>
        <a:defRPr sz="4400" kern="1200">
          <a:solidFill>
            <a:schemeClr val="tx1">
              <a:lumMod val="50000"/>
              <a:lumOff val="50000"/>
            </a:schemeClr>
          </a:solidFill>
          <a:latin typeface="Arial" pitchFamily="34" charset="0"/>
          <a:ea typeface="+mj-ea"/>
          <a:cs typeface="Arial" pitchFamily="34" charset="0"/>
        </a:defRPr>
      </a:lvl1pPr>
      <a:lvl2pPr algn="l" rtl="0" eaLnBrk="0" fontAlgn="base" hangingPunct="0">
        <a:spcBef>
          <a:spcPct val="0"/>
        </a:spcBef>
        <a:spcAft>
          <a:spcPct val="0"/>
        </a:spcAft>
        <a:defRPr sz="4400">
          <a:solidFill>
            <a:srgbClr val="7F7F7F"/>
          </a:solidFill>
          <a:latin typeface="Arial" charset="0"/>
          <a:cs typeface="Arial" charset="0"/>
        </a:defRPr>
      </a:lvl2pPr>
      <a:lvl3pPr algn="l" rtl="0" eaLnBrk="0" fontAlgn="base" hangingPunct="0">
        <a:spcBef>
          <a:spcPct val="0"/>
        </a:spcBef>
        <a:spcAft>
          <a:spcPct val="0"/>
        </a:spcAft>
        <a:defRPr sz="4400">
          <a:solidFill>
            <a:srgbClr val="7F7F7F"/>
          </a:solidFill>
          <a:latin typeface="Arial" charset="0"/>
          <a:cs typeface="Arial" charset="0"/>
        </a:defRPr>
      </a:lvl3pPr>
      <a:lvl4pPr algn="l" rtl="0" eaLnBrk="0" fontAlgn="base" hangingPunct="0">
        <a:spcBef>
          <a:spcPct val="0"/>
        </a:spcBef>
        <a:spcAft>
          <a:spcPct val="0"/>
        </a:spcAft>
        <a:defRPr sz="4400">
          <a:solidFill>
            <a:srgbClr val="7F7F7F"/>
          </a:solidFill>
          <a:latin typeface="Arial" charset="0"/>
          <a:cs typeface="Arial" charset="0"/>
        </a:defRPr>
      </a:lvl4pPr>
      <a:lvl5pPr algn="l" rtl="0" eaLnBrk="0" fontAlgn="base" hangingPunct="0">
        <a:spcBef>
          <a:spcPct val="0"/>
        </a:spcBef>
        <a:spcAft>
          <a:spcPct val="0"/>
        </a:spcAft>
        <a:defRPr sz="4400">
          <a:solidFill>
            <a:srgbClr val="7F7F7F"/>
          </a:solidFill>
          <a:latin typeface="Arial" charset="0"/>
          <a:cs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q"/>
        <a:defRPr sz="16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www.mongolbank.mn/documents/law/geree_zeel_database.pdf"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cib.mongolbank.mn/"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turbat@mongolbank.m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ctrTitle"/>
          </p:nvPr>
        </p:nvSpPr>
        <p:spPr>
          <a:xfrm>
            <a:off x="762000" y="2057400"/>
            <a:ext cx="7772400" cy="2133600"/>
          </a:xfrm>
        </p:spPr>
        <p:txBody>
          <a:bodyPr/>
          <a:lstStyle/>
          <a:p>
            <a:pPr eaLnBrk="1" hangingPunct="1"/>
            <a:r>
              <a:rPr lang="mn-MN" sz="2400" b="1" dirty="0" smtClean="0">
                <a:latin typeface="Times New Roman" pitchFamily="18" charset="0"/>
                <a:cs typeface="Times New Roman" pitchFamily="18" charset="0"/>
              </a:rPr>
              <a:t>ЗЭЭЛИЙН МЭДЭЭЛЛИЙН САН</a:t>
            </a:r>
            <a:endParaRPr lang="en-US" sz="2400" b="1" dirty="0" smtClean="0">
              <a:latin typeface="Times New Roman" pitchFamily="18" charset="0"/>
              <a:cs typeface="Times New Roman" pitchFamily="18" charset="0"/>
            </a:endParaRPr>
          </a:p>
        </p:txBody>
      </p:sp>
      <p:sp>
        <p:nvSpPr>
          <p:cNvPr id="2" name="Date Placeholder 1"/>
          <p:cNvSpPr>
            <a:spLocks noGrp="1"/>
          </p:cNvSpPr>
          <p:nvPr>
            <p:ph type="dt" sz="half" idx="10"/>
          </p:nvPr>
        </p:nvSpPr>
        <p:spPr>
          <a:xfrm>
            <a:off x="457200" y="6248400"/>
            <a:ext cx="1295400" cy="365125"/>
          </a:xfrm>
        </p:spPr>
        <p:txBody>
          <a:bodyPr/>
          <a:lstStyle/>
          <a:p>
            <a:pPr>
              <a:defRPr/>
            </a:pPr>
            <a:fld id="{36B98C70-E5D4-4C31-9123-98C81086CD28}" type="datetime1">
              <a:rPr lang="en-US" smtClean="0">
                <a:latin typeface="Times New Roman" pitchFamily="18" charset="0"/>
                <a:cs typeface="Times New Roman" pitchFamily="18" charset="0"/>
              </a:rPr>
              <a:pPr>
                <a:defRPr/>
              </a:pPr>
              <a:t>7/1/2014</a:t>
            </a:fld>
            <a:endParaRPr lang="en-US" dirty="0">
              <a:latin typeface="Times New Roman" pitchFamily="18" charset="0"/>
              <a:cs typeface="Times New Roman" pitchFamily="18" charset="0"/>
            </a:endParaRPr>
          </a:p>
        </p:txBody>
      </p:sp>
      <p:sp>
        <p:nvSpPr>
          <p:cNvPr id="8" name="Footer Placeholder 7"/>
          <p:cNvSpPr>
            <a:spLocks noGrp="1"/>
          </p:cNvSpPr>
          <p:nvPr>
            <p:ph type="ftr" sz="quarter" idx="20"/>
          </p:nvPr>
        </p:nvSpPr>
        <p:spPr>
          <a:xfrm>
            <a:off x="1752600" y="6019800"/>
            <a:ext cx="5943600" cy="365125"/>
          </a:xfrm>
        </p:spPr>
        <p:txBody>
          <a:bodyPr/>
          <a:lstStyle/>
          <a:p>
            <a:pPr>
              <a:defRPr/>
            </a:pPr>
            <a:r>
              <a:rPr lang="mn-MN" sz="1400" b="1" dirty="0" smtClean="0">
                <a:latin typeface="Times New Roman" pitchFamily="18" charset="0"/>
                <a:cs typeface="Times New Roman" pitchFamily="18" charset="0"/>
              </a:rPr>
              <a:t>Хяналт шалгалтын газар</a:t>
            </a:r>
          </a:p>
          <a:p>
            <a:pPr>
              <a:defRPr/>
            </a:pP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u="sng" dirty="0">
                <a:solidFill>
                  <a:srgbClr val="1203DB"/>
                </a:solidFill>
                <a:latin typeface="Times New Roman" pitchFamily="18" charset="0"/>
                <a:cs typeface="Times New Roman" pitchFamily="18" charset="0"/>
              </a:rPr>
              <a:t>Зээлийн мэдээллийн тухай хууль</a:t>
            </a:r>
            <a:endParaRPr lang="en-US" dirty="0"/>
          </a:p>
        </p:txBody>
      </p:sp>
      <p:sp>
        <p:nvSpPr>
          <p:cNvPr id="3" name="Content Placeholder 2"/>
          <p:cNvSpPr>
            <a:spLocks noGrp="1"/>
          </p:cNvSpPr>
          <p:nvPr>
            <p:ph idx="1"/>
          </p:nvPr>
        </p:nvSpPr>
        <p:spPr/>
        <p:txBody>
          <a:bodyPr/>
          <a:lstStyle/>
          <a:p>
            <a:pPr marL="0" indent="0">
              <a:buNone/>
            </a:pPr>
            <a:r>
              <a:rPr lang="mn-MN" sz="1800" b="1" dirty="0">
                <a:latin typeface="Times New Roman" panose="02020603050405020304" pitchFamily="18" charset="0"/>
                <a:cs typeface="Times New Roman" panose="02020603050405020304" pitchFamily="18" charset="0"/>
              </a:rPr>
              <a:t>29 дүгээр зүйл.Зээлийн мэдээллийн тухай хууль </a:t>
            </a:r>
            <a:r>
              <a:rPr lang="mn-MN" sz="1800" b="1" dirty="0" smtClean="0">
                <a:latin typeface="Times New Roman" panose="02020603050405020304" pitchFamily="18" charset="0"/>
                <a:cs typeface="Times New Roman" panose="02020603050405020304" pitchFamily="18" charset="0"/>
              </a:rPr>
              <a:t>тогтоомж</a:t>
            </a:r>
            <a:endParaRPr lang="en-US" sz="1800" dirty="0" smtClean="0">
              <a:latin typeface="Times New Roman" panose="02020603050405020304" pitchFamily="18" charset="0"/>
              <a:cs typeface="Times New Roman" panose="02020603050405020304" pitchFamily="18" charset="0"/>
            </a:endParaRPr>
          </a:p>
          <a:p>
            <a:pPr marL="0" indent="0">
              <a:buNone/>
            </a:pPr>
            <a:r>
              <a:rPr lang="en-US" sz="1800" b="1" dirty="0" smtClean="0">
                <a:latin typeface="Times New Roman" panose="02020603050405020304" pitchFamily="18" charset="0"/>
                <a:cs typeface="Times New Roman" panose="02020603050405020304" pitchFamily="18" charset="0"/>
              </a:rPr>
              <a:t>з</a:t>
            </a:r>
            <a:r>
              <a:rPr lang="mn-MN" sz="1800" b="1" dirty="0" smtClean="0">
                <a:latin typeface="Times New Roman" panose="02020603050405020304" pitchFamily="18" charset="0"/>
                <a:cs typeface="Times New Roman" panose="02020603050405020304" pitchFamily="18" charset="0"/>
              </a:rPr>
              <a:t>өрчигч</a:t>
            </a:r>
            <a:r>
              <a:rPr lang="en-US" sz="1800" b="1" dirty="0" err="1" smtClean="0">
                <a:latin typeface="Times New Roman" panose="02020603050405020304" pitchFamily="18" charset="0"/>
                <a:cs typeface="Times New Roman" panose="02020603050405020304" pitchFamily="18" charset="0"/>
              </a:rPr>
              <a:t>ид</a:t>
            </a:r>
            <a:r>
              <a:rPr lang="en-US" sz="1800" b="1" dirty="0" smtClean="0">
                <a:latin typeface="Times New Roman" panose="02020603050405020304" pitchFamily="18" charset="0"/>
                <a:cs typeface="Times New Roman" panose="02020603050405020304" pitchFamily="18" charset="0"/>
              </a:rPr>
              <a:t> </a:t>
            </a:r>
            <a:r>
              <a:rPr lang="mn-MN" sz="1800" b="1" dirty="0" smtClean="0">
                <a:latin typeface="Times New Roman" panose="02020603050405020304" pitchFamily="18" charset="0"/>
                <a:cs typeface="Times New Roman" panose="02020603050405020304" pitchFamily="18" charset="0"/>
              </a:rPr>
              <a:t>хүлээлгэх хариуцлага</a:t>
            </a:r>
            <a:endParaRPr lang="en-US" sz="1800" dirty="0" smtClean="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29.1.Зээлийн мэдээллийн тухай хууль тогтоомж зөрчсөн нь эрүүгийн хариуцлага хүлээлгэхээргүй бол гэм буруутай этгээдэд Монголбанкны хянан шалгагч дараах захиргааны хариуцлага хүлээлгэнэ:</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r>
              <a:rPr lang="mn-MN" sz="1800" dirty="0" smtClean="0">
                <a:latin typeface="Times New Roman" panose="02020603050405020304" pitchFamily="18" charset="0"/>
                <a:cs typeface="Times New Roman" panose="02020603050405020304" pitchFamily="18" charset="0"/>
              </a:rPr>
              <a:t>29.1.1.энэ </a:t>
            </a:r>
            <a:r>
              <a:rPr lang="mn-MN" sz="1800" dirty="0">
                <a:latin typeface="Times New Roman" panose="02020603050405020304" pitchFamily="18" charset="0"/>
                <a:cs typeface="Times New Roman" panose="02020603050405020304" pitchFamily="18" charset="0"/>
              </a:rPr>
              <a:t>хуулиар хориглосон мэдээллийг зээлийн мэдээлэлд оруулсан бол гэм буруутай ажилтныг нэг сарын хөдөлмөрийн хөлсний доод хэмжээг арваас хорь дахин нэмэгдүүлсэнтэй тэнцэх хэмжээний төгрөгөөр торгох; </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r>
              <a:rPr lang="mn-MN" sz="1800" dirty="0" smtClean="0">
                <a:latin typeface="Times New Roman" panose="02020603050405020304" pitchFamily="18" charset="0"/>
                <a:cs typeface="Times New Roman" panose="02020603050405020304" pitchFamily="18" charset="0"/>
              </a:rPr>
              <a:t>29.1.2.мэдээлэл </a:t>
            </a:r>
            <a:r>
              <a:rPr lang="mn-MN" sz="1800" dirty="0">
                <a:latin typeface="Times New Roman" panose="02020603050405020304" pitchFamily="18" charset="0"/>
                <a:cs typeface="Times New Roman" panose="02020603050405020304" pitchFamily="18" charset="0"/>
              </a:rPr>
              <a:t>нийлүүлэгч болон зээлийн мэдээллийн үйлчилгээ үзүүлэх этгээд мэдээлэл цуглуулах, нийлүүлэхэд энэ хуул</a:t>
            </a:r>
            <a:r>
              <a:rPr lang="en-US" sz="1800" dirty="0" err="1">
                <a:latin typeface="Times New Roman" panose="02020603050405020304" pitchFamily="18" charset="0"/>
                <a:cs typeface="Times New Roman" panose="02020603050405020304" pitchFamily="18" charset="0"/>
              </a:rPr>
              <a:t>ьд</a:t>
            </a:r>
            <a:r>
              <a:rPr lang="mn-MN" sz="1800" dirty="0">
                <a:latin typeface="Times New Roman" panose="02020603050405020304" pitchFamily="18" charset="0"/>
                <a:cs typeface="Times New Roman" panose="02020603050405020304" pitchFamily="18" charset="0"/>
              </a:rPr>
              <a:t> заасан шаардлагыг зөрчсөн бол нэг сарын хөдөлмөрийн хөлсний доод хэмжээг тавиас нэг зуу дахин нэмэгдүүлсэнтэй тэнцэх хэмжээний төгрөгөөр торгох; </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r>
              <a:rPr lang="mn-MN" sz="1800" dirty="0" smtClean="0">
                <a:latin typeface="Times New Roman" panose="02020603050405020304" pitchFamily="18" charset="0"/>
                <a:cs typeface="Times New Roman" panose="02020603050405020304" pitchFamily="18" charset="0"/>
              </a:rPr>
              <a:t>29.1.3.энэ </a:t>
            </a:r>
            <a:r>
              <a:rPr lang="mn-MN" sz="1800" dirty="0">
                <a:latin typeface="Times New Roman" panose="02020603050405020304" pitchFamily="18" charset="0"/>
                <a:cs typeface="Times New Roman" panose="02020603050405020304" pitchFamily="18" charset="0"/>
              </a:rPr>
              <a:t>хуулийн 7.2-т заасныг зөрчсөн иргэнийг нэг сарын хөдөлмөрийн хөлсний доод хэмжээг арваас гуч дахин нэмэгдүүлсэнтэй тэнцэх хэмжээний төгрөгөөр торгох, албан тушаалтныг нэг сарын хөдөлмөрийн хөлсний доод хэмжээг гучаас тавь дахин нэмэгдүүлсэнтэй тэнцэх хэмжээний төгрөгөөр торгох, аж ахуйн нэгж, байгууллагыг нэг сарын хөдөлмөрийн хөлсний доод хэмжээг тавиас дал дахин нэмэгдүүлсэнтэй тэнцэх хэмжээний төгрөгөөр торгох;</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endParaRPr lang="en-US" sz="1800"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10</a:t>
            </a:fld>
            <a:endParaRPr lang="en-US" dirty="0"/>
          </a:p>
        </p:txBody>
      </p:sp>
    </p:spTree>
    <p:extLst>
      <p:ext uri="{BB962C8B-B14F-4D97-AF65-F5344CB8AC3E}">
        <p14:creationId xmlns="" xmlns:p14="http://schemas.microsoft.com/office/powerpoint/2010/main" val="2843786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u="sng" dirty="0">
                <a:solidFill>
                  <a:srgbClr val="1203DB"/>
                </a:solidFill>
                <a:latin typeface="Times New Roman" pitchFamily="18" charset="0"/>
                <a:cs typeface="Times New Roman" pitchFamily="18" charset="0"/>
              </a:rPr>
              <a:t>Зээлийн мэдээллийн тухай хууль</a:t>
            </a:r>
            <a:endParaRPr lang="en-US" dirty="0"/>
          </a:p>
        </p:txBody>
      </p:sp>
      <p:sp>
        <p:nvSpPr>
          <p:cNvPr id="3" name="Content Placeholder 2"/>
          <p:cNvSpPr>
            <a:spLocks noGrp="1"/>
          </p:cNvSpPr>
          <p:nvPr>
            <p:ph idx="1"/>
          </p:nvPr>
        </p:nvSpPr>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mn-MN" sz="2000" dirty="0" smtClean="0">
                <a:latin typeface="Times New Roman" panose="02020603050405020304" pitchFamily="18" charset="0"/>
                <a:cs typeface="Times New Roman" panose="02020603050405020304" pitchFamily="18" charset="0"/>
              </a:rPr>
              <a:t>29.1.4.мэдээллийг </a:t>
            </a:r>
            <a:r>
              <a:rPr lang="mn-MN" sz="2000" dirty="0">
                <a:latin typeface="Times New Roman" panose="02020603050405020304" pitchFamily="18" charset="0"/>
                <a:cs typeface="Times New Roman" panose="02020603050405020304" pitchFamily="18" charset="0"/>
              </a:rPr>
              <a:t>ашиглах журмыг зөрчсөн, хууль бусаар ашигласан бол гэм буруутай этгээдийг нэг сарын хөдөлмөрийн хөлсний доод хэмжээг тавиас нэг зуу дахин нэмэгдүүлсэнтэй тэнцэх хэмжээний төгрөгөөр торгох; </a:t>
            </a: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mn-MN" sz="2000" dirty="0">
                <a:latin typeface="Times New Roman" panose="02020603050405020304" pitchFamily="18" charset="0"/>
                <a:cs typeface="Times New Roman" panose="02020603050405020304" pitchFamily="18" charset="0"/>
              </a:rPr>
              <a:t>29.1.5.мэдээллийн нууцлалыг хамгаалах, аюулгүй байдлыг хангаагүйгээс бусдад хохирол учруулсан бол гэм буруутай этгээдийг нэг сарын хөдөлмөрийн хөлсний доод хэмжээг тавиас нэг зуу дахин нэмэгдүүлсэнтэй тэнцэх хэмжээний төгрөгөөр торгох;</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 </a:t>
            </a:r>
          </a:p>
          <a:p>
            <a:pPr marL="0" indent="0">
              <a:buNone/>
            </a:pPr>
            <a:r>
              <a:rPr lang="mn-MN" sz="2000" dirty="0">
                <a:latin typeface="Times New Roman" panose="02020603050405020304" pitchFamily="18" charset="0"/>
                <a:cs typeface="Times New Roman" panose="02020603050405020304" pitchFamily="18" charset="0"/>
              </a:rPr>
              <a:t>29.2.Мэдээлэл нийлүүлэгчээс нийлүүлсэн мэдээллийн үнэн зөв эсэхийн талаар зээлийн мэдээллийн үйлчилгээ үзүүлэх этгээд, түүний ажилтан хариуцлага хүлээхгүй.   </a:t>
            </a: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endParaRPr lang="en-US"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11</a:t>
            </a:fld>
            <a:endParaRPr lang="en-US" dirty="0"/>
          </a:p>
        </p:txBody>
      </p:sp>
    </p:spTree>
    <p:extLst>
      <p:ext uri="{BB962C8B-B14F-4D97-AF65-F5344CB8AC3E}">
        <p14:creationId xmlns="" xmlns:p14="http://schemas.microsoft.com/office/powerpoint/2010/main" val="3849511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u="sng" dirty="0">
                <a:solidFill>
                  <a:srgbClr val="1203DB"/>
                </a:solidFill>
                <a:latin typeface="Times New Roman" pitchFamily="18" charset="0"/>
                <a:cs typeface="Times New Roman" pitchFamily="18" charset="0"/>
              </a:rPr>
              <a:t>Зээлийн </a:t>
            </a:r>
            <a:r>
              <a:rPr lang="mn-MN" b="1" u="sng" dirty="0" smtClean="0">
                <a:solidFill>
                  <a:srgbClr val="1203DB"/>
                </a:solidFill>
                <a:latin typeface="Times New Roman" pitchFamily="18" charset="0"/>
                <a:cs typeface="Times New Roman" pitchFamily="18" charset="0"/>
              </a:rPr>
              <a:t>мэдээллийн санд нэвтрэх эрх авах</a:t>
            </a:r>
            <a:endParaRPr lang="en-US" dirty="0">
              <a:solidFill>
                <a:schemeClr val="accent1"/>
              </a:solidFill>
            </a:endParaRPr>
          </a:p>
        </p:txBody>
      </p:sp>
      <p:sp>
        <p:nvSpPr>
          <p:cNvPr id="3" name="Content Placeholder 2"/>
          <p:cNvSpPr>
            <a:spLocks noGrp="1"/>
          </p:cNvSpPr>
          <p:nvPr>
            <p:ph idx="1"/>
          </p:nvPr>
        </p:nvSpPr>
        <p:spPr/>
        <p:txBody>
          <a:bodyPr/>
          <a:lstStyle/>
          <a:p>
            <a:r>
              <a:rPr lang="mn-MN" sz="1800" b="1" dirty="0">
                <a:latin typeface="Times New Roman" panose="02020603050405020304" pitchFamily="18" charset="0"/>
                <a:cs typeface="Times New Roman" panose="02020603050405020304" pitchFamily="18" charset="0"/>
              </a:rPr>
              <a:t>Зээлийн мэдээллийн санд хандах ажилтаны</a:t>
            </a:r>
            <a:r>
              <a:rPr lang="mn-MN" sz="1800" b="1" dirty="0" smtClean="0">
                <a:latin typeface="Times New Roman" panose="02020603050405020304" pitchFamily="18" charset="0"/>
                <a:cs typeface="Times New Roman" panose="02020603050405020304" pitchFamily="18" charset="0"/>
              </a:rPr>
              <a:t>:</a:t>
            </a:r>
            <a:endParaRPr lang="en-US" sz="1800" b="1"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   Эцгийн </a:t>
            </a:r>
            <a:r>
              <a:rPr lang="mn-MN" sz="1800" dirty="0">
                <a:latin typeface="Times New Roman" panose="02020603050405020304" pitchFamily="18" charset="0"/>
                <a:cs typeface="Times New Roman" panose="02020603050405020304" pitchFamily="18" charset="0"/>
              </a:rPr>
              <a:t>болон өөрийн </a:t>
            </a:r>
            <a:r>
              <a:rPr lang="mn-MN" sz="1800" dirty="0" smtClean="0">
                <a:latin typeface="Times New Roman" panose="02020603050405020304" pitchFamily="18" charset="0"/>
                <a:cs typeface="Times New Roman" panose="02020603050405020304" pitchFamily="18" charset="0"/>
              </a:rPr>
              <a:t>нэр</a:t>
            </a:r>
            <a:r>
              <a:rPr lang="mn-MN" sz="18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   Гар </a:t>
            </a:r>
            <a:r>
              <a:rPr lang="mn-MN" sz="1800" dirty="0">
                <a:latin typeface="Times New Roman" panose="02020603050405020304" pitchFamily="18" charset="0"/>
                <a:cs typeface="Times New Roman" panose="02020603050405020304" pitchFamily="18" charset="0"/>
              </a:rPr>
              <a:t>утас  /тогтмол байх</a:t>
            </a:r>
            <a:r>
              <a:rPr lang="mn-MN"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   И-мейл </a:t>
            </a:r>
            <a:r>
              <a:rPr lang="mn-MN" sz="1800" dirty="0">
                <a:latin typeface="Times New Roman" panose="02020603050405020304" pitchFamily="18" charset="0"/>
                <a:cs typeface="Times New Roman" panose="02020603050405020304" pitchFamily="18" charset="0"/>
              </a:rPr>
              <a:t>хаяг</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Байгууллагын </a:t>
            </a:r>
            <a:r>
              <a:rPr lang="en-US" sz="1800" dirty="0">
                <a:latin typeface="Times New Roman" panose="02020603050405020304" pitchFamily="18" charset="0"/>
                <a:cs typeface="Times New Roman" panose="02020603050405020304" pitchFamily="18" charset="0"/>
              </a:rPr>
              <a:t>IP-</a:t>
            </a:r>
            <a:r>
              <a:rPr lang="mn-MN" sz="1800" dirty="0">
                <a:latin typeface="Times New Roman" panose="02020603050405020304" pitchFamily="18" charset="0"/>
                <a:cs typeface="Times New Roman" panose="02020603050405020304" pitchFamily="18" charset="0"/>
              </a:rPr>
              <a:t>хаяг  /аль болох тогтмол, өөрчлөгдөхгүй байх ба үүнийг </a:t>
            </a:r>
            <a:r>
              <a:rPr lang="mn-MN" sz="1800" dirty="0" smtClean="0">
                <a:latin typeface="Times New Roman" panose="02020603050405020304" pitchFamily="18" charset="0"/>
                <a:cs typeface="Times New Roman" panose="02020603050405020304" pitchFamily="18" charset="0"/>
              </a:rPr>
              <a:t>интернетийн </a:t>
            </a:r>
            <a:r>
              <a:rPr lang="mn-MN" sz="1800" dirty="0">
                <a:latin typeface="Times New Roman" panose="02020603050405020304" pitchFamily="18" charset="0"/>
                <a:cs typeface="Times New Roman" panose="02020603050405020304" pitchFamily="18" charset="0"/>
              </a:rPr>
              <a:t>үйлчилгээ үзүүлдэг компаниасаа авна</a:t>
            </a:r>
            <a:r>
              <a:rPr lang="mn-MN" sz="1800" dirty="0" smtClean="0">
                <a:latin typeface="Times New Roman" panose="02020603050405020304" pitchFamily="18" charset="0"/>
                <a:cs typeface="Times New Roman" panose="02020603050405020304" pitchFamily="18" charset="0"/>
              </a:rPr>
              <a:t>/:                                                                                                                                     Байгууллагын </a:t>
            </a:r>
            <a:r>
              <a:rPr lang="mn-MN" sz="1800" dirty="0">
                <a:latin typeface="Times New Roman" panose="02020603050405020304" pitchFamily="18" charset="0"/>
                <a:cs typeface="Times New Roman" panose="02020603050405020304" pitchFamily="18" charset="0"/>
              </a:rPr>
              <a:t>захирлын овог нэр, гар утасны </a:t>
            </a:r>
            <a:r>
              <a:rPr lang="mn-MN" sz="1800" dirty="0" smtClean="0">
                <a:latin typeface="Times New Roman" panose="02020603050405020304" pitchFamily="18" charset="0"/>
                <a:cs typeface="Times New Roman" panose="02020603050405020304" pitchFamily="18" charset="0"/>
              </a:rPr>
              <a:t>дугаар:</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Байгууллагын  албан ёсны нэр</a:t>
            </a:r>
            <a:r>
              <a:rPr lang="mn-MN" sz="1800" dirty="0">
                <a:latin typeface="Times New Roman" panose="02020603050405020304" pitchFamily="18" charset="0"/>
                <a:cs typeface="Times New Roman" panose="02020603050405020304" pitchFamily="18" charset="0"/>
              </a:rPr>
              <a:t>, </a:t>
            </a:r>
            <a:r>
              <a:rPr lang="mn-MN" sz="1800" dirty="0" smtClean="0">
                <a:latin typeface="Times New Roman" panose="02020603050405020304" pitchFamily="18" charset="0"/>
                <a:cs typeface="Times New Roman" panose="02020603050405020304" pitchFamily="18" charset="0"/>
              </a:rPr>
              <a:t>хаяг:</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Байгууллагын утасны дугаар:</a:t>
            </a:r>
            <a:r>
              <a:rPr lang="mn-MN" sz="1800" dirty="0">
                <a:latin typeface="Times New Roman" panose="02020603050405020304" pitchFamily="18" charset="0"/>
                <a:cs typeface="Times New Roman" panose="02020603050405020304" pitchFamily="18" charset="0"/>
              </a:rPr>
              <a:t> </a:t>
            </a:r>
            <a:r>
              <a:rPr lang="mn-MN" sz="180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r>
              <a:rPr lang="mn-MN" sz="1800" dirty="0">
                <a:latin typeface="Times New Roman" panose="02020603050405020304" pitchFamily="18" charset="0"/>
                <a:cs typeface="Times New Roman" panose="02020603050405020304" pitchFamily="18" charset="0"/>
              </a:rPr>
              <a:t> М</a:t>
            </a:r>
            <a:r>
              <a:rPr lang="mn-MN" sz="1800" dirty="0" smtClean="0">
                <a:latin typeface="Times New Roman" panose="02020603050405020304" pitchFamily="18" charset="0"/>
                <a:cs typeface="Times New Roman" panose="02020603050405020304" pitchFamily="18" charset="0"/>
              </a:rPr>
              <a:t>икро </a:t>
            </a:r>
            <a:r>
              <a:rPr lang="mn-MN" sz="1800" dirty="0">
                <a:latin typeface="Times New Roman" panose="02020603050405020304" pitchFamily="18" charset="0"/>
                <a:cs typeface="Times New Roman" panose="02020603050405020304" pitchFamily="18" charset="0"/>
              </a:rPr>
              <a:t>финанс програмыг татаж </a:t>
            </a:r>
            <a:r>
              <a:rPr lang="mn-MN" sz="1800" dirty="0" smtClean="0">
                <a:latin typeface="Times New Roman" panose="02020603050405020304" pitchFamily="18" charset="0"/>
                <a:cs typeface="Times New Roman" panose="02020603050405020304" pitchFamily="18" charset="0"/>
              </a:rPr>
              <a:t>суулгах /СЗХ-ны </a:t>
            </a:r>
            <a:r>
              <a:rPr lang="mn-MN" sz="1800" dirty="0">
                <a:latin typeface="Times New Roman" panose="02020603050405020304" pitchFamily="18" charset="0"/>
                <a:cs typeface="Times New Roman" panose="02020603050405020304" pitchFamily="18" charset="0"/>
              </a:rPr>
              <a:t>сайтнаас татан </a:t>
            </a:r>
            <a:r>
              <a:rPr lang="mn-MN" sz="1800" dirty="0" smtClean="0">
                <a:latin typeface="Times New Roman" panose="02020603050405020304" pitchFamily="18" charset="0"/>
                <a:cs typeface="Times New Roman" panose="02020603050405020304" pitchFamily="18" charset="0"/>
              </a:rPr>
              <a:t>авах ба энэ </a:t>
            </a:r>
            <a:r>
              <a:rPr lang="mn-MN" sz="1800" dirty="0">
                <a:latin typeface="Times New Roman" panose="02020603050405020304" pitchFamily="18" charset="0"/>
                <a:cs typeface="Times New Roman" panose="02020603050405020304" pitchFamily="18" charset="0"/>
              </a:rPr>
              <a:t>програмын гарын авлага нь СЗХ-ны сайт дээр програмынхаа яг доор нь </a:t>
            </a:r>
            <a:r>
              <a:rPr lang="mn-MN" sz="1800" dirty="0" smtClean="0">
                <a:latin typeface="Times New Roman" panose="02020603050405020304" pitchFamily="18" charset="0"/>
                <a:cs typeface="Times New Roman" panose="02020603050405020304" pitchFamily="18" charset="0"/>
              </a:rPr>
              <a:t>байгаа/ програмтай сайн танилцаад </a:t>
            </a:r>
            <a:r>
              <a:rPr lang="mn-MN" sz="1800" dirty="0">
                <a:latin typeface="Times New Roman" panose="02020603050405020304" pitchFamily="18" charset="0"/>
                <a:cs typeface="Times New Roman" panose="02020603050405020304" pitchFamily="18" charset="0"/>
              </a:rPr>
              <a:t>програмыг суулгачихсан гээд над руу мейл явуулаарай</a:t>
            </a:r>
            <a:r>
              <a:rPr lang="mn-MN"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r>
              <a:rPr lang="mn-MN" sz="1800" dirty="0">
                <a:latin typeface="Times New Roman" panose="02020603050405020304" pitchFamily="18" charset="0"/>
                <a:cs typeface="Times New Roman" panose="02020603050405020304" pitchFamily="18" charset="0"/>
              </a:rPr>
              <a:t>Х</a:t>
            </a:r>
            <a:r>
              <a:rPr lang="mn-MN" sz="1800" dirty="0" smtClean="0">
                <a:latin typeface="Times New Roman" panose="02020603050405020304" pitchFamily="18" charset="0"/>
                <a:cs typeface="Times New Roman" panose="02020603050405020304" pitchFamily="18" charset="0"/>
              </a:rPr>
              <a:t>амтран </a:t>
            </a:r>
            <a:r>
              <a:rPr lang="mn-MN" sz="1800" dirty="0">
                <a:latin typeface="Times New Roman" panose="02020603050405020304" pitchFamily="18" charset="0"/>
                <a:cs typeface="Times New Roman" panose="02020603050405020304" pitchFamily="18" charset="0"/>
              </a:rPr>
              <a:t>ажиллах гэрээний маягтийг манай Монголбанкны сайт</a:t>
            </a:r>
            <a:r>
              <a:rPr lang="en-US" sz="1800" dirty="0">
                <a:latin typeface="Times New Roman" panose="02020603050405020304" pitchFamily="18" charset="0"/>
                <a:cs typeface="Times New Roman" panose="02020603050405020304" pitchFamily="18" charset="0"/>
              </a:rPr>
              <a:t> (</a:t>
            </a:r>
            <a:r>
              <a:rPr lang="mn-MN" sz="1800" u="sng" dirty="0">
                <a:latin typeface="Times New Roman" panose="02020603050405020304" pitchFamily="18" charset="0"/>
                <a:cs typeface="Times New Roman" panose="02020603050405020304" pitchFamily="18" charset="0"/>
                <a:hlinkClick r:id="rId2"/>
              </a:rPr>
              <a:t>http://www.mongolbank.mn/documents/law/geree_zeel_database.pdf</a:t>
            </a:r>
            <a:r>
              <a:rPr lang="en-US" sz="1800" dirty="0">
                <a:latin typeface="Times New Roman" panose="02020603050405020304" pitchFamily="18" charset="0"/>
                <a:cs typeface="Times New Roman" panose="02020603050405020304" pitchFamily="18" charset="0"/>
              </a:rPr>
              <a:t>/)-</a:t>
            </a:r>
            <a:r>
              <a:rPr lang="mn-MN" sz="1800" dirty="0">
                <a:latin typeface="Times New Roman" panose="02020603050405020304" pitchFamily="18" charset="0"/>
                <a:cs typeface="Times New Roman" panose="02020603050405020304" pitchFamily="18" charset="0"/>
              </a:rPr>
              <a:t>наас татаж аваад асуултын дагуу бөглөх, тамга тэмдгээ тод  дарж 2 хувь үйлдээд манайд ирүүлнэ </a:t>
            </a:r>
            <a:r>
              <a:rPr lang="en-US" dirty="0"/>
              <a:t> </a:t>
            </a:r>
            <a:r>
              <a:rPr lang="mn-MN" dirty="0"/>
              <a:t> </a:t>
            </a:r>
            <a:endParaRPr lang="en-US" dirty="0"/>
          </a:p>
          <a:p>
            <a:endParaRPr lang="en-US"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12</a:t>
            </a:fld>
            <a:endParaRPr lang="en-US" dirty="0"/>
          </a:p>
        </p:txBody>
      </p:sp>
    </p:spTree>
    <p:extLst>
      <p:ext uri="{BB962C8B-B14F-4D97-AF65-F5344CB8AC3E}">
        <p14:creationId xmlns="" xmlns:p14="http://schemas.microsoft.com/office/powerpoint/2010/main" val="3841581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u="sng" dirty="0">
                <a:solidFill>
                  <a:srgbClr val="1203DB"/>
                </a:solidFill>
                <a:latin typeface="Times New Roman" pitchFamily="18" charset="0"/>
                <a:cs typeface="Times New Roman" pitchFamily="18" charset="0"/>
              </a:rPr>
              <a:t>Зээлийн мэдээллийн санд нэвтрэх эрх авах</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mn-MN" sz="2000" u="sng" dirty="0">
                <a:latin typeface="Times New Roman" panose="02020603050405020304" pitchFamily="18" charset="0"/>
                <a:cs typeface="Times New Roman" panose="02020603050405020304" pitchFamily="18" charset="0"/>
                <a:hlinkClick r:id="rId2"/>
              </a:rPr>
              <a:t>https://cib.mongolbank.mn/</a:t>
            </a:r>
            <a:r>
              <a:rPr lang="mn-MN" sz="2000" dirty="0">
                <a:latin typeface="Times New Roman" panose="02020603050405020304" pitchFamily="18" charset="0"/>
                <a:cs typeface="Times New Roman" panose="02020603050405020304" pitchFamily="18" charset="0"/>
              </a:rPr>
              <a:t> вебээр ЗМС-нд хандахад болон микрофинанс програмыг ашиглахад хэрэглэгдэх өгөгдөхүүнүүд:</a:t>
            </a:r>
            <a:endParaRPr lang="en-US" sz="2000" dirty="0">
              <a:latin typeface="Times New Roman" panose="02020603050405020304" pitchFamily="18" charset="0"/>
              <a:cs typeface="Times New Roman" panose="02020603050405020304" pitchFamily="18" charset="0"/>
            </a:endParaRPr>
          </a:p>
          <a:p>
            <a:pPr marL="0" indent="0">
              <a:buNone/>
            </a:pPr>
            <a:r>
              <a:rPr lang="mn-MN"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1.</a:t>
            </a:r>
            <a:r>
              <a:rPr lang="mn-MN" sz="2000" dirty="0" smtClean="0">
                <a:latin typeface="Times New Roman" panose="02020603050405020304" pitchFamily="18" charset="0"/>
                <a:cs typeface="Times New Roman" panose="02020603050405020304" pitchFamily="18" charset="0"/>
              </a:rPr>
              <a:t>Байгууллагын </a:t>
            </a:r>
            <a:r>
              <a:rPr lang="mn-MN" sz="2000" dirty="0">
                <a:latin typeface="Times New Roman" panose="02020603050405020304" pitchFamily="18" charset="0"/>
                <a:cs typeface="Times New Roman" panose="02020603050405020304" pitchFamily="18" charset="0"/>
              </a:rPr>
              <a:t>код: </a:t>
            </a:r>
            <a:r>
              <a:rPr lang="mn-MN" sz="2000" dirty="0" smtClean="0">
                <a:latin typeface="Times New Roman" panose="02020603050405020304" pitchFamily="18" charset="0"/>
                <a:cs typeface="Times New Roman" panose="02020603050405020304" pitchFamily="18" charset="0"/>
              </a:rPr>
              <a:t>00</a:t>
            </a:r>
            <a:r>
              <a:rPr lang="en-US" sz="2000" dirty="0" smtClean="0">
                <a:latin typeface="Times New Roman" panose="02020603050405020304" pitchFamily="18" charset="0"/>
                <a:cs typeface="Times New Roman" panose="02020603050405020304" pitchFamily="18" charset="0"/>
              </a:rPr>
              <a:t>89ay0000</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2.</a:t>
            </a:r>
            <a:r>
              <a:rPr lang="mn-MN" sz="2000" dirty="0" smtClean="0">
                <a:latin typeface="Times New Roman" panose="02020603050405020304" pitchFamily="18" charset="0"/>
                <a:cs typeface="Times New Roman" panose="02020603050405020304" pitchFamily="18" charset="0"/>
              </a:rPr>
              <a:t>Салбарын </a:t>
            </a:r>
            <a:r>
              <a:rPr lang="mn-MN" sz="2000" dirty="0">
                <a:latin typeface="Times New Roman" panose="02020603050405020304" pitchFamily="18" charset="0"/>
                <a:cs typeface="Times New Roman" panose="02020603050405020304" pitchFamily="18" charset="0"/>
              </a:rPr>
              <a:t>код</a:t>
            </a:r>
            <a:r>
              <a:rPr lang="mn-MN" sz="20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 </a:t>
            </a:r>
            <a:r>
              <a:rPr lang="mn-MN" sz="2000" dirty="0">
                <a:latin typeface="Times New Roman" panose="02020603050405020304" pitchFamily="18" charset="0"/>
                <a:cs typeface="Times New Roman" panose="02020603050405020304" pitchFamily="18" charset="0"/>
              </a:rPr>
              <a:t>00</a:t>
            </a:r>
            <a:r>
              <a:rPr lang="en-US" sz="2000" dirty="0" smtClean="0">
                <a:latin typeface="Times New Roman" panose="02020603050405020304" pitchFamily="18" charset="0"/>
                <a:cs typeface="Times New Roman" panose="02020603050405020304" pitchFamily="18" charset="0"/>
              </a:rPr>
              <a:t>89ay00001</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3.</a:t>
            </a:r>
            <a:r>
              <a:rPr lang="mn-MN" sz="2000" dirty="0" smtClean="0">
                <a:latin typeface="Times New Roman" panose="02020603050405020304" pitchFamily="18" charset="0"/>
                <a:cs typeface="Times New Roman" panose="02020603050405020304" pitchFamily="18" charset="0"/>
              </a:rPr>
              <a:t>Нэвтрэх </a:t>
            </a:r>
            <a:r>
              <a:rPr lang="mn-MN" sz="2000" dirty="0">
                <a:latin typeface="Times New Roman" panose="02020603050405020304" pitchFamily="18" charset="0"/>
                <a:cs typeface="Times New Roman" panose="02020603050405020304" pitchFamily="18" charset="0"/>
              </a:rPr>
              <a:t>нэр: с</a:t>
            </a:r>
            <a:r>
              <a:rPr lang="en-US" sz="2000" dirty="0" err="1" smtClean="0">
                <a:latin typeface="Times New Roman" panose="02020603050405020304" pitchFamily="18" charset="0"/>
                <a:cs typeface="Times New Roman" panose="02020603050405020304" pitchFamily="18" charset="0"/>
              </a:rPr>
              <a:t>ib</a:t>
            </a:r>
            <a:r>
              <a:rPr lang="mn-MN" sz="2000" dirty="0" smtClean="0">
                <a:latin typeface="Times New Roman" panose="02020603050405020304" pitchFamily="18" charset="0"/>
                <a:cs typeface="Times New Roman" panose="02020603050405020304" pitchFamily="18" charset="0"/>
              </a:rPr>
              <a:t>00</a:t>
            </a:r>
            <a:r>
              <a:rPr lang="en-US" sz="2000" dirty="0" smtClean="0">
                <a:latin typeface="Times New Roman" panose="02020603050405020304" pitchFamily="18" charset="0"/>
                <a:cs typeface="Times New Roman" panose="02020603050405020304" pitchFamily="18" charset="0"/>
              </a:rPr>
              <a:t>89ay001      </a:t>
            </a:r>
          </a:p>
          <a:p>
            <a:pPr marL="0" indent="0">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4.</a:t>
            </a:r>
            <a:r>
              <a:rPr lang="mn-MN" sz="2000" dirty="0" smtClean="0">
                <a:latin typeface="Times New Roman" panose="02020603050405020304" pitchFamily="18" charset="0"/>
                <a:cs typeface="Times New Roman" panose="02020603050405020304" pitchFamily="18" charset="0"/>
              </a:rPr>
              <a:t>Нууц </a:t>
            </a:r>
            <a:r>
              <a:rPr lang="mn-MN" sz="2000" dirty="0">
                <a:latin typeface="Times New Roman" panose="02020603050405020304" pitchFamily="18" charset="0"/>
                <a:cs typeface="Times New Roman" panose="02020603050405020304" pitchFamily="18" charset="0"/>
              </a:rPr>
              <a:t>үг: 123456 / үүнийг солих шаардлагатай ба сольсон гээд надад хариу мэдэгдэх</a:t>
            </a:r>
            <a:r>
              <a:rPr lang="mn-MN"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mn-MN" sz="1800" b="1" i="1" dirty="0" smtClean="0">
                <a:latin typeface="Times New Roman" panose="02020603050405020304" pitchFamily="18" charset="0"/>
                <a:cs typeface="Times New Roman" panose="02020603050405020304" pitchFamily="18" charset="0"/>
              </a:rPr>
              <a:t>Жич: Програмыг </a:t>
            </a:r>
            <a:r>
              <a:rPr lang="mn-MN" sz="1800" b="1" i="1" dirty="0">
                <a:latin typeface="Times New Roman" panose="02020603050405020304" pitchFamily="18" charset="0"/>
                <a:cs typeface="Times New Roman" panose="02020603050405020304" pitchFamily="18" charset="0"/>
              </a:rPr>
              <a:t>хэрхэн ашиглах болон ямар нэг програмын алдаа, доголдол, програмтай холбоотой бусад асуудлаар </a:t>
            </a:r>
            <a:r>
              <a:rPr lang="en-US" sz="1800" b="1" i="1" dirty="0">
                <a:latin typeface="Times New Roman" panose="02020603050405020304" pitchFamily="18" charset="0"/>
                <a:cs typeface="Times New Roman" panose="02020603050405020304" pitchFamily="18" charset="0"/>
              </a:rPr>
              <a:t>USI </a:t>
            </a:r>
            <a:r>
              <a:rPr lang="mn-MN" sz="1800" b="1" i="1" dirty="0">
                <a:latin typeface="Times New Roman" panose="02020603050405020304" pitchFamily="18" charset="0"/>
                <a:cs typeface="Times New Roman" panose="02020603050405020304" pitchFamily="18" charset="0"/>
              </a:rPr>
              <a:t>ХХК-ний ажилтан </a:t>
            </a:r>
            <a:r>
              <a:rPr lang="mn-MN" sz="1800" b="1" i="1" dirty="0">
                <a:solidFill>
                  <a:srgbClr val="FF0000"/>
                </a:solidFill>
                <a:latin typeface="Times New Roman" panose="02020603050405020304" pitchFamily="18" charset="0"/>
                <a:cs typeface="Times New Roman" panose="02020603050405020304" pitchFamily="18" charset="0"/>
              </a:rPr>
              <a:t>Бат-Оюун /утас нь 99634855</a:t>
            </a:r>
            <a:r>
              <a:rPr lang="mn-MN" sz="1800" b="1" i="1" dirty="0">
                <a:latin typeface="Times New Roman" panose="02020603050405020304" pitchFamily="18" charset="0"/>
                <a:cs typeface="Times New Roman" panose="02020603050405020304" pitchFamily="18" charset="0"/>
              </a:rPr>
              <a:t>/-тай холбогдож зөвлөгөө </a:t>
            </a:r>
            <a:r>
              <a:rPr lang="mn-MN" sz="1800" b="1" i="1" dirty="0" smtClean="0">
                <a:latin typeface="Times New Roman" panose="02020603050405020304" pitchFamily="18" charset="0"/>
                <a:cs typeface="Times New Roman" panose="02020603050405020304" pitchFamily="18" charset="0"/>
              </a:rPr>
              <a:t>авна.</a:t>
            </a:r>
            <a:endParaRPr lang="en-US" sz="1800" b="1" i="1" dirty="0">
              <a:latin typeface="Times New Roman" panose="02020603050405020304" pitchFamily="18" charset="0"/>
              <a:cs typeface="Times New Roman" panose="02020603050405020304" pitchFamily="18" charset="0"/>
            </a:endParaRPr>
          </a:p>
          <a:p>
            <a:pPr marL="0" indent="0">
              <a:buNone/>
            </a:pPr>
            <a:r>
              <a:rPr lang="mn-MN"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endParaRPr lang="en-US"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smtClean="0"/>
              <a:t>Газар, албаны нэр</a:t>
            </a:r>
            <a:endParaRPr lang="en-US"/>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13</a:t>
            </a:fld>
            <a:endParaRPr lang="en-US" dirty="0"/>
          </a:p>
        </p:txBody>
      </p:sp>
    </p:spTree>
    <p:extLst>
      <p:ext uri="{BB962C8B-B14F-4D97-AF65-F5344CB8AC3E}">
        <p14:creationId xmlns="" xmlns:p14="http://schemas.microsoft.com/office/powerpoint/2010/main" val="3119628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mn-MN" sz="3600" b="1" dirty="0" smtClean="0">
                <a:solidFill>
                  <a:srgbClr val="00B0F0"/>
                </a:solidFill>
                <a:latin typeface="Times New Roman" pitchFamily="18" charset="0"/>
                <a:cs typeface="Times New Roman" pitchFamily="18" charset="0"/>
              </a:rPr>
              <a:t>АНХААРАЛ ХАНДУУЛСАНД БАЯРЛАЛАА</a:t>
            </a:r>
            <a:endParaRPr lang="en-US" sz="36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pPr>
              <a:defRPr/>
            </a:pPr>
            <a:fld id="{216C7AEC-5D25-4A20-B8C6-EB8C5D47D0B6}" type="datetime1">
              <a:rPr lang="en-US" smtClean="0">
                <a:latin typeface="Times New Roman" pitchFamily="18" charset="0"/>
                <a:cs typeface="Times New Roman" pitchFamily="18" charset="0"/>
              </a:rPr>
              <a:pPr>
                <a:defRPr/>
              </a:pPr>
              <a:t>7/1/2014</a:t>
            </a:fld>
            <a:endParaRPr lang="en-US">
              <a:latin typeface="Times New Roman" pitchFamily="18" charset="0"/>
              <a:cs typeface="Times New Roman" pitchFamily="18" charset="0"/>
            </a:endParaRPr>
          </a:p>
        </p:txBody>
      </p:sp>
      <p:sp>
        <p:nvSpPr>
          <p:cNvPr id="5" name="Footer Placeholder 4"/>
          <p:cNvSpPr>
            <a:spLocks noGrp="1"/>
          </p:cNvSpPr>
          <p:nvPr>
            <p:ph type="ftr" sz="quarter" idx="20"/>
          </p:nvPr>
        </p:nvSpPr>
        <p:spPr>
          <a:xfrm>
            <a:off x="2133600" y="6356350"/>
            <a:ext cx="4953000" cy="365125"/>
          </a:xfrm>
        </p:spPr>
        <p:txBody>
          <a:bodyPr/>
          <a:lstStyle/>
          <a:p>
            <a:pPr>
              <a:defRPr/>
            </a:pPr>
            <a:r>
              <a:rPr lang="mn-MN" b="1" dirty="0" smtClean="0">
                <a:latin typeface="Times New Roman" pitchFamily="18" charset="0"/>
                <a:cs typeface="Times New Roman" pitchFamily="18" charset="0"/>
              </a:rPr>
              <a:t>Хяналт шалгалтын газар</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467600" cy="5562600"/>
          </a:xfrm>
        </p:spPr>
        <p:txBody>
          <a:bodyPr/>
          <a:lstStyle/>
          <a:p>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en-US" b="1" u="sng" dirty="0">
                <a:solidFill>
                  <a:srgbClr val="1203DB"/>
                </a:solidFill>
                <a:latin typeface="Times New Roman" pitchFamily="18" charset="0"/>
                <a:cs typeface="Times New Roman" pitchFamily="18" charset="0"/>
              </a:rPr>
              <a:t/>
            </a:r>
            <a:br>
              <a:rPr lang="en-US"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Зээлийн мэдээллийн сан /ЗМС/</a:t>
            </a:r>
            <a:br>
              <a:rPr lang="mn-MN" b="1" u="sng" dirty="0" smtClean="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dirty="0">
                <a:solidFill>
                  <a:srgbClr val="1203DB"/>
                </a:solidFill>
                <a:latin typeface="Times New Roman" pitchFamily="18" charset="0"/>
                <a:cs typeface="Times New Roman" pitchFamily="18" charset="0"/>
              </a:rPr>
              <a:t> </a:t>
            </a:r>
            <a:r>
              <a:rPr lang="mn-MN" b="1" dirty="0" smtClean="0">
                <a:solidFill>
                  <a:srgbClr val="1203DB"/>
                </a:solidFill>
                <a:latin typeface="Times New Roman" pitchFamily="18" charset="0"/>
                <a:cs typeface="Times New Roman" pitchFamily="18" charset="0"/>
              </a:rPr>
              <a:t>      </a:t>
            </a:r>
            <a:r>
              <a:rPr lang="mn-MN" b="1" dirty="0" smtClean="0">
                <a:solidFill>
                  <a:schemeClr val="tx1"/>
                </a:solidFill>
                <a:latin typeface="Times New Roman" pitchFamily="18" charset="0"/>
                <a:cs typeface="Times New Roman" pitchFamily="18" charset="0"/>
              </a:rPr>
              <a:t>Д.Төрбат –</a:t>
            </a:r>
            <a:r>
              <a:rPr lang="mn-MN" dirty="0" smtClean="0">
                <a:solidFill>
                  <a:schemeClr val="tx1"/>
                </a:solidFill>
                <a:latin typeface="Times New Roman" pitchFamily="18" charset="0"/>
                <a:cs typeface="Times New Roman" pitchFamily="18" charset="0"/>
              </a:rPr>
              <a:t>ХШГ-ын хянан шалгагч</a:t>
            </a:r>
            <a:br>
              <a:rPr lang="mn-MN" dirty="0" smtClean="0">
                <a:solidFill>
                  <a:schemeClr val="tx1"/>
                </a:solidFill>
                <a:latin typeface="Times New Roman" pitchFamily="18" charset="0"/>
                <a:cs typeface="Times New Roman" pitchFamily="18" charset="0"/>
              </a:rPr>
            </a:br>
            <a:r>
              <a:rPr lang="mn-MN" dirty="0">
                <a:solidFill>
                  <a:schemeClr val="tx1"/>
                </a:solidFill>
                <a:latin typeface="Times New Roman" pitchFamily="18" charset="0"/>
                <a:cs typeface="Times New Roman" pitchFamily="18" charset="0"/>
              </a:rPr>
              <a:t> </a:t>
            </a:r>
            <a:r>
              <a:rPr lang="mn-MN"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r>
              <a:rPr lang="en-US" dirty="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     </a:t>
            </a:r>
            <a:r>
              <a:rPr lang="mn-MN" b="1" dirty="0" smtClean="0">
                <a:solidFill>
                  <a:schemeClr val="tx1"/>
                </a:solidFill>
                <a:latin typeface="Times New Roman" pitchFamily="18" charset="0"/>
                <a:cs typeface="Times New Roman" pitchFamily="18" charset="0"/>
              </a:rPr>
              <a:t>С.Баатарсүрэн-</a:t>
            </a:r>
            <a:r>
              <a:rPr lang="mn-MN" dirty="0" smtClean="0">
                <a:solidFill>
                  <a:schemeClr val="tx1"/>
                </a:solidFill>
                <a:latin typeface="Times New Roman" pitchFamily="18" charset="0"/>
                <a:cs typeface="Times New Roman" pitchFamily="18" charset="0"/>
              </a:rPr>
              <a:t>ХШГ-ын хянан шалгагч</a:t>
            </a:r>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r>
              <a:rPr lang="en-US" dirty="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      </a:t>
            </a:r>
            <a:r>
              <a:rPr lang="mn-MN" dirty="0" smtClean="0">
                <a:solidFill>
                  <a:schemeClr val="tx1"/>
                </a:solidFill>
                <a:latin typeface="Times New Roman" pitchFamily="18" charset="0"/>
                <a:cs typeface="Times New Roman" pitchFamily="18" charset="0"/>
              </a:rPr>
              <a:t/>
            </a:r>
            <a:br>
              <a:rPr lang="mn-MN" dirty="0" smtClean="0">
                <a:solidFill>
                  <a:schemeClr val="tx1"/>
                </a:solidFill>
                <a:latin typeface="Times New Roman" pitchFamily="18" charset="0"/>
                <a:cs typeface="Times New Roman" pitchFamily="18" charset="0"/>
              </a:rPr>
            </a:br>
            <a:r>
              <a:rPr lang="mn-MN" dirty="0">
                <a:solidFill>
                  <a:schemeClr val="tx1"/>
                </a:solidFill>
                <a:latin typeface="Times New Roman" pitchFamily="18" charset="0"/>
                <a:cs typeface="Times New Roman" pitchFamily="18" charset="0"/>
              </a:rPr>
              <a:t> </a:t>
            </a:r>
            <a:r>
              <a:rPr lang="mn-MN" dirty="0" smtClean="0">
                <a:solidFill>
                  <a:schemeClr val="tx1"/>
                </a:solidFill>
                <a:latin typeface="Times New Roman" pitchFamily="18" charset="0"/>
                <a:cs typeface="Times New Roman" pitchFamily="18" charset="0"/>
              </a:rPr>
              <a:t>      </a:t>
            </a:r>
            <a:r>
              <a:rPr lang="mn-MN" b="1" dirty="0" smtClean="0">
                <a:solidFill>
                  <a:schemeClr val="tx1"/>
                </a:solidFill>
                <a:latin typeface="Times New Roman" pitchFamily="18" charset="0"/>
                <a:cs typeface="Times New Roman" pitchFamily="18" charset="0"/>
              </a:rPr>
              <a:t>Х.Бат-Оюун-</a:t>
            </a:r>
            <a:r>
              <a:rPr lang="en-US" dirty="0" smtClean="0">
                <a:solidFill>
                  <a:schemeClr val="tx1"/>
                </a:solidFill>
                <a:latin typeface="Times New Roman" pitchFamily="18" charset="0"/>
                <a:cs typeface="Times New Roman" pitchFamily="18" charset="0"/>
              </a:rPr>
              <a:t>USI</a:t>
            </a:r>
            <a:r>
              <a:rPr lang="mn-MN" dirty="0" smtClean="0">
                <a:solidFill>
                  <a:schemeClr val="tx1"/>
                </a:solidFill>
                <a:latin typeface="Times New Roman" pitchFamily="18" charset="0"/>
                <a:cs typeface="Times New Roman" pitchFamily="18" charset="0"/>
              </a:rPr>
              <a:t> ХХК-ий програмист</a:t>
            </a:r>
            <a:br>
              <a:rPr lang="mn-MN"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       </a:t>
            </a:r>
            <a:r>
              <a:rPr lang="mn-MN" dirty="0">
                <a:solidFill>
                  <a:schemeClr val="tx1"/>
                </a:solidFill>
                <a:latin typeface="Times New Roman" pitchFamily="18" charset="0"/>
                <a:cs typeface="Times New Roman" pitchFamily="18" charset="0"/>
              </a:rPr>
              <a:t/>
            </a:r>
            <a:br>
              <a:rPr lang="mn-MN" dirty="0">
                <a:solidFill>
                  <a:schemeClr val="tx1"/>
                </a:solidFill>
                <a:latin typeface="Times New Roman" pitchFamily="18" charset="0"/>
                <a:cs typeface="Times New Roman" pitchFamily="18" charset="0"/>
              </a:rPr>
            </a:br>
            <a:r>
              <a:rPr lang="mn-MN" dirty="0" smtClean="0">
                <a:solidFill>
                  <a:schemeClr val="tx1"/>
                </a:solidFill>
                <a:latin typeface="Times New Roman" pitchFamily="18" charset="0"/>
                <a:cs typeface="Times New Roman" pitchFamily="18" charset="0"/>
              </a:rPr>
              <a:t/>
            </a:r>
            <a:br>
              <a:rPr lang="mn-MN" dirty="0" smtClean="0">
                <a:solidFill>
                  <a:schemeClr val="tx1"/>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dirty="0" smtClean="0">
                <a:solidFill>
                  <a:schemeClr val="tx1"/>
                </a:solidFill>
                <a:latin typeface="Times New Roman" pitchFamily="18" charset="0"/>
                <a:cs typeface="Times New Roman" pitchFamily="18" charset="0"/>
              </a:rPr>
              <a:t>       </a:t>
            </a:r>
            <a:r>
              <a:rPr lang="mn-MN" dirty="0" smtClean="0">
                <a:solidFill>
                  <a:schemeClr val="tx1"/>
                </a:solidFill>
                <a:latin typeface="Times New Roman" pitchFamily="18" charset="0"/>
                <a:cs typeface="Times New Roman" pitchFamily="18" charset="0"/>
              </a:rPr>
              <a:t>Ажлын утас: 323298</a:t>
            </a: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dirty="0">
                <a:solidFill>
                  <a:srgbClr val="1203DB"/>
                </a:solidFill>
                <a:latin typeface="Times New Roman" pitchFamily="18" charset="0"/>
                <a:cs typeface="Times New Roman" pitchFamily="18" charset="0"/>
              </a:rPr>
              <a:t> </a:t>
            </a:r>
            <a:r>
              <a:rPr lang="mn-MN" dirty="0" smtClean="0">
                <a:solidFill>
                  <a:srgbClr val="1203DB"/>
                </a:solidFill>
                <a:latin typeface="Times New Roman" pitchFamily="18" charset="0"/>
                <a:cs typeface="Times New Roman" pitchFamily="18" charset="0"/>
              </a:rPr>
              <a:t>      </a:t>
            </a:r>
            <a:r>
              <a:rPr lang="mn-MN" dirty="0" smtClean="0">
                <a:solidFill>
                  <a:schemeClr val="tx1"/>
                </a:solidFill>
                <a:latin typeface="Times New Roman" pitchFamily="18" charset="0"/>
                <a:cs typeface="Times New Roman" pitchFamily="18" charset="0"/>
              </a:rPr>
              <a:t>Цахим хаяг: </a:t>
            </a:r>
            <a:r>
              <a:rPr lang="en-US" dirty="0" smtClean="0">
                <a:solidFill>
                  <a:srgbClr val="1203DB"/>
                </a:solidFill>
                <a:latin typeface="Times New Roman" pitchFamily="18" charset="0"/>
                <a:cs typeface="Times New Roman" pitchFamily="18" charset="0"/>
                <a:hlinkClick r:id="rId2"/>
              </a:rPr>
              <a:t>turbat@mongolbank.mn</a:t>
            </a:r>
            <a:r>
              <a:rPr lang="en-US" dirty="0" smtClean="0">
                <a:solidFill>
                  <a:srgbClr val="1203DB"/>
                </a:solidFill>
                <a:latin typeface="Times New Roman" pitchFamily="18" charset="0"/>
                <a:cs typeface="Times New Roman" pitchFamily="18" charset="0"/>
              </a:rPr>
              <a:t/>
            </a:r>
            <a:br>
              <a:rPr lang="en-US" dirty="0" smtClean="0">
                <a:solidFill>
                  <a:srgbClr val="1203DB"/>
                </a:solidFill>
                <a:latin typeface="Times New Roman" pitchFamily="18" charset="0"/>
                <a:cs typeface="Times New Roman" pitchFamily="18" charset="0"/>
              </a:rPr>
            </a:br>
            <a:r>
              <a:rPr lang="en-US" dirty="0">
                <a:solidFill>
                  <a:srgbClr val="1203DB"/>
                </a:solidFill>
                <a:latin typeface="Times New Roman" pitchFamily="18" charset="0"/>
                <a:cs typeface="Times New Roman" pitchFamily="18" charset="0"/>
              </a:rPr>
              <a:t> </a:t>
            </a:r>
            <a:r>
              <a:rPr lang="en-US" dirty="0" smtClean="0">
                <a:solidFill>
                  <a:srgbClr val="1203DB"/>
                </a:solidFill>
                <a:latin typeface="Times New Roman" pitchFamily="18" charset="0"/>
                <a:cs typeface="Times New Roman" pitchFamily="18" charset="0"/>
              </a:rPr>
              <a:t>                              cib@mongolbank.mn</a:t>
            </a:r>
            <a:r>
              <a:rPr lang="mn-MN" dirty="0">
                <a:solidFill>
                  <a:srgbClr val="1203DB"/>
                </a:solidFill>
                <a:latin typeface="Times New Roman" pitchFamily="18" charset="0"/>
                <a:cs typeface="Times New Roman" pitchFamily="18" charset="0"/>
              </a:rPr>
              <a:t/>
            </a:r>
            <a:br>
              <a:rPr lang="mn-MN" dirty="0">
                <a:solidFill>
                  <a:srgbClr val="1203DB"/>
                </a:solidFill>
                <a:latin typeface="Times New Roman" pitchFamily="18" charset="0"/>
                <a:cs typeface="Times New Roman" pitchFamily="18" charset="0"/>
              </a:rPr>
            </a:br>
            <a:r>
              <a:rPr lang="mn-MN" dirty="0" smtClean="0">
                <a:solidFill>
                  <a:srgbClr val="1203DB"/>
                </a:solidFill>
                <a:latin typeface="Times New Roman" pitchFamily="18" charset="0"/>
                <a:cs typeface="Times New Roman" pitchFamily="18" charset="0"/>
              </a:rPr>
              <a:t/>
            </a:r>
            <a:br>
              <a:rPr lang="mn-MN"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r>
              <a:rPr lang="mn-MN" b="1" u="sng" dirty="0">
                <a:solidFill>
                  <a:srgbClr val="1203DB"/>
                </a:solidFill>
                <a:latin typeface="Times New Roman" pitchFamily="18" charset="0"/>
                <a:cs typeface="Times New Roman" pitchFamily="18" charset="0"/>
              </a:rPr>
              <a:t/>
            </a:r>
            <a:br>
              <a:rPr lang="mn-MN" b="1" u="sng" dirty="0">
                <a:solidFill>
                  <a:srgbClr val="1203DB"/>
                </a:solidFill>
                <a:latin typeface="Times New Roman" pitchFamily="18" charset="0"/>
                <a:cs typeface="Times New Roman" pitchFamily="18" charset="0"/>
              </a:rPr>
            </a:br>
            <a:r>
              <a:rPr lang="mn-MN" b="1" u="sng" dirty="0" smtClean="0">
                <a:solidFill>
                  <a:srgbClr val="1203DB"/>
                </a:solidFill>
                <a:latin typeface="Times New Roman" pitchFamily="18" charset="0"/>
                <a:cs typeface="Times New Roman" pitchFamily="18" charset="0"/>
              </a:rPr>
              <a:t/>
            </a:r>
            <a:br>
              <a:rPr lang="mn-MN" b="1" u="sng" dirty="0" smtClean="0">
                <a:solidFill>
                  <a:srgbClr val="1203DB"/>
                </a:solidFill>
                <a:latin typeface="Times New Roman" pitchFamily="18" charset="0"/>
                <a:cs typeface="Times New Roman" pitchFamily="18" charset="0"/>
              </a:rPr>
            </a:br>
            <a:endParaRPr lang="en-US" dirty="0"/>
          </a:p>
        </p:txBody>
      </p:sp>
      <p:sp>
        <p:nvSpPr>
          <p:cNvPr id="4" name="Text Placeholder 3"/>
          <p:cNvSpPr>
            <a:spLocks noGrp="1"/>
          </p:cNvSpPr>
          <p:nvPr>
            <p:ph type="body" sz="quarter" idx="18"/>
          </p:nvPr>
        </p:nvSpPr>
        <p:spPr/>
        <p:txBody>
          <a:bodyPr/>
          <a:lstStyle/>
          <a:p>
            <a:endParaRPr lang="en-US"/>
          </a:p>
        </p:txBody>
      </p:sp>
      <p:sp>
        <p:nvSpPr>
          <p:cNvPr id="5" name="Date Placeholder 4"/>
          <p:cNvSpPr>
            <a:spLocks noGrp="1"/>
          </p:cNvSpPr>
          <p:nvPr>
            <p:ph type="dt" sz="half" idx="19"/>
          </p:nvPr>
        </p:nvSpPr>
        <p:spPr/>
        <p:txBody>
          <a:bodyPr/>
          <a:lstStyle/>
          <a:p>
            <a:pPr>
              <a:defRPr/>
            </a:pPr>
            <a:fld id="{CB8F6B19-DC5E-4BC0-914B-40711F4011B1}" type="datetime1">
              <a:rPr lang="en-US" smtClean="0"/>
              <a:pPr>
                <a:defRPr/>
              </a:pPr>
              <a:t>7/1/2014</a:t>
            </a:fld>
            <a:endParaRPr lang="en-US"/>
          </a:p>
        </p:txBody>
      </p:sp>
      <p:sp>
        <p:nvSpPr>
          <p:cNvPr id="6" name="Footer Placeholder 5"/>
          <p:cNvSpPr>
            <a:spLocks noGrp="1"/>
          </p:cNvSpPr>
          <p:nvPr>
            <p:ph type="ftr" sz="quarter" idx="20"/>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7" name="Slide Number Placeholder 6"/>
          <p:cNvSpPr>
            <a:spLocks noGrp="1"/>
          </p:cNvSpPr>
          <p:nvPr>
            <p:ph type="sldNum" sz="quarter" idx="21"/>
          </p:nvPr>
        </p:nvSpPr>
        <p:spPr/>
        <p:txBody>
          <a:bodyPr/>
          <a:lstStyle/>
          <a:p>
            <a:pPr>
              <a:defRPr/>
            </a:pPr>
            <a:fld id="{57D635A1-E759-4D52-963B-9D5AF670F227}" type="slidenum">
              <a:rPr lang="en-US" smtClean="0"/>
              <a:pPr>
                <a:defRPr/>
              </a:pPr>
              <a:t>2</a:t>
            </a:fld>
            <a:endParaRPr lang="en-US"/>
          </a:p>
        </p:txBody>
      </p:sp>
    </p:spTree>
    <p:extLst>
      <p:ext uri="{BB962C8B-B14F-4D97-AF65-F5344CB8AC3E}">
        <p14:creationId xmlns="" xmlns:p14="http://schemas.microsoft.com/office/powerpoint/2010/main" val="1521265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85800" y="457200"/>
            <a:ext cx="7391400" cy="487362"/>
          </a:xfrm>
        </p:spPr>
        <p:txBody>
          <a:bodyPr/>
          <a:lstStyle/>
          <a:p>
            <a:r>
              <a:rPr lang="mn-MN" sz="2000" b="1" u="sng" dirty="0" smtClean="0">
                <a:solidFill>
                  <a:srgbClr val="1203DB"/>
                </a:solidFill>
                <a:latin typeface="Times New Roman" pitchFamily="18" charset="0"/>
                <a:cs typeface="Times New Roman" pitchFamily="18" charset="0"/>
              </a:rPr>
              <a:t>ЗМС-ийн ерөнхий </a:t>
            </a:r>
            <a:r>
              <a:rPr lang="mn-MN" sz="2000" b="1" u="sng" dirty="0">
                <a:solidFill>
                  <a:srgbClr val="1203DB"/>
                </a:solidFill>
                <a:latin typeface="Times New Roman" pitchFamily="18" charset="0"/>
                <a:cs typeface="Times New Roman" pitchFamily="18" charset="0"/>
              </a:rPr>
              <a:t>мэдээлэл</a:t>
            </a:r>
            <a:endParaRPr lang="en-US" sz="2000" b="1" dirty="0">
              <a:latin typeface="Times New Roman" pitchFamily="18" charset="0"/>
              <a:cs typeface="Times New Roman" pitchFamily="18" charset="0"/>
            </a:endParaRPr>
          </a:p>
        </p:txBody>
      </p:sp>
      <p:sp>
        <p:nvSpPr>
          <p:cNvPr id="8" name="Content Placeholder 7"/>
          <p:cNvSpPr>
            <a:spLocks noGrp="1"/>
          </p:cNvSpPr>
          <p:nvPr>
            <p:ph idx="1"/>
          </p:nvPr>
        </p:nvSpPr>
        <p:spPr>
          <a:xfrm>
            <a:off x="457200" y="838200"/>
            <a:ext cx="7807504" cy="4969453"/>
          </a:xfrm>
        </p:spPr>
        <p:txBody>
          <a:bodyPr/>
          <a:lstStyle/>
          <a:p>
            <a:pPr algn="just" eaLnBrk="1" hangingPunct="1">
              <a:buNone/>
            </a:pPr>
            <a:endParaRPr lang="mn-MN" b="1" dirty="0" smtClean="0">
              <a:latin typeface="Times New Roman" pitchFamily="18" charset="0"/>
              <a:cs typeface="Times New Roman" pitchFamily="18" charset="0"/>
            </a:endParaRPr>
          </a:p>
          <a:p>
            <a:pPr marL="0" indent="0" algn="just">
              <a:buNone/>
            </a:pPr>
            <a:r>
              <a:rPr lang="mn-MN" sz="2000" dirty="0">
                <a:solidFill>
                  <a:srgbClr val="000000"/>
                </a:solidFill>
                <a:latin typeface="Times New Roman" pitchFamily="18" charset="0"/>
                <a:cs typeface="Times New Roman" pitchFamily="18" charset="0"/>
              </a:rPr>
              <a:t>Монголбанк нь зээл олгогч байгууллагуудын зээлийн эрсдэлийг бууруулах, улмаар санхүүгийн тогтвортой байдлыг хангах зорилгоор өөрийн харъяанд зээлийн мэдээллийн санг ажиллуулж байна. </a:t>
            </a:r>
          </a:p>
          <a:p>
            <a:pPr marL="0" indent="0" algn="just">
              <a:buNone/>
            </a:pPr>
            <a:r>
              <a:rPr lang="mn-MN" sz="2000" dirty="0">
                <a:solidFill>
                  <a:srgbClr val="000000"/>
                </a:solidFill>
                <a:latin typeface="Times New Roman" pitchFamily="18" charset="0"/>
                <a:cs typeface="Times New Roman" pitchFamily="18" charset="0"/>
              </a:rPr>
              <a:t>Зээлийн мэдээллийн сан нь зээлдэгчийн зээл, зээлийн барьцаа хөрөнгө, тухайн зээлдэгчийн болон хамтран зээлдэгч, холбогдох этгээдийн талаарх  гэсэн үндсэн 3-н төрлийн багц мэдээллийг мэдээлэл нийллүүлэгчээс хүлээн авч байна. Зээлийн талаарх мэдээлэлд тухайн зээлийн хэмжээ, хугацаа, хүү, шимтгэл, төрөл, ангилал, зээлийн үлдэгдэл, зээлийн зориулалт, харин барьцаа хөрөнгийн мэдээлэлд тухайн барьцааны байршил, хаяг, үнэлгээ, холбогдох улсын бүртгэл дугаар зэргийг тусгадаг байна. Харин зээлдэгчийн талаарх мэдээлэлд нэр, хаяг, эрхлэх ажил болон бусад хувийн мэдээллийг хамруулдаг ба аж ахуй нэгжийн хувьд тухайн байгууллагын эрхлэх үйл ажиллагаа, бизнесийн чиглэл, эзэмшигч, өмчлөгч, гүйцэтгэх удирдлага болон бусад холбогдох аж ахуй нэгжийн талаарх мэдээллийг тусгаж байна.</a:t>
            </a:r>
          </a:p>
        </p:txBody>
      </p:sp>
      <p:sp>
        <p:nvSpPr>
          <p:cNvPr id="5" name="Date Placeholder 4"/>
          <p:cNvSpPr>
            <a:spLocks noGrp="1"/>
          </p:cNvSpPr>
          <p:nvPr>
            <p:ph type="dt" sz="half" idx="14"/>
          </p:nvPr>
        </p:nvSpPr>
        <p:spPr/>
        <p:txBody>
          <a:bodyPr/>
          <a:lstStyle/>
          <a:p>
            <a:pPr>
              <a:defRPr/>
            </a:pPr>
            <a:fld id="{4C5AD99B-01AC-454B-B40B-BCD5A50923EC}" type="datetime1">
              <a:rPr lang="en-US" smtClean="0">
                <a:latin typeface="Times New Roman" pitchFamily="18" charset="0"/>
                <a:cs typeface="Times New Roman" pitchFamily="18" charset="0"/>
              </a:rPr>
              <a:pPr>
                <a:defRPr/>
              </a:pPr>
              <a:t>7/1/2014</a:t>
            </a:fld>
            <a:endParaRPr lang="en-US">
              <a:latin typeface="Times New Roman" pitchFamily="18" charset="0"/>
              <a:cs typeface="Times New Roman" pitchFamily="18" charset="0"/>
            </a:endParaRPr>
          </a:p>
        </p:txBody>
      </p:sp>
      <p:sp>
        <p:nvSpPr>
          <p:cNvPr id="6" name="Slide Number Placeholder 5"/>
          <p:cNvSpPr>
            <a:spLocks noGrp="1"/>
          </p:cNvSpPr>
          <p:nvPr>
            <p:ph type="sldNum" sz="quarter" idx="16"/>
          </p:nvPr>
        </p:nvSpPr>
        <p:spPr/>
        <p:txBody>
          <a:bodyPr/>
          <a:lstStyle/>
          <a:p>
            <a:pPr>
              <a:defRPr/>
            </a:pPr>
            <a:fld id="{57D635A1-E759-4D52-963B-9D5AF670F227}" type="slidenum">
              <a:rPr lang="en-US" smtClean="0">
                <a:latin typeface="Times New Roman" pitchFamily="18" charset="0"/>
                <a:cs typeface="Times New Roman" pitchFamily="18" charset="0"/>
              </a:rPr>
              <a:pPr>
                <a:defRPr/>
              </a:pPr>
              <a:t>3</a:t>
            </a:fld>
            <a:endParaRPr lang="en-US">
              <a:latin typeface="Times New Roman" pitchFamily="18" charset="0"/>
              <a:cs typeface="Times New Roman" pitchFamily="18" charset="0"/>
            </a:endParaRPr>
          </a:p>
        </p:txBody>
      </p:sp>
      <p:sp>
        <p:nvSpPr>
          <p:cNvPr id="10" name="Footer Placeholder 9"/>
          <p:cNvSpPr>
            <a:spLocks noGrp="1"/>
          </p:cNvSpPr>
          <p:nvPr>
            <p:ph type="ftr" sz="quarter" idx="15"/>
          </p:nvPr>
        </p:nvSpPr>
        <p:spPr>
          <a:xfrm>
            <a:off x="1524000" y="6248400"/>
            <a:ext cx="6324600" cy="365125"/>
          </a:xfrm>
        </p:spPr>
        <p:txBody>
          <a:bodyPr/>
          <a:lstStyle/>
          <a:p>
            <a:pPr>
              <a:defRPr/>
            </a:pPr>
            <a:r>
              <a:rPr lang="mn-MN" b="1" dirty="0" smtClean="0">
                <a:latin typeface="Times New Roman" pitchFamily="18" charset="0"/>
                <a:cs typeface="Times New Roman" pitchFamily="18" charset="0"/>
              </a:rPr>
              <a:t>Хяналт шалгалтын газар</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sz="2000" b="1" u="sng" dirty="0">
                <a:solidFill>
                  <a:srgbClr val="1203DB"/>
                </a:solidFill>
                <a:latin typeface="Times New Roman" pitchFamily="18" charset="0"/>
                <a:cs typeface="Times New Roman" pitchFamily="18" charset="0"/>
              </a:rPr>
              <a:t>ЗМС-ийн ерөнхий мэдээлэл</a:t>
            </a:r>
            <a:endParaRPr lang="en-US" sz="2000" dirty="0"/>
          </a:p>
        </p:txBody>
      </p:sp>
      <p:sp>
        <p:nvSpPr>
          <p:cNvPr id="3" name="Content Placeholder 2"/>
          <p:cNvSpPr>
            <a:spLocks noGrp="1"/>
          </p:cNvSpPr>
          <p:nvPr>
            <p:ph idx="1"/>
          </p:nvPr>
        </p:nvSpPr>
        <p:spPr/>
        <p:txBody>
          <a:bodyPr/>
          <a:lstStyle/>
          <a:p>
            <a:pPr marL="0" indent="0">
              <a:buNone/>
            </a:pPr>
            <a:r>
              <a:rPr lang="mn-MN" sz="2000" dirty="0">
                <a:latin typeface="Times New Roman" panose="02020603050405020304" pitchFamily="18" charset="0"/>
                <a:cs typeface="Times New Roman" panose="02020603050405020304" pitchFamily="18" charset="0"/>
              </a:rPr>
              <a:t>Зээлийн мэдээллийн сангийн мэдээлэл нийллүүлэгч буюу зээл олгогч болон санхүүгийн үйл ажиллагаа эрхлэдэг банк санхүүгийн байгууллагуудаас мэдээллийг хүлээн авах, мэдээлэл буцаан түгээх үйл ажиллагаа нь веб технологид суурилсан бөгөөд онлайн горимд 24 цагийн турш явагдаж байна. </a:t>
            </a:r>
          </a:p>
          <a:p>
            <a:pPr marL="0" indent="0">
              <a:buNone/>
            </a:pPr>
            <a:r>
              <a:rPr lang="mn-MN" sz="2000" dirty="0">
                <a:latin typeface="Times New Roman" panose="02020603050405020304" pitchFamily="18" charset="0"/>
                <a:cs typeface="Times New Roman" panose="02020603050405020304" pitchFamily="18" charset="0"/>
              </a:rPr>
              <a:t>Зээлийн мэдээллийн сангийн одоогийн програмыг 2009 оны 11 дүгээр сараас албан ёсоор ашиглаж эхэлсэн бөгөөд өнөөдрийн байдлаар бүх арилжааны банкууд, хөгжлийн банк,  136 банк бус санхүүгийн байгууллага, 47 хадгаламж зээлийн хоршоо, ТОССК, МИК, зээлийн батлан даалтын сан, лизингийн компани зэрэг санхүүгийн үйл ажиллагаа явуулдаг төрийн болон хувийн хэвшлийн 200 гаруй байгууллага Монголбанктай гэрээ байгуулан зээлийн мэдээллийн сантай холбогдож зээлийн мэдээллийг тогтмол нийлүүлж байна. Мөн ЗМС-нд 700 мянга орчим зээлдэгч иргэд, аж ахуй нэгжийн 3.7 сая орчим зээлийн мэдээлэл байршаад байгаа ба өдөрт дунджаар 1500-3000, жилд 1 сая гаруй удаагийн хандалтыг  мэдээлэл нийлүүлэгч болон бусад байгууллагаас хийж байна.</a:t>
            </a:r>
          </a:p>
          <a:p>
            <a:endParaRPr lang="en-US" sz="2000"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4</a:t>
            </a:fld>
            <a:endParaRPr lang="en-US" dirty="0"/>
          </a:p>
        </p:txBody>
      </p:sp>
    </p:spTree>
    <p:extLst>
      <p:ext uri="{BB962C8B-B14F-4D97-AF65-F5344CB8AC3E}">
        <p14:creationId xmlns="" xmlns:p14="http://schemas.microsoft.com/office/powerpoint/2010/main" val="906297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sz="2000" b="1" u="sng" dirty="0">
                <a:solidFill>
                  <a:srgbClr val="1203DB"/>
                </a:solidFill>
                <a:latin typeface="Times New Roman" pitchFamily="18" charset="0"/>
                <a:cs typeface="Times New Roman" pitchFamily="18" charset="0"/>
              </a:rPr>
              <a:t>ЗМС-ийн ерөнхий мэдээлэл</a:t>
            </a:r>
            <a:endParaRPr lang="en-US" sz="2000" dirty="0"/>
          </a:p>
        </p:txBody>
      </p:sp>
      <p:sp>
        <p:nvSpPr>
          <p:cNvPr id="3" name="Content Placeholder 2"/>
          <p:cNvSpPr>
            <a:spLocks noGrp="1"/>
          </p:cNvSpPr>
          <p:nvPr>
            <p:ph idx="1"/>
          </p:nvPr>
        </p:nvSpPr>
        <p:spPr/>
        <p:txBody>
          <a:bodyPr/>
          <a:lstStyle/>
          <a:p>
            <a:pPr marL="0" indent="0">
              <a:buNone/>
            </a:pPr>
            <a:r>
              <a:rPr lang="mn-MN" sz="2000" dirty="0">
                <a:latin typeface="Times New Roman" panose="02020603050405020304" pitchFamily="18" charset="0"/>
                <a:cs typeface="Times New Roman" panose="02020603050405020304" pitchFamily="18" charset="0"/>
              </a:rPr>
              <a:t>Санхүүгийн салбарт үйл ажиллагаа явуулж байгаа зээлдүүлэгч байгууллагуудын зээлийн мэдээллийг ЗМС-д бүрэн хамруулахаар бичил санхүүгийн байгууллагууд буюу бүх банк бус санхүүгийн байгууллага болон хадгаламж зээлийн хоршоодыг ЗМС-д бүрэн хамруулах ажлыг Санхүүгийн зохицуулах хороотой хамтран эрчимтэй хэрэгжүүлж байна. Уг ажлын хүрээнд ББСБ болон ХЗХ-оос ЗМС-д мэдээлэл нийлүүлэх </a:t>
            </a:r>
            <a:r>
              <a:rPr lang="en-US" sz="2000" dirty="0">
                <a:latin typeface="Times New Roman" panose="02020603050405020304" pitchFamily="18" charset="0"/>
                <a:cs typeface="Times New Roman" panose="02020603050405020304" pitchFamily="18" charset="0"/>
              </a:rPr>
              <a:t>Micro finance 1.0 </a:t>
            </a:r>
            <a:r>
              <a:rPr lang="mn-MN" sz="2000" dirty="0">
                <a:latin typeface="Times New Roman" panose="02020603050405020304" pitchFamily="18" charset="0"/>
                <a:cs typeface="Times New Roman" panose="02020603050405020304" pitchFamily="18" charset="0"/>
              </a:rPr>
              <a:t>программыг СЗХ-ны цахим хуудсанд програмын гарын авлагын хамт байршуулсан ба дээрх санхүүгийн байгууллагын 90 орчим хувь нь уг програмыг ашиглаж, ЗМС-нд мэдээллээ нийлүүлж байна. Гэвч зээлийн мэдээллийн санд мэдээлэл нийлүүлэхэд тухайн байгууллагуудын боловсон хүчний ажиллах ур чадвар болон техник тоног төхөөрөмжийн боломж, цахим сүлжээний орчин, байгууллагын тогтвортой бус үйл ажиллагаа, үйл ажиллагаа явуулах орчин нөхцөл (эдгээр нөхцөл байдал нь голдуу хөдөө орон нутагт үйл ажиллагаагаа явуулж байгаа байгууллагад хамаарч байна) зэргээс шалтгаалан зээлийн мэдээллийг хугацаанд нь нийлүүлэхгүй байх, эсвэл алдаатай, мэдээллийг давхардуулж илгээх болон бусад хүндрэл бэрхшээлүүд гарч байна. </a:t>
            </a:r>
            <a:endParaRPr lang="en-US" sz="2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5</a:t>
            </a:fld>
            <a:endParaRPr lang="en-US" dirty="0"/>
          </a:p>
        </p:txBody>
      </p:sp>
    </p:spTree>
    <p:extLst>
      <p:ext uri="{BB962C8B-B14F-4D97-AF65-F5344CB8AC3E}">
        <p14:creationId xmlns="" xmlns:p14="http://schemas.microsoft.com/office/powerpoint/2010/main" val="3640802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sz="2000" b="1" u="sng" dirty="0">
                <a:solidFill>
                  <a:srgbClr val="1203DB"/>
                </a:solidFill>
                <a:latin typeface="Times New Roman" pitchFamily="18" charset="0"/>
                <a:cs typeface="Times New Roman" pitchFamily="18" charset="0"/>
              </a:rPr>
              <a:t>ЗМС-ийн ерөнхий мэдээлэл</a:t>
            </a:r>
            <a:endParaRPr lang="en-US" dirty="0"/>
          </a:p>
        </p:txBody>
      </p:sp>
      <p:sp>
        <p:nvSpPr>
          <p:cNvPr id="3" name="Content Placeholder 2"/>
          <p:cNvSpPr>
            <a:spLocks noGrp="1"/>
          </p:cNvSpPr>
          <p:nvPr>
            <p:ph idx="1"/>
          </p:nvPr>
        </p:nvSpPr>
        <p:spPr/>
        <p:txBody>
          <a:bodyPr/>
          <a:lstStyle/>
          <a:p>
            <a:pPr marL="0" indent="0">
              <a:buNone/>
            </a:pPr>
            <a:r>
              <a:rPr lang="mn-MN" sz="2000" dirty="0" smtClean="0">
                <a:latin typeface="Times New Roman" panose="02020603050405020304" pitchFamily="18" charset="0"/>
                <a:cs typeface="Times New Roman" panose="02020603050405020304" pitchFamily="18" charset="0"/>
              </a:rPr>
              <a:t>Монголбанк </a:t>
            </a:r>
            <a:r>
              <a:rPr lang="mn-MN" sz="2000" dirty="0">
                <a:latin typeface="Times New Roman" panose="02020603050405020304" pitchFamily="18" charset="0"/>
                <a:cs typeface="Times New Roman" panose="02020603050405020304" pitchFamily="18" charset="0"/>
              </a:rPr>
              <a:t>Зээлийн мэдээллийн сангийн програм хангамжийн найдвартай, аюулгүй ажиллагаанд байнга анхааран ажиллаж байгаа бөгөөд техник тоног төхөөрөмж, програм хангамжийн шинэчлэл өргөтгөлийн ажлыг тогтмол хийж байна.	</a:t>
            </a:r>
          </a:p>
          <a:p>
            <a:pPr marL="0" indent="0">
              <a:buNone/>
            </a:pPr>
            <a:endParaRPr lang="mn-MN" sz="2000" dirty="0" smtClean="0">
              <a:latin typeface="Times New Roman" panose="02020603050405020304" pitchFamily="18" charset="0"/>
              <a:cs typeface="Times New Roman" panose="02020603050405020304" pitchFamily="18" charset="0"/>
            </a:endParaRPr>
          </a:p>
          <a:p>
            <a:pPr marL="0" indent="0">
              <a:buNone/>
            </a:pPr>
            <a:r>
              <a:rPr lang="mn-MN" sz="2000" dirty="0" smtClean="0">
                <a:latin typeface="Times New Roman" panose="02020603050405020304" pitchFamily="18" charset="0"/>
                <a:cs typeface="Times New Roman" panose="02020603050405020304" pitchFamily="18" charset="0"/>
              </a:rPr>
              <a:t>Монголбанк </a:t>
            </a:r>
            <a:r>
              <a:rPr lang="mn-MN" sz="2000" dirty="0">
                <a:latin typeface="Times New Roman" panose="02020603050405020304" pitchFamily="18" charset="0"/>
                <a:cs typeface="Times New Roman" panose="02020603050405020304" pitchFamily="18" charset="0"/>
              </a:rPr>
              <a:t>Зээлийн мэдээллийн тухай хуулийн төслийг боловсруулж, улмаар Улсын Их Хурлын чуулганы 2011 оны 10 дугаар сарын 20-ны өдрийн хуралдаанаар батлуулсан ба энэхүү хууль нь 2012 оны 01 дүгээр сарын 01-ний өдрөөс эхлэн мөрдөгдөж байна.</a:t>
            </a:r>
          </a:p>
          <a:p>
            <a:pPr marL="0" indent="0">
              <a:buNone/>
            </a:pPr>
            <a:endParaRPr lang="mn-MN" sz="2000" dirty="0" smtClean="0">
              <a:latin typeface="Times New Roman" panose="02020603050405020304" pitchFamily="18" charset="0"/>
              <a:cs typeface="Times New Roman" panose="02020603050405020304" pitchFamily="18" charset="0"/>
            </a:endParaRPr>
          </a:p>
          <a:p>
            <a:pPr marL="0" indent="0">
              <a:buNone/>
            </a:pPr>
            <a:r>
              <a:rPr lang="mn-MN" sz="2000" dirty="0" smtClean="0">
                <a:latin typeface="Times New Roman" panose="02020603050405020304" pitchFamily="18" charset="0"/>
                <a:cs typeface="Times New Roman" panose="02020603050405020304" pitchFamily="18" charset="0"/>
              </a:rPr>
              <a:t>Дээрх </a:t>
            </a:r>
            <a:r>
              <a:rPr lang="mn-MN" sz="2000" dirty="0">
                <a:latin typeface="Times New Roman" panose="02020603050405020304" pitchFamily="18" charset="0"/>
                <a:cs typeface="Times New Roman" panose="02020603050405020304" pitchFamily="18" charset="0"/>
              </a:rPr>
              <a:t>хууль батлагдсантай холбогдуулан Төв банк/Монголбанк/-ны тухай хуульд орсон нэмэлт, өөрчлөлтийн дагуу зээлийн мэдээллийн сангийн үйл ажиллагааг Монголбанкны тусгай зөвшөөрөл бүхий хувийн аж ахуй нэгжүүд эрхлэх боломжтой болсон ба харин Монголбанк нь зээлийн мэдээллийн үйлчилгээ үзүүлэх тусгай зөвшөөрлийг олгож, уг зөвшөөрөл авсан аж ахуй нэгжийн үйл ажиллагаанд хяналт тавьж байхаар </a:t>
            </a:r>
            <a:r>
              <a:rPr lang="mn-MN" sz="2000" dirty="0" smtClean="0">
                <a:latin typeface="Times New Roman" panose="02020603050405020304" pitchFamily="18" charset="0"/>
                <a:cs typeface="Times New Roman" panose="02020603050405020304" pitchFamily="18" charset="0"/>
              </a:rPr>
              <a:t>хуульчлагдсан.</a:t>
            </a:r>
            <a:endParaRPr lang="mn-MN" sz="2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dirty="0"/>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a:t>
            </a:r>
            <a:r>
              <a:rPr lang="mn-MN" b="1" dirty="0" smtClean="0">
                <a:latin typeface="Times New Roman" pitchFamily="18" charset="0"/>
                <a:cs typeface="Times New Roman" pitchFamily="18" charset="0"/>
              </a:rPr>
              <a:t>газар</a:t>
            </a:r>
            <a:endParaRPr lang="mn-MN" b="1" dirty="0">
              <a:latin typeface="Times New Roman" pitchFamily="18" charset="0"/>
              <a:cs typeface="Times New Roman" pitchFamily="18" charset="0"/>
            </a:endParaRP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6</a:t>
            </a:fld>
            <a:endParaRPr lang="en-US" dirty="0"/>
          </a:p>
        </p:txBody>
      </p:sp>
    </p:spTree>
    <p:extLst>
      <p:ext uri="{BB962C8B-B14F-4D97-AF65-F5344CB8AC3E}">
        <p14:creationId xmlns="" xmlns:p14="http://schemas.microsoft.com/office/powerpoint/2010/main" val="813565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u="sng" dirty="0" smtClean="0">
                <a:solidFill>
                  <a:srgbClr val="1203DB"/>
                </a:solidFill>
                <a:latin typeface="Times New Roman" pitchFamily="18" charset="0"/>
                <a:cs typeface="Times New Roman" pitchFamily="18" charset="0"/>
              </a:rPr>
              <a:t>Зээлийн мэдээллийн тухай хууль</a:t>
            </a:r>
            <a:endParaRPr lang="en-US" dirty="0"/>
          </a:p>
        </p:txBody>
      </p:sp>
      <p:sp>
        <p:nvSpPr>
          <p:cNvPr id="3" name="Content Placeholder 2"/>
          <p:cNvSpPr>
            <a:spLocks noGrp="1"/>
          </p:cNvSpPr>
          <p:nvPr>
            <p:ph idx="1"/>
          </p:nvPr>
        </p:nvSpPr>
        <p:spPr/>
        <p:txBody>
          <a:bodyPr/>
          <a:lstStyle/>
          <a:p>
            <a:pPr marL="0" indent="0">
              <a:buNone/>
            </a:pPr>
            <a:r>
              <a:rPr lang="en-US" sz="2000" b="1" dirty="0">
                <a:latin typeface="Times New Roman" panose="02020603050405020304" pitchFamily="18" charset="0"/>
                <a:cs typeface="Times New Roman" panose="02020603050405020304" pitchFamily="18" charset="0"/>
              </a:rPr>
              <a:t>3 </a:t>
            </a:r>
            <a:r>
              <a:rPr lang="en-US" sz="2000" b="1" dirty="0" err="1">
                <a:latin typeface="Times New Roman" panose="02020603050405020304" pitchFamily="18" charset="0"/>
                <a:cs typeface="Times New Roman" panose="02020603050405020304" pitchFamily="18" charset="0"/>
              </a:rPr>
              <a:t>дугаар</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зүйл.Хуулийн</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хамрах</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хүрээ</a:t>
            </a:r>
            <a:r>
              <a:rPr lang="en-US" sz="2000" b="1"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3.1.Банк, </a:t>
            </a:r>
            <a:r>
              <a:rPr lang="en-US" sz="2000" dirty="0" err="1">
                <a:latin typeface="Times New Roman" panose="02020603050405020304" pitchFamily="18" charset="0"/>
                <a:cs typeface="Times New Roman" panose="02020603050405020304" pitchFamily="18" charset="0"/>
              </a:rPr>
              <a:t>банк</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бус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санхүүгийн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байгууллага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хадгаламж</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зээлийн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хоршоо</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болон</a:t>
            </a:r>
            <a:r>
              <a:rPr lang="en-US" sz="2000" dirty="0">
                <a:latin typeface="Times New Roman" panose="02020603050405020304" pitchFamily="18" charset="0"/>
                <a:cs typeface="Times New Roman" panose="02020603050405020304" pitchFamily="18" charset="0"/>
              </a:rPr>
              <a:t> </a:t>
            </a:r>
            <a:r>
              <a:rPr lang="mn-MN" sz="2000" dirty="0">
                <a:latin typeface="Times New Roman" panose="02020603050405020304" pitchFamily="18" charset="0"/>
                <a:cs typeface="Times New Roman" panose="02020603050405020304" pitchFamily="18" charset="0"/>
              </a:rPr>
              <a:t>энэ</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хууль</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гэрээнд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заас</a:t>
            </a:r>
            <a:r>
              <a:rPr lang="mn-MN" sz="2000" dirty="0">
                <a:latin typeface="Times New Roman" panose="02020603050405020304" pitchFamily="18" charset="0"/>
                <a:cs typeface="Times New Roman" panose="02020603050405020304" pitchFamily="18" charset="0"/>
              </a:rPr>
              <a:t>ан </a:t>
            </a:r>
            <a:r>
              <a:rPr lang="en-US" sz="2000" dirty="0" err="1">
                <a:latin typeface="Times New Roman" panose="02020603050405020304" pitchFamily="18" charset="0"/>
                <a:cs typeface="Times New Roman" panose="02020603050405020304" pitchFamily="18" charset="0"/>
              </a:rPr>
              <a:t>иргэн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төрийн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болон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хувийн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өмчит</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хуулийн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этгээдийн</a:t>
            </a:r>
            <a:r>
              <a:rPr lang="en-US" sz="2000" dirty="0">
                <a:latin typeface="Times New Roman" panose="02020603050405020304" pitchFamily="18" charset="0"/>
                <a:cs typeface="Times New Roman" panose="02020603050405020304" pitchFamily="18" charset="0"/>
              </a:rPr>
              <a:t>  </a:t>
            </a:r>
            <a:r>
              <a:rPr lang="mn-MN" sz="2000" dirty="0">
                <a:latin typeface="Times New Roman" panose="02020603050405020304" pitchFamily="18" charset="0"/>
                <a:cs typeface="Times New Roman" panose="02020603050405020304" pitchFamily="18" charset="0"/>
              </a:rPr>
              <a:t>хооронд </a:t>
            </a:r>
            <a:r>
              <a:rPr lang="en-US" sz="2000" dirty="0" err="1">
                <a:latin typeface="Times New Roman" panose="02020603050405020304" pitchFamily="18" charset="0"/>
                <a:cs typeface="Times New Roman" panose="02020603050405020304" pitchFamily="18" charset="0"/>
              </a:rPr>
              <a:t>зээл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төлбөр</a:t>
            </a:r>
            <a:r>
              <a:rPr lang="mn-MN" sz="2000" dirty="0">
                <a:latin typeface="Times New Roman" panose="02020603050405020304" pitchFamily="18" charset="0"/>
                <a:cs typeface="Times New Roman" panose="02020603050405020304" pitchFamily="18" charset="0"/>
              </a:rPr>
              <a:t>тэй </a:t>
            </a:r>
            <a:r>
              <a:rPr lang="en-US" sz="2000" dirty="0" err="1">
                <a:latin typeface="Times New Roman" panose="02020603050405020304" pitchFamily="18" charset="0"/>
                <a:cs typeface="Times New Roman" panose="02020603050405020304" pitchFamily="18" charset="0"/>
              </a:rPr>
              <a:t>холбогдон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үүсэх</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мөнгөн</a:t>
            </a:r>
            <a:r>
              <a:rPr lang="en-US" sz="2000" dirty="0">
                <a:latin typeface="Times New Roman" panose="02020603050405020304" pitchFamily="18" charset="0"/>
                <a:cs typeface="Times New Roman" panose="02020603050405020304" pitchFamily="18" charset="0"/>
              </a:rPr>
              <a:t> </a:t>
            </a:r>
            <a:r>
              <a:rPr lang="mn-MN" sz="2000" dirty="0">
                <a:latin typeface="Times New Roman" panose="02020603050405020304" pitchFamily="18" charset="0"/>
                <a:cs typeface="Times New Roman" panose="02020603050405020304" pitchFamily="18" charset="0"/>
              </a:rPr>
              <a:t>төлбөрийн </a:t>
            </a:r>
            <a:r>
              <a:rPr lang="en-US" sz="2000" dirty="0" err="1">
                <a:latin typeface="Times New Roman" panose="02020603050405020304" pitchFamily="18" charset="0"/>
                <a:cs typeface="Times New Roman" panose="02020603050405020304" pitchFamily="18" charset="0"/>
              </a:rPr>
              <a:t>үүргийн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талаарх</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мэдээллийн</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санг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бүрдүүлэх</a:t>
            </a:r>
            <a:r>
              <a:rPr lang="mn-MN"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ашиглах</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хяналт</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тавихад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энэ</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хууль</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үйлчилнэ</a:t>
            </a:r>
            <a:r>
              <a:rPr lang="en-US" sz="2000" dirty="0" smtClean="0">
                <a:latin typeface="Times New Roman" panose="02020603050405020304" pitchFamily="18" charset="0"/>
                <a:cs typeface="Times New Roman" panose="02020603050405020304" pitchFamily="18" charset="0"/>
              </a:rPr>
              <a:t>.</a:t>
            </a:r>
            <a:endParaRPr lang="mn-MN" sz="2000" dirty="0" smtClean="0">
              <a:latin typeface="Times New Roman" panose="02020603050405020304" pitchFamily="18" charset="0"/>
              <a:cs typeface="Times New Roman" panose="02020603050405020304" pitchFamily="18" charset="0"/>
            </a:endParaRPr>
          </a:p>
          <a:p>
            <a:pPr marL="0" indent="0">
              <a:buNone/>
            </a:pPr>
            <a:r>
              <a:rPr lang="mn-MN" sz="2000" dirty="0" smtClean="0">
                <a:latin typeface="Times New Roman" panose="02020603050405020304" pitchFamily="18" charset="0"/>
                <a:cs typeface="Times New Roman" panose="02020603050405020304" pitchFamily="18" charset="0"/>
              </a:rPr>
              <a:t>7</a:t>
            </a:r>
            <a:r>
              <a:rPr lang="en-US" sz="2000" dirty="0">
                <a:latin typeface="Times New Roman" panose="02020603050405020304" pitchFamily="18" charset="0"/>
                <a:cs typeface="Times New Roman" panose="02020603050405020304" pitchFamily="18" charset="0"/>
              </a:rPr>
              <a:t>.</a:t>
            </a:r>
            <a:r>
              <a:rPr lang="mn-MN" sz="2000" dirty="0">
                <a:latin typeface="Times New Roman" panose="02020603050405020304" pitchFamily="18" charset="0"/>
                <a:cs typeface="Times New Roman" panose="02020603050405020304" pitchFamily="18" charset="0"/>
              </a:rPr>
              <a:t>2.Зээлдэгч, мэдээлэл нийлүүлэгч, төрийн байгууллага, зээлийн мэдээллийн үйл ажиллагаа эрхлэх этгээд нь санаатайгаар зээлийн буруу ташаа мэдээллийг нийлүүлэх, бүрдүүлэх, мэдээлэхийг хориглоно.</a:t>
            </a:r>
            <a:endParaRPr lang="en-US" sz="2000" dirty="0">
              <a:latin typeface="Times New Roman" panose="02020603050405020304" pitchFamily="18" charset="0"/>
              <a:cs typeface="Times New Roman" panose="02020603050405020304" pitchFamily="18" charset="0"/>
            </a:endParaRPr>
          </a:p>
          <a:p>
            <a:pPr marL="0" indent="0">
              <a:buNone/>
            </a:pPr>
            <a:r>
              <a:rPr lang="mn-MN" sz="2000" b="1" dirty="0" smtClean="0">
                <a:latin typeface="Times New Roman" panose="02020603050405020304" pitchFamily="18" charset="0"/>
                <a:cs typeface="Times New Roman" panose="02020603050405020304" pitchFamily="18" charset="0"/>
              </a:rPr>
              <a:t>8 </a:t>
            </a:r>
            <a:r>
              <a:rPr lang="mn-MN" sz="2000" b="1" dirty="0">
                <a:latin typeface="Times New Roman" panose="02020603050405020304" pitchFamily="18" charset="0"/>
                <a:cs typeface="Times New Roman" panose="02020603050405020304" pitchFamily="18" charset="0"/>
              </a:rPr>
              <a:t>дугаар зүйл.Зээлийн мэдээлэлд оруулахыг хориглох </a:t>
            </a:r>
            <a:r>
              <a:rPr lang="mn-MN" sz="2000" b="1" dirty="0" smtClean="0">
                <a:latin typeface="Times New Roman" panose="02020603050405020304" pitchFamily="18" charset="0"/>
                <a:cs typeface="Times New Roman" panose="02020603050405020304" pitchFamily="18" charset="0"/>
              </a:rPr>
              <a:t>мэдээлэл</a:t>
            </a:r>
            <a:r>
              <a:rPr lang="mn-MN"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r>
              <a:rPr lang="mn-MN" sz="2000" dirty="0" smtClean="0">
                <a:latin typeface="Times New Roman" panose="02020603050405020304" pitchFamily="18" charset="0"/>
                <a:cs typeface="Times New Roman" panose="02020603050405020304" pitchFamily="18" charset="0"/>
              </a:rPr>
              <a:t>8.1.Зээлийн </a:t>
            </a:r>
            <a:r>
              <a:rPr lang="mn-MN" sz="2000" dirty="0">
                <a:latin typeface="Times New Roman" panose="02020603050405020304" pitchFamily="18" charset="0"/>
                <a:cs typeface="Times New Roman" panose="02020603050405020304" pitchFamily="18" charset="0"/>
              </a:rPr>
              <a:t>мэдээлэлд дараах мэдээлэл оруулахыг хориглоно:</a:t>
            </a:r>
            <a:endParaRPr lang="en-US" sz="2000" dirty="0">
              <a:latin typeface="Times New Roman" panose="02020603050405020304" pitchFamily="18" charset="0"/>
              <a:cs typeface="Times New Roman" panose="02020603050405020304" pitchFamily="18" charset="0"/>
            </a:endParaRPr>
          </a:p>
          <a:p>
            <a:pPr marL="0" indent="0">
              <a:buNone/>
            </a:pPr>
            <a:r>
              <a:rPr lang="mn-MN" sz="2000" dirty="0">
                <a:latin typeface="Times New Roman" panose="02020603050405020304" pitchFamily="18" charset="0"/>
                <a:cs typeface="Times New Roman" panose="02020603050405020304" pitchFamily="18" charset="0"/>
              </a:rPr>
              <a:t> </a:t>
            </a:r>
            <a:r>
              <a:rPr lang="mn-MN" sz="2000" dirty="0" smtClean="0">
                <a:latin typeface="Times New Roman" panose="02020603050405020304" pitchFamily="18" charset="0"/>
                <a:cs typeface="Times New Roman" panose="02020603050405020304" pitchFamily="18" charset="0"/>
              </a:rPr>
              <a:t>8.1.1.зээлдэгчийн </a:t>
            </a:r>
            <a:r>
              <a:rPr lang="mn-MN" sz="2000" dirty="0">
                <a:latin typeface="Times New Roman" panose="02020603050405020304" pitchFamily="18" charset="0"/>
                <a:cs typeface="Times New Roman" panose="02020603050405020304" pitchFamily="18" charset="0"/>
              </a:rPr>
              <a:t>арьс өнгө, шашин шүтлэг, нийгмийн гарал, улс төрийн нам, </a:t>
            </a:r>
            <a:r>
              <a:rPr lang="en-US" sz="2000" dirty="0" err="1">
                <a:latin typeface="Times New Roman" panose="02020603050405020304" pitchFamily="18" charset="0"/>
                <a:cs typeface="Times New Roman" panose="02020603050405020304" pitchFamily="18" charset="0"/>
              </a:rPr>
              <a:t>төрийн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бус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байгууллагын</a:t>
            </a:r>
            <a:r>
              <a:rPr lang="mn-MN" sz="2000" dirty="0">
                <a:latin typeface="Times New Roman" panose="02020603050405020304" pitchFamily="18" charset="0"/>
                <a:cs typeface="Times New Roman" panose="02020603050405020304" pitchFamily="18" charset="0"/>
              </a:rPr>
              <a:t> гишүүнчлэлийн байдал, эрүүл мэндийн тухай мэдээлэл; </a:t>
            </a:r>
            <a:endParaRPr lang="en-US" sz="2000" dirty="0">
              <a:latin typeface="Times New Roman" panose="02020603050405020304" pitchFamily="18" charset="0"/>
              <a:cs typeface="Times New Roman" panose="02020603050405020304" pitchFamily="18" charset="0"/>
            </a:endParaRPr>
          </a:p>
          <a:p>
            <a:pPr marL="0" indent="0">
              <a:buNone/>
            </a:pPr>
            <a:r>
              <a:rPr lang="mn-MN" sz="2000" dirty="0">
                <a:latin typeface="Times New Roman" panose="02020603050405020304" pitchFamily="18" charset="0"/>
                <a:cs typeface="Times New Roman" panose="02020603050405020304" pitchFamily="18" charset="0"/>
              </a:rPr>
              <a:t> </a:t>
            </a:r>
            <a:r>
              <a:rPr lang="mn-MN" sz="2000" dirty="0" smtClean="0">
                <a:latin typeface="Times New Roman" panose="02020603050405020304" pitchFamily="18" charset="0"/>
                <a:cs typeface="Times New Roman" panose="02020603050405020304" pitchFamily="18" charset="0"/>
              </a:rPr>
              <a:t>8.1.2.зээлдэгчийн </a:t>
            </a:r>
            <a:r>
              <a:rPr lang="mn-MN" sz="2000" dirty="0">
                <a:latin typeface="Times New Roman" panose="02020603050405020304" pitchFamily="18" charset="0"/>
                <a:cs typeface="Times New Roman" panose="02020603050405020304" pitchFamily="18" charset="0"/>
              </a:rPr>
              <a:t>худалдаа, бизнесийн нууцлалтай холбоотой судалгаа, мэдээлэл.</a:t>
            </a:r>
            <a:endParaRPr lang="en-US" sz="2000" dirty="0">
              <a:latin typeface="Times New Roman" panose="02020603050405020304" pitchFamily="18" charset="0"/>
              <a:cs typeface="Times New Roman" panose="02020603050405020304" pitchFamily="18" charset="0"/>
            </a:endParaRPr>
          </a:p>
          <a:p>
            <a:endParaRPr lang="en-US" dirty="0"/>
          </a:p>
          <a:p>
            <a:pPr marL="0" indent="0">
              <a:buNone/>
            </a:pPr>
            <a:endParaRPr lang="en-US"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dirty="0"/>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7</a:t>
            </a:fld>
            <a:endParaRPr lang="en-US" dirty="0"/>
          </a:p>
        </p:txBody>
      </p:sp>
    </p:spTree>
    <p:extLst>
      <p:ext uri="{BB962C8B-B14F-4D97-AF65-F5344CB8AC3E}">
        <p14:creationId xmlns="" xmlns:p14="http://schemas.microsoft.com/office/powerpoint/2010/main" val="1459196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u="sng" dirty="0">
                <a:solidFill>
                  <a:srgbClr val="1203DB"/>
                </a:solidFill>
                <a:latin typeface="Times New Roman" pitchFamily="18" charset="0"/>
                <a:cs typeface="Times New Roman" pitchFamily="18" charset="0"/>
              </a:rPr>
              <a:t>Зээлийн мэдээллийн тухай хууль</a:t>
            </a:r>
            <a:endParaRPr lang="en-US" dirty="0"/>
          </a:p>
        </p:txBody>
      </p:sp>
      <p:sp>
        <p:nvSpPr>
          <p:cNvPr id="3" name="Content Placeholder 2"/>
          <p:cNvSpPr>
            <a:spLocks noGrp="1"/>
          </p:cNvSpPr>
          <p:nvPr>
            <p:ph idx="1"/>
          </p:nvPr>
        </p:nvSpPr>
        <p:spPr/>
        <p:txBody>
          <a:bodyPr/>
          <a:lstStyle/>
          <a:p>
            <a:pPr marL="0" indent="0">
              <a:buNone/>
            </a:pPr>
            <a:r>
              <a:rPr lang="mn-MN" b="1" dirty="0">
                <a:latin typeface="Times New Roman" panose="02020603050405020304" pitchFamily="18" charset="0"/>
                <a:cs typeface="Times New Roman" panose="02020603050405020304" pitchFamily="18" charset="0"/>
              </a:rPr>
              <a:t>17 дугаар зүйл.Зээлийн мэдээллийн санд зээлийн мэдээлэл нийлүүлэх </a:t>
            </a:r>
            <a:r>
              <a:rPr lang="mn-MN"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17.1.Мэдээлэл нийлүүлэгчээс зээлийн мэдээллийн санд зээлийн мэдээлэл нийлүүлэхэд дараах зарчмыг баримтална:</a:t>
            </a:r>
            <a:endParaRPr lang="en-US" dirty="0">
              <a:latin typeface="Times New Roman" panose="02020603050405020304" pitchFamily="18" charset="0"/>
              <a:cs typeface="Times New Roman" panose="02020603050405020304" pitchFamily="18" charset="0"/>
            </a:endParaRPr>
          </a:p>
          <a:p>
            <a:pPr marL="0" indent="0">
              <a:buNone/>
            </a:pPr>
            <a:r>
              <a:rPr lang="mn-MN" dirty="0" smtClean="0">
                <a:latin typeface="Times New Roman" panose="02020603050405020304" pitchFamily="18" charset="0"/>
                <a:cs typeface="Times New Roman" panose="02020603050405020304" pitchFamily="18" charset="0"/>
              </a:rPr>
              <a:t>17.1.1.зээлийн </a:t>
            </a:r>
            <a:r>
              <a:rPr lang="mn-MN" dirty="0">
                <a:latin typeface="Times New Roman" panose="02020603050405020304" pitchFamily="18" charset="0"/>
                <a:cs typeface="Times New Roman" panose="02020603050405020304" pitchFamily="18" charset="0"/>
              </a:rPr>
              <a:t>мэдээлэл үнэн зөв, бодитой, тодорхой, бүрэн, ойлгомжтой байх;</a:t>
            </a:r>
            <a:endParaRPr lang="en-US"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 </a:t>
            </a:r>
            <a:r>
              <a:rPr lang="mn-MN" dirty="0" smtClean="0">
                <a:latin typeface="Times New Roman" panose="02020603050405020304" pitchFamily="18" charset="0"/>
                <a:cs typeface="Times New Roman" panose="02020603050405020304" pitchFamily="18" charset="0"/>
              </a:rPr>
              <a:t>17.1.2.хууль </a:t>
            </a:r>
            <a:r>
              <a:rPr lang="mn-MN" dirty="0">
                <a:latin typeface="Times New Roman" panose="02020603050405020304" pitchFamily="18" charset="0"/>
                <a:cs typeface="Times New Roman" panose="02020603050405020304" pitchFamily="18" charset="0"/>
              </a:rPr>
              <a:t>тогтоомжоор зөвшөөрөгдсөн мэдээлэл байх;</a:t>
            </a:r>
            <a:endParaRPr lang="en-US"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17.1.3.зээлийн мэдээллийг тогтмол, тасралтгүй, өөрчлөлт орсон тухай бүр шинэчилж байх;</a:t>
            </a:r>
            <a:endParaRPr lang="en-US"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 </a:t>
            </a:r>
            <a:r>
              <a:rPr lang="mn-MN" dirty="0" smtClean="0">
                <a:latin typeface="Times New Roman" panose="02020603050405020304" pitchFamily="18" charset="0"/>
                <a:cs typeface="Times New Roman" panose="02020603050405020304" pitchFamily="18" charset="0"/>
              </a:rPr>
              <a:t>17.1.4.зөвхөн </a:t>
            </a:r>
            <a:r>
              <a:rPr lang="mn-MN" dirty="0">
                <a:latin typeface="Times New Roman" panose="02020603050405020304" pitchFamily="18" charset="0"/>
                <a:cs typeface="Times New Roman" panose="02020603050405020304" pitchFamily="18" charset="0"/>
              </a:rPr>
              <a:t>энэ хуульд заасан зорилгын дагуу ашиглагдах мэдээлэл байх;</a:t>
            </a:r>
            <a:endParaRPr lang="en-US"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 </a:t>
            </a:r>
            <a:r>
              <a:rPr lang="mn-MN" dirty="0" smtClean="0">
                <a:latin typeface="Times New Roman" panose="02020603050405020304" pitchFamily="18" charset="0"/>
                <a:cs typeface="Times New Roman" panose="02020603050405020304" pitchFamily="18" charset="0"/>
              </a:rPr>
              <a:t>17.1.5.нийлүүлэх </a:t>
            </a:r>
            <a:r>
              <a:rPr lang="mn-MN" dirty="0">
                <a:latin typeface="Times New Roman" panose="02020603050405020304" pitchFamily="18" charset="0"/>
                <a:cs typeface="Times New Roman" panose="02020603050405020304" pitchFamily="18" charset="0"/>
              </a:rPr>
              <a:t>зээлийн мэдээллийн нууцлалыг хамгаалж чадах техник хэрэгсэл, </a:t>
            </a:r>
            <a:r>
              <a:rPr lang="en-US" dirty="0" err="1">
                <a:latin typeface="Times New Roman" panose="02020603050405020304" pitchFamily="18" charset="0"/>
                <a:cs typeface="Times New Roman" panose="02020603050405020304" pitchFamily="18" charset="0"/>
              </a:rPr>
              <a:t>компьютерийн</a:t>
            </a:r>
            <a:r>
              <a:rPr lang="mn-MN" dirty="0">
                <a:latin typeface="Times New Roman" panose="02020603050405020304" pitchFamily="18" charset="0"/>
                <a:cs typeface="Times New Roman" panose="02020603050405020304" pitchFamily="18" charset="0"/>
              </a:rPr>
              <a:t> программ хангамжийг ашигласан байх;</a:t>
            </a:r>
            <a:endParaRPr lang="en-US"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 </a:t>
            </a:r>
            <a:r>
              <a:rPr lang="mn-MN" dirty="0" smtClean="0">
                <a:latin typeface="Times New Roman" panose="02020603050405020304" pitchFamily="18" charset="0"/>
                <a:cs typeface="Times New Roman" panose="02020603050405020304" pitchFamily="18" charset="0"/>
              </a:rPr>
              <a:t>17.1.6.зээлдэгчийн </a:t>
            </a:r>
            <a:r>
              <a:rPr lang="mn-MN" dirty="0">
                <a:latin typeface="Times New Roman" panose="02020603050405020304" pitchFamily="18" charset="0"/>
                <a:cs typeface="Times New Roman" panose="02020603050405020304" pitchFamily="18" charset="0"/>
              </a:rPr>
              <a:t>зөвшөөрлийг үндэслэн мэдээлэл нийлүүлэгч зээлийн мэдээллийг зээлийн мэдээллийн санд нийлүүлэх.</a:t>
            </a:r>
            <a:endParaRPr lang="en-US" dirty="0">
              <a:latin typeface="Times New Roman" panose="02020603050405020304" pitchFamily="18" charset="0"/>
              <a:cs typeface="Times New Roman" panose="02020603050405020304" pitchFamily="18" charset="0"/>
            </a:endParaRPr>
          </a:p>
          <a:p>
            <a:pPr marL="0" indent="0">
              <a:buNone/>
            </a:pPr>
            <a:r>
              <a:rPr lang="mn-MN" dirty="0" smtClean="0">
                <a:latin typeface="Times New Roman" panose="02020603050405020304" pitchFamily="18" charset="0"/>
                <a:cs typeface="Times New Roman" panose="02020603050405020304" pitchFamily="18" charset="0"/>
              </a:rPr>
              <a:t>17.2.Хуулиар </a:t>
            </a:r>
            <a:r>
              <a:rPr lang="mn-MN" dirty="0">
                <a:latin typeface="Times New Roman" panose="02020603050405020304" pitchFamily="18" charset="0"/>
                <a:cs typeface="Times New Roman" panose="02020603050405020304" pitchFamily="18" charset="0"/>
              </a:rPr>
              <a:t>зөвшөөрснөөс бусад тохиолдолд мэдээлэл нийлүүлэгч зээлийн мэдээллийг зээлийн мэдээллийн санд нийлүүлэхийг хориглоно.	</a:t>
            </a:r>
            <a:endParaRPr lang="en-US" dirty="0">
              <a:latin typeface="Times New Roman" panose="02020603050405020304" pitchFamily="18" charset="0"/>
              <a:cs typeface="Times New Roman" panose="02020603050405020304" pitchFamily="18" charset="0"/>
            </a:endParaRPr>
          </a:p>
          <a:p>
            <a:pPr marL="0" indent="0">
              <a:buNone/>
            </a:pPr>
            <a:r>
              <a:rPr lang="mn-MN" dirty="0" smtClean="0">
                <a:latin typeface="Times New Roman" panose="02020603050405020304" pitchFamily="18" charset="0"/>
                <a:cs typeface="Times New Roman" panose="02020603050405020304" pitchFamily="18" charset="0"/>
              </a:rPr>
              <a:t>17.3.Мэдээлэл </a:t>
            </a:r>
            <a:r>
              <a:rPr lang="mn-MN" dirty="0">
                <a:latin typeface="Times New Roman" panose="02020603050405020304" pitchFamily="18" charset="0"/>
                <a:cs typeface="Times New Roman" panose="02020603050405020304" pitchFamily="18" charset="0"/>
              </a:rPr>
              <a:t>нийлүүлэгч цахим болон бичгийн хэлбэрээр, зөвшөөрөгдсөн </a:t>
            </a:r>
            <a:r>
              <a:rPr lang="en-US" dirty="0" err="1">
                <a:latin typeface="Times New Roman" panose="02020603050405020304" pitchFamily="18" charset="0"/>
                <a:cs typeface="Times New Roman" panose="02020603050405020304" pitchFamily="18" charset="0"/>
              </a:rPr>
              <a:t>компьютерийн</a:t>
            </a:r>
            <a:r>
              <a:rPr lang="mn-MN" dirty="0">
                <a:latin typeface="Times New Roman" panose="02020603050405020304" pitchFamily="18" charset="0"/>
                <a:cs typeface="Times New Roman" panose="02020603050405020304" pitchFamily="18" charset="0"/>
              </a:rPr>
              <a:t> программ хангамжийг ашиглан гэрээний дагуу зээлийн мэдээллийн үйлчилгээ үзүүлэх этгээдэд зээлийн мэдээлэл нийлүүлнэ.  </a:t>
            </a:r>
            <a:endParaRPr lang="en-US"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17.4.Зээлийн мэдээллийг нийлүүлэх тухай бүр мэдээлэл нийлүүлэгч болон зээлийн мэдээллийн үйлчилгээ үзүүлэх этгээд нь тухайн мэдээллийг хүлээлцсэнийг баталгаажуулах баримтыг цахим, эсхүл цаасан хэлбэрээр үйлдэж, баримтжуулна.</a:t>
            </a:r>
            <a:endParaRPr lang="en-US" dirty="0">
              <a:latin typeface="Times New Roman" panose="02020603050405020304" pitchFamily="18" charset="0"/>
              <a:cs typeface="Times New Roman" panose="02020603050405020304" pitchFamily="18" charset="0"/>
            </a:endParaRPr>
          </a:p>
          <a:p>
            <a:endParaRPr lang="en-US"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a:t>
            </a:r>
            <a:r>
              <a:rPr lang="mn-MN" b="1" dirty="0" smtClean="0">
                <a:latin typeface="Times New Roman" pitchFamily="18" charset="0"/>
                <a:cs typeface="Times New Roman" pitchFamily="18" charset="0"/>
              </a:rPr>
              <a:t>газар</a:t>
            </a:r>
            <a:endParaRPr lang="mn-MN" b="1" dirty="0">
              <a:latin typeface="Times New Roman" pitchFamily="18" charset="0"/>
              <a:cs typeface="Times New Roman" pitchFamily="18" charset="0"/>
            </a:endParaRP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8</a:t>
            </a:fld>
            <a:endParaRPr lang="en-US" dirty="0"/>
          </a:p>
        </p:txBody>
      </p:sp>
    </p:spTree>
    <p:extLst>
      <p:ext uri="{BB962C8B-B14F-4D97-AF65-F5344CB8AC3E}">
        <p14:creationId xmlns="" xmlns:p14="http://schemas.microsoft.com/office/powerpoint/2010/main" val="3569379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u="sng" dirty="0">
                <a:solidFill>
                  <a:srgbClr val="1203DB"/>
                </a:solidFill>
                <a:latin typeface="Times New Roman" pitchFamily="18" charset="0"/>
                <a:cs typeface="Times New Roman" pitchFamily="18" charset="0"/>
              </a:rPr>
              <a:t>Зээлийн мэдээллийн тухай хууль</a:t>
            </a:r>
            <a:endParaRPr lang="en-US" dirty="0"/>
          </a:p>
        </p:txBody>
      </p:sp>
      <p:sp>
        <p:nvSpPr>
          <p:cNvPr id="3" name="Content Placeholder 2"/>
          <p:cNvSpPr>
            <a:spLocks noGrp="1"/>
          </p:cNvSpPr>
          <p:nvPr>
            <p:ph idx="1"/>
          </p:nvPr>
        </p:nvSpPr>
        <p:spPr/>
        <p:txBody>
          <a:bodyPr/>
          <a:lstStyle/>
          <a:p>
            <a:pPr marL="0" indent="0">
              <a:buNone/>
            </a:pPr>
            <a:r>
              <a:rPr lang="mn-MN" sz="1800" b="1" dirty="0">
                <a:latin typeface="Times New Roman" panose="02020603050405020304" pitchFamily="18" charset="0"/>
                <a:cs typeface="Times New Roman" panose="02020603050405020304" pitchFamily="18" charset="0"/>
              </a:rPr>
              <a:t>18 дугаар зүйл.Мэдээллийг өөрчлөх, шинэчлэх, боловсруулах</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18.1.Зээлийн </a:t>
            </a:r>
            <a:r>
              <a:rPr lang="mn-MN" sz="1800" dirty="0">
                <a:latin typeface="Times New Roman" panose="02020603050405020304" pitchFamily="18" charset="0"/>
                <a:cs typeface="Times New Roman" panose="02020603050405020304" pitchFamily="18" charset="0"/>
              </a:rPr>
              <a:t>мэдээллийн санд нийлүүлсэн зээлийн мэдээлэлд нэмэлт, өөрчлөлт орсон бол мэдээлэл нийлүүлэгч нь тухайн нэмэлт, өөрчлөлтийг ажлын 3 өдрийн дотор зээлийн мэдээллийн үйлчилгээ үзүүлэх этгээдэд хүргүүлнэ.</a:t>
            </a:r>
            <a:r>
              <a:rPr lang="mn-MN" sz="1800" strike="sngStrike" dirty="0">
                <a:latin typeface="Times New Roman" panose="02020603050405020304" pitchFamily="18" charset="0"/>
                <a:cs typeface="Times New Roman" panose="02020603050405020304" pitchFamily="18" charset="0"/>
              </a:rPr>
              <a:t> </a:t>
            </a:r>
            <a:endParaRPr lang="mn-MN" sz="1800" strike="sngStrike" dirty="0" smtClean="0">
              <a:latin typeface="Times New Roman" panose="02020603050405020304" pitchFamily="18" charset="0"/>
              <a:cs typeface="Times New Roman" panose="02020603050405020304" pitchFamily="18" charset="0"/>
            </a:endParaRPr>
          </a:p>
          <a:p>
            <a:pPr marL="0" indent="0">
              <a:buNone/>
            </a:pPr>
            <a:endParaRPr lang="mn-MN" sz="1800" strike="sngStrike" dirty="0">
              <a:latin typeface="Times New Roman" panose="02020603050405020304" pitchFamily="18" charset="0"/>
              <a:cs typeface="Times New Roman" panose="02020603050405020304" pitchFamily="18" charset="0"/>
            </a:endParaRPr>
          </a:p>
          <a:p>
            <a:pPr marL="0" indent="0">
              <a:buNone/>
            </a:pPr>
            <a:r>
              <a:rPr lang="mn-MN" sz="1800" b="1" dirty="0">
                <a:latin typeface="Times New Roman" panose="02020603050405020304" pitchFamily="18" charset="0"/>
                <a:cs typeface="Times New Roman" panose="02020603050405020304" pitchFamily="18" charset="0"/>
              </a:rPr>
              <a:t>20 дугаар зүйл.Мэдээлэл нийлүүлэгчийн эрх, үүрэг</a:t>
            </a:r>
            <a:endParaRPr lang="en-US" sz="1800" dirty="0">
              <a:latin typeface="Times New Roman" panose="02020603050405020304" pitchFamily="18" charset="0"/>
              <a:cs typeface="Times New Roman" panose="02020603050405020304" pitchFamily="18" charset="0"/>
            </a:endParaRPr>
          </a:p>
          <a:p>
            <a:pPr marL="0" indent="0">
              <a:buNone/>
            </a:pPr>
            <a:endParaRPr lang="mn-MN" sz="1800" dirty="0" smtClean="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20.2.Мэдээлэл </a:t>
            </a:r>
            <a:r>
              <a:rPr lang="mn-MN" sz="1800" dirty="0">
                <a:latin typeface="Times New Roman" panose="02020603050405020304" pitchFamily="18" charset="0"/>
                <a:cs typeface="Times New Roman" panose="02020603050405020304" pitchFamily="18" charset="0"/>
              </a:rPr>
              <a:t>нийлүүлэгч дараах үүрэгтэй:</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smtClean="0">
                <a:latin typeface="Times New Roman" panose="02020603050405020304" pitchFamily="18" charset="0"/>
                <a:cs typeface="Times New Roman" panose="02020603050405020304" pitchFamily="18" charset="0"/>
              </a:rPr>
              <a:t>20.2.1.зээлийн </a:t>
            </a:r>
            <a:r>
              <a:rPr lang="mn-MN" sz="1800" dirty="0">
                <a:latin typeface="Times New Roman" panose="02020603050405020304" pitchFamily="18" charset="0"/>
                <a:cs typeface="Times New Roman" panose="02020603050405020304" pitchFamily="18" charset="0"/>
              </a:rPr>
              <a:t>мэдээллийн үнэн зөвийг нягтлан шалгаж, бодитой, тодорхой, эх сурвалжид нийцсэн мэдээллийг мэдээллийн санд нийлүүлэх;</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r>
              <a:rPr lang="mn-MN" sz="1800" dirty="0" smtClean="0">
                <a:latin typeface="Times New Roman" panose="02020603050405020304" pitchFamily="18" charset="0"/>
                <a:cs typeface="Times New Roman" panose="02020603050405020304" pitchFamily="18" charset="0"/>
              </a:rPr>
              <a:t>20.2.2.зээлийн </a:t>
            </a:r>
            <a:r>
              <a:rPr lang="mn-MN" sz="1800" dirty="0">
                <a:latin typeface="Times New Roman" panose="02020603050405020304" pitchFamily="18" charset="0"/>
                <a:cs typeface="Times New Roman" panose="02020603050405020304" pitchFamily="18" charset="0"/>
              </a:rPr>
              <a:t>мэдээллийг солилцоход энэ хуул</a:t>
            </a:r>
            <a:r>
              <a:rPr lang="en-US" sz="1800" dirty="0">
                <a:latin typeface="Times New Roman" panose="02020603050405020304" pitchFamily="18" charset="0"/>
                <a:cs typeface="Times New Roman" panose="02020603050405020304" pitchFamily="18" charset="0"/>
              </a:rPr>
              <a:t>ь</a:t>
            </a:r>
            <a:r>
              <a:rPr lang="mn-MN" sz="1800" dirty="0">
                <a:latin typeface="Times New Roman" panose="02020603050405020304" pitchFamily="18" charset="0"/>
                <a:cs typeface="Times New Roman" panose="02020603050405020304" pitchFamily="18" charset="0"/>
              </a:rPr>
              <a:t>д заасан шаардлагыг </a:t>
            </a:r>
            <a:r>
              <a:rPr lang="en-US" sz="1800" dirty="0">
                <a:latin typeface="Times New Roman" panose="02020603050405020304" pitchFamily="18" charset="0"/>
                <a:cs typeface="Times New Roman" panose="02020603050405020304" pitchFamily="18" charset="0"/>
              </a:rPr>
              <a:t>б</a:t>
            </a:r>
            <a:r>
              <a:rPr lang="mn-MN" sz="1800" dirty="0">
                <a:latin typeface="Times New Roman" panose="02020603050405020304" pitchFamily="18" charset="0"/>
                <a:cs typeface="Times New Roman" panose="02020603050405020304" pitchFamily="18" charset="0"/>
              </a:rPr>
              <a:t>иелүүл</a:t>
            </a:r>
            <a:r>
              <a:rPr lang="en-US" sz="1800" dirty="0" err="1">
                <a:latin typeface="Times New Roman" panose="02020603050405020304" pitchFamily="18" charset="0"/>
                <a:cs typeface="Times New Roman" panose="02020603050405020304" pitchFamily="18" charset="0"/>
              </a:rPr>
              <a:t>эх</a:t>
            </a:r>
            <a:r>
              <a:rPr lang="mn-MN" sz="1800"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r>
              <a:rPr lang="mn-MN" sz="1800" dirty="0" smtClean="0">
                <a:latin typeface="Times New Roman" panose="02020603050405020304" pitchFamily="18" charset="0"/>
                <a:cs typeface="Times New Roman" panose="02020603050405020304" pitchFamily="18" charset="0"/>
              </a:rPr>
              <a:t>20.2.3.зээлийн </a:t>
            </a:r>
            <a:r>
              <a:rPr lang="mn-MN" sz="1800" dirty="0">
                <a:latin typeface="Times New Roman" panose="02020603050405020304" pitchFamily="18" charset="0"/>
                <a:cs typeface="Times New Roman" panose="02020603050405020304" pitchFamily="18" charset="0"/>
              </a:rPr>
              <a:t>мэдээллийг дутуу, алдаатай нийлүүлсэн тохиолдолд түүнийг засах, гүйцээх, нэмэлт оруулах арга хэмжээг нэн даруй ав</a:t>
            </a:r>
            <a:r>
              <a:rPr lang="en-US" sz="1800" dirty="0" err="1">
                <a:latin typeface="Times New Roman" panose="02020603050405020304" pitchFamily="18" charset="0"/>
                <a:cs typeface="Times New Roman" panose="02020603050405020304" pitchFamily="18" charset="0"/>
              </a:rPr>
              <a:t>ах</a:t>
            </a:r>
            <a:r>
              <a:rPr lang="en-US" sz="1800" dirty="0">
                <a:latin typeface="Times New Roman" panose="02020603050405020304" pitchFamily="18" charset="0"/>
                <a:cs typeface="Times New Roman" panose="02020603050405020304" pitchFamily="18" charset="0"/>
              </a:rPr>
              <a:t>;</a:t>
            </a:r>
            <a:r>
              <a:rPr lang="mn-MN" sz="18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pPr marL="0" indent="0">
              <a:buNone/>
            </a:pPr>
            <a:r>
              <a:rPr lang="mn-MN" sz="1800" dirty="0">
                <a:latin typeface="Times New Roman" panose="02020603050405020304" pitchFamily="18" charset="0"/>
                <a:cs typeface="Times New Roman" panose="02020603050405020304" pitchFamily="18" charset="0"/>
              </a:rPr>
              <a:t> </a:t>
            </a:r>
            <a:r>
              <a:rPr lang="mn-MN" sz="1800" dirty="0" smtClean="0">
                <a:latin typeface="Times New Roman" panose="02020603050405020304" pitchFamily="18" charset="0"/>
                <a:cs typeface="Times New Roman" panose="02020603050405020304" pitchFamily="18" charset="0"/>
              </a:rPr>
              <a:t>20.2.4.зээлдэгчийн </a:t>
            </a:r>
            <a:r>
              <a:rPr lang="mn-MN" sz="1800" dirty="0">
                <a:latin typeface="Times New Roman" panose="02020603050405020304" pitchFamily="18" charset="0"/>
                <a:cs typeface="Times New Roman" panose="02020603050405020304" pitchFamily="18" charset="0"/>
              </a:rPr>
              <a:t>нууцад хамаарах энэ хуулийн 6 дугаар зүйлд зааснаас бусад мэдээллийг бусдад задруулахгүй байх.</a:t>
            </a:r>
            <a:endParaRPr lang="en-US" sz="1800" dirty="0">
              <a:latin typeface="Times New Roman" panose="02020603050405020304" pitchFamily="18" charset="0"/>
              <a:cs typeface="Times New Roman" panose="02020603050405020304" pitchFamily="18" charset="0"/>
            </a:endParaRPr>
          </a:p>
          <a:p>
            <a:pPr marL="0" indent="0">
              <a:buNone/>
            </a:pPr>
            <a:r>
              <a:rPr lang="en-US" sz="1800" b="1"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pPr marL="0" indent="0">
              <a:buNone/>
            </a:pPr>
            <a:endParaRPr lang="en-US" dirty="0"/>
          </a:p>
          <a:p>
            <a:endParaRPr lang="en-US" dirty="0"/>
          </a:p>
        </p:txBody>
      </p:sp>
      <p:sp>
        <p:nvSpPr>
          <p:cNvPr id="4" name="Date Placeholder 3"/>
          <p:cNvSpPr>
            <a:spLocks noGrp="1"/>
          </p:cNvSpPr>
          <p:nvPr>
            <p:ph type="dt" sz="half" idx="14"/>
          </p:nvPr>
        </p:nvSpPr>
        <p:spPr/>
        <p:txBody>
          <a:bodyPr/>
          <a:lstStyle/>
          <a:p>
            <a:pPr>
              <a:defRPr/>
            </a:pPr>
            <a:fld id="{2442F938-9849-448D-9ACF-946AD3656DF1}" type="datetime1">
              <a:rPr lang="en-US" smtClean="0"/>
              <a:pPr>
                <a:defRPr/>
              </a:pPr>
              <a:t>7/1/2014</a:t>
            </a:fld>
            <a:endParaRPr lang="en-US"/>
          </a:p>
        </p:txBody>
      </p:sp>
      <p:sp>
        <p:nvSpPr>
          <p:cNvPr id="5" name="Footer Placeholder 4"/>
          <p:cNvSpPr>
            <a:spLocks noGrp="1"/>
          </p:cNvSpPr>
          <p:nvPr>
            <p:ph type="ftr" sz="quarter" idx="15"/>
          </p:nvPr>
        </p:nvSpPr>
        <p:spPr/>
        <p:txBody>
          <a:bodyPr/>
          <a:lstStyle/>
          <a:p>
            <a:pPr>
              <a:defRPr/>
            </a:pPr>
            <a:r>
              <a:rPr lang="mn-MN" b="1" dirty="0">
                <a:latin typeface="Times New Roman" pitchFamily="18" charset="0"/>
                <a:cs typeface="Times New Roman" pitchFamily="18" charset="0"/>
              </a:rPr>
              <a:t>Хяналт шалгалтын газар</a:t>
            </a:r>
          </a:p>
        </p:txBody>
      </p:sp>
      <p:sp>
        <p:nvSpPr>
          <p:cNvPr id="6" name="Slide Number Placeholder 5"/>
          <p:cNvSpPr>
            <a:spLocks noGrp="1"/>
          </p:cNvSpPr>
          <p:nvPr>
            <p:ph type="sldNum" sz="quarter" idx="16"/>
          </p:nvPr>
        </p:nvSpPr>
        <p:spPr/>
        <p:txBody>
          <a:bodyPr/>
          <a:lstStyle/>
          <a:p>
            <a:pPr>
              <a:defRPr/>
            </a:pPr>
            <a:fld id="{FB27B36D-3148-4FE8-B041-C11EDE95FBFF}" type="slidenum">
              <a:rPr lang="en-US" smtClean="0"/>
              <a:pPr>
                <a:defRPr/>
              </a:pPr>
              <a:t>9</a:t>
            </a:fld>
            <a:endParaRPr lang="en-US" dirty="0"/>
          </a:p>
        </p:txBody>
      </p:sp>
    </p:spTree>
    <p:extLst>
      <p:ext uri="{BB962C8B-B14F-4D97-AF65-F5344CB8AC3E}">
        <p14:creationId xmlns="" xmlns:p14="http://schemas.microsoft.com/office/powerpoint/2010/main" val="1874269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20984</TotalTime>
  <Words>846</Words>
  <Application>Microsoft Office PowerPoint</Application>
  <PresentationFormat>On-screen Show (4:3)</PresentationFormat>
  <Paragraphs>128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ЗЭЭЛИЙН МЭДЭЭЛЛИЙН САН</vt:lpstr>
      <vt:lpstr>         Зээлийн мэдээллийн сан /ЗМС/            Д.Төрбат –ХШГ-ын хянан шалгагч               С.Баатарсүрэн-ХШГ-ын хянан шалгагч                Х.Бат-Оюун-USI ХХК-ий програмист                  Ажлын утас: 323298         Цахим хаяг: turbat@mongolbank.mn                                cib@mongolbank.mn           </vt:lpstr>
      <vt:lpstr>ЗМС-ийн ерөнхий мэдээлэл</vt:lpstr>
      <vt:lpstr>ЗМС-ийн ерөнхий мэдээлэл</vt:lpstr>
      <vt:lpstr>ЗМС-ийн ерөнхий мэдээлэл</vt:lpstr>
      <vt:lpstr>ЗМС-ийн ерөнхий мэдээлэл</vt:lpstr>
      <vt:lpstr>Зээлийн мэдээллийн тухай хууль</vt:lpstr>
      <vt:lpstr>Зээлийн мэдээллийн тухай хууль</vt:lpstr>
      <vt:lpstr>Зээлийн мэдээллийн тухай хууль</vt:lpstr>
      <vt:lpstr>Зээлийн мэдээллийн тухай хууль</vt:lpstr>
      <vt:lpstr>Зээлийн мэдээллийн тухай хууль</vt:lpstr>
      <vt:lpstr>Зээлийн мэдээллийн санд нэвтрэх эрх авах</vt:lpstr>
      <vt:lpstr>Зээлийн мэдээллийн санд нэвтрэх эрх авах</vt:lpstr>
      <vt:lpstr>АНХААРАЛ ХАНДУУЛСАНД БАЯРЛАЛАА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Dovchinbazar.D</dc:creator>
  <cp:lastModifiedBy>Enkhtuul</cp:lastModifiedBy>
  <cp:revision>812</cp:revision>
  <cp:lastPrinted>2014-06-27T00:41:17Z</cp:lastPrinted>
  <dcterms:created xsi:type="dcterms:W3CDTF">2012-10-30T04:05:54Z</dcterms:created>
  <dcterms:modified xsi:type="dcterms:W3CDTF">2014-07-01T07:34:05Z</dcterms:modified>
</cp:coreProperties>
</file>