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742" r:id="rId5"/>
  </p:sldIdLst>
  <p:sldSz cx="12192000" cy="8229600"/>
  <p:notesSz cx="7023100" cy="93091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gul Helios" pitchFamily="2" charset="0"/>
      <p:regular r:id="rId14"/>
      <p:bold r:id="rId15"/>
      <p:italic r:id="rId16"/>
      <p:boldItalic r:id="rId17"/>
    </p:embeddedFont>
    <p:embeddedFont>
      <p:font typeface="Mon Heide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D2806F-57B3-F0ED-0B25-CCDEB4499B03}" name="Oyunchimeg Nergui" initials="ON" userId="S::oyunchimeg_n@frc.mn::3f8ef960-38ee-4750-ae39-284e4fa485a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anjargal B" initials="NB" lastIdx="2" clrIdx="0">
    <p:extLst>
      <p:ext uri="{19B8F6BF-5375-455C-9EA6-DF929625EA0E}">
        <p15:presenceInfo xmlns:p15="http://schemas.microsoft.com/office/powerpoint/2012/main" userId="S-1-5-21-4072664173-3667905602-1368248293-1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AAB"/>
    <a:srgbClr val="818690"/>
    <a:srgbClr val="D0402C"/>
    <a:srgbClr val="FF9900"/>
    <a:srgbClr val="1F2033"/>
    <a:srgbClr val="BEA386"/>
    <a:srgbClr val="2857A4"/>
    <a:srgbClr val="27549E"/>
    <a:srgbClr val="2F408C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647" autoAdjust="0"/>
  </p:normalViewPr>
  <p:slideViewPr>
    <p:cSldViewPr snapToGrid="0">
      <p:cViewPr varScale="1">
        <p:scale>
          <a:sx n="63" d="100"/>
          <a:sy n="63" d="100"/>
        </p:scale>
        <p:origin x="66" y="288"/>
      </p:cViewPr>
      <p:guideLst>
        <p:guide orient="horz" pos="2592"/>
        <p:guide pos="3840"/>
      </p:guideLst>
    </p:cSldViewPr>
  </p:slideViewPr>
  <p:outlineViewPr>
    <p:cViewPr>
      <p:scale>
        <a:sx n="33" d="100"/>
        <a:sy n="33" d="100"/>
      </p:scale>
      <p:origin x="0" y="-193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2598" y="-2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4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B0334EC2-373A-4FCF-8FC6-7EDA4EDE9397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42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42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66959064-B5A8-4A06-A919-1CEC19CC37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000244C8-6405-421B-9BED-3145413FA23A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163638"/>
            <a:ext cx="46545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3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3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84FF9399-A488-4AA8-9B3E-E8F2A6A52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9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6836"/>
            <a:ext cx="103632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446"/>
            <a:ext cx="91440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9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38150"/>
            <a:ext cx="262890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38150"/>
            <a:ext cx="773430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8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5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51688"/>
            <a:ext cx="1051560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507358"/>
            <a:ext cx="1051560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6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90750"/>
            <a:ext cx="518160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0750"/>
            <a:ext cx="518160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8152"/>
            <a:ext cx="1051560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17396"/>
            <a:ext cx="5157787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06090"/>
            <a:ext cx="5157787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17396"/>
            <a:ext cx="518318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06090"/>
            <a:ext cx="518318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4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3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0"/>
            <a:ext cx="3932237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4912"/>
            <a:ext cx="617220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8880"/>
            <a:ext cx="3932237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0"/>
            <a:ext cx="3932237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4912"/>
            <a:ext cx="617220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8880"/>
            <a:ext cx="3932237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38152"/>
            <a:ext cx="1051560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90750"/>
            <a:ext cx="1051560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27622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A5E6-DCD7-4F83-9D1C-D78E932E3389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27622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27622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4E7-198B-4A44-A5A2-83A5C9EB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4D7389-F64D-4C30-8242-3007A814A818}"/>
              </a:ext>
            </a:extLst>
          </p:cNvPr>
          <p:cNvSpPr txBox="1"/>
          <p:nvPr/>
        </p:nvSpPr>
        <p:spPr>
          <a:xfrm>
            <a:off x="7195024" y="1359213"/>
            <a:ext cx="43276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3500" b="1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Mon Heide" pitchFamily="2" charset="0"/>
                <a:cs typeface="Times New Roman" panose="02020603050405020304" pitchFamily="18" charset="0"/>
              </a:rPr>
              <a:t>ЭРХЭМ ЗОРИЛГО</a:t>
            </a:r>
            <a:endParaRPr lang="en-US" sz="3500" b="1" spc="50" dirty="0">
              <a:solidFill>
                <a:schemeClr val="tx1">
                  <a:lumMod val="95000"/>
                  <a:lumOff val="5000"/>
                </a:schemeClr>
              </a:solidFill>
              <a:latin typeface="Mon Heide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7A0D91-A01B-4E52-A207-EE7A5E3707A4}"/>
              </a:ext>
            </a:extLst>
          </p:cNvPr>
          <p:cNvGrpSpPr/>
          <p:nvPr/>
        </p:nvGrpSpPr>
        <p:grpSpPr>
          <a:xfrm>
            <a:off x="34484" y="2324184"/>
            <a:ext cx="5558666" cy="1225254"/>
            <a:chOff x="195896" y="2558921"/>
            <a:chExt cx="5558666" cy="12252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BEFCE9-4304-49BD-9CF6-370B81E0694E}"/>
                </a:ext>
              </a:extLst>
            </p:cNvPr>
            <p:cNvSpPr/>
            <p:nvPr/>
          </p:nvSpPr>
          <p:spPr>
            <a:xfrm>
              <a:off x="195896" y="2558921"/>
              <a:ext cx="1396067" cy="12252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6FD69F-2CC2-4FC1-AF66-3ACC4B42B813}"/>
                </a:ext>
              </a:extLst>
            </p:cNvPr>
            <p:cNvSpPr/>
            <p:nvPr/>
          </p:nvSpPr>
          <p:spPr>
            <a:xfrm>
              <a:off x="1591964" y="2558921"/>
              <a:ext cx="4162598" cy="1225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02993-B517-4604-B06B-A139945E1073}"/>
                </a:ext>
              </a:extLst>
            </p:cNvPr>
            <p:cNvSpPr txBox="1"/>
            <p:nvPr/>
          </p:nvSpPr>
          <p:spPr>
            <a:xfrm>
              <a:off x="1706903" y="2632463"/>
              <a:ext cx="369376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mn-MN" sz="2000" spc="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gul Helios" pitchFamily="2" charset="0"/>
                  <a:cs typeface="Times New Roman" panose="02020603050405020304" pitchFamily="18" charset="0"/>
                </a:rPr>
                <a:t>Хөрөнгө оруулагч, үйлчлүүлэгчдийн итгэлийг хүлээсэн ухаалаг санхүүгийн зах зээлийг цогцлооно.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CDCDD9-6821-4D92-9631-47D5BF958553}"/>
              </a:ext>
            </a:extLst>
          </p:cNvPr>
          <p:cNvGrpSpPr/>
          <p:nvPr/>
        </p:nvGrpSpPr>
        <p:grpSpPr>
          <a:xfrm>
            <a:off x="6402780" y="2397726"/>
            <a:ext cx="5440214" cy="1225254"/>
            <a:chOff x="2513272" y="5514975"/>
            <a:chExt cx="7067271" cy="12252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827A14-E0AE-481F-A1DE-6AC7AF6BF157}"/>
                </a:ext>
              </a:extLst>
            </p:cNvPr>
            <p:cNvSpPr/>
            <p:nvPr/>
          </p:nvSpPr>
          <p:spPr>
            <a:xfrm>
              <a:off x="2513272" y="5514976"/>
              <a:ext cx="2296060" cy="122525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2B3316-E634-4FB7-9B8B-5AE44DAA31E3}"/>
                </a:ext>
              </a:extLst>
            </p:cNvPr>
            <p:cNvSpPr/>
            <p:nvPr/>
          </p:nvSpPr>
          <p:spPr>
            <a:xfrm>
              <a:off x="4300798" y="5514975"/>
              <a:ext cx="5279745" cy="1225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3179CF9-0B62-4E9A-A30E-AEA2032B1FA0}"/>
                </a:ext>
              </a:extLst>
            </p:cNvPr>
            <p:cNvSpPr txBox="1">
              <a:spLocks/>
            </p:cNvSpPr>
            <p:nvPr/>
          </p:nvSpPr>
          <p:spPr>
            <a:xfrm>
              <a:off x="4460061" y="5647127"/>
              <a:ext cx="4662824" cy="984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mn-MN" sz="2000" spc="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gul Helios" pitchFamily="2" charset="0"/>
                  <a:cs typeface="Times New Roman" panose="02020603050405020304" pitchFamily="18" charset="0"/>
                </a:rPr>
                <a:t>Олон тулгуурт, хүртээмжтэй, цахим технологид суурилсан санхүүгийн зах зээлийг хөгжүүлнэ.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818B44-4791-4A11-80E0-913884127956}"/>
              </a:ext>
            </a:extLst>
          </p:cNvPr>
          <p:cNvSpPr txBox="1"/>
          <p:nvPr/>
        </p:nvSpPr>
        <p:spPr>
          <a:xfrm>
            <a:off x="335963" y="1435313"/>
            <a:ext cx="483563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3500" b="1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Mon Heide" pitchFamily="2" charset="0"/>
                <a:cs typeface="Times New Roman" panose="02020603050405020304" pitchFamily="18" charset="0"/>
              </a:rPr>
              <a:t>АЛСЫН ХАРАА</a:t>
            </a:r>
            <a:endParaRPr lang="en-US" sz="3500" b="1" spc="50" dirty="0">
              <a:solidFill>
                <a:schemeClr val="tx1">
                  <a:lumMod val="95000"/>
                  <a:lumOff val="5000"/>
                </a:schemeClr>
              </a:solidFill>
              <a:latin typeface="Mon Heide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https://cdn-icons-png.flaticon.com/512/3233/3233497.png">
            <a:extLst>
              <a:ext uri="{FF2B5EF4-FFF2-40B4-BE49-F238E27FC236}">
                <a16:creationId xmlns:a16="http://schemas.microsoft.com/office/drawing/2014/main" id="{00AB18FE-8E46-42BC-9DB7-5CBD4DE4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7" y="253757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8563F8-2697-45A0-B96F-546C90683AF1}"/>
              </a:ext>
            </a:extLst>
          </p:cNvPr>
          <p:cNvGrpSpPr/>
          <p:nvPr/>
        </p:nvGrpSpPr>
        <p:grpSpPr>
          <a:xfrm>
            <a:off x="275317" y="2448357"/>
            <a:ext cx="914400" cy="914400"/>
            <a:chOff x="3657600" y="990600"/>
            <a:chExt cx="4876800" cy="4876800"/>
          </a:xfrm>
        </p:grpSpPr>
        <p:pic>
          <p:nvPicPr>
            <p:cNvPr id="15" name="Picture 12" descr="https://cdn-icons.flaticon.com/png/512/2553/premium/2553153.png?token=exp=1649329798~hmac=b288b2bd899b6676bfcaf3b94366fa6e">
              <a:extLst>
                <a:ext uri="{FF2B5EF4-FFF2-40B4-BE49-F238E27FC236}">
                  <a16:creationId xmlns:a16="http://schemas.microsoft.com/office/drawing/2014/main" id="{ABD1C8A1-E6F2-4191-9B0F-70B68ECC4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990600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s://cdn-icons.flaticon.com/png/512/2072/premium/2072130.png?token=exp=1649329879~hmac=f7ecd98f533af78b2b03a0f2d2491212">
              <a:extLst>
                <a:ext uri="{FF2B5EF4-FFF2-40B4-BE49-F238E27FC236}">
                  <a16:creationId xmlns:a16="http://schemas.microsoft.com/office/drawing/2014/main" id="{4CF4500E-01A1-44EA-B59E-3CD88DCD8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399" y="2339626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2" descr="2560x1440 Blue Digital Art Squares 1440P Resolution Wallpaper, HD Abstract  4K Wallpapers, Images, Photos and Background - Wallpapers Den">
            <a:extLst>
              <a:ext uri="{FF2B5EF4-FFF2-40B4-BE49-F238E27FC236}">
                <a16:creationId xmlns:a16="http://schemas.microsoft.com/office/drawing/2014/main" id="{D89F4D4C-985C-46E8-86BD-6DB6DEA5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446"/>
          <a:stretch/>
        </p:blipFill>
        <p:spPr bwMode="auto">
          <a:xfrm>
            <a:off x="0" y="-26177"/>
            <a:ext cx="12192000" cy="12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5D44AC7-E8A0-4243-A992-A27803C15E3D}"/>
              </a:ext>
            </a:extLst>
          </p:cNvPr>
          <p:cNvSpPr/>
          <p:nvPr/>
        </p:nvSpPr>
        <p:spPr>
          <a:xfrm>
            <a:off x="0" y="-25451"/>
            <a:ext cx="12192000" cy="1267319"/>
          </a:xfrm>
          <a:prstGeom prst="rect">
            <a:avLst/>
          </a:prstGeom>
          <a:gradFill>
            <a:gsLst>
              <a:gs pos="23000">
                <a:srgbClr val="002060">
                  <a:alpha val="50000"/>
                </a:srgb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9AF87B-54CE-40A8-970B-8F17FDB1425A}"/>
              </a:ext>
            </a:extLst>
          </p:cNvPr>
          <p:cNvSpPr txBox="1"/>
          <p:nvPr/>
        </p:nvSpPr>
        <p:spPr>
          <a:xfrm>
            <a:off x="2465336" y="303370"/>
            <a:ext cx="6931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>
                <a:solidFill>
                  <a:schemeClr val="bg1"/>
                </a:solidFill>
                <a:latin typeface="Mogul Helios" pitchFamily="2" charset="0"/>
                <a:cs typeface="Times New Roman" panose="02020603050405020304" pitchFamily="18" charset="0"/>
              </a:rPr>
              <a:t>САНХҮҮГИЙН ЗОХИЦУУЛАХ ХОРОО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7055D9-820F-4FDD-966F-8AF6B0C97BF5}"/>
              </a:ext>
            </a:extLst>
          </p:cNvPr>
          <p:cNvGrpSpPr/>
          <p:nvPr/>
        </p:nvGrpSpPr>
        <p:grpSpPr>
          <a:xfrm>
            <a:off x="5289867" y="120516"/>
            <a:ext cx="928219" cy="785196"/>
            <a:chOff x="4570071" y="2922552"/>
            <a:chExt cx="1996939" cy="168924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8E535D9-E053-47DD-8F6A-6FFBA2538C30}"/>
                </a:ext>
              </a:extLst>
            </p:cNvPr>
            <p:cNvSpPr/>
            <p:nvPr/>
          </p:nvSpPr>
          <p:spPr>
            <a:xfrm>
              <a:off x="4570071" y="2922552"/>
              <a:ext cx="1235592" cy="1235592"/>
            </a:xfrm>
            <a:prstGeom prst="ellipse">
              <a:avLst/>
            </a:prstGeom>
            <a:noFill/>
            <a:ln w="47625">
              <a:solidFill>
                <a:srgbClr val="F0F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9EC5707-7B40-4010-81BE-F15D3F8BE34C}"/>
                </a:ext>
              </a:extLst>
            </p:cNvPr>
            <p:cNvSpPr/>
            <p:nvPr/>
          </p:nvSpPr>
          <p:spPr>
            <a:xfrm>
              <a:off x="5331418" y="3376205"/>
              <a:ext cx="1235592" cy="1235592"/>
            </a:xfrm>
            <a:prstGeom prst="ellipse">
              <a:avLst/>
            </a:prstGeom>
            <a:solidFill>
              <a:srgbClr val="F0F0F0">
                <a:alpha val="30000"/>
              </a:srgb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117DB866-D3DB-4DBA-A254-B937F10A0F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80" t="16336" r="58170" b="16266"/>
          <a:stretch/>
        </p:blipFill>
        <p:spPr>
          <a:xfrm>
            <a:off x="5760479" y="5490036"/>
            <a:ext cx="1655078" cy="1955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D37E09C-6F10-4A80-AA01-E2A732C9674B}"/>
              </a:ext>
            </a:extLst>
          </p:cNvPr>
          <p:cNvSpPr txBox="1"/>
          <p:nvPr/>
        </p:nvSpPr>
        <p:spPr>
          <a:xfrm>
            <a:off x="7628783" y="6057399"/>
            <a:ext cx="3251354" cy="1050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n-MN" sz="2000" dirty="0">
                <a:latin typeface="Mogul Helio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Санхүүгийн зохицуулах хорооны даргын 2022.10.21-ний өдрийн 469 тоот тушаалаар батлагдав.</a:t>
            </a:r>
            <a:endParaRPr lang="en-US" sz="2000" dirty="0">
              <a:effectLst/>
              <a:latin typeface="Mogul Helio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64791F-9CF2-4A50-95AC-8A01C8A2C97C}"/>
              </a:ext>
            </a:extLst>
          </p:cNvPr>
          <p:cNvSpPr txBox="1"/>
          <p:nvPr/>
        </p:nvSpPr>
        <p:spPr>
          <a:xfrm>
            <a:off x="5712957" y="4023330"/>
            <a:ext cx="63872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Mon Heide" pitchFamily="2" charset="0"/>
                <a:cs typeface="Times New Roman" panose="02020603050405020304" pitchFamily="18" charset="0"/>
              </a:rPr>
              <a:t>САНХҮҮГИЙН ЗОХИЦУУЛАХ ХОРООНЫ СТРАТЕГИ ТӨЛӨВЛӨГӨӨ (2022-2025 он)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03D299-4E42-47CC-B309-5AACCF76DC53}"/>
              </a:ext>
            </a:extLst>
          </p:cNvPr>
          <p:cNvSpPr/>
          <p:nvPr/>
        </p:nvSpPr>
        <p:spPr>
          <a:xfrm>
            <a:off x="1430551" y="4791271"/>
            <a:ext cx="3111358" cy="270847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ED4B7E1-F37E-4DF7-8C93-231BA3A8DEAF}"/>
              </a:ext>
            </a:extLst>
          </p:cNvPr>
          <p:cNvSpPr txBox="1">
            <a:spLocks/>
          </p:cNvSpPr>
          <p:nvPr/>
        </p:nvSpPr>
        <p:spPr>
          <a:xfrm>
            <a:off x="1552609" y="4964661"/>
            <a:ext cx="2753293" cy="2838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2000" spc="50" dirty="0">
                <a:latin typeface="Mogul Helios" pitchFamily="2" charset="0"/>
                <a:cs typeface="Times New Roman" panose="02020603050405020304" pitchFamily="18" charset="0"/>
              </a:rPr>
              <a:t>1. Ёс зүй;</a:t>
            </a:r>
          </a:p>
          <a:p>
            <a:pPr algn="just"/>
            <a:r>
              <a:rPr lang="mn-MN" sz="2000" spc="50" dirty="0">
                <a:latin typeface="Mogul Helios" pitchFamily="2" charset="0"/>
                <a:cs typeface="Times New Roman" panose="02020603050405020304" pitchFamily="18" charset="0"/>
              </a:rPr>
              <a:t>2. Манлайлал, санаачилга;</a:t>
            </a:r>
          </a:p>
          <a:p>
            <a:pPr algn="just"/>
            <a:r>
              <a:rPr lang="mn-MN" sz="2000" spc="50" dirty="0">
                <a:latin typeface="Mogul Helios" pitchFamily="2" charset="0"/>
                <a:cs typeface="Times New Roman" panose="02020603050405020304" pitchFamily="18" charset="0"/>
              </a:rPr>
              <a:t>3. Хариуцлага;</a:t>
            </a:r>
          </a:p>
          <a:p>
            <a:pPr algn="just"/>
            <a:r>
              <a:rPr lang="mn-MN" sz="2000" spc="50" dirty="0">
                <a:latin typeface="Mogul Helios" pitchFamily="2" charset="0"/>
                <a:cs typeface="Times New Roman" panose="02020603050405020304" pitchFamily="18" charset="0"/>
              </a:rPr>
              <a:t>4. Мэргэшсэн;</a:t>
            </a:r>
          </a:p>
          <a:p>
            <a:pPr algn="just"/>
            <a:r>
              <a:rPr lang="mn-MN" sz="2000" spc="50" dirty="0">
                <a:latin typeface="Mogul Helios" pitchFamily="2" charset="0"/>
                <a:cs typeface="Times New Roman" panose="02020603050405020304" pitchFamily="18" charset="0"/>
              </a:rPr>
              <a:t>5. Бие даасан, ил тод;</a:t>
            </a:r>
          </a:p>
          <a:p>
            <a:pPr algn="just"/>
            <a:r>
              <a:rPr lang="mn-MN" sz="2000" spc="50" dirty="0">
                <a:latin typeface="Mogul Helios" pitchFamily="2" charset="0"/>
                <a:cs typeface="Times New Roman" panose="02020603050405020304" pitchFamily="18" charset="0"/>
              </a:rPr>
              <a:t>6. Багийн ажиллагаа.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C5A479-15FF-4A13-B63F-E7E7C7F24004}"/>
              </a:ext>
            </a:extLst>
          </p:cNvPr>
          <p:cNvSpPr/>
          <p:nvPr/>
        </p:nvSpPr>
        <p:spPr>
          <a:xfrm>
            <a:off x="52297" y="5490036"/>
            <a:ext cx="1363071" cy="12252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" descr="https://cdn-icons.flaticon.com/png/512/2789/premium/2789129.png?token=exp=1649251040~hmac=4069bdaaa3581108236c99e42d0a7fa1">
            <a:extLst>
              <a:ext uri="{FF2B5EF4-FFF2-40B4-BE49-F238E27FC236}">
                <a16:creationId xmlns:a16="http://schemas.microsoft.com/office/drawing/2014/main" id="{B88D1458-D721-4B44-B77E-68835DBE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8" y="5608434"/>
            <a:ext cx="991144" cy="9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DAEAA9A-97C4-4F4E-A3F5-13BE550F7BCE}"/>
              </a:ext>
            </a:extLst>
          </p:cNvPr>
          <p:cNvSpPr txBox="1"/>
          <p:nvPr/>
        </p:nvSpPr>
        <p:spPr>
          <a:xfrm>
            <a:off x="476279" y="3909651"/>
            <a:ext cx="483563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3500" b="1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Mon Heide" pitchFamily="2" charset="0"/>
                <a:cs typeface="Times New Roman" panose="02020603050405020304" pitchFamily="18" charset="0"/>
              </a:rPr>
              <a:t>ҮНЭТ ЗҮЙЛС</a:t>
            </a:r>
            <a:endParaRPr lang="en-US" sz="3500" b="1" spc="50" dirty="0">
              <a:solidFill>
                <a:schemeClr val="tx1">
                  <a:lumMod val="95000"/>
                  <a:lumOff val="5000"/>
                </a:schemeClr>
              </a:solidFill>
              <a:latin typeface="Mon Heide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D04856F9D6840B3FDE173D19E211D" ma:contentTypeVersion="10" ma:contentTypeDescription="Create a new document." ma:contentTypeScope="" ma:versionID="b92d4ab9fd3fc9d31473e2939ead3374">
  <xsd:schema xmlns:xsd="http://www.w3.org/2001/XMLSchema" xmlns:xs="http://www.w3.org/2001/XMLSchema" xmlns:p="http://schemas.microsoft.com/office/2006/metadata/properties" xmlns:ns3="1734b3a9-b2c8-452a-a027-f8f059c4837a" xmlns:ns4="4d3cde63-4efb-4065-a029-51fc0ee55024" targetNamespace="http://schemas.microsoft.com/office/2006/metadata/properties" ma:root="true" ma:fieldsID="1206ba0f7b0809bf5a7800c484879589" ns3:_="" ns4:_="">
    <xsd:import namespace="1734b3a9-b2c8-452a-a027-f8f059c4837a"/>
    <xsd:import namespace="4d3cde63-4efb-4065-a029-51fc0ee550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4b3a9-b2c8-452a-a027-f8f059c48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cde63-4efb-4065-a029-51fc0ee55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314D5-C702-4963-8B8E-E4B4FAC787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AF9C49-89EF-4762-9FA4-5A4A2B69AA0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d3cde63-4efb-4065-a029-51fc0ee55024"/>
    <ds:schemaRef ds:uri="http://purl.org/dc/dcmitype/"/>
    <ds:schemaRef ds:uri="http://purl.org/dc/terms/"/>
    <ds:schemaRef ds:uri="http://schemas.microsoft.com/office/infopath/2007/PartnerControls"/>
    <ds:schemaRef ds:uri="1734b3a9-b2c8-452a-a027-f8f059c4837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95CF2F-98BC-4A8B-ABC7-DDE49B9E6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4b3a9-b2c8-452a-a027-f8f059c4837a"/>
    <ds:schemaRef ds:uri="4d3cde63-4efb-4065-a029-51fc0ee55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20109</TotalTime>
  <Words>86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Calibri Light</vt:lpstr>
      <vt:lpstr>Calibri</vt:lpstr>
      <vt:lpstr>Arial</vt:lpstr>
      <vt:lpstr>Mon Heide</vt:lpstr>
      <vt:lpstr>Mogul Helios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Narantuya N</dc:creator>
  <cp:lastModifiedBy>Baigalmaa Purevsuren</cp:lastModifiedBy>
  <cp:revision>2691</cp:revision>
  <cp:lastPrinted>2022-04-18T09:27:09Z</cp:lastPrinted>
  <dcterms:created xsi:type="dcterms:W3CDTF">2017-12-21T07:34:14Z</dcterms:created>
  <dcterms:modified xsi:type="dcterms:W3CDTF">2023-05-31T07:45:18Z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0x0101001ECD04856F9D6840B3FDE173D19E211D</vt:lpwstr>
  </property>
</Properties>
</file>