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9" r:id="rId39"/>
    <p:sldId id="300" r:id="rId40"/>
    <p:sldId id="301" r:id="rId41"/>
    <p:sldId id="302" r:id="rId42"/>
    <p:sldId id="303" r:id="rId43"/>
    <p:sldId id="304" r:id="rId44"/>
    <p:sldId id="305" r:id="rId45"/>
    <p:sldId id="306" r:id="rId46"/>
  </p:sldIdLst>
  <p:sldSz cx="9144000" cy="5143500" type="screen16x9"/>
  <p:notesSz cx="6858000" cy="9144000"/>
  <p:embeddedFontLst>
    <p:embeddedFont>
      <p:font typeface="Calibri" panose="020F0502020204030204" pitchFamily="34" charset="0"/>
      <p:regular r:id="rId48"/>
      <p:bold r:id="rId49"/>
      <p:italic r:id="rId50"/>
      <p:boldItalic r:id="rId51"/>
    </p:embeddedFont>
    <p:embeddedFont>
      <p:font typeface="Roboto" panose="020B060402020202020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1CD941-BBB5-46D7-B0A9-07490ED3CD49}">
  <a:tblStyle styleId="{E01CD941-BBB5-46D7-B0A9-07490ED3CD4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74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9010c6d666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g29010c6d66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907032dc99_1_5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907032dc99_1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907032dc99_1_5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907032dc99_1_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907032dc99_1_6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907032dc99_1_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907032dc99_1_6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907032dc99_1_6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907032dc99_1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907032dc99_1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907032dc99_1_13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907032dc99_1_1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907032dc99_1_13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907032dc99_1_1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907032dc99_1_1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907032dc99_1_1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907032dc99_1_14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907032dc99_1_1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907032dc99_1_1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907032dc99_1_1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9010c6d666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9010c6d666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907032dc99_1_1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907032dc99_1_1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907032dc99_1_1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907032dc99_1_1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907032dc99_1_15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907032dc99_1_1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907032dc99_1_1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907032dc99_1_1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907032dc99_1_1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907032dc99_1_1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907032dc99_1_1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907032dc99_1_1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907032dc99_1_15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907032dc99_1_1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907032dc99_1_1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907032dc99_1_1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907032dc99_1_1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2907032dc99_1_1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907032dc99_1_1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907032dc99_1_1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9010c6d666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9010c6d666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907032dc99_1_1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2907032dc99_1_1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907032dc99_1_1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907032dc99_1_1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907032dc99_1_1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907032dc99_1_1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907032dc99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100" b="0" i="0" u="none" strike="noStrike" cap="none" dirty="0" err="1">
                <a:solidFill>
                  <a:srgbClr val="000000"/>
                </a:solidFill>
                <a:effectLst/>
                <a:latin typeface="Arial"/>
                <a:ea typeface="Arial"/>
                <a:cs typeface="Arial"/>
                <a:sym typeface="Arial"/>
              </a:rPr>
              <a:t>Дэлхийн</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олон</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улс</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уур</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амьсгалын</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өөрчлөлтөд</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онцгой</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өртөмтгий</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бай</a:t>
            </a:r>
            <a:r>
              <a:rPr lang="mn-MN" sz="1100" b="0" i="0" u="none" strike="noStrike" cap="none" dirty="0">
                <a:solidFill>
                  <a:srgbClr val="000000"/>
                </a:solidFill>
                <a:effectLst/>
                <a:latin typeface="Arial"/>
                <a:ea typeface="Arial"/>
                <a:cs typeface="Arial"/>
                <a:sym typeface="Arial"/>
              </a:rPr>
              <a:t>на</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Үүнийг</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улс</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орнууд</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хүлээн</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зөвшөөрч</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хүртээмжтэй</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санхүүгийн</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нийгэмлэгийн</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гишүүн</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байгууллагууд</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уур</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амьсгалын</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өөрчлөлтийн</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нөлөөллийг</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бууруулах</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эсэргүүцэх</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чадварыг</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бий</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болгохын</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тулд</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бага</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орлоготой</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бүлэг</a:t>
            </a:r>
            <a:r>
              <a:rPr lang="en-CA" sz="1100" b="0" i="0" u="none" strike="noStrike" cap="none" dirty="0">
                <a:solidFill>
                  <a:srgbClr val="000000"/>
                </a:solidFill>
                <a:effectLst/>
                <a:latin typeface="Arial"/>
                <a:ea typeface="Arial"/>
                <a:cs typeface="Arial"/>
                <a:sym typeface="Arial"/>
              </a:rPr>
              <a:t>, </a:t>
            </a:r>
            <a:r>
              <a:rPr lang="mn-MN" sz="1100" b="0" i="0" u="none" strike="noStrike" cap="none" dirty="0">
                <a:solidFill>
                  <a:srgbClr val="000000"/>
                </a:solidFill>
                <a:effectLst/>
                <a:latin typeface="Arial"/>
                <a:ea typeface="Arial"/>
                <a:cs typeface="Arial"/>
                <a:sym typeface="Arial"/>
              </a:rPr>
              <a:t>Б</a:t>
            </a:r>
            <a:r>
              <a:rPr lang="en-CA" sz="1100" b="0" i="0" u="none" strike="noStrike" cap="none" dirty="0" err="1">
                <a:solidFill>
                  <a:srgbClr val="000000"/>
                </a:solidFill>
                <a:effectLst/>
                <a:latin typeface="Arial"/>
                <a:ea typeface="Arial"/>
                <a:cs typeface="Arial"/>
                <a:sym typeface="Arial"/>
              </a:rPr>
              <a:t>ичил</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жижиг</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дунд</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үйлдвэрүүдэд</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чиглэсэн</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бодлого</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баримталж</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байна</a:t>
            </a:r>
            <a:r>
              <a:rPr lang="en-CA" sz="1100" b="0" i="0" u="none" strike="noStrike" cap="none" dirty="0">
                <a:solidFill>
                  <a:srgbClr val="000000"/>
                </a:solidFill>
                <a:effectLst/>
                <a:latin typeface="Arial"/>
                <a:ea typeface="Arial"/>
                <a:cs typeface="Arial"/>
                <a:sym typeface="Arial"/>
              </a:rPr>
              <a:t>.</a:t>
            </a:r>
            <a:endParaRPr dirty="0"/>
          </a:p>
        </p:txBody>
      </p:sp>
      <p:sp>
        <p:nvSpPr>
          <p:cNvPr id="331" name="Google Shape;331;g2907032dc9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907032dc99_0_8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g2907032dc99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907032dc99_0_1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g2907032dc99_0_1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907032dc99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g2907032dc9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907032dc99_1_8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g2907032dc99_1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907032dc99_1_1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2907032dc99_1_1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907032dc99_1_16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2907032dc99_1_16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9010c6d666_0_4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9010c6d666_0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2907032dc99_1_16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2907032dc99_1_16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907032dc99_1_16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2907032dc99_1_1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2907032dc99_1_1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2907032dc99_1_1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907032dc99_1_16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2907032dc99_1_1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907032dc99_1_1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2907032dc99_1_1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9010c6d666_0_4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9010c6d666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90eea07010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90eea0701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9010c6d666_0_5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9010c6d666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907032dc99_1_4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907032dc99_1_4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100" b="0" i="0" u="none" strike="noStrike" cap="none" dirty="0" err="1">
                <a:solidFill>
                  <a:srgbClr val="000000"/>
                </a:solidFill>
                <a:effectLst/>
                <a:latin typeface="Arial"/>
                <a:ea typeface="Arial"/>
                <a:cs typeface="Arial"/>
                <a:sym typeface="Arial"/>
              </a:rPr>
              <a:t>Улаанбаатар</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хотын</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Сүхбаатар</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дүүргийн</a:t>
            </a:r>
            <a:r>
              <a:rPr lang="en-CA" sz="1100" b="0" i="0" u="none" strike="noStrike" cap="none" dirty="0">
                <a:solidFill>
                  <a:srgbClr val="000000"/>
                </a:solidFill>
                <a:effectLst/>
                <a:latin typeface="Arial"/>
                <a:ea typeface="Arial"/>
                <a:cs typeface="Arial"/>
                <a:sym typeface="Arial"/>
              </a:rPr>
              <a:t> </a:t>
            </a:r>
            <a:r>
              <a:rPr lang="mn-MN" sz="1100" b="0" i="0" u="none" strike="noStrike" cap="none" dirty="0">
                <a:solidFill>
                  <a:srgbClr val="000000"/>
                </a:solidFill>
                <a:effectLst/>
                <a:latin typeface="Arial"/>
                <a:ea typeface="Arial"/>
                <a:cs typeface="Arial"/>
                <a:sym typeface="Arial"/>
              </a:rPr>
              <a:t>х</a:t>
            </a:r>
            <a:r>
              <a:rPr lang="en-CA" sz="1100" b="0" i="0" u="none" strike="noStrike" cap="none" dirty="0" err="1">
                <a:solidFill>
                  <a:srgbClr val="000000"/>
                </a:solidFill>
                <a:effectLst/>
                <a:latin typeface="Arial"/>
                <a:ea typeface="Arial"/>
                <a:cs typeface="Arial"/>
                <a:sym typeface="Arial"/>
              </a:rPr>
              <a:t>оршоод</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нийслэлд</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үйл</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ажиллагаа</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эрхэлж</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буй</a:t>
            </a:r>
            <a:r>
              <a:rPr lang="en-CA" sz="1100" b="0" i="0" u="none" strike="noStrike" cap="none" dirty="0">
                <a:solidFill>
                  <a:srgbClr val="000000"/>
                </a:solidFill>
                <a:effectLst/>
                <a:latin typeface="Arial"/>
                <a:ea typeface="Arial"/>
                <a:cs typeface="Arial"/>
                <a:sym typeface="Arial"/>
              </a:rPr>
              <a:t> </a:t>
            </a:r>
            <a:r>
              <a:rPr lang="mn-MN" sz="1100" b="0" i="0" u="none" strike="noStrike" cap="none" dirty="0">
                <a:solidFill>
                  <a:srgbClr val="000000"/>
                </a:solidFill>
                <a:effectLst/>
                <a:latin typeface="Arial"/>
                <a:ea typeface="Arial"/>
                <a:cs typeface="Arial"/>
                <a:sym typeface="Arial"/>
              </a:rPr>
              <a:t>х</a:t>
            </a:r>
            <a:r>
              <a:rPr lang="en-CA" sz="1100" b="0" i="0" u="none" strike="noStrike" cap="none" dirty="0" err="1">
                <a:solidFill>
                  <a:srgbClr val="000000"/>
                </a:solidFill>
                <a:effectLst/>
                <a:latin typeface="Arial"/>
                <a:ea typeface="Arial"/>
                <a:cs typeface="Arial"/>
                <a:sym typeface="Arial"/>
              </a:rPr>
              <a:t>оршоодоос</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илүү</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судалгаанд</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хамрагдсан</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бол</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Баян-Өлгий</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аймгийн</a:t>
            </a:r>
            <a:r>
              <a:rPr lang="en-CA" sz="1100" b="0" i="0" u="none" strike="noStrike" cap="none" dirty="0">
                <a:solidFill>
                  <a:srgbClr val="000000"/>
                </a:solidFill>
                <a:effectLst/>
                <a:latin typeface="Arial"/>
                <a:ea typeface="Arial"/>
                <a:cs typeface="Arial"/>
                <a:sym typeface="Arial"/>
              </a:rPr>
              <a:t> </a:t>
            </a:r>
            <a:r>
              <a:rPr lang="mn-MN" sz="1100" b="0" i="0" u="none" strike="noStrike" cap="none" dirty="0">
                <a:solidFill>
                  <a:srgbClr val="000000"/>
                </a:solidFill>
                <a:effectLst/>
                <a:latin typeface="Arial"/>
                <a:ea typeface="Arial"/>
                <a:cs typeface="Arial"/>
                <a:sym typeface="Arial"/>
              </a:rPr>
              <a:t>хоршоод</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бусад</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аймг</a:t>
            </a:r>
            <a:r>
              <a:rPr lang="mn-MN" sz="1100" b="0" i="0" u="none" strike="noStrike" cap="none" dirty="0">
                <a:solidFill>
                  <a:srgbClr val="000000"/>
                </a:solidFill>
                <a:effectLst/>
                <a:latin typeface="Arial"/>
                <a:ea typeface="Arial"/>
                <a:cs typeface="Arial"/>
                <a:sym typeface="Arial"/>
              </a:rPr>
              <a:t>ийнхаас</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илүүтэй</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судалгаанд</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хамрагджээ</a:t>
            </a:r>
            <a:r>
              <a:rPr lang="en-CA" sz="1100" b="0" i="0" u="none" strike="noStrike" cap="none" dirty="0">
                <a:solidFill>
                  <a:srgbClr val="000000"/>
                </a:solidFill>
                <a:effectLst/>
                <a:latin typeface="Arial"/>
                <a:ea typeface="Arial"/>
                <a:cs typeface="Arial"/>
                <a:sym typeface="Arial"/>
              </a:rPr>
              <a:t>.</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907032dc99_1_5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907032dc99_1_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hyperlink" Target="https://www.afi-global.org/newsroom/blogs/the-4p-framework-of-inclusive-green-finance-policy-responses-to-climate-chang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59"/>
        <p:cNvGrpSpPr/>
        <p:nvPr/>
      </p:nvGrpSpPr>
      <p:grpSpPr>
        <a:xfrm>
          <a:off x="0" y="0"/>
          <a:ext cx="0" cy="0"/>
          <a:chOff x="0" y="0"/>
          <a:chExt cx="0" cy="0"/>
        </a:xfrm>
      </p:grpSpPr>
      <p:sp>
        <p:nvSpPr>
          <p:cNvPr id="60" name="Google Shape;60;p14"/>
          <p:cNvSpPr txBox="1"/>
          <p:nvPr/>
        </p:nvSpPr>
        <p:spPr>
          <a:xfrm>
            <a:off x="5864469" y="4641167"/>
            <a:ext cx="20574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61" name="Google Shape;61;p14"/>
          <p:cNvSpPr txBox="1"/>
          <p:nvPr/>
        </p:nvSpPr>
        <p:spPr>
          <a:xfrm>
            <a:off x="5110100" y="667975"/>
            <a:ext cx="3985800" cy="3219313"/>
          </a:xfrm>
          <a:prstGeom prst="rect">
            <a:avLst/>
          </a:prstGeom>
          <a:noFill/>
          <a:ln>
            <a:noFill/>
          </a:ln>
        </p:spPr>
        <p:txBody>
          <a:bodyPr spcFirstLastPara="1" wrap="square" lIns="68575" tIns="34275" rIns="68575" bIns="34275" anchor="t" anchorCtr="0">
            <a:spAutoFit/>
          </a:bodyPr>
          <a:lstStyle/>
          <a:p>
            <a:pPr marL="0" lvl="0" indent="0" algn="ctr" rtl="0">
              <a:lnSpc>
                <a:spcPct val="115000"/>
              </a:lnSpc>
              <a:spcBef>
                <a:spcPts val="0"/>
              </a:spcBef>
              <a:spcAft>
                <a:spcPts val="0"/>
              </a:spcAft>
              <a:buSzPts val="1100"/>
              <a:buNone/>
            </a:pPr>
            <a:r>
              <a:rPr lang="en" b="1" dirty="0">
                <a:solidFill>
                  <a:srgbClr val="385623"/>
                </a:solidFill>
                <a:latin typeface="Times New Roman"/>
                <a:ea typeface="Times New Roman"/>
                <a:cs typeface="Times New Roman"/>
                <a:sym typeface="Times New Roman"/>
              </a:rPr>
              <a:t>АХБ-ны Хүртээмжтэй, ногоон сэргэлтийн төлөө Зүүн Азийн жендэрийн тэгш байдлыг эрчимжүүлэх төсөл /ТА-6883 REG/</a:t>
            </a:r>
            <a:endParaRPr b="1" dirty="0">
              <a:solidFill>
                <a:srgbClr val="385623"/>
              </a:solidFill>
              <a:latin typeface="Times New Roman"/>
              <a:ea typeface="Times New Roman"/>
              <a:cs typeface="Times New Roman"/>
              <a:sym typeface="Times New Roman"/>
            </a:endParaRPr>
          </a:p>
          <a:p>
            <a:pPr marL="0" lvl="0" indent="0" algn="ctr" rtl="0">
              <a:lnSpc>
                <a:spcPct val="115000"/>
              </a:lnSpc>
              <a:spcBef>
                <a:spcPts val="0"/>
              </a:spcBef>
              <a:spcAft>
                <a:spcPts val="0"/>
              </a:spcAft>
              <a:buClr>
                <a:schemeClr val="dk1"/>
              </a:buClr>
              <a:buSzPts val="1100"/>
              <a:buFont typeface="Arial"/>
              <a:buNone/>
            </a:pPr>
            <a:endParaRPr sz="1300" b="1" dirty="0">
              <a:solidFill>
                <a:srgbClr val="385623"/>
              </a:solidFill>
              <a:latin typeface="Times New Roman"/>
              <a:ea typeface="Times New Roman"/>
              <a:cs typeface="Times New Roman"/>
              <a:sym typeface="Times New Roman"/>
            </a:endParaRPr>
          </a:p>
          <a:p>
            <a:pPr marL="0" lvl="0" indent="0" algn="ctr" rtl="0">
              <a:lnSpc>
                <a:spcPct val="115000"/>
              </a:lnSpc>
              <a:spcBef>
                <a:spcPts val="0"/>
              </a:spcBef>
              <a:spcAft>
                <a:spcPts val="0"/>
              </a:spcAft>
              <a:buSzPts val="1100"/>
              <a:buNone/>
            </a:pPr>
            <a:r>
              <a:rPr lang="en" sz="2000" b="1" dirty="0">
                <a:solidFill>
                  <a:schemeClr val="accent1"/>
                </a:solidFill>
                <a:latin typeface="Times New Roman"/>
                <a:ea typeface="Times New Roman"/>
                <a:cs typeface="Times New Roman"/>
                <a:sym typeface="Times New Roman"/>
              </a:rPr>
              <a:t>“ЖЕНДЭРИЙН МЭДРЭМЖТЭЙ НОГООН САНХҮҮГИЙН ХУВЬСАЛ ДАХЬ ХАДГАЛАМЖ, ЗЭЭЛИЙН ХОРШООДЫН ОРОЛЦОО” </a:t>
            </a:r>
            <a:endParaRPr sz="2000" b="1" dirty="0">
              <a:solidFill>
                <a:schemeClr val="accent1"/>
              </a:solidFill>
              <a:latin typeface="Times New Roman"/>
              <a:ea typeface="Times New Roman"/>
              <a:cs typeface="Times New Roman"/>
              <a:sym typeface="Times New Roman"/>
            </a:endParaRPr>
          </a:p>
          <a:p>
            <a:pPr marL="0" lvl="0" indent="0" algn="ctr" rtl="0">
              <a:lnSpc>
                <a:spcPct val="115000"/>
              </a:lnSpc>
              <a:spcBef>
                <a:spcPts val="0"/>
              </a:spcBef>
              <a:spcAft>
                <a:spcPts val="0"/>
              </a:spcAft>
              <a:buSzPts val="1100"/>
              <a:buNone/>
            </a:pPr>
            <a:r>
              <a:rPr lang="mn-MN" sz="2000" b="1" dirty="0">
                <a:solidFill>
                  <a:schemeClr val="accent1"/>
                </a:solidFill>
                <a:latin typeface="Times New Roman"/>
                <a:ea typeface="Times New Roman"/>
                <a:cs typeface="Times New Roman"/>
                <a:sym typeface="Times New Roman"/>
              </a:rPr>
              <a:t>ХЭЛЭЛЦҮҮЛЭГ</a:t>
            </a:r>
            <a:endParaRPr sz="2300" b="1" dirty="0">
              <a:solidFill>
                <a:srgbClr val="085631"/>
              </a:solidFill>
              <a:latin typeface="Times New Roman"/>
              <a:ea typeface="Times New Roman"/>
              <a:cs typeface="Times New Roman"/>
              <a:sym typeface="Times New Roman"/>
            </a:endParaRPr>
          </a:p>
        </p:txBody>
      </p:sp>
      <p:pic>
        <p:nvPicPr>
          <p:cNvPr id="62" name="Google Shape;62;p14" descr="A blue and white logo&#10;&#10;Description automatically generated"/>
          <p:cNvPicPr preferRelativeResize="0"/>
          <p:nvPr/>
        </p:nvPicPr>
        <p:blipFill rotWithShape="1">
          <a:blip r:embed="rId3">
            <a:alphaModFix/>
          </a:blip>
          <a:srcRect l="-2180" r="2180"/>
          <a:stretch/>
        </p:blipFill>
        <p:spPr>
          <a:xfrm>
            <a:off x="116537" y="89850"/>
            <a:ext cx="1549838" cy="499275"/>
          </a:xfrm>
          <a:prstGeom prst="rect">
            <a:avLst/>
          </a:prstGeom>
          <a:noFill/>
          <a:ln>
            <a:noFill/>
          </a:ln>
        </p:spPr>
      </p:pic>
      <p:pic>
        <p:nvPicPr>
          <p:cNvPr id="63" name="Google Shape;63;p14" descr="A blue and white logo&#10;&#10;Description automatically generated"/>
          <p:cNvPicPr preferRelativeResize="0"/>
          <p:nvPr/>
        </p:nvPicPr>
        <p:blipFill rotWithShape="1">
          <a:blip r:embed="rId4">
            <a:alphaModFix/>
          </a:blip>
          <a:srcRect l="-7900" r="7899"/>
          <a:stretch/>
        </p:blipFill>
        <p:spPr>
          <a:xfrm>
            <a:off x="7609700" y="101525"/>
            <a:ext cx="1391600" cy="475915"/>
          </a:xfrm>
          <a:prstGeom prst="rect">
            <a:avLst/>
          </a:prstGeom>
          <a:noFill/>
          <a:ln>
            <a:noFill/>
          </a:ln>
        </p:spPr>
      </p:pic>
      <p:pic>
        <p:nvPicPr>
          <p:cNvPr id="64" name="Google Shape;64;p14" descr="World map made of leaves and flowers"/>
          <p:cNvPicPr preferRelativeResize="0"/>
          <p:nvPr/>
        </p:nvPicPr>
        <p:blipFill rotWithShape="1">
          <a:blip r:embed="rId5">
            <a:alphaModFix/>
          </a:blip>
          <a:srcRect l="750" t="11605" r="-749" b="5967"/>
          <a:stretch/>
        </p:blipFill>
        <p:spPr>
          <a:xfrm>
            <a:off x="0" y="667975"/>
            <a:ext cx="5052352" cy="3579848"/>
          </a:xfrm>
          <a:prstGeom prst="rect">
            <a:avLst/>
          </a:prstGeom>
          <a:noFill/>
          <a:ln>
            <a:noFill/>
          </a:ln>
        </p:spPr>
      </p:pic>
      <p:sp>
        <p:nvSpPr>
          <p:cNvPr id="65" name="Google Shape;65;p14"/>
          <p:cNvSpPr txBox="1"/>
          <p:nvPr/>
        </p:nvSpPr>
        <p:spPr>
          <a:xfrm>
            <a:off x="1959425" y="4330775"/>
            <a:ext cx="5744700" cy="59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b="1">
                <a:solidFill>
                  <a:srgbClr val="085631"/>
                </a:solidFill>
                <a:latin typeface="Times New Roman"/>
                <a:ea typeface="Times New Roman"/>
                <a:cs typeface="Times New Roman"/>
                <a:sym typeface="Times New Roman"/>
              </a:rPr>
              <a:t>                                   </a:t>
            </a:r>
            <a:r>
              <a:rPr lang="en" sz="1600" b="1">
                <a:solidFill>
                  <a:srgbClr val="085631"/>
                </a:solidFill>
                <a:latin typeface="Times New Roman"/>
                <a:ea typeface="Times New Roman"/>
                <a:cs typeface="Times New Roman"/>
                <a:sym typeface="Times New Roman"/>
              </a:rPr>
              <a:t>Улаанбаатар хот, Монгол Улс  </a:t>
            </a:r>
            <a:endParaRPr sz="1600" b="1">
              <a:solidFill>
                <a:srgbClr val="08563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600" b="1">
                <a:solidFill>
                  <a:srgbClr val="085631"/>
                </a:solidFill>
                <a:latin typeface="Times New Roman"/>
                <a:ea typeface="Times New Roman"/>
                <a:cs typeface="Times New Roman"/>
                <a:sym typeface="Times New Roman"/>
              </a:rPr>
              <a:t>                               2023 оны 10-р сарын 26</a:t>
            </a:r>
            <a:endParaRPr sz="2800" b="1">
              <a:solidFill>
                <a:srgbClr val="08563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66" name="Google Shape;66;p14"/>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74"/>
        <p:cNvGrpSpPr/>
        <p:nvPr/>
      </p:nvGrpSpPr>
      <p:grpSpPr>
        <a:xfrm>
          <a:off x="0" y="0"/>
          <a:ext cx="0" cy="0"/>
          <a:chOff x="0" y="0"/>
          <a:chExt cx="0" cy="0"/>
        </a:xfrm>
      </p:grpSpPr>
      <p:pic>
        <p:nvPicPr>
          <p:cNvPr id="175" name="Google Shape;175;p23"/>
          <p:cNvPicPr preferRelativeResize="0"/>
          <p:nvPr/>
        </p:nvPicPr>
        <p:blipFill rotWithShape="1">
          <a:blip r:embed="rId3">
            <a:alphaModFix/>
          </a:blip>
          <a:srcRect l="27201" r="29277"/>
          <a:stretch/>
        </p:blipFill>
        <p:spPr>
          <a:xfrm>
            <a:off x="625925" y="857275"/>
            <a:ext cx="2480200" cy="2727600"/>
          </a:xfrm>
          <a:prstGeom prst="rect">
            <a:avLst/>
          </a:prstGeom>
          <a:noFill/>
          <a:ln>
            <a:noFill/>
          </a:ln>
        </p:spPr>
      </p:pic>
      <p:pic>
        <p:nvPicPr>
          <p:cNvPr id="176" name="Google Shape;176;p23"/>
          <p:cNvPicPr preferRelativeResize="0"/>
          <p:nvPr/>
        </p:nvPicPr>
        <p:blipFill rotWithShape="1">
          <a:blip r:embed="rId4">
            <a:alphaModFix/>
          </a:blip>
          <a:srcRect l="2373" r="8745"/>
          <a:stretch/>
        </p:blipFill>
        <p:spPr>
          <a:xfrm>
            <a:off x="3506925" y="467600"/>
            <a:ext cx="5455225" cy="3774125"/>
          </a:xfrm>
          <a:prstGeom prst="rect">
            <a:avLst/>
          </a:prstGeom>
          <a:noFill/>
          <a:ln>
            <a:noFill/>
          </a:ln>
        </p:spPr>
      </p:pic>
      <p:sp>
        <p:nvSpPr>
          <p:cNvPr id="177" name="Google Shape;177;p23"/>
          <p:cNvSpPr txBox="1"/>
          <p:nvPr/>
        </p:nvSpPr>
        <p:spPr>
          <a:xfrm>
            <a:off x="545525" y="4163775"/>
            <a:ext cx="8218800" cy="84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79" b="1">
                <a:solidFill>
                  <a:schemeClr val="dk1"/>
                </a:solidFill>
                <a:latin typeface="Times New Roman"/>
                <a:ea typeface="Times New Roman"/>
                <a:cs typeface="Times New Roman"/>
                <a:sym typeface="Times New Roman"/>
              </a:rPr>
              <a:t>Монгол Улсын ХЗХ салбар нь нийт гишүүдээс үйл ажиллагааны зохион байгуулалтын бүтэц хүртэл эмэгтэйчүүдийн хувь оролцоо өндөртэй салбар байна. </a:t>
            </a:r>
            <a:endParaRPr sz="1300">
              <a:solidFill>
                <a:schemeClr val="dk1"/>
              </a:solidFill>
            </a:endParaRPr>
          </a:p>
        </p:txBody>
      </p:sp>
      <p:sp>
        <p:nvSpPr>
          <p:cNvPr id="178" name="Google Shape;178;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82"/>
        <p:cNvGrpSpPr/>
        <p:nvPr/>
      </p:nvGrpSpPr>
      <p:grpSpPr>
        <a:xfrm>
          <a:off x="0" y="0"/>
          <a:ext cx="0" cy="0"/>
          <a:chOff x="0" y="0"/>
          <a:chExt cx="0" cy="0"/>
        </a:xfrm>
      </p:grpSpPr>
      <p:pic>
        <p:nvPicPr>
          <p:cNvPr id="183" name="Google Shape;183;p24"/>
          <p:cNvPicPr preferRelativeResize="0"/>
          <p:nvPr/>
        </p:nvPicPr>
        <p:blipFill>
          <a:blip r:embed="rId3">
            <a:alphaModFix/>
          </a:blip>
          <a:stretch>
            <a:fillRect/>
          </a:stretch>
        </p:blipFill>
        <p:spPr>
          <a:xfrm>
            <a:off x="501000" y="289450"/>
            <a:ext cx="7971449" cy="4267673"/>
          </a:xfrm>
          <a:prstGeom prst="rect">
            <a:avLst/>
          </a:prstGeom>
          <a:noFill/>
          <a:ln>
            <a:noFill/>
          </a:ln>
        </p:spPr>
      </p:pic>
      <p:sp>
        <p:nvSpPr>
          <p:cNvPr id="184" name="Google Shape;18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88"/>
        <p:cNvGrpSpPr/>
        <p:nvPr/>
      </p:nvGrpSpPr>
      <p:grpSpPr>
        <a:xfrm>
          <a:off x="0" y="0"/>
          <a:ext cx="0" cy="0"/>
          <a:chOff x="0" y="0"/>
          <a:chExt cx="0" cy="0"/>
        </a:xfrm>
      </p:grpSpPr>
      <p:sp>
        <p:nvSpPr>
          <p:cNvPr id="189" name="Google Shape;189;p25"/>
          <p:cNvSpPr txBox="1">
            <a:spLocks noGrp="1"/>
          </p:cNvSpPr>
          <p:nvPr>
            <p:ph type="body" idx="1"/>
          </p:nvPr>
        </p:nvSpPr>
        <p:spPr>
          <a:xfrm>
            <a:off x="311700" y="408225"/>
            <a:ext cx="8520600" cy="4667400"/>
          </a:xfrm>
          <a:prstGeom prst="rect">
            <a:avLst/>
          </a:prstGeom>
        </p:spPr>
        <p:txBody>
          <a:bodyPr spcFirstLastPara="1" wrap="square" lIns="91425" tIns="91425" rIns="91425" bIns="91425" anchor="t" anchorCtr="0">
            <a:noAutofit/>
          </a:bodyPr>
          <a:lstStyle/>
          <a:p>
            <a:pPr marL="457200" lvl="0" indent="-336550" algn="just" rtl="0">
              <a:lnSpc>
                <a:spcPct val="100000"/>
              </a:lnSpc>
              <a:spcBef>
                <a:spcPts val="0"/>
              </a:spcBef>
              <a:spcAft>
                <a:spcPts val="0"/>
              </a:spcAft>
              <a:buClr>
                <a:schemeClr val="dk1"/>
              </a:buClr>
              <a:buSzPts val="1700"/>
              <a:buFont typeface="Times New Roman"/>
              <a:buAutoNum type="arabicPeriod"/>
            </a:pPr>
            <a:r>
              <a:rPr lang="en" sz="1700" b="1">
                <a:solidFill>
                  <a:schemeClr val="dk1"/>
                </a:solidFill>
                <a:latin typeface="Times New Roman"/>
                <a:ea typeface="Times New Roman"/>
                <a:cs typeface="Times New Roman"/>
                <a:sym typeface="Times New Roman"/>
              </a:rPr>
              <a:t>Нийлүүлэлт талаас ХЗХ гишүүдэдээ ижил тэгш боломж бололцоог олгодог, хүйсээр ялгаварласан нөхцөл, шаардлага, хориг тавьдаггүй.</a:t>
            </a:r>
            <a:endParaRPr sz="1700" b="1">
              <a:solidFill>
                <a:schemeClr val="dk1"/>
              </a:solidFill>
              <a:latin typeface="Times New Roman"/>
              <a:ea typeface="Times New Roman"/>
              <a:cs typeface="Times New Roman"/>
              <a:sym typeface="Times New Roman"/>
            </a:endParaRPr>
          </a:p>
          <a:p>
            <a:pPr marL="457200" lvl="0" indent="-336550" algn="just" rtl="0">
              <a:lnSpc>
                <a:spcPct val="100000"/>
              </a:lnSpc>
              <a:spcBef>
                <a:spcPts val="0"/>
              </a:spcBef>
              <a:spcAft>
                <a:spcPts val="0"/>
              </a:spcAft>
              <a:buClr>
                <a:schemeClr val="dk1"/>
              </a:buClr>
              <a:buSzPts val="1700"/>
              <a:buFont typeface="Times New Roman"/>
              <a:buAutoNum type="arabicPeriod"/>
            </a:pPr>
            <a:r>
              <a:rPr lang="en" sz="1700" b="1">
                <a:solidFill>
                  <a:schemeClr val="dk1"/>
                </a:solidFill>
                <a:latin typeface="Times New Roman"/>
                <a:ea typeface="Times New Roman"/>
                <a:cs typeface="Times New Roman"/>
                <a:sym typeface="Times New Roman"/>
              </a:rPr>
              <a:t>Эрэлт талаас ХЗХ-ны гишүүн эмэгтэйчүүд халамжийн эдийн засгийн үүрэг хариуцлагатай холбоотой саад бэрхшээл, сорилтыг дурдсан.</a:t>
            </a:r>
            <a:endParaRPr sz="1700" b="1">
              <a:solidFill>
                <a:schemeClr val="dk1"/>
              </a:solidFill>
              <a:latin typeface="Times New Roman"/>
              <a:ea typeface="Times New Roman"/>
              <a:cs typeface="Times New Roman"/>
              <a:sym typeface="Times New Roman"/>
            </a:endParaRPr>
          </a:p>
          <a:p>
            <a:pPr marL="457200" lvl="0" indent="-336550" algn="just" rtl="0">
              <a:lnSpc>
                <a:spcPct val="100000"/>
              </a:lnSpc>
              <a:spcBef>
                <a:spcPts val="0"/>
              </a:spcBef>
              <a:spcAft>
                <a:spcPts val="0"/>
              </a:spcAft>
              <a:buClr>
                <a:schemeClr val="dk1"/>
              </a:buClr>
              <a:buSzPts val="1700"/>
              <a:buFont typeface="Times New Roman"/>
              <a:buAutoNum type="arabicPeriod"/>
            </a:pPr>
            <a:r>
              <a:rPr lang="en" sz="1700" b="1">
                <a:solidFill>
                  <a:schemeClr val="dk1"/>
                </a:solidFill>
                <a:latin typeface="Times New Roman"/>
                <a:ea typeface="Times New Roman"/>
                <a:cs typeface="Times New Roman"/>
                <a:sym typeface="Times New Roman"/>
              </a:rPr>
              <a:t>Хадгаламж эзэмшигч эмэгтэйчүүдийн эзлэх хувь эрэгтэйчүүдийнхээс илүү. </a:t>
            </a:r>
            <a:endParaRPr sz="1700" b="1">
              <a:solidFill>
                <a:schemeClr val="dk1"/>
              </a:solidFill>
              <a:latin typeface="Times New Roman"/>
              <a:ea typeface="Times New Roman"/>
              <a:cs typeface="Times New Roman"/>
              <a:sym typeface="Times New Roman"/>
            </a:endParaRPr>
          </a:p>
          <a:p>
            <a:pPr marL="457200" lvl="0" indent="-336550" algn="just" rtl="0">
              <a:lnSpc>
                <a:spcPct val="100000"/>
              </a:lnSpc>
              <a:spcBef>
                <a:spcPts val="0"/>
              </a:spcBef>
              <a:spcAft>
                <a:spcPts val="0"/>
              </a:spcAft>
              <a:buClr>
                <a:schemeClr val="dk1"/>
              </a:buClr>
              <a:buSzPts val="1700"/>
              <a:buFont typeface="Times New Roman"/>
              <a:buAutoNum type="arabicPeriod"/>
            </a:pPr>
            <a:r>
              <a:rPr lang="en" sz="1700" b="1">
                <a:solidFill>
                  <a:schemeClr val="dk1"/>
                </a:solidFill>
                <a:latin typeface="Times New Roman"/>
                <a:ea typeface="Times New Roman"/>
                <a:cs typeface="Times New Roman"/>
                <a:sym typeface="Times New Roman"/>
              </a:rPr>
              <a:t>Бөөний/ жижиглэнгийн худалдаа, машин, мотоцикл засвар, үйлчилгээ, боловсруулах үйлдвэр, хөдөө аж ахуй, ойн аж ахуй, загас/ан агнуурын салбарт эмэгтэйчүүдийн зээлийн чанар сүүлийн жилүүдэд муудсан.</a:t>
            </a:r>
            <a:endParaRPr sz="1700" b="1">
              <a:solidFill>
                <a:schemeClr val="dk1"/>
              </a:solidFill>
              <a:latin typeface="Times New Roman"/>
              <a:ea typeface="Times New Roman"/>
              <a:cs typeface="Times New Roman"/>
              <a:sym typeface="Times New Roman"/>
            </a:endParaRPr>
          </a:p>
          <a:p>
            <a:pPr marL="457200" lvl="0" indent="-336550" algn="just" rtl="0">
              <a:lnSpc>
                <a:spcPct val="100000"/>
              </a:lnSpc>
              <a:spcBef>
                <a:spcPts val="0"/>
              </a:spcBef>
              <a:spcAft>
                <a:spcPts val="0"/>
              </a:spcAft>
              <a:buClr>
                <a:schemeClr val="dk1"/>
              </a:buClr>
              <a:buSzPts val="1700"/>
              <a:buFont typeface="Times New Roman"/>
              <a:buAutoNum type="arabicPeriod"/>
            </a:pPr>
            <a:r>
              <a:rPr lang="en" sz="1700" b="1">
                <a:solidFill>
                  <a:schemeClr val="dk1"/>
                </a:solidFill>
                <a:latin typeface="Times New Roman"/>
                <a:ea typeface="Times New Roman"/>
                <a:cs typeface="Times New Roman"/>
                <a:sym typeface="Times New Roman"/>
              </a:rPr>
              <a:t>Ногоон санхүүгийн бүтээгдэхүүн, үйлчилгээний төрөл, ангилал, тавигдах шалгуур үзүүлэлт, нөхцөл, хэмжих үзүүлэлтийг тодорхойлох, сурталчлах, мэдээлэл хүргэх, сургах шаардлагатай. Үр дүнг хэмжих, үнэлэх, дүгнэх бодлого, журам, заавар, арга зүй дутагдалтай.</a:t>
            </a:r>
            <a:endParaRPr sz="1700" b="1">
              <a:solidFill>
                <a:schemeClr val="dk1"/>
              </a:solidFill>
              <a:latin typeface="Times New Roman"/>
              <a:ea typeface="Times New Roman"/>
              <a:cs typeface="Times New Roman"/>
              <a:sym typeface="Times New Roman"/>
            </a:endParaRPr>
          </a:p>
          <a:p>
            <a:pPr marL="457200" lvl="0" indent="-336550" algn="just" rtl="0">
              <a:lnSpc>
                <a:spcPct val="100000"/>
              </a:lnSpc>
              <a:spcBef>
                <a:spcPts val="0"/>
              </a:spcBef>
              <a:spcAft>
                <a:spcPts val="0"/>
              </a:spcAft>
              <a:buClr>
                <a:schemeClr val="dk1"/>
              </a:buClr>
              <a:buSzPts val="1700"/>
              <a:buFont typeface="Times New Roman"/>
              <a:buAutoNum type="arabicPeriod"/>
            </a:pPr>
            <a:r>
              <a:rPr lang="en" sz="1700" b="1">
                <a:solidFill>
                  <a:schemeClr val="dk1"/>
                </a:solidFill>
                <a:latin typeface="Times New Roman"/>
                <a:ea typeface="Times New Roman"/>
                <a:cs typeface="Times New Roman"/>
                <a:sym typeface="Times New Roman"/>
              </a:rPr>
              <a:t>Ногоон санхүүжилтийг хөгжүүлэхэд ХЗХ-ны дийлэнхэд хөнгөлөлттэй     санхүүжилт, төсөл хөтөлбөр, (</a:t>
            </a:r>
            <a:r>
              <a:rPr lang="en" sz="1700" b="1" u="sng">
                <a:solidFill>
                  <a:schemeClr val="dk1"/>
                </a:solidFill>
                <a:latin typeface="Times New Roman"/>
                <a:ea typeface="Times New Roman"/>
                <a:cs typeface="Times New Roman"/>
                <a:sym typeface="Times New Roman"/>
              </a:rPr>
              <a:t>санхүүгийн шууд дэмжлэг) шаардлагатай.</a:t>
            </a:r>
            <a:endParaRPr sz="1700" b="1" u="sng">
              <a:solidFill>
                <a:schemeClr val="dk1"/>
              </a:solidFill>
              <a:latin typeface="Times New Roman"/>
              <a:ea typeface="Times New Roman"/>
              <a:cs typeface="Times New Roman"/>
              <a:sym typeface="Times New Roman"/>
            </a:endParaRPr>
          </a:p>
          <a:p>
            <a:pPr marL="457200" lvl="0" indent="-355600" algn="just" rtl="0">
              <a:lnSpc>
                <a:spcPct val="100000"/>
              </a:lnSpc>
              <a:spcBef>
                <a:spcPts val="0"/>
              </a:spcBef>
              <a:spcAft>
                <a:spcPts val="0"/>
              </a:spcAft>
              <a:buClr>
                <a:schemeClr val="dk1"/>
              </a:buClr>
              <a:buSzPts val="2000"/>
              <a:buFont typeface="Times New Roman"/>
              <a:buAutoNum type="arabicPeriod"/>
            </a:pPr>
            <a:r>
              <a:rPr lang="en" sz="1600" b="1">
                <a:solidFill>
                  <a:schemeClr val="dk1"/>
                </a:solidFill>
                <a:latin typeface="Times New Roman"/>
                <a:ea typeface="Times New Roman"/>
                <a:cs typeface="Times New Roman"/>
                <a:sym typeface="Times New Roman"/>
              </a:rPr>
              <a:t>Зарим ХЗХ-нд цаас, ус, эрчим хүч хэмнэх, мод, цэцэг тарих, дахин     боловсруулах зэрэг байгальд ээлтэй зан үйлийг зохион байгуулдаг сайн жишиг байна.</a:t>
            </a:r>
            <a:endParaRPr sz="1600" b="1">
              <a:solidFill>
                <a:schemeClr val="dk1"/>
              </a:solidFill>
              <a:latin typeface="Times New Roman"/>
              <a:ea typeface="Times New Roman"/>
              <a:cs typeface="Times New Roman"/>
              <a:sym typeface="Times New Roman"/>
            </a:endParaRPr>
          </a:p>
          <a:p>
            <a:pPr marL="457200" lvl="0" indent="0" algn="just" rtl="0">
              <a:lnSpc>
                <a:spcPct val="100000"/>
              </a:lnSpc>
              <a:spcBef>
                <a:spcPts val="0"/>
              </a:spcBef>
              <a:spcAft>
                <a:spcPts val="0"/>
              </a:spcAft>
              <a:buNone/>
            </a:pPr>
            <a:r>
              <a:rPr lang="en" sz="1400" b="1" u="sng">
                <a:solidFill>
                  <a:schemeClr val="dk1"/>
                </a:solidFill>
                <a:latin typeface="Times New Roman"/>
                <a:ea typeface="Times New Roman"/>
                <a:cs typeface="Times New Roman"/>
                <a:sym typeface="Times New Roman"/>
              </a:rPr>
              <a:t> </a:t>
            </a:r>
            <a:endParaRPr sz="1400" b="1" u="sng">
              <a:solidFill>
                <a:schemeClr val="dk1"/>
              </a:solidFill>
              <a:latin typeface="Times New Roman"/>
              <a:ea typeface="Times New Roman"/>
              <a:cs typeface="Times New Roman"/>
              <a:sym typeface="Times New Roman"/>
            </a:endParaRPr>
          </a:p>
          <a:p>
            <a:pPr marL="457200" lvl="0" indent="0" algn="just" rtl="0">
              <a:lnSpc>
                <a:spcPct val="100000"/>
              </a:lnSpc>
              <a:spcBef>
                <a:spcPts val="0"/>
              </a:spcBef>
              <a:spcAft>
                <a:spcPts val="0"/>
              </a:spcAft>
              <a:buSzPts val="935"/>
              <a:buNone/>
            </a:pPr>
            <a:endParaRPr sz="1400" b="1">
              <a:solidFill>
                <a:schemeClr val="dk1"/>
              </a:solidFill>
              <a:latin typeface="Times New Roman"/>
              <a:ea typeface="Times New Roman"/>
              <a:cs typeface="Times New Roman"/>
              <a:sym typeface="Times New Roman"/>
            </a:endParaRPr>
          </a:p>
          <a:p>
            <a:pPr marL="457200" lvl="0" indent="0" algn="just" rtl="0">
              <a:lnSpc>
                <a:spcPct val="80000"/>
              </a:lnSpc>
              <a:spcBef>
                <a:spcPts val="0"/>
              </a:spcBef>
              <a:spcAft>
                <a:spcPts val="0"/>
              </a:spcAft>
              <a:buSzPts val="935"/>
              <a:buNone/>
            </a:pPr>
            <a:endParaRPr sz="1400" b="1">
              <a:solidFill>
                <a:schemeClr val="dk1"/>
              </a:solidFill>
              <a:latin typeface="Times New Roman"/>
              <a:ea typeface="Times New Roman"/>
              <a:cs typeface="Times New Roman"/>
              <a:sym typeface="Times New Roman"/>
            </a:endParaRPr>
          </a:p>
          <a:p>
            <a:pPr marL="0" lvl="0" indent="0" algn="just" rtl="0">
              <a:lnSpc>
                <a:spcPct val="95000"/>
              </a:lnSpc>
              <a:spcBef>
                <a:spcPts val="0"/>
              </a:spcBef>
              <a:spcAft>
                <a:spcPts val="1200"/>
              </a:spcAft>
              <a:buNone/>
            </a:pPr>
            <a:endParaRPr sz="1400" b="1">
              <a:solidFill>
                <a:schemeClr val="dk1"/>
              </a:solidFill>
              <a:latin typeface="Times New Roman"/>
              <a:ea typeface="Times New Roman"/>
              <a:cs typeface="Times New Roman"/>
              <a:sym typeface="Times New Roman"/>
            </a:endParaRPr>
          </a:p>
        </p:txBody>
      </p:sp>
      <p:sp>
        <p:nvSpPr>
          <p:cNvPr id="190" name="Google Shape;190;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94"/>
        <p:cNvGrpSpPr/>
        <p:nvPr/>
      </p:nvGrpSpPr>
      <p:grpSpPr>
        <a:xfrm>
          <a:off x="0" y="0"/>
          <a:ext cx="0" cy="0"/>
          <a:chOff x="0" y="0"/>
          <a:chExt cx="0" cy="0"/>
        </a:xfrm>
      </p:grpSpPr>
      <p:sp>
        <p:nvSpPr>
          <p:cNvPr id="195" name="Google Shape;195;p26"/>
          <p:cNvSpPr txBox="1">
            <a:spLocks noGrp="1"/>
          </p:cNvSpPr>
          <p:nvPr>
            <p:ph type="body" idx="1"/>
          </p:nvPr>
        </p:nvSpPr>
        <p:spPr>
          <a:xfrm>
            <a:off x="311700" y="340175"/>
            <a:ext cx="8520600" cy="4803600"/>
          </a:xfrm>
          <a:prstGeom prst="rect">
            <a:avLst/>
          </a:prstGeom>
        </p:spPr>
        <p:txBody>
          <a:bodyPr spcFirstLastPara="1" wrap="square" lIns="91425" tIns="91425" rIns="91425" bIns="91425" anchor="t" anchorCtr="0">
            <a:normAutofit fontScale="25000" lnSpcReduction="20000"/>
          </a:bodyPr>
          <a:lstStyle/>
          <a:p>
            <a:pPr marL="0" lvl="0" indent="0" algn="just" rtl="0">
              <a:lnSpc>
                <a:spcPct val="80000"/>
              </a:lnSpc>
              <a:spcBef>
                <a:spcPts val="1000"/>
              </a:spcBef>
              <a:spcAft>
                <a:spcPts val="0"/>
              </a:spcAft>
              <a:buNone/>
            </a:pPr>
            <a:r>
              <a:rPr lang="en" sz="6800" b="1">
                <a:solidFill>
                  <a:schemeClr val="dk1"/>
                </a:solidFill>
                <a:latin typeface="Times New Roman"/>
                <a:ea typeface="Times New Roman"/>
                <a:cs typeface="Times New Roman"/>
                <a:sym typeface="Times New Roman"/>
              </a:rPr>
              <a:t>8. ХЗХ-ны гишүүн эмэгтэй БЖДҮ эрхлэгчдийн олонх хөрөнгийн эзэмшлийн хувьд харьцангуй бие даасан, хараат бус.</a:t>
            </a:r>
            <a:endParaRPr sz="6800" b="1">
              <a:solidFill>
                <a:schemeClr val="dk1"/>
              </a:solidFill>
              <a:latin typeface="Times New Roman"/>
              <a:ea typeface="Times New Roman"/>
              <a:cs typeface="Times New Roman"/>
              <a:sym typeface="Times New Roman"/>
            </a:endParaRPr>
          </a:p>
          <a:p>
            <a:pPr marL="0" lvl="0" indent="0" algn="just" rtl="0">
              <a:lnSpc>
                <a:spcPct val="80000"/>
              </a:lnSpc>
              <a:spcBef>
                <a:spcPts val="1000"/>
              </a:spcBef>
              <a:spcAft>
                <a:spcPts val="0"/>
              </a:spcAft>
              <a:buNone/>
            </a:pPr>
            <a:r>
              <a:rPr lang="en" sz="6800" b="1">
                <a:solidFill>
                  <a:schemeClr val="dk1"/>
                </a:solidFill>
                <a:latin typeface="Times New Roman"/>
                <a:ea typeface="Times New Roman"/>
                <a:cs typeface="Times New Roman"/>
                <a:sym typeface="Times New Roman"/>
              </a:rPr>
              <a:t>9. Байгальд ээлтэй ногоон санхүүжилтийг хэрэгжүүлэхэд тулгарч буй гол саад бэрхшээл/сорилтууд: </a:t>
            </a:r>
            <a:endParaRPr sz="6800" b="1">
              <a:solidFill>
                <a:schemeClr val="dk1"/>
              </a:solidFill>
              <a:latin typeface="Times New Roman"/>
              <a:ea typeface="Times New Roman"/>
              <a:cs typeface="Times New Roman"/>
              <a:sym typeface="Times New Roman"/>
            </a:endParaRPr>
          </a:p>
          <a:p>
            <a:pPr marL="457200" lvl="0" indent="-336550" algn="just" rtl="0">
              <a:lnSpc>
                <a:spcPct val="80000"/>
              </a:lnSpc>
              <a:spcBef>
                <a:spcPts val="1000"/>
              </a:spcBef>
              <a:spcAft>
                <a:spcPts val="0"/>
              </a:spcAft>
              <a:buClr>
                <a:schemeClr val="dk1"/>
              </a:buClr>
              <a:buSzPct val="100000"/>
              <a:buFont typeface="Times New Roman"/>
              <a:buChar char="-"/>
            </a:pPr>
            <a:r>
              <a:rPr lang="en" sz="6800" b="1">
                <a:solidFill>
                  <a:schemeClr val="dk1"/>
                </a:solidFill>
                <a:latin typeface="Times New Roman"/>
                <a:ea typeface="Times New Roman"/>
                <a:cs typeface="Times New Roman"/>
                <a:sym typeface="Times New Roman"/>
              </a:rPr>
              <a:t>(1) хөнгөлөлттэй санхүүжилт байхгүй</a:t>
            </a:r>
            <a:endParaRPr sz="6800" b="1">
              <a:solidFill>
                <a:schemeClr val="dk1"/>
              </a:solidFill>
              <a:latin typeface="Times New Roman"/>
              <a:ea typeface="Times New Roman"/>
              <a:cs typeface="Times New Roman"/>
              <a:sym typeface="Times New Roman"/>
            </a:endParaRPr>
          </a:p>
          <a:p>
            <a:pPr marL="457200" lvl="0" indent="-336550" algn="just" rtl="0">
              <a:lnSpc>
                <a:spcPct val="80000"/>
              </a:lnSpc>
              <a:spcBef>
                <a:spcPts val="1000"/>
              </a:spcBef>
              <a:spcAft>
                <a:spcPts val="0"/>
              </a:spcAft>
              <a:buClr>
                <a:schemeClr val="dk1"/>
              </a:buClr>
              <a:buSzPct val="100000"/>
              <a:buFont typeface="Times New Roman"/>
              <a:buChar char="-"/>
            </a:pPr>
            <a:r>
              <a:rPr lang="en" sz="6800" b="1">
                <a:solidFill>
                  <a:schemeClr val="dk1"/>
                </a:solidFill>
                <a:latin typeface="Times New Roman"/>
                <a:ea typeface="Times New Roman"/>
                <a:cs typeface="Times New Roman"/>
                <a:sym typeface="Times New Roman"/>
              </a:rPr>
              <a:t>(2) мэдээлэл дутмаг эсвэл байхгүй</a:t>
            </a:r>
            <a:endParaRPr sz="6800" b="1">
              <a:solidFill>
                <a:schemeClr val="dk1"/>
              </a:solidFill>
              <a:latin typeface="Times New Roman"/>
              <a:ea typeface="Times New Roman"/>
              <a:cs typeface="Times New Roman"/>
              <a:sym typeface="Times New Roman"/>
            </a:endParaRPr>
          </a:p>
          <a:p>
            <a:pPr marL="457200" lvl="0" indent="-336550" algn="just" rtl="0">
              <a:lnSpc>
                <a:spcPct val="80000"/>
              </a:lnSpc>
              <a:spcBef>
                <a:spcPts val="1000"/>
              </a:spcBef>
              <a:spcAft>
                <a:spcPts val="0"/>
              </a:spcAft>
              <a:buClr>
                <a:schemeClr val="dk1"/>
              </a:buClr>
              <a:buSzPct val="100000"/>
              <a:buFont typeface="Times New Roman"/>
              <a:buChar char="-"/>
            </a:pPr>
            <a:r>
              <a:rPr lang="en" sz="6800" b="1">
                <a:solidFill>
                  <a:schemeClr val="dk1"/>
                </a:solidFill>
                <a:latin typeface="Times New Roman"/>
                <a:ea typeface="Times New Roman"/>
                <a:cs typeface="Times New Roman"/>
                <a:sym typeface="Times New Roman"/>
              </a:rPr>
              <a:t>(3) цаг агаар, улирлын таатай бус байдал</a:t>
            </a:r>
            <a:endParaRPr sz="6800" b="1">
              <a:solidFill>
                <a:schemeClr val="dk1"/>
              </a:solidFill>
              <a:latin typeface="Times New Roman"/>
              <a:ea typeface="Times New Roman"/>
              <a:cs typeface="Times New Roman"/>
              <a:sym typeface="Times New Roman"/>
            </a:endParaRPr>
          </a:p>
          <a:p>
            <a:pPr marL="457200" lvl="0" indent="-336550" algn="just" rtl="0">
              <a:lnSpc>
                <a:spcPct val="80000"/>
              </a:lnSpc>
              <a:spcBef>
                <a:spcPts val="1000"/>
              </a:spcBef>
              <a:spcAft>
                <a:spcPts val="0"/>
              </a:spcAft>
              <a:buClr>
                <a:schemeClr val="dk1"/>
              </a:buClr>
              <a:buSzPct val="100000"/>
              <a:buFont typeface="Times New Roman"/>
              <a:buChar char="-"/>
            </a:pPr>
            <a:r>
              <a:rPr lang="en" sz="6800" b="1">
                <a:solidFill>
                  <a:schemeClr val="dk1"/>
                </a:solidFill>
                <a:latin typeface="Times New Roman"/>
                <a:ea typeface="Times New Roman"/>
                <a:cs typeface="Times New Roman"/>
                <a:sym typeface="Times New Roman"/>
              </a:rPr>
              <a:t>(4) ажиллах хүч дутмаг </a:t>
            </a:r>
            <a:endParaRPr sz="6800" b="1">
              <a:solidFill>
                <a:schemeClr val="dk1"/>
              </a:solidFill>
              <a:latin typeface="Times New Roman"/>
              <a:ea typeface="Times New Roman"/>
              <a:cs typeface="Times New Roman"/>
              <a:sym typeface="Times New Roman"/>
            </a:endParaRPr>
          </a:p>
          <a:p>
            <a:pPr marL="0" lvl="0" indent="0" algn="just" rtl="0">
              <a:lnSpc>
                <a:spcPct val="80000"/>
              </a:lnSpc>
              <a:spcBef>
                <a:spcPts val="1000"/>
              </a:spcBef>
              <a:spcAft>
                <a:spcPts val="0"/>
              </a:spcAft>
              <a:buNone/>
            </a:pPr>
            <a:r>
              <a:rPr lang="en" sz="6800" b="1">
                <a:solidFill>
                  <a:schemeClr val="dk1"/>
                </a:solidFill>
                <a:latin typeface="Times New Roman"/>
                <a:ea typeface="Times New Roman"/>
                <a:cs typeface="Times New Roman"/>
                <a:sym typeface="Times New Roman"/>
              </a:rPr>
              <a:t>10. Төрөөс ХАА чиглэлд фермерийн үйлдвэрлэл, аж ахуйг дэмжих, өрхийн хэмжээнд хаягдал дахин боловсруулах ажлыг хүүгүй зээлээр дэмжих, ойн аж ахуйг хамгаалах, усжуулах, цөлжилтөөс хамгаалах, малын түүхий эд боловсруулах тоног төхөөрөмжийг бодлогоор дэмжих, арьс шир, ноос ноолуурын анхан шатны боловсруулалт хийх, боловсон хүчин бэлтгэх, эрчим хүч, тээврийн дэд бүтцийг хөгжүүлэх, хөнгөлөлттэй санхүүжилтийн дэмжлэгийг хүсжээ. </a:t>
            </a:r>
            <a:endParaRPr sz="6800" b="1">
              <a:solidFill>
                <a:schemeClr val="dk1"/>
              </a:solidFill>
              <a:latin typeface="Times New Roman"/>
              <a:ea typeface="Times New Roman"/>
              <a:cs typeface="Times New Roman"/>
              <a:sym typeface="Times New Roman"/>
            </a:endParaRPr>
          </a:p>
          <a:p>
            <a:pPr marL="0" lvl="0" indent="0" algn="just" rtl="0">
              <a:lnSpc>
                <a:spcPct val="80000"/>
              </a:lnSpc>
              <a:spcBef>
                <a:spcPts val="1000"/>
              </a:spcBef>
              <a:spcAft>
                <a:spcPts val="0"/>
              </a:spcAft>
              <a:buNone/>
            </a:pPr>
            <a:r>
              <a:rPr lang="en" sz="6800" b="1">
                <a:solidFill>
                  <a:schemeClr val="dk1"/>
                </a:solidFill>
                <a:latin typeface="Times New Roman"/>
                <a:ea typeface="Times New Roman"/>
                <a:cs typeface="Times New Roman"/>
                <a:sym typeface="Times New Roman"/>
              </a:rPr>
              <a:t>Жендэрийн мэдрэмжтэй байгальд ээлтэй технологийн хэрэгцээний үнэлгээ хийх шаардлагатай. </a:t>
            </a:r>
            <a:endParaRPr sz="6800" b="1">
              <a:solidFill>
                <a:schemeClr val="dk1"/>
              </a:solidFill>
              <a:latin typeface="Times New Roman"/>
              <a:ea typeface="Times New Roman"/>
              <a:cs typeface="Times New Roman"/>
              <a:sym typeface="Times New Roman"/>
            </a:endParaRPr>
          </a:p>
          <a:p>
            <a:pPr marL="0" lvl="0" indent="0" algn="just" rtl="0">
              <a:lnSpc>
                <a:spcPct val="80000"/>
              </a:lnSpc>
              <a:spcBef>
                <a:spcPts val="1000"/>
              </a:spcBef>
              <a:spcAft>
                <a:spcPts val="0"/>
              </a:spcAft>
              <a:buNone/>
            </a:pPr>
            <a:r>
              <a:rPr lang="en" sz="6800" b="1">
                <a:solidFill>
                  <a:schemeClr val="dk1"/>
                </a:solidFill>
                <a:latin typeface="Times New Roman"/>
                <a:ea typeface="Times New Roman"/>
                <a:cs typeface="Times New Roman"/>
                <a:sym typeface="Times New Roman"/>
              </a:rPr>
              <a:t>11. Мэдээллийн урсгалыг тогтмол хангах, жендэрийн тоон болон чанарын хяналт, тайлагналыг гүнзгийрүүлэх шаардлагатай.   </a:t>
            </a:r>
            <a:endParaRPr sz="6800" b="1">
              <a:solidFill>
                <a:schemeClr val="dk1"/>
              </a:solidFill>
              <a:latin typeface="Times New Roman"/>
              <a:ea typeface="Times New Roman"/>
              <a:cs typeface="Times New Roman"/>
              <a:sym typeface="Times New Roman"/>
            </a:endParaRPr>
          </a:p>
          <a:p>
            <a:pPr marL="0" lvl="0" indent="0" algn="just" rtl="0">
              <a:lnSpc>
                <a:spcPct val="80000"/>
              </a:lnSpc>
              <a:spcBef>
                <a:spcPts val="1000"/>
              </a:spcBef>
              <a:spcAft>
                <a:spcPts val="0"/>
              </a:spcAft>
              <a:buNone/>
            </a:pPr>
            <a:r>
              <a:rPr lang="en" sz="6800" b="1">
                <a:solidFill>
                  <a:schemeClr val="dk1"/>
                </a:solidFill>
                <a:latin typeface="Times New Roman"/>
                <a:ea typeface="Times New Roman"/>
                <a:cs typeface="Times New Roman"/>
                <a:sym typeface="Times New Roman"/>
              </a:rPr>
              <a:t>12. Ногоон санхүүжилтийн сайн туршлага, загварыг баримтжуулах замаар суралцах, туршлага боломжийг хуваалцах шаардлагатай. </a:t>
            </a:r>
            <a:endParaRPr sz="6800" b="1">
              <a:solidFill>
                <a:schemeClr val="dk1"/>
              </a:solidFill>
              <a:latin typeface="Times New Roman"/>
              <a:ea typeface="Times New Roman"/>
              <a:cs typeface="Times New Roman"/>
              <a:sym typeface="Times New Roman"/>
            </a:endParaRPr>
          </a:p>
          <a:p>
            <a:pPr marL="0" lvl="0" indent="0" algn="just" rtl="0">
              <a:lnSpc>
                <a:spcPct val="80000"/>
              </a:lnSpc>
              <a:spcBef>
                <a:spcPts val="1000"/>
              </a:spcBef>
              <a:spcAft>
                <a:spcPts val="0"/>
              </a:spcAft>
              <a:buNone/>
            </a:pPr>
            <a:endParaRPr sz="6300" b="1">
              <a:solidFill>
                <a:schemeClr val="dk1"/>
              </a:solidFill>
              <a:latin typeface="Times New Roman"/>
              <a:ea typeface="Times New Roman"/>
              <a:cs typeface="Times New Roman"/>
              <a:sym typeface="Times New Roman"/>
            </a:endParaRPr>
          </a:p>
          <a:p>
            <a:pPr marL="0" lvl="0" indent="0" algn="just" rtl="0">
              <a:lnSpc>
                <a:spcPct val="80000"/>
              </a:lnSpc>
              <a:spcBef>
                <a:spcPts val="1000"/>
              </a:spcBef>
              <a:spcAft>
                <a:spcPts val="0"/>
              </a:spcAft>
              <a:buClr>
                <a:schemeClr val="dk1"/>
              </a:buClr>
              <a:buSzPct val="47361"/>
              <a:buFont typeface="Arial"/>
              <a:buNone/>
            </a:pPr>
            <a:endParaRPr b="1">
              <a:solidFill>
                <a:schemeClr val="dk1"/>
              </a:solidFill>
              <a:latin typeface="Times New Roman"/>
              <a:ea typeface="Times New Roman"/>
              <a:cs typeface="Times New Roman"/>
              <a:sym typeface="Times New Roman"/>
            </a:endParaRPr>
          </a:p>
          <a:p>
            <a:pPr marL="0" lvl="0" indent="0" algn="just" rtl="0">
              <a:lnSpc>
                <a:spcPct val="80000"/>
              </a:lnSpc>
              <a:spcBef>
                <a:spcPts val="0"/>
              </a:spcBef>
              <a:spcAft>
                <a:spcPts val="0"/>
              </a:spcAft>
              <a:buNone/>
            </a:pPr>
            <a:endParaRPr b="1">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
        <p:nvSpPr>
          <p:cNvPr id="196" name="Google Shape;196;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EEBF6"/>
        </a:solidFill>
        <a:effectLst/>
      </p:bgPr>
    </p:bg>
    <p:spTree>
      <p:nvGrpSpPr>
        <p:cNvPr id="1" name="Shape 200"/>
        <p:cNvGrpSpPr/>
        <p:nvPr/>
      </p:nvGrpSpPr>
      <p:grpSpPr>
        <a:xfrm>
          <a:off x="0" y="0"/>
          <a:ext cx="0" cy="0"/>
          <a:chOff x="0" y="0"/>
          <a:chExt cx="0" cy="0"/>
        </a:xfrm>
      </p:grpSpPr>
      <p:sp>
        <p:nvSpPr>
          <p:cNvPr id="201" name="Google Shape;201;p27"/>
          <p:cNvSpPr txBox="1">
            <a:spLocks noGrp="1"/>
          </p:cNvSpPr>
          <p:nvPr>
            <p:ph type="title"/>
          </p:nvPr>
        </p:nvSpPr>
        <p:spPr>
          <a:xfrm>
            <a:off x="311700" y="140900"/>
            <a:ext cx="8520600" cy="5637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0"/>
              </a:spcAft>
              <a:buClr>
                <a:schemeClr val="dk1"/>
              </a:buClr>
              <a:buSzPct val="55000"/>
              <a:buFont typeface="Arial"/>
              <a:buNone/>
            </a:pPr>
            <a:r>
              <a:rPr lang="en" sz="2000" b="1" u="sng">
                <a:solidFill>
                  <a:schemeClr val="accent1"/>
                </a:solidFill>
                <a:latin typeface="Times New Roman"/>
                <a:ea typeface="Times New Roman"/>
                <a:cs typeface="Times New Roman"/>
                <a:sym typeface="Times New Roman"/>
              </a:rPr>
              <a:t>ХЗХ-ны гишүүн БЖДҮ эрхлэгчдээс авсан судалгаа</a:t>
            </a:r>
            <a:endParaRPr sz="2000" b="1" u="sng">
              <a:solidFill>
                <a:schemeClr val="accent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202" name="Google Shape;202;p27"/>
          <p:cNvSpPr/>
          <p:nvPr/>
        </p:nvSpPr>
        <p:spPr>
          <a:xfrm>
            <a:off x="2169775" y="929900"/>
            <a:ext cx="4438200" cy="787200"/>
          </a:xfrm>
          <a:prstGeom prst="roundRect">
            <a:avLst>
              <a:gd name="adj" fmla="val 50000"/>
            </a:avLst>
          </a:prstGeom>
          <a:solidFill>
            <a:srgbClr val="551561"/>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600" b="1">
                <a:solidFill>
                  <a:schemeClr val="dk1"/>
                </a:solidFill>
                <a:latin typeface="Times New Roman"/>
                <a:ea typeface="Times New Roman"/>
                <a:cs typeface="Times New Roman"/>
                <a:sym typeface="Times New Roman"/>
              </a:rPr>
              <a:t>    </a:t>
            </a:r>
            <a:r>
              <a:rPr lang="en" sz="1800" b="1">
                <a:solidFill>
                  <a:schemeClr val="lt1"/>
                </a:solidFill>
                <a:latin typeface="Times New Roman"/>
                <a:ea typeface="Times New Roman"/>
                <a:cs typeface="Times New Roman"/>
                <a:sym typeface="Times New Roman"/>
              </a:rPr>
              <a:t>1288 ХЗХ-ны гишүүн БЖДҮ эрхлэгч</a:t>
            </a:r>
            <a:endParaRPr sz="1600">
              <a:solidFill>
                <a:schemeClr val="lt1"/>
              </a:solidFill>
            </a:endParaRPr>
          </a:p>
        </p:txBody>
      </p:sp>
      <p:sp>
        <p:nvSpPr>
          <p:cNvPr id="203" name="Google Shape;203;p27"/>
          <p:cNvSpPr/>
          <p:nvPr/>
        </p:nvSpPr>
        <p:spPr>
          <a:xfrm>
            <a:off x="4522599" y="3354300"/>
            <a:ext cx="2606400" cy="442500"/>
          </a:xfrm>
          <a:prstGeom prst="roundRect">
            <a:avLst>
              <a:gd name="adj" fmla="val 50000"/>
            </a:avLst>
          </a:prstGeom>
          <a:solidFill>
            <a:srgbClr val="761E8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solidFill>
                  <a:schemeClr val="lt1"/>
                </a:solidFill>
                <a:latin typeface="Times New Roman"/>
                <a:ea typeface="Times New Roman"/>
                <a:cs typeface="Times New Roman"/>
                <a:sym typeface="Times New Roman"/>
              </a:rPr>
              <a:t>942- Орон нутаг</a:t>
            </a:r>
            <a:endParaRPr sz="1900" b="1">
              <a:solidFill>
                <a:schemeClr val="lt1"/>
              </a:solidFill>
            </a:endParaRPr>
          </a:p>
        </p:txBody>
      </p:sp>
      <p:sp>
        <p:nvSpPr>
          <p:cNvPr id="204" name="Google Shape;204;p27"/>
          <p:cNvSpPr/>
          <p:nvPr/>
        </p:nvSpPr>
        <p:spPr>
          <a:xfrm>
            <a:off x="1730250" y="3346650"/>
            <a:ext cx="2437500" cy="442500"/>
          </a:xfrm>
          <a:prstGeom prst="roundRect">
            <a:avLst>
              <a:gd name="adj" fmla="val 50000"/>
            </a:avLst>
          </a:prstGeom>
          <a:solidFill>
            <a:srgbClr val="761E8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solidFill>
                  <a:srgbClr val="FFFFFF"/>
                </a:solidFill>
                <a:latin typeface="Times New Roman"/>
                <a:ea typeface="Times New Roman"/>
                <a:cs typeface="Times New Roman"/>
                <a:sym typeface="Times New Roman"/>
              </a:rPr>
              <a:t>346- Улаанбаатар</a:t>
            </a:r>
            <a:endParaRPr sz="2100" b="1">
              <a:solidFill>
                <a:srgbClr val="FFFFFF"/>
              </a:solidFill>
              <a:latin typeface="Times New Roman"/>
              <a:ea typeface="Times New Roman"/>
              <a:cs typeface="Times New Roman"/>
              <a:sym typeface="Times New Roman"/>
            </a:endParaRPr>
          </a:p>
        </p:txBody>
      </p:sp>
      <p:sp>
        <p:nvSpPr>
          <p:cNvPr id="205" name="Google Shape;205;p27"/>
          <p:cNvSpPr/>
          <p:nvPr/>
        </p:nvSpPr>
        <p:spPr>
          <a:xfrm>
            <a:off x="464950" y="2515850"/>
            <a:ext cx="2747400" cy="563700"/>
          </a:xfrm>
          <a:prstGeom prst="roundRect">
            <a:avLst>
              <a:gd name="adj" fmla="val 50000"/>
            </a:avLst>
          </a:prstGeom>
          <a:solidFill>
            <a:srgbClr val="9225A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lt1"/>
                </a:solidFill>
                <a:latin typeface="Times New Roman"/>
                <a:ea typeface="Times New Roman"/>
                <a:cs typeface="Times New Roman"/>
                <a:sym typeface="Times New Roman"/>
              </a:rPr>
              <a:t>691 нь эмэгтэй</a:t>
            </a:r>
            <a:endParaRPr sz="1800" b="1">
              <a:solidFill>
                <a:schemeClr val="lt1"/>
              </a:solidFill>
            </a:endParaRPr>
          </a:p>
        </p:txBody>
      </p:sp>
      <p:sp>
        <p:nvSpPr>
          <p:cNvPr id="206" name="Google Shape;206;p27"/>
          <p:cNvSpPr/>
          <p:nvPr/>
        </p:nvSpPr>
        <p:spPr>
          <a:xfrm>
            <a:off x="5523025" y="2515850"/>
            <a:ext cx="2665200" cy="615600"/>
          </a:xfrm>
          <a:prstGeom prst="roundRect">
            <a:avLst>
              <a:gd name="adj" fmla="val 50000"/>
            </a:avLst>
          </a:prstGeom>
          <a:solidFill>
            <a:srgbClr val="9225A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lt1"/>
                </a:solidFill>
                <a:latin typeface="Times New Roman"/>
                <a:ea typeface="Times New Roman"/>
                <a:cs typeface="Times New Roman"/>
                <a:sym typeface="Times New Roman"/>
              </a:rPr>
              <a:t>597 нь эрэгтэй </a:t>
            </a:r>
            <a:endParaRPr sz="1800" b="1">
              <a:solidFill>
                <a:schemeClr val="lt1"/>
              </a:solidFill>
            </a:endParaRPr>
          </a:p>
        </p:txBody>
      </p:sp>
      <p:sp>
        <p:nvSpPr>
          <p:cNvPr id="207" name="Google Shape;207;p27"/>
          <p:cNvSpPr/>
          <p:nvPr/>
        </p:nvSpPr>
        <p:spPr>
          <a:xfrm>
            <a:off x="3549075" y="1822836"/>
            <a:ext cx="352500" cy="14181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8" name="Google Shape;208;p27"/>
          <p:cNvSpPr/>
          <p:nvPr/>
        </p:nvSpPr>
        <p:spPr>
          <a:xfrm>
            <a:off x="4776300" y="1826650"/>
            <a:ext cx="352500" cy="14181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9" name="Google Shape;209;p27"/>
          <p:cNvSpPr/>
          <p:nvPr/>
        </p:nvSpPr>
        <p:spPr>
          <a:xfrm flipH="1">
            <a:off x="5649550" y="1834613"/>
            <a:ext cx="352500" cy="5637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0" name="Google Shape;210;p27"/>
          <p:cNvSpPr/>
          <p:nvPr/>
        </p:nvSpPr>
        <p:spPr>
          <a:xfrm flipH="1">
            <a:off x="2772750" y="1834613"/>
            <a:ext cx="352500" cy="5637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1" name="Google Shape;211;p27"/>
          <p:cNvSpPr txBox="1"/>
          <p:nvPr/>
        </p:nvSpPr>
        <p:spPr>
          <a:xfrm>
            <a:off x="311700" y="4128175"/>
            <a:ext cx="88605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solidFill>
                  <a:schemeClr val="dk1"/>
                </a:solidFill>
                <a:latin typeface="Times New Roman"/>
                <a:ea typeface="Times New Roman"/>
                <a:cs typeface="Times New Roman"/>
                <a:sym typeface="Times New Roman"/>
              </a:rPr>
              <a:t>Судалгаанд хамрагдагсадын 54% нь эмэгтэй. Мөн судалгаанд хамрагдсан нийт гишүүний 61 нь хуулийн этгээд бөгөөд үүнээс 35 нь ХХК байна.  </a:t>
            </a:r>
            <a:endParaRPr sz="1900" b="1"/>
          </a:p>
        </p:txBody>
      </p:sp>
      <p:sp>
        <p:nvSpPr>
          <p:cNvPr id="212" name="Google Shape;212;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EEBF6"/>
        </a:solidFill>
        <a:effectLst/>
      </p:bgPr>
    </p:bg>
    <p:spTree>
      <p:nvGrpSpPr>
        <p:cNvPr id="1" name="Shape 216"/>
        <p:cNvGrpSpPr/>
        <p:nvPr/>
      </p:nvGrpSpPr>
      <p:grpSpPr>
        <a:xfrm>
          <a:off x="0" y="0"/>
          <a:ext cx="0" cy="0"/>
          <a:chOff x="0" y="0"/>
          <a:chExt cx="0" cy="0"/>
        </a:xfrm>
      </p:grpSpPr>
      <p:pic>
        <p:nvPicPr>
          <p:cNvPr id="217" name="Google Shape;217;p28"/>
          <p:cNvPicPr preferRelativeResize="0"/>
          <p:nvPr/>
        </p:nvPicPr>
        <p:blipFill>
          <a:blip r:embed="rId3">
            <a:alphaModFix/>
          </a:blip>
          <a:stretch>
            <a:fillRect/>
          </a:stretch>
        </p:blipFill>
        <p:spPr>
          <a:xfrm>
            <a:off x="911675" y="366325"/>
            <a:ext cx="7415900" cy="3842525"/>
          </a:xfrm>
          <a:prstGeom prst="rect">
            <a:avLst/>
          </a:prstGeom>
          <a:noFill/>
          <a:ln>
            <a:noFill/>
          </a:ln>
        </p:spPr>
      </p:pic>
      <p:sp>
        <p:nvSpPr>
          <p:cNvPr id="218" name="Google Shape;218;p28"/>
          <p:cNvSpPr txBox="1"/>
          <p:nvPr/>
        </p:nvSpPr>
        <p:spPr>
          <a:xfrm>
            <a:off x="476250" y="4208850"/>
            <a:ext cx="7919400" cy="7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t>❖</a:t>
            </a:r>
            <a:r>
              <a:rPr lang="en" sz="1600" b="1">
                <a:solidFill>
                  <a:schemeClr val="dk1"/>
                </a:solidFill>
                <a:latin typeface="Times New Roman"/>
                <a:ea typeface="Times New Roman"/>
                <a:cs typeface="Times New Roman"/>
                <a:sym typeface="Times New Roman"/>
              </a:rPr>
              <a:t>Хөдөө орон нутгаас 942 ХЗХ-ны гишүүд судалгаанд хамрагдсан бол Улаанбаатар хотоос 299 буюу судалгаа ирүүлсэн нийт гишүүний 23.2% хамрагдсан.  </a:t>
            </a:r>
            <a:endParaRPr sz="1800" b="1"/>
          </a:p>
        </p:txBody>
      </p:sp>
      <p:sp>
        <p:nvSpPr>
          <p:cNvPr id="219" name="Google Shape;219;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EEBF6"/>
        </a:solidFill>
        <a:effectLst/>
      </p:bgPr>
    </p:bg>
    <p:spTree>
      <p:nvGrpSpPr>
        <p:cNvPr id="1" name="Shape 223"/>
        <p:cNvGrpSpPr/>
        <p:nvPr/>
      </p:nvGrpSpPr>
      <p:grpSpPr>
        <a:xfrm>
          <a:off x="0" y="0"/>
          <a:ext cx="0" cy="0"/>
          <a:chOff x="0" y="0"/>
          <a:chExt cx="0" cy="0"/>
        </a:xfrm>
      </p:grpSpPr>
      <p:graphicFrame>
        <p:nvGraphicFramePr>
          <p:cNvPr id="224" name="Google Shape;224;p29"/>
          <p:cNvGraphicFramePr/>
          <p:nvPr/>
        </p:nvGraphicFramePr>
        <p:xfrm>
          <a:off x="1615000" y="499400"/>
          <a:ext cx="5886825" cy="3210750"/>
        </p:xfrm>
        <a:graphic>
          <a:graphicData uri="http://schemas.openxmlformats.org/drawingml/2006/table">
            <a:tbl>
              <a:tblPr>
                <a:noFill/>
                <a:tableStyleId>{E01CD941-BBB5-46D7-B0A9-07490ED3CD49}</a:tableStyleId>
              </a:tblPr>
              <a:tblGrid>
                <a:gridCol w="388650">
                  <a:extLst>
                    <a:ext uri="{9D8B030D-6E8A-4147-A177-3AD203B41FA5}">
                      <a16:colId xmlns:a16="http://schemas.microsoft.com/office/drawing/2014/main" val="20000"/>
                    </a:ext>
                  </a:extLst>
                </a:gridCol>
                <a:gridCol w="2251650">
                  <a:extLst>
                    <a:ext uri="{9D8B030D-6E8A-4147-A177-3AD203B41FA5}">
                      <a16:colId xmlns:a16="http://schemas.microsoft.com/office/drawing/2014/main" val="20001"/>
                    </a:ext>
                  </a:extLst>
                </a:gridCol>
                <a:gridCol w="1849600">
                  <a:extLst>
                    <a:ext uri="{9D8B030D-6E8A-4147-A177-3AD203B41FA5}">
                      <a16:colId xmlns:a16="http://schemas.microsoft.com/office/drawing/2014/main" val="20002"/>
                    </a:ext>
                  </a:extLst>
                </a:gridCol>
                <a:gridCol w="1396925">
                  <a:extLst>
                    <a:ext uri="{9D8B030D-6E8A-4147-A177-3AD203B41FA5}">
                      <a16:colId xmlns:a16="http://schemas.microsoft.com/office/drawing/2014/main" val="20003"/>
                    </a:ext>
                  </a:extLst>
                </a:gridCol>
              </a:tblGrid>
              <a:tr h="477900">
                <a:tc>
                  <a:txBody>
                    <a:bodyPr/>
                    <a:lstStyle/>
                    <a:p>
                      <a:pPr marL="0" lvl="0" indent="0" algn="ctr" rtl="0">
                        <a:lnSpc>
                          <a:spcPct val="115000"/>
                        </a:lnSpc>
                        <a:spcBef>
                          <a:spcPts val="0"/>
                        </a:spcBef>
                        <a:spcAft>
                          <a:spcPts val="0"/>
                        </a:spcAft>
                        <a:buNone/>
                      </a:pPr>
                      <a:r>
                        <a:rPr lang="en" b="1">
                          <a:latin typeface="Times New Roman"/>
                          <a:ea typeface="Times New Roman"/>
                          <a:cs typeface="Times New Roman"/>
                          <a:sym typeface="Times New Roman"/>
                        </a:rPr>
                        <a:t> </a:t>
                      </a:r>
                      <a:endParaRPr b="1">
                        <a:latin typeface="Times New Roman"/>
                        <a:ea typeface="Times New Roman"/>
                        <a:cs typeface="Times New Roman"/>
                        <a:sym typeface="Times New Roman"/>
                      </a:endParaRPr>
                    </a:p>
                  </a:txBody>
                  <a:tcPr marL="73025" marR="73025" marT="91425" marB="91425">
                    <a:lnL w="12700" cap="flat" cmpd="sng">
                      <a:solidFill>
                        <a:srgbClr val="5B9BD5"/>
                      </a:solidFill>
                      <a:prstDash val="solid"/>
                      <a:round/>
                      <a:headEnd type="none" w="sm" len="sm"/>
                      <a:tailEnd type="none" w="sm" len="sm"/>
                    </a:lnL>
                    <a:lnT w="12700" cap="flat" cmpd="sng">
                      <a:solidFill>
                        <a:srgbClr val="5B9BD5"/>
                      </a:solidFill>
                      <a:prstDash val="solid"/>
                      <a:round/>
                      <a:headEnd type="none" w="sm" len="sm"/>
                      <a:tailEnd type="none" w="sm" len="sm"/>
                    </a:lnT>
                    <a:lnB w="12700" cap="flat" cmpd="sng">
                      <a:solidFill>
                        <a:srgbClr val="5B9BD5"/>
                      </a:solidFill>
                      <a:prstDash val="solid"/>
                      <a:round/>
                      <a:headEnd type="none" w="sm" len="sm"/>
                      <a:tailEnd type="none" w="sm" len="sm"/>
                    </a:lnB>
                    <a:solidFill>
                      <a:srgbClr val="5B9BD5"/>
                    </a:solidFill>
                  </a:tcPr>
                </a:tc>
                <a:tc>
                  <a:txBody>
                    <a:bodyPr/>
                    <a:lstStyle/>
                    <a:p>
                      <a:pPr marL="0" lvl="0" indent="0" algn="ctr" rtl="0">
                        <a:lnSpc>
                          <a:spcPct val="115000"/>
                        </a:lnSpc>
                        <a:spcBef>
                          <a:spcPts val="0"/>
                        </a:spcBef>
                        <a:spcAft>
                          <a:spcPts val="0"/>
                        </a:spcAft>
                        <a:buNone/>
                      </a:pPr>
                      <a:r>
                        <a:rPr lang="en" sz="1600" b="1">
                          <a:latin typeface="Times New Roman"/>
                          <a:ea typeface="Times New Roman"/>
                          <a:cs typeface="Times New Roman"/>
                          <a:sym typeface="Times New Roman"/>
                        </a:rPr>
                        <a:t>Насны ангилал</a:t>
                      </a:r>
                      <a:endParaRPr sz="1600" b="1">
                        <a:latin typeface="Times New Roman"/>
                        <a:ea typeface="Times New Roman"/>
                        <a:cs typeface="Times New Roman"/>
                        <a:sym typeface="Times New Roman"/>
                      </a:endParaRPr>
                    </a:p>
                  </a:txBody>
                  <a:tcPr marL="73025" marR="73025" marT="91425" marB="91425">
                    <a:lnT w="12700" cap="flat" cmpd="sng">
                      <a:solidFill>
                        <a:srgbClr val="5B9BD5"/>
                      </a:solidFill>
                      <a:prstDash val="solid"/>
                      <a:round/>
                      <a:headEnd type="none" w="sm" len="sm"/>
                      <a:tailEnd type="none" w="sm" len="sm"/>
                    </a:lnT>
                    <a:lnB w="12700" cap="flat" cmpd="sng">
                      <a:solidFill>
                        <a:srgbClr val="5B9BD5"/>
                      </a:solidFill>
                      <a:prstDash val="solid"/>
                      <a:round/>
                      <a:headEnd type="none" w="sm" len="sm"/>
                      <a:tailEnd type="none" w="sm" len="sm"/>
                    </a:lnB>
                    <a:solidFill>
                      <a:srgbClr val="5B9BD5"/>
                    </a:solidFill>
                  </a:tcPr>
                </a:tc>
                <a:tc>
                  <a:txBody>
                    <a:bodyPr/>
                    <a:lstStyle/>
                    <a:p>
                      <a:pPr marL="0" lvl="0" indent="0" algn="ctr" rtl="0">
                        <a:lnSpc>
                          <a:spcPct val="115000"/>
                        </a:lnSpc>
                        <a:spcBef>
                          <a:spcPts val="0"/>
                        </a:spcBef>
                        <a:spcAft>
                          <a:spcPts val="0"/>
                        </a:spcAft>
                        <a:buNone/>
                      </a:pPr>
                      <a:r>
                        <a:rPr lang="en" sz="1600" b="1">
                          <a:latin typeface="Times New Roman"/>
                          <a:ea typeface="Times New Roman"/>
                          <a:cs typeface="Times New Roman"/>
                          <a:sym typeface="Times New Roman"/>
                        </a:rPr>
                        <a:t>Гишүүдийн тоо</a:t>
                      </a:r>
                      <a:endParaRPr sz="1600" b="1">
                        <a:latin typeface="Times New Roman"/>
                        <a:ea typeface="Times New Roman"/>
                        <a:cs typeface="Times New Roman"/>
                        <a:sym typeface="Times New Roman"/>
                      </a:endParaRPr>
                    </a:p>
                  </a:txBody>
                  <a:tcPr marL="73025" marR="73025" marT="91425" marB="91425">
                    <a:lnT w="12700" cap="flat" cmpd="sng">
                      <a:solidFill>
                        <a:srgbClr val="5B9BD5"/>
                      </a:solidFill>
                      <a:prstDash val="solid"/>
                      <a:round/>
                      <a:headEnd type="none" w="sm" len="sm"/>
                      <a:tailEnd type="none" w="sm" len="sm"/>
                    </a:lnT>
                    <a:lnB w="12700" cap="flat" cmpd="sng">
                      <a:solidFill>
                        <a:srgbClr val="5B9BD5"/>
                      </a:solidFill>
                      <a:prstDash val="solid"/>
                      <a:round/>
                      <a:headEnd type="none" w="sm" len="sm"/>
                      <a:tailEnd type="none" w="sm" len="sm"/>
                    </a:lnB>
                    <a:solidFill>
                      <a:srgbClr val="5B9BD5"/>
                    </a:solidFill>
                  </a:tcPr>
                </a:tc>
                <a:tc>
                  <a:txBody>
                    <a:bodyPr/>
                    <a:lstStyle/>
                    <a:p>
                      <a:pPr marL="0" lvl="0" indent="0" algn="ctr" rtl="0">
                        <a:lnSpc>
                          <a:spcPct val="115000"/>
                        </a:lnSpc>
                        <a:spcBef>
                          <a:spcPts val="0"/>
                        </a:spcBef>
                        <a:spcAft>
                          <a:spcPts val="0"/>
                        </a:spcAft>
                        <a:buNone/>
                      </a:pPr>
                      <a:r>
                        <a:rPr lang="en" sz="1600" b="1">
                          <a:latin typeface="Times New Roman"/>
                          <a:ea typeface="Times New Roman"/>
                          <a:cs typeface="Times New Roman"/>
                          <a:sym typeface="Times New Roman"/>
                        </a:rPr>
                        <a:t>Хувь</a:t>
                      </a:r>
                      <a:endParaRPr sz="1600" b="1">
                        <a:latin typeface="Times New Roman"/>
                        <a:ea typeface="Times New Roman"/>
                        <a:cs typeface="Times New Roman"/>
                        <a:sym typeface="Times New Roman"/>
                      </a:endParaRPr>
                    </a:p>
                  </a:txBody>
                  <a:tcPr marL="73025" marR="73025" marT="91425" marB="91425">
                    <a:lnR w="12700" cap="flat" cmpd="sng">
                      <a:solidFill>
                        <a:srgbClr val="5B9BD5"/>
                      </a:solidFill>
                      <a:prstDash val="solid"/>
                      <a:round/>
                      <a:headEnd type="none" w="sm" len="sm"/>
                      <a:tailEnd type="none" w="sm" len="sm"/>
                    </a:lnR>
                    <a:lnT w="12700" cap="flat" cmpd="sng">
                      <a:solidFill>
                        <a:srgbClr val="5B9BD5"/>
                      </a:solidFill>
                      <a:prstDash val="solid"/>
                      <a:round/>
                      <a:headEnd type="none" w="sm" len="sm"/>
                      <a:tailEnd type="none" w="sm" len="sm"/>
                    </a:lnT>
                    <a:lnB w="12700" cap="flat" cmpd="sng">
                      <a:solidFill>
                        <a:srgbClr val="5B9BD5"/>
                      </a:solidFill>
                      <a:prstDash val="solid"/>
                      <a:round/>
                      <a:headEnd type="none" w="sm" len="sm"/>
                      <a:tailEnd type="none" w="sm" len="sm"/>
                    </a:lnB>
                    <a:solidFill>
                      <a:srgbClr val="5B9BD5"/>
                    </a:solidFill>
                  </a:tcPr>
                </a:tc>
                <a:extLst>
                  <a:ext uri="{0D108BD9-81ED-4DB2-BD59-A6C34878D82A}">
                    <a16:rowId xmlns:a16="http://schemas.microsoft.com/office/drawing/2014/main" val="10000"/>
                  </a:ext>
                </a:extLst>
              </a:tr>
              <a:tr h="455475">
                <a:tc>
                  <a:txBody>
                    <a:bodyPr/>
                    <a:lstStyle/>
                    <a:p>
                      <a:pPr marL="0" lvl="0" indent="0" algn="r" rtl="0">
                        <a:lnSpc>
                          <a:spcPct val="115000"/>
                        </a:lnSpc>
                        <a:spcBef>
                          <a:spcPts val="0"/>
                        </a:spcBef>
                        <a:spcAft>
                          <a:spcPts val="0"/>
                        </a:spcAft>
                        <a:buNone/>
                      </a:pPr>
                      <a:r>
                        <a:rPr lang="en" b="1">
                          <a:latin typeface="Times New Roman"/>
                          <a:ea typeface="Times New Roman"/>
                          <a:cs typeface="Times New Roman"/>
                          <a:sym typeface="Times New Roman"/>
                        </a:rPr>
                        <a:t>1</a:t>
                      </a:r>
                      <a:endParaRPr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5B9BD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ctr" rtl="0">
                        <a:lnSpc>
                          <a:spcPct val="115000"/>
                        </a:lnSpc>
                        <a:spcBef>
                          <a:spcPts val="0"/>
                        </a:spcBef>
                        <a:spcAft>
                          <a:spcPts val="0"/>
                        </a:spcAft>
                        <a:buNone/>
                      </a:pPr>
                      <a:r>
                        <a:rPr lang="en" sz="1600" b="1">
                          <a:latin typeface="Times New Roman"/>
                          <a:ea typeface="Times New Roman"/>
                          <a:cs typeface="Times New Roman"/>
                          <a:sym typeface="Times New Roman"/>
                        </a:rPr>
                        <a:t>18-35 настай</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5B9BD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182</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5B9BD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14.1%</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5B9BD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extLst>
                  <a:ext uri="{0D108BD9-81ED-4DB2-BD59-A6C34878D82A}">
                    <a16:rowId xmlns:a16="http://schemas.microsoft.com/office/drawing/2014/main" val="10001"/>
                  </a:ext>
                </a:extLst>
              </a:tr>
              <a:tr h="455475">
                <a:tc>
                  <a:txBody>
                    <a:bodyPr/>
                    <a:lstStyle/>
                    <a:p>
                      <a:pPr marL="0" lvl="0" indent="0" algn="r" rtl="0">
                        <a:lnSpc>
                          <a:spcPct val="115000"/>
                        </a:lnSpc>
                        <a:spcBef>
                          <a:spcPts val="0"/>
                        </a:spcBef>
                        <a:spcAft>
                          <a:spcPts val="0"/>
                        </a:spcAft>
                        <a:buNone/>
                      </a:pPr>
                      <a:r>
                        <a:rPr lang="en" b="1">
                          <a:latin typeface="Times New Roman"/>
                          <a:ea typeface="Times New Roman"/>
                          <a:cs typeface="Times New Roman"/>
                          <a:sym typeface="Times New Roman"/>
                        </a:rPr>
                        <a:t>2</a:t>
                      </a:r>
                      <a:endParaRPr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ctr" rtl="0">
                        <a:lnSpc>
                          <a:spcPct val="115000"/>
                        </a:lnSpc>
                        <a:spcBef>
                          <a:spcPts val="0"/>
                        </a:spcBef>
                        <a:spcAft>
                          <a:spcPts val="0"/>
                        </a:spcAft>
                        <a:buNone/>
                      </a:pPr>
                      <a:r>
                        <a:rPr lang="en" sz="1600" b="1">
                          <a:solidFill>
                            <a:srgbClr val="FF00FF"/>
                          </a:solidFill>
                          <a:latin typeface="Times New Roman"/>
                          <a:ea typeface="Times New Roman"/>
                          <a:cs typeface="Times New Roman"/>
                          <a:sym typeface="Times New Roman"/>
                        </a:rPr>
                        <a:t>36-45 настай</a:t>
                      </a:r>
                      <a:endParaRPr sz="1600" b="1">
                        <a:solidFill>
                          <a:srgbClr val="FF00FF"/>
                        </a:solidFill>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414</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32.1%</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extLst>
                  <a:ext uri="{0D108BD9-81ED-4DB2-BD59-A6C34878D82A}">
                    <a16:rowId xmlns:a16="http://schemas.microsoft.com/office/drawing/2014/main" val="10002"/>
                  </a:ext>
                </a:extLst>
              </a:tr>
              <a:tr h="455475">
                <a:tc>
                  <a:txBody>
                    <a:bodyPr/>
                    <a:lstStyle/>
                    <a:p>
                      <a:pPr marL="0" lvl="0" indent="0" algn="r" rtl="0">
                        <a:lnSpc>
                          <a:spcPct val="115000"/>
                        </a:lnSpc>
                        <a:spcBef>
                          <a:spcPts val="0"/>
                        </a:spcBef>
                        <a:spcAft>
                          <a:spcPts val="0"/>
                        </a:spcAft>
                        <a:buNone/>
                      </a:pPr>
                      <a:r>
                        <a:rPr lang="en" b="1">
                          <a:latin typeface="Times New Roman"/>
                          <a:ea typeface="Times New Roman"/>
                          <a:cs typeface="Times New Roman"/>
                          <a:sym typeface="Times New Roman"/>
                        </a:rPr>
                        <a:t>3</a:t>
                      </a:r>
                      <a:endParaRPr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ctr" rtl="0">
                        <a:lnSpc>
                          <a:spcPct val="115000"/>
                        </a:lnSpc>
                        <a:spcBef>
                          <a:spcPts val="0"/>
                        </a:spcBef>
                        <a:spcAft>
                          <a:spcPts val="0"/>
                        </a:spcAft>
                        <a:buNone/>
                      </a:pPr>
                      <a:r>
                        <a:rPr lang="en" sz="1600" b="1">
                          <a:latin typeface="Times New Roman"/>
                          <a:ea typeface="Times New Roman"/>
                          <a:cs typeface="Times New Roman"/>
                          <a:sym typeface="Times New Roman"/>
                        </a:rPr>
                        <a:t>46-55 настай</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389</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30.2%</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extLst>
                  <a:ext uri="{0D108BD9-81ED-4DB2-BD59-A6C34878D82A}">
                    <a16:rowId xmlns:a16="http://schemas.microsoft.com/office/drawing/2014/main" val="10003"/>
                  </a:ext>
                </a:extLst>
              </a:tr>
              <a:tr h="455475">
                <a:tc>
                  <a:txBody>
                    <a:bodyPr/>
                    <a:lstStyle/>
                    <a:p>
                      <a:pPr marL="0" lvl="0" indent="0" algn="r" rtl="0">
                        <a:lnSpc>
                          <a:spcPct val="115000"/>
                        </a:lnSpc>
                        <a:spcBef>
                          <a:spcPts val="0"/>
                        </a:spcBef>
                        <a:spcAft>
                          <a:spcPts val="0"/>
                        </a:spcAft>
                        <a:buNone/>
                      </a:pPr>
                      <a:r>
                        <a:rPr lang="en" b="1">
                          <a:latin typeface="Times New Roman"/>
                          <a:ea typeface="Times New Roman"/>
                          <a:cs typeface="Times New Roman"/>
                          <a:sym typeface="Times New Roman"/>
                        </a:rPr>
                        <a:t>4</a:t>
                      </a:r>
                      <a:endParaRPr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ctr" rtl="0">
                        <a:lnSpc>
                          <a:spcPct val="115000"/>
                        </a:lnSpc>
                        <a:spcBef>
                          <a:spcPts val="0"/>
                        </a:spcBef>
                        <a:spcAft>
                          <a:spcPts val="0"/>
                        </a:spcAft>
                        <a:buNone/>
                      </a:pPr>
                      <a:r>
                        <a:rPr lang="en" sz="1600" b="1">
                          <a:latin typeface="Times New Roman"/>
                          <a:ea typeface="Times New Roman"/>
                          <a:cs typeface="Times New Roman"/>
                          <a:sym typeface="Times New Roman"/>
                        </a:rPr>
                        <a:t>56 дээш</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282</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21.9%</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extLst>
                  <a:ext uri="{0D108BD9-81ED-4DB2-BD59-A6C34878D82A}">
                    <a16:rowId xmlns:a16="http://schemas.microsoft.com/office/drawing/2014/main" val="10004"/>
                  </a:ext>
                </a:extLst>
              </a:tr>
              <a:tr h="455475">
                <a:tc>
                  <a:txBody>
                    <a:bodyPr/>
                    <a:lstStyle/>
                    <a:p>
                      <a:pPr marL="0" lvl="0" indent="0" algn="r" rtl="0">
                        <a:lnSpc>
                          <a:spcPct val="115000"/>
                        </a:lnSpc>
                        <a:spcBef>
                          <a:spcPts val="0"/>
                        </a:spcBef>
                        <a:spcAft>
                          <a:spcPts val="0"/>
                        </a:spcAft>
                        <a:buNone/>
                      </a:pPr>
                      <a:r>
                        <a:rPr lang="en" b="1">
                          <a:latin typeface="Times New Roman"/>
                          <a:ea typeface="Times New Roman"/>
                          <a:cs typeface="Times New Roman"/>
                          <a:sym typeface="Times New Roman"/>
                        </a:rPr>
                        <a:t>5</a:t>
                      </a:r>
                      <a:endParaRPr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ctr" rtl="0">
                        <a:lnSpc>
                          <a:spcPct val="115000"/>
                        </a:lnSpc>
                        <a:spcBef>
                          <a:spcPts val="0"/>
                        </a:spcBef>
                        <a:spcAft>
                          <a:spcPts val="0"/>
                        </a:spcAft>
                        <a:buNone/>
                      </a:pPr>
                      <a:r>
                        <a:rPr lang="en" sz="1600" b="1">
                          <a:latin typeface="Times New Roman"/>
                          <a:ea typeface="Times New Roman"/>
                          <a:cs typeface="Times New Roman"/>
                          <a:sym typeface="Times New Roman"/>
                        </a:rPr>
                        <a:t>Хариулаагүй</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21</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1.6%</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extLst>
                  <a:ext uri="{0D108BD9-81ED-4DB2-BD59-A6C34878D82A}">
                    <a16:rowId xmlns:a16="http://schemas.microsoft.com/office/drawing/2014/main" val="10005"/>
                  </a:ext>
                </a:extLst>
              </a:tr>
              <a:tr h="455475">
                <a:tc>
                  <a:txBody>
                    <a:bodyPr/>
                    <a:lstStyle/>
                    <a:p>
                      <a:pPr marL="0" lvl="0" indent="0" algn="ctr" rtl="0">
                        <a:lnSpc>
                          <a:spcPct val="115000"/>
                        </a:lnSpc>
                        <a:spcBef>
                          <a:spcPts val="0"/>
                        </a:spcBef>
                        <a:spcAft>
                          <a:spcPts val="0"/>
                        </a:spcAft>
                        <a:buNone/>
                      </a:pPr>
                      <a:r>
                        <a:rPr lang="en" b="1">
                          <a:latin typeface="Times New Roman"/>
                          <a:ea typeface="Times New Roman"/>
                          <a:cs typeface="Times New Roman"/>
                          <a:sym typeface="Times New Roman"/>
                        </a:rPr>
                        <a:t> </a:t>
                      </a:r>
                      <a:endParaRPr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ctr" rtl="0">
                        <a:lnSpc>
                          <a:spcPct val="115000"/>
                        </a:lnSpc>
                        <a:spcBef>
                          <a:spcPts val="0"/>
                        </a:spcBef>
                        <a:spcAft>
                          <a:spcPts val="0"/>
                        </a:spcAft>
                        <a:buNone/>
                      </a:pPr>
                      <a:r>
                        <a:rPr lang="en" sz="1600" b="1">
                          <a:latin typeface="Times New Roman"/>
                          <a:ea typeface="Times New Roman"/>
                          <a:cs typeface="Times New Roman"/>
                          <a:sym typeface="Times New Roman"/>
                        </a:rPr>
                        <a:t>Нийт</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1,288</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100.0%</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extLst>
                  <a:ext uri="{0D108BD9-81ED-4DB2-BD59-A6C34878D82A}">
                    <a16:rowId xmlns:a16="http://schemas.microsoft.com/office/drawing/2014/main" val="10006"/>
                  </a:ext>
                </a:extLst>
              </a:tr>
            </a:tbl>
          </a:graphicData>
        </a:graphic>
      </p:graphicFrame>
      <p:sp>
        <p:nvSpPr>
          <p:cNvPr id="225" name="Google Shape;225;p29"/>
          <p:cNvSpPr txBox="1"/>
          <p:nvPr/>
        </p:nvSpPr>
        <p:spPr>
          <a:xfrm>
            <a:off x="734775" y="3878025"/>
            <a:ext cx="7647300" cy="802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600" b="1">
                <a:solidFill>
                  <a:schemeClr val="dk1"/>
                </a:solidFill>
                <a:latin typeface="Times New Roman"/>
                <a:ea typeface="Times New Roman"/>
                <a:cs typeface="Times New Roman"/>
                <a:sym typeface="Times New Roman"/>
              </a:rPr>
              <a:t>❖21 ХЗХ гишүүн энэ асуулгыг бөглөөгүй бөгөөд эдгээр 21 гишүүн нийт судалгаанд хамрагдагсадын 2%-ийг эзэлж байна.</a:t>
            </a:r>
            <a:endParaRPr sz="1800" b="1"/>
          </a:p>
        </p:txBody>
      </p:sp>
      <p:sp>
        <p:nvSpPr>
          <p:cNvPr id="226" name="Google Shape;226;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EEBF6"/>
        </a:solidFill>
        <a:effectLst/>
      </p:bgPr>
    </p:bg>
    <p:spTree>
      <p:nvGrpSpPr>
        <p:cNvPr id="1" name="Shape 230"/>
        <p:cNvGrpSpPr/>
        <p:nvPr/>
      </p:nvGrpSpPr>
      <p:grpSpPr>
        <a:xfrm>
          <a:off x="0" y="0"/>
          <a:ext cx="0" cy="0"/>
          <a:chOff x="0" y="0"/>
          <a:chExt cx="0" cy="0"/>
        </a:xfrm>
      </p:grpSpPr>
      <p:graphicFrame>
        <p:nvGraphicFramePr>
          <p:cNvPr id="231" name="Google Shape;231;p30"/>
          <p:cNvGraphicFramePr/>
          <p:nvPr/>
        </p:nvGraphicFramePr>
        <p:xfrm>
          <a:off x="1432850" y="417625"/>
          <a:ext cx="5984800" cy="3789650"/>
        </p:xfrm>
        <a:graphic>
          <a:graphicData uri="http://schemas.openxmlformats.org/drawingml/2006/table">
            <a:tbl>
              <a:tblPr>
                <a:noFill/>
                <a:tableStyleId>{E01CD941-BBB5-46D7-B0A9-07490ED3CD49}</a:tableStyleId>
              </a:tblPr>
              <a:tblGrid>
                <a:gridCol w="346050">
                  <a:extLst>
                    <a:ext uri="{9D8B030D-6E8A-4147-A177-3AD203B41FA5}">
                      <a16:colId xmlns:a16="http://schemas.microsoft.com/office/drawing/2014/main" val="20000"/>
                    </a:ext>
                  </a:extLst>
                </a:gridCol>
                <a:gridCol w="2512125">
                  <a:extLst>
                    <a:ext uri="{9D8B030D-6E8A-4147-A177-3AD203B41FA5}">
                      <a16:colId xmlns:a16="http://schemas.microsoft.com/office/drawing/2014/main" val="20001"/>
                    </a:ext>
                  </a:extLst>
                </a:gridCol>
                <a:gridCol w="1580100">
                  <a:extLst>
                    <a:ext uri="{9D8B030D-6E8A-4147-A177-3AD203B41FA5}">
                      <a16:colId xmlns:a16="http://schemas.microsoft.com/office/drawing/2014/main" val="20002"/>
                    </a:ext>
                  </a:extLst>
                </a:gridCol>
                <a:gridCol w="1546525">
                  <a:extLst>
                    <a:ext uri="{9D8B030D-6E8A-4147-A177-3AD203B41FA5}">
                      <a16:colId xmlns:a16="http://schemas.microsoft.com/office/drawing/2014/main" val="20003"/>
                    </a:ext>
                  </a:extLst>
                </a:gridCol>
              </a:tblGrid>
              <a:tr h="465250">
                <a:tc>
                  <a:txBody>
                    <a:bodyPr/>
                    <a:lstStyle/>
                    <a:p>
                      <a:pPr marL="0" lvl="0" indent="0" algn="ctr" rtl="0">
                        <a:lnSpc>
                          <a:spcPct val="115000"/>
                        </a:lnSpc>
                        <a:spcBef>
                          <a:spcPts val="0"/>
                        </a:spcBef>
                        <a:spcAft>
                          <a:spcPts val="0"/>
                        </a:spcAft>
                        <a:buNone/>
                      </a:pPr>
                      <a:r>
                        <a:rPr lang="en" sz="1050" b="1">
                          <a:latin typeface="Times New Roman"/>
                          <a:ea typeface="Times New Roman"/>
                          <a:cs typeface="Times New Roman"/>
                          <a:sym typeface="Times New Roman"/>
                        </a:rPr>
                        <a:t> </a:t>
                      </a:r>
                      <a:endParaRPr sz="1050" b="1">
                        <a:latin typeface="Times New Roman"/>
                        <a:ea typeface="Times New Roman"/>
                        <a:cs typeface="Times New Roman"/>
                        <a:sym typeface="Times New Roman"/>
                      </a:endParaRPr>
                    </a:p>
                  </a:txBody>
                  <a:tcPr marL="73025" marR="73025" marT="91425" marB="91425">
                    <a:lnL w="12700" cap="flat" cmpd="sng">
                      <a:solidFill>
                        <a:srgbClr val="5B9BD5"/>
                      </a:solidFill>
                      <a:prstDash val="solid"/>
                      <a:round/>
                      <a:headEnd type="none" w="sm" len="sm"/>
                      <a:tailEnd type="none" w="sm" len="sm"/>
                    </a:lnL>
                    <a:lnT w="12700" cap="flat" cmpd="sng">
                      <a:solidFill>
                        <a:srgbClr val="5B9BD5"/>
                      </a:solidFill>
                      <a:prstDash val="solid"/>
                      <a:round/>
                      <a:headEnd type="none" w="sm" len="sm"/>
                      <a:tailEnd type="none" w="sm" len="sm"/>
                    </a:lnT>
                    <a:lnB w="12700" cap="flat" cmpd="sng">
                      <a:solidFill>
                        <a:srgbClr val="5B9BD5"/>
                      </a:solidFill>
                      <a:prstDash val="solid"/>
                      <a:round/>
                      <a:headEnd type="none" w="sm" len="sm"/>
                      <a:tailEnd type="none" w="sm" len="sm"/>
                    </a:lnB>
                    <a:solidFill>
                      <a:srgbClr val="5B9BD5"/>
                    </a:solidFill>
                  </a:tcPr>
                </a:tc>
                <a:tc>
                  <a:txBody>
                    <a:bodyPr/>
                    <a:lstStyle/>
                    <a:p>
                      <a:pPr marL="0" lvl="0" indent="0" algn="ctr" rtl="0">
                        <a:lnSpc>
                          <a:spcPct val="115000"/>
                        </a:lnSpc>
                        <a:spcBef>
                          <a:spcPts val="0"/>
                        </a:spcBef>
                        <a:spcAft>
                          <a:spcPts val="0"/>
                        </a:spcAft>
                        <a:buNone/>
                      </a:pPr>
                      <a:r>
                        <a:rPr lang="en" sz="1600" b="1">
                          <a:latin typeface="Times New Roman"/>
                          <a:ea typeface="Times New Roman"/>
                          <a:cs typeface="Times New Roman"/>
                          <a:sym typeface="Times New Roman"/>
                        </a:rPr>
                        <a:t>Гэр бүлийн байдал</a:t>
                      </a:r>
                      <a:endParaRPr sz="1600" b="1">
                        <a:latin typeface="Times New Roman"/>
                        <a:ea typeface="Times New Roman"/>
                        <a:cs typeface="Times New Roman"/>
                        <a:sym typeface="Times New Roman"/>
                      </a:endParaRPr>
                    </a:p>
                  </a:txBody>
                  <a:tcPr marL="73025" marR="73025" marT="91425" marB="91425">
                    <a:lnT w="12700" cap="flat" cmpd="sng">
                      <a:solidFill>
                        <a:srgbClr val="5B9BD5"/>
                      </a:solidFill>
                      <a:prstDash val="solid"/>
                      <a:round/>
                      <a:headEnd type="none" w="sm" len="sm"/>
                      <a:tailEnd type="none" w="sm" len="sm"/>
                    </a:lnT>
                    <a:lnB w="12700" cap="flat" cmpd="sng">
                      <a:solidFill>
                        <a:srgbClr val="5B9BD5"/>
                      </a:solidFill>
                      <a:prstDash val="solid"/>
                      <a:round/>
                      <a:headEnd type="none" w="sm" len="sm"/>
                      <a:tailEnd type="none" w="sm" len="sm"/>
                    </a:lnB>
                    <a:solidFill>
                      <a:srgbClr val="5B9BD5"/>
                    </a:solidFill>
                  </a:tcPr>
                </a:tc>
                <a:tc>
                  <a:txBody>
                    <a:bodyPr/>
                    <a:lstStyle/>
                    <a:p>
                      <a:pPr marL="0" lvl="0" indent="0" algn="ctr" rtl="0">
                        <a:lnSpc>
                          <a:spcPct val="115000"/>
                        </a:lnSpc>
                        <a:spcBef>
                          <a:spcPts val="0"/>
                        </a:spcBef>
                        <a:spcAft>
                          <a:spcPts val="0"/>
                        </a:spcAft>
                        <a:buNone/>
                      </a:pPr>
                      <a:r>
                        <a:rPr lang="en" sz="1600" b="1">
                          <a:latin typeface="Times New Roman"/>
                          <a:ea typeface="Times New Roman"/>
                          <a:cs typeface="Times New Roman"/>
                          <a:sym typeface="Times New Roman"/>
                        </a:rPr>
                        <a:t>Гишүүдийн тоо</a:t>
                      </a:r>
                      <a:endParaRPr sz="1600" b="1">
                        <a:latin typeface="Times New Roman"/>
                        <a:ea typeface="Times New Roman"/>
                        <a:cs typeface="Times New Roman"/>
                        <a:sym typeface="Times New Roman"/>
                      </a:endParaRPr>
                    </a:p>
                  </a:txBody>
                  <a:tcPr marL="73025" marR="73025" marT="91425" marB="91425">
                    <a:lnT w="12700" cap="flat" cmpd="sng">
                      <a:solidFill>
                        <a:srgbClr val="5B9BD5"/>
                      </a:solidFill>
                      <a:prstDash val="solid"/>
                      <a:round/>
                      <a:headEnd type="none" w="sm" len="sm"/>
                      <a:tailEnd type="none" w="sm" len="sm"/>
                    </a:lnT>
                    <a:lnB w="12700" cap="flat" cmpd="sng">
                      <a:solidFill>
                        <a:srgbClr val="5B9BD5"/>
                      </a:solidFill>
                      <a:prstDash val="solid"/>
                      <a:round/>
                      <a:headEnd type="none" w="sm" len="sm"/>
                      <a:tailEnd type="none" w="sm" len="sm"/>
                    </a:lnB>
                    <a:solidFill>
                      <a:srgbClr val="5B9BD5"/>
                    </a:solidFill>
                  </a:tcPr>
                </a:tc>
                <a:tc>
                  <a:txBody>
                    <a:bodyPr/>
                    <a:lstStyle/>
                    <a:p>
                      <a:pPr marL="0" lvl="0" indent="0" algn="ctr" rtl="0">
                        <a:lnSpc>
                          <a:spcPct val="115000"/>
                        </a:lnSpc>
                        <a:spcBef>
                          <a:spcPts val="0"/>
                        </a:spcBef>
                        <a:spcAft>
                          <a:spcPts val="0"/>
                        </a:spcAft>
                        <a:buNone/>
                      </a:pPr>
                      <a:r>
                        <a:rPr lang="en" sz="1600" b="1">
                          <a:latin typeface="Times New Roman"/>
                          <a:ea typeface="Times New Roman"/>
                          <a:cs typeface="Times New Roman"/>
                          <a:sym typeface="Times New Roman"/>
                        </a:rPr>
                        <a:t>Хувь</a:t>
                      </a:r>
                      <a:endParaRPr sz="1600" b="1">
                        <a:latin typeface="Times New Roman"/>
                        <a:ea typeface="Times New Roman"/>
                        <a:cs typeface="Times New Roman"/>
                        <a:sym typeface="Times New Roman"/>
                      </a:endParaRPr>
                    </a:p>
                  </a:txBody>
                  <a:tcPr marL="73025" marR="73025" marT="91425" marB="91425">
                    <a:lnR w="12700" cap="flat" cmpd="sng">
                      <a:solidFill>
                        <a:srgbClr val="5B9BD5"/>
                      </a:solidFill>
                      <a:prstDash val="solid"/>
                      <a:round/>
                      <a:headEnd type="none" w="sm" len="sm"/>
                      <a:tailEnd type="none" w="sm" len="sm"/>
                    </a:lnR>
                    <a:lnT w="12700" cap="flat" cmpd="sng">
                      <a:solidFill>
                        <a:srgbClr val="5B9BD5"/>
                      </a:solidFill>
                      <a:prstDash val="solid"/>
                      <a:round/>
                      <a:headEnd type="none" w="sm" len="sm"/>
                      <a:tailEnd type="none" w="sm" len="sm"/>
                    </a:lnT>
                    <a:lnB w="12700" cap="flat" cmpd="sng">
                      <a:solidFill>
                        <a:srgbClr val="5B9BD5"/>
                      </a:solidFill>
                      <a:prstDash val="solid"/>
                      <a:round/>
                      <a:headEnd type="none" w="sm" len="sm"/>
                      <a:tailEnd type="none" w="sm" len="sm"/>
                    </a:lnB>
                    <a:solidFill>
                      <a:srgbClr val="5B9BD5"/>
                    </a:solidFill>
                  </a:tcPr>
                </a:tc>
                <a:extLst>
                  <a:ext uri="{0D108BD9-81ED-4DB2-BD59-A6C34878D82A}">
                    <a16:rowId xmlns:a16="http://schemas.microsoft.com/office/drawing/2014/main" val="10000"/>
                  </a:ext>
                </a:extLst>
              </a:tr>
              <a:tr h="476525">
                <a:tc>
                  <a:txBody>
                    <a:bodyPr/>
                    <a:lstStyle/>
                    <a:p>
                      <a:pPr marL="0" lvl="0" indent="0" algn="r" rtl="0">
                        <a:lnSpc>
                          <a:spcPct val="115000"/>
                        </a:lnSpc>
                        <a:spcBef>
                          <a:spcPts val="0"/>
                        </a:spcBef>
                        <a:spcAft>
                          <a:spcPts val="0"/>
                        </a:spcAft>
                        <a:buNone/>
                      </a:pPr>
                      <a:r>
                        <a:rPr lang="en" sz="1750" b="1">
                          <a:latin typeface="Times New Roman"/>
                          <a:ea typeface="Times New Roman"/>
                          <a:cs typeface="Times New Roman"/>
                          <a:sym typeface="Times New Roman"/>
                        </a:rPr>
                        <a:t>1</a:t>
                      </a:r>
                      <a:endParaRPr sz="175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5B9BD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ctr" rtl="0">
                        <a:lnSpc>
                          <a:spcPct val="115000"/>
                        </a:lnSpc>
                        <a:spcBef>
                          <a:spcPts val="0"/>
                        </a:spcBef>
                        <a:spcAft>
                          <a:spcPts val="0"/>
                        </a:spcAft>
                        <a:buNone/>
                      </a:pPr>
                      <a:r>
                        <a:rPr lang="en" sz="1600" b="1">
                          <a:latin typeface="Times New Roman"/>
                          <a:ea typeface="Times New Roman"/>
                          <a:cs typeface="Times New Roman"/>
                          <a:sym typeface="Times New Roman"/>
                        </a:rPr>
                        <a:t>Салсан</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5B9BD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              20 </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5B9BD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1.6%</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5B9BD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extLst>
                  <a:ext uri="{0D108BD9-81ED-4DB2-BD59-A6C34878D82A}">
                    <a16:rowId xmlns:a16="http://schemas.microsoft.com/office/drawing/2014/main" val="10001"/>
                  </a:ext>
                </a:extLst>
              </a:tr>
              <a:tr h="476525">
                <a:tc>
                  <a:txBody>
                    <a:bodyPr/>
                    <a:lstStyle/>
                    <a:p>
                      <a:pPr marL="0" lvl="0" indent="0" algn="r" rtl="0">
                        <a:lnSpc>
                          <a:spcPct val="115000"/>
                        </a:lnSpc>
                        <a:spcBef>
                          <a:spcPts val="0"/>
                        </a:spcBef>
                        <a:spcAft>
                          <a:spcPts val="0"/>
                        </a:spcAft>
                        <a:buNone/>
                      </a:pPr>
                      <a:r>
                        <a:rPr lang="en" sz="1750" b="1">
                          <a:latin typeface="Times New Roman"/>
                          <a:ea typeface="Times New Roman"/>
                          <a:cs typeface="Times New Roman"/>
                          <a:sym typeface="Times New Roman"/>
                        </a:rPr>
                        <a:t>2</a:t>
                      </a:r>
                      <a:endParaRPr sz="175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ctr" rtl="0">
                        <a:lnSpc>
                          <a:spcPct val="115000"/>
                        </a:lnSpc>
                        <a:spcBef>
                          <a:spcPts val="0"/>
                        </a:spcBef>
                        <a:spcAft>
                          <a:spcPts val="0"/>
                        </a:spcAft>
                        <a:buNone/>
                      </a:pPr>
                      <a:r>
                        <a:rPr lang="en" sz="1600" b="1">
                          <a:solidFill>
                            <a:srgbClr val="FF00FF"/>
                          </a:solidFill>
                          <a:latin typeface="Times New Roman"/>
                          <a:ea typeface="Times New Roman"/>
                          <a:cs typeface="Times New Roman"/>
                          <a:sym typeface="Times New Roman"/>
                        </a:rPr>
                        <a:t>Гэрлэсэн</a:t>
                      </a:r>
                      <a:endParaRPr sz="1600" b="1">
                        <a:solidFill>
                          <a:srgbClr val="FF00FF"/>
                        </a:solidFill>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         1,117 </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86.7%</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extLst>
                  <a:ext uri="{0D108BD9-81ED-4DB2-BD59-A6C34878D82A}">
                    <a16:rowId xmlns:a16="http://schemas.microsoft.com/office/drawing/2014/main" val="10002"/>
                  </a:ext>
                </a:extLst>
              </a:tr>
              <a:tr h="476525">
                <a:tc>
                  <a:txBody>
                    <a:bodyPr/>
                    <a:lstStyle/>
                    <a:p>
                      <a:pPr marL="0" lvl="0" indent="0" algn="r" rtl="0">
                        <a:lnSpc>
                          <a:spcPct val="115000"/>
                        </a:lnSpc>
                        <a:spcBef>
                          <a:spcPts val="0"/>
                        </a:spcBef>
                        <a:spcAft>
                          <a:spcPts val="0"/>
                        </a:spcAft>
                        <a:buNone/>
                      </a:pPr>
                      <a:r>
                        <a:rPr lang="en" sz="1750" b="1">
                          <a:latin typeface="Times New Roman"/>
                          <a:ea typeface="Times New Roman"/>
                          <a:cs typeface="Times New Roman"/>
                          <a:sym typeface="Times New Roman"/>
                        </a:rPr>
                        <a:t>3</a:t>
                      </a:r>
                      <a:endParaRPr sz="175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ctr" rtl="0">
                        <a:lnSpc>
                          <a:spcPct val="115000"/>
                        </a:lnSpc>
                        <a:spcBef>
                          <a:spcPts val="0"/>
                        </a:spcBef>
                        <a:spcAft>
                          <a:spcPts val="0"/>
                        </a:spcAft>
                        <a:buNone/>
                      </a:pPr>
                      <a:r>
                        <a:rPr lang="en" sz="1600" b="1">
                          <a:latin typeface="Times New Roman"/>
                          <a:ea typeface="Times New Roman"/>
                          <a:cs typeface="Times New Roman"/>
                          <a:sym typeface="Times New Roman"/>
                        </a:rPr>
                        <a:t>Хамтран амьдрагчтай</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                5 </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0.4%</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extLst>
                  <a:ext uri="{0D108BD9-81ED-4DB2-BD59-A6C34878D82A}">
                    <a16:rowId xmlns:a16="http://schemas.microsoft.com/office/drawing/2014/main" val="10003"/>
                  </a:ext>
                </a:extLst>
              </a:tr>
              <a:tr h="476525">
                <a:tc>
                  <a:txBody>
                    <a:bodyPr/>
                    <a:lstStyle/>
                    <a:p>
                      <a:pPr marL="0" lvl="0" indent="0" algn="r" rtl="0">
                        <a:lnSpc>
                          <a:spcPct val="115000"/>
                        </a:lnSpc>
                        <a:spcBef>
                          <a:spcPts val="0"/>
                        </a:spcBef>
                        <a:spcAft>
                          <a:spcPts val="0"/>
                        </a:spcAft>
                        <a:buNone/>
                      </a:pPr>
                      <a:r>
                        <a:rPr lang="en" sz="1750" b="1">
                          <a:latin typeface="Times New Roman"/>
                          <a:ea typeface="Times New Roman"/>
                          <a:cs typeface="Times New Roman"/>
                          <a:sym typeface="Times New Roman"/>
                        </a:rPr>
                        <a:t>4</a:t>
                      </a:r>
                      <a:endParaRPr sz="175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ctr" rtl="0">
                        <a:lnSpc>
                          <a:spcPct val="115000"/>
                        </a:lnSpc>
                        <a:spcBef>
                          <a:spcPts val="0"/>
                        </a:spcBef>
                        <a:spcAft>
                          <a:spcPts val="0"/>
                        </a:spcAft>
                        <a:buNone/>
                      </a:pPr>
                      <a:r>
                        <a:rPr lang="en" sz="1600" b="1">
                          <a:latin typeface="Times New Roman"/>
                          <a:ea typeface="Times New Roman"/>
                          <a:cs typeface="Times New Roman"/>
                          <a:sym typeface="Times New Roman"/>
                        </a:rPr>
                        <a:t>Ганц бие</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              56 </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4.3%</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extLst>
                  <a:ext uri="{0D108BD9-81ED-4DB2-BD59-A6C34878D82A}">
                    <a16:rowId xmlns:a16="http://schemas.microsoft.com/office/drawing/2014/main" val="10004"/>
                  </a:ext>
                </a:extLst>
              </a:tr>
              <a:tr h="476525">
                <a:tc>
                  <a:txBody>
                    <a:bodyPr/>
                    <a:lstStyle/>
                    <a:p>
                      <a:pPr marL="0" lvl="0" indent="0" algn="r" rtl="0">
                        <a:lnSpc>
                          <a:spcPct val="115000"/>
                        </a:lnSpc>
                        <a:spcBef>
                          <a:spcPts val="0"/>
                        </a:spcBef>
                        <a:spcAft>
                          <a:spcPts val="0"/>
                        </a:spcAft>
                        <a:buNone/>
                      </a:pPr>
                      <a:r>
                        <a:rPr lang="en" sz="1750" b="1">
                          <a:latin typeface="Times New Roman"/>
                          <a:ea typeface="Times New Roman"/>
                          <a:cs typeface="Times New Roman"/>
                          <a:sym typeface="Times New Roman"/>
                        </a:rPr>
                        <a:t>5</a:t>
                      </a:r>
                      <a:endParaRPr sz="175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ctr" rtl="0">
                        <a:lnSpc>
                          <a:spcPct val="115000"/>
                        </a:lnSpc>
                        <a:spcBef>
                          <a:spcPts val="0"/>
                        </a:spcBef>
                        <a:spcAft>
                          <a:spcPts val="0"/>
                        </a:spcAft>
                        <a:buNone/>
                      </a:pPr>
                      <a:r>
                        <a:rPr lang="en" sz="1600" b="1">
                          <a:latin typeface="Times New Roman"/>
                          <a:ea typeface="Times New Roman"/>
                          <a:cs typeface="Times New Roman"/>
                          <a:sym typeface="Times New Roman"/>
                        </a:rPr>
                        <a:t>Бэлэвсэн</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              57 </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4.4%</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extLst>
                  <a:ext uri="{0D108BD9-81ED-4DB2-BD59-A6C34878D82A}">
                    <a16:rowId xmlns:a16="http://schemas.microsoft.com/office/drawing/2014/main" val="10005"/>
                  </a:ext>
                </a:extLst>
              </a:tr>
              <a:tr h="476525">
                <a:tc>
                  <a:txBody>
                    <a:bodyPr/>
                    <a:lstStyle/>
                    <a:p>
                      <a:pPr marL="0" lvl="0" indent="0" algn="r" rtl="0">
                        <a:lnSpc>
                          <a:spcPct val="115000"/>
                        </a:lnSpc>
                        <a:spcBef>
                          <a:spcPts val="0"/>
                        </a:spcBef>
                        <a:spcAft>
                          <a:spcPts val="0"/>
                        </a:spcAft>
                        <a:buNone/>
                      </a:pPr>
                      <a:r>
                        <a:rPr lang="en" sz="1750" b="1">
                          <a:latin typeface="Times New Roman"/>
                          <a:ea typeface="Times New Roman"/>
                          <a:cs typeface="Times New Roman"/>
                          <a:sym typeface="Times New Roman"/>
                        </a:rPr>
                        <a:t>6</a:t>
                      </a:r>
                      <a:endParaRPr sz="175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ctr" rtl="0">
                        <a:lnSpc>
                          <a:spcPct val="115000"/>
                        </a:lnSpc>
                        <a:spcBef>
                          <a:spcPts val="0"/>
                        </a:spcBef>
                        <a:spcAft>
                          <a:spcPts val="0"/>
                        </a:spcAft>
                        <a:buNone/>
                      </a:pPr>
                      <a:r>
                        <a:rPr lang="en" sz="1600" b="1">
                          <a:latin typeface="Times New Roman"/>
                          <a:ea typeface="Times New Roman"/>
                          <a:cs typeface="Times New Roman"/>
                          <a:sym typeface="Times New Roman"/>
                        </a:rPr>
                        <a:t>Хариулаагүй</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              33 </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2.6%</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extLst>
                  <a:ext uri="{0D108BD9-81ED-4DB2-BD59-A6C34878D82A}">
                    <a16:rowId xmlns:a16="http://schemas.microsoft.com/office/drawing/2014/main" val="10006"/>
                  </a:ext>
                </a:extLst>
              </a:tr>
              <a:tr h="465250">
                <a:tc>
                  <a:txBody>
                    <a:bodyPr/>
                    <a:lstStyle/>
                    <a:p>
                      <a:pPr marL="0" lvl="0" indent="0" algn="ctr" rtl="0">
                        <a:lnSpc>
                          <a:spcPct val="115000"/>
                        </a:lnSpc>
                        <a:spcBef>
                          <a:spcPts val="0"/>
                        </a:spcBef>
                        <a:spcAft>
                          <a:spcPts val="0"/>
                        </a:spcAft>
                        <a:buNone/>
                      </a:pPr>
                      <a:r>
                        <a:rPr lang="en" sz="1050" b="1">
                          <a:latin typeface="Times New Roman"/>
                          <a:ea typeface="Times New Roman"/>
                          <a:cs typeface="Times New Roman"/>
                          <a:sym typeface="Times New Roman"/>
                        </a:rPr>
                        <a:t> </a:t>
                      </a:r>
                      <a:endParaRPr sz="105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ctr" rtl="0">
                        <a:lnSpc>
                          <a:spcPct val="115000"/>
                        </a:lnSpc>
                        <a:spcBef>
                          <a:spcPts val="0"/>
                        </a:spcBef>
                        <a:spcAft>
                          <a:spcPts val="0"/>
                        </a:spcAft>
                        <a:buNone/>
                      </a:pPr>
                      <a:r>
                        <a:rPr lang="en" sz="1600" b="1">
                          <a:latin typeface="Times New Roman"/>
                          <a:ea typeface="Times New Roman"/>
                          <a:cs typeface="Times New Roman"/>
                          <a:sym typeface="Times New Roman"/>
                        </a:rPr>
                        <a:t>Нийт</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              1,288 </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100.0%</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extLst>
                  <a:ext uri="{0D108BD9-81ED-4DB2-BD59-A6C34878D82A}">
                    <a16:rowId xmlns:a16="http://schemas.microsoft.com/office/drawing/2014/main" val="10007"/>
                  </a:ext>
                </a:extLst>
              </a:tr>
            </a:tbl>
          </a:graphicData>
        </a:graphic>
      </p:graphicFrame>
      <p:sp>
        <p:nvSpPr>
          <p:cNvPr id="232" name="Google Shape;232;p30"/>
          <p:cNvSpPr txBox="1"/>
          <p:nvPr/>
        </p:nvSpPr>
        <p:spPr>
          <a:xfrm>
            <a:off x="326575" y="4408725"/>
            <a:ext cx="8354700" cy="5985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n" b="1">
                <a:solidFill>
                  <a:schemeClr val="dk1"/>
                </a:solidFill>
                <a:latin typeface="Times New Roman"/>
                <a:ea typeface="Times New Roman"/>
                <a:cs typeface="Times New Roman"/>
                <a:sym typeface="Times New Roman"/>
              </a:rPr>
              <a:t>   </a:t>
            </a:r>
            <a:r>
              <a:rPr lang="en" sz="1500" b="1">
                <a:solidFill>
                  <a:schemeClr val="dk1"/>
                </a:solidFill>
                <a:latin typeface="Times New Roman"/>
                <a:ea typeface="Times New Roman"/>
                <a:cs typeface="Times New Roman"/>
                <a:sym typeface="Times New Roman"/>
              </a:rPr>
              <a:t> ❖ Судалгаанд хамрагдсан ХЗХ-ны нийт гишүүн </a:t>
            </a:r>
            <a:r>
              <a:rPr lang="en" sz="1500" b="1" u="sng">
                <a:solidFill>
                  <a:schemeClr val="dk1"/>
                </a:solidFill>
                <a:latin typeface="Times New Roman"/>
                <a:ea typeface="Times New Roman"/>
                <a:cs typeface="Times New Roman"/>
                <a:sym typeface="Times New Roman"/>
              </a:rPr>
              <a:t>эмэгтэйчүүдийн</a:t>
            </a:r>
            <a:r>
              <a:rPr lang="en" sz="1500" b="1">
                <a:solidFill>
                  <a:schemeClr val="dk1"/>
                </a:solidFill>
                <a:latin typeface="Times New Roman"/>
                <a:ea typeface="Times New Roman"/>
                <a:cs typeface="Times New Roman"/>
                <a:sym typeface="Times New Roman"/>
              </a:rPr>
              <a:t> 80.9% хувь нь гэр бүлтэй. </a:t>
            </a:r>
            <a:endParaRPr sz="15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233" name="Google Shape;233;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EEBF6"/>
        </a:solidFill>
        <a:effectLst/>
      </p:bgPr>
    </p:bg>
    <p:spTree>
      <p:nvGrpSpPr>
        <p:cNvPr id="1" name="Shape 237"/>
        <p:cNvGrpSpPr/>
        <p:nvPr/>
      </p:nvGrpSpPr>
      <p:grpSpPr>
        <a:xfrm>
          <a:off x="0" y="0"/>
          <a:ext cx="0" cy="0"/>
          <a:chOff x="0" y="0"/>
          <a:chExt cx="0" cy="0"/>
        </a:xfrm>
      </p:grpSpPr>
      <p:sp>
        <p:nvSpPr>
          <p:cNvPr id="238" name="Google Shape;238;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graphicFrame>
        <p:nvGraphicFramePr>
          <p:cNvPr id="239" name="Google Shape;239;p31"/>
          <p:cNvGraphicFramePr/>
          <p:nvPr/>
        </p:nvGraphicFramePr>
        <p:xfrm>
          <a:off x="1002825" y="635450"/>
          <a:ext cx="6535150" cy="3468237"/>
        </p:xfrm>
        <a:graphic>
          <a:graphicData uri="http://schemas.openxmlformats.org/drawingml/2006/table">
            <a:tbl>
              <a:tblPr>
                <a:noFill/>
                <a:tableStyleId>{E01CD941-BBB5-46D7-B0A9-07490ED3CD49}</a:tableStyleId>
              </a:tblPr>
              <a:tblGrid>
                <a:gridCol w="490600">
                  <a:extLst>
                    <a:ext uri="{9D8B030D-6E8A-4147-A177-3AD203B41FA5}">
                      <a16:colId xmlns:a16="http://schemas.microsoft.com/office/drawing/2014/main" val="20000"/>
                    </a:ext>
                  </a:extLst>
                </a:gridCol>
                <a:gridCol w="3010650">
                  <a:extLst>
                    <a:ext uri="{9D8B030D-6E8A-4147-A177-3AD203B41FA5}">
                      <a16:colId xmlns:a16="http://schemas.microsoft.com/office/drawing/2014/main" val="20001"/>
                    </a:ext>
                  </a:extLst>
                </a:gridCol>
                <a:gridCol w="1647600">
                  <a:extLst>
                    <a:ext uri="{9D8B030D-6E8A-4147-A177-3AD203B41FA5}">
                      <a16:colId xmlns:a16="http://schemas.microsoft.com/office/drawing/2014/main" val="20002"/>
                    </a:ext>
                  </a:extLst>
                </a:gridCol>
                <a:gridCol w="1386300">
                  <a:extLst>
                    <a:ext uri="{9D8B030D-6E8A-4147-A177-3AD203B41FA5}">
                      <a16:colId xmlns:a16="http://schemas.microsoft.com/office/drawing/2014/main" val="20003"/>
                    </a:ext>
                  </a:extLst>
                </a:gridCol>
              </a:tblGrid>
              <a:tr h="613950">
                <a:tc>
                  <a:txBody>
                    <a:bodyPr/>
                    <a:lstStyle/>
                    <a:p>
                      <a:pPr marL="0" lvl="0" indent="0" algn="ctr" rtl="0">
                        <a:lnSpc>
                          <a:spcPct val="115000"/>
                        </a:lnSpc>
                        <a:spcBef>
                          <a:spcPts val="0"/>
                        </a:spcBef>
                        <a:spcAft>
                          <a:spcPts val="0"/>
                        </a:spcAft>
                        <a:buNone/>
                      </a:pPr>
                      <a:r>
                        <a:rPr lang="en" sz="1050" b="1">
                          <a:latin typeface="Times New Roman"/>
                          <a:ea typeface="Times New Roman"/>
                          <a:cs typeface="Times New Roman"/>
                          <a:sym typeface="Times New Roman"/>
                        </a:rPr>
                        <a:t> </a:t>
                      </a:r>
                      <a:endParaRPr sz="1050" b="1">
                        <a:latin typeface="Times New Roman"/>
                        <a:ea typeface="Times New Roman"/>
                        <a:cs typeface="Times New Roman"/>
                        <a:sym typeface="Times New Roman"/>
                      </a:endParaRPr>
                    </a:p>
                  </a:txBody>
                  <a:tcPr marL="73025" marR="73025" marT="91425" marB="91425">
                    <a:lnL w="12700" cap="flat" cmpd="sng">
                      <a:solidFill>
                        <a:srgbClr val="5B9BD5"/>
                      </a:solidFill>
                      <a:prstDash val="solid"/>
                      <a:round/>
                      <a:headEnd type="none" w="sm" len="sm"/>
                      <a:tailEnd type="none" w="sm" len="sm"/>
                    </a:lnL>
                    <a:lnT w="12700" cap="flat" cmpd="sng">
                      <a:solidFill>
                        <a:srgbClr val="5B9BD5"/>
                      </a:solidFill>
                      <a:prstDash val="solid"/>
                      <a:round/>
                      <a:headEnd type="none" w="sm" len="sm"/>
                      <a:tailEnd type="none" w="sm" len="sm"/>
                    </a:lnT>
                    <a:lnB w="12700" cap="flat" cmpd="sng">
                      <a:solidFill>
                        <a:srgbClr val="5B9BD5"/>
                      </a:solidFill>
                      <a:prstDash val="solid"/>
                      <a:round/>
                      <a:headEnd type="none" w="sm" len="sm"/>
                      <a:tailEnd type="none" w="sm" len="sm"/>
                    </a:lnB>
                    <a:solidFill>
                      <a:srgbClr val="5B9BD5"/>
                    </a:solidFill>
                  </a:tcPr>
                </a:tc>
                <a:tc>
                  <a:txBody>
                    <a:bodyPr/>
                    <a:lstStyle/>
                    <a:p>
                      <a:pPr marL="0" lvl="0" indent="0" algn="ctr" rtl="0">
                        <a:lnSpc>
                          <a:spcPct val="115000"/>
                        </a:lnSpc>
                        <a:spcBef>
                          <a:spcPts val="0"/>
                        </a:spcBef>
                        <a:spcAft>
                          <a:spcPts val="0"/>
                        </a:spcAft>
                        <a:buNone/>
                      </a:pPr>
                      <a:r>
                        <a:rPr lang="en" sz="1600" b="1">
                          <a:latin typeface="Times New Roman"/>
                          <a:ea typeface="Times New Roman"/>
                          <a:cs typeface="Times New Roman"/>
                          <a:sym typeface="Times New Roman"/>
                        </a:rPr>
                        <a:t>Үйл ажиллагаа эрхэлсэн жил</a:t>
                      </a:r>
                      <a:endParaRPr sz="1600" b="1">
                        <a:latin typeface="Times New Roman"/>
                        <a:ea typeface="Times New Roman"/>
                        <a:cs typeface="Times New Roman"/>
                        <a:sym typeface="Times New Roman"/>
                      </a:endParaRPr>
                    </a:p>
                  </a:txBody>
                  <a:tcPr marL="73025" marR="73025" marT="91425" marB="91425">
                    <a:lnT w="12700" cap="flat" cmpd="sng">
                      <a:solidFill>
                        <a:srgbClr val="5B9BD5"/>
                      </a:solidFill>
                      <a:prstDash val="solid"/>
                      <a:round/>
                      <a:headEnd type="none" w="sm" len="sm"/>
                      <a:tailEnd type="none" w="sm" len="sm"/>
                    </a:lnT>
                    <a:lnB w="12700" cap="flat" cmpd="sng">
                      <a:solidFill>
                        <a:srgbClr val="5B9BD5"/>
                      </a:solidFill>
                      <a:prstDash val="solid"/>
                      <a:round/>
                      <a:headEnd type="none" w="sm" len="sm"/>
                      <a:tailEnd type="none" w="sm" len="sm"/>
                    </a:lnB>
                    <a:solidFill>
                      <a:srgbClr val="5B9BD5"/>
                    </a:solidFill>
                  </a:tcPr>
                </a:tc>
                <a:tc>
                  <a:txBody>
                    <a:bodyPr/>
                    <a:lstStyle/>
                    <a:p>
                      <a:pPr marL="0" lvl="0" indent="0" algn="ctr" rtl="0">
                        <a:lnSpc>
                          <a:spcPct val="115000"/>
                        </a:lnSpc>
                        <a:spcBef>
                          <a:spcPts val="0"/>
                        </a:spcBef>
                        <a:spcAft>
                          <a:spcPts val="0"/>
                        </a:spcAft>
                        <a:buNone/>
                      </a:pPr>
                      <a:r>
                        <a:rPr lang="en" sz="1600" b="1">
                          <a:latin typeface="Times New Roman"/>
                          <a:ea typeface="Times New Roman"/>
                          <a:cs typeface="Times New Roman"/>
                          <a:sym typeface="Times New Roman"/>
                        </a:rPr>
                        <a:t>БЖДҮ эрхлэгч</a:t>
                      </a:r>
                      <a:endParaRPr sz="1600" b="1">
                        <a:latin typeface="Times New Roman"/>
                        <a:ea typeface="Times New Roman"/>
                        <a:cs typeface="Times New Roman"/>
                        <a:sym typeface="Times New Roman"/>
                      </a:endParaRPr>
                    </a:p>
                  </a:txBody>
                  <a:tcPr marL="73025" marR="73025" marT="91425" marB="91425">
                    <a:lnT w="12700" cap="flat" cmpd="sng">
                      <a:solidFill>
                        <a:srgbClr val="5B9BD5"/>
                      </a:solidFill>
                      <a:prstDash val="solid"/>
                      <a:round/>
                      <a:headEnd type="none" w="sm" len="sm"/>
                      <a:tailEnd type="none" w="sm" len="sm"/>
                    </a:lnT>
                    <a:lnB w="12700" cap="flat" cmpd="sng">
                      <a:solidFill>
                        <a:srgbClr val="5B9BD5"/>
                      </a:solidFill>
                      <a:prstDash val="solid"/>
                      <a:round/>
                      <a:headEnd type="none" w="sm" len="sm"/>
                      <a:tailEnd type="none" w="sm" len="sm"/>
                    </a:lnB>
                    <a:solidFill>
                      <a:srgbClr val="5B9BD5"/>
                    </a:solidFill>
                  </a:tcPr>
                </a:tc>
                <a:tc>
                  <a:txBody>
                    <a:bodyPr/>
                    <a:lstStyle/>
                    <a:p>
                      <a:pPr marL="0" lvl="0" indent="0" algn="ctr" rtl="0">
                        <a:lnSpc>
                          <a:spcPct val="115000"/>
                        </a:lnSpc>
                        <a:spcBef>
                          <a:spcPts val="0"/>
                        </a:spcBef>
                        <a:spcAft>
                          <a:spcPts val="0"/>
                        </a:spcAft>
                        <a:buNone/>
                      </a:pPr>
                      <a:r>
                        <a:rPr lang="en" sz="1600" b="1">
                          <a:latin typeface="Times New Roman"/>
                          <a:ea typeface="Times New Roman"/>
                          <a:cs typeface="Times New Roman"/>
                          <a:sym typeface="Times New Roman"/>
                        </a:rPr>
                        <a:t>Хувь</a:t>
                      </a:r>
                      <a:endParaRPr sz="1600" b="1">
                        <a:latin typeface="Times New Roman"/>
                        <a:ea typeface="Times New Roman"/>
                        <a:cs typeface="Times New Roman"/>
                        <a:sym typeface="Times New Roman"/>
                      </a:endParaRPr>
                    </a:p>
                  </a:txBody>
                  <a:tcPr marL="73025" marR="73025" marT="91425" marB="91425">
                    <a:lnR w="12700" cap="flat" cmpd="sng">
                      <a:solidFill>
                        <a:srgbClr val="5B9BD5"/>
                      </a:solidFill>
                      <a:prstDash val="solid"/>
                      <a:round/>
                      <a:headEnd type="none" w="sm" len="sm"/>
                      <a:tailEnd type="none" w="sm" len="sm"/>
                    </a:lnR>
                    <a:lnT w="12700" cap="flat" cmpd="sng">
                      <a:solidFill>
                        <a:srgbClr val="5B9BD5"/>
                      </a:solidFill>
                      <a:prstDash val="solid"/>
                      <a:round/>
                      <a:headEnd type="none" w="sm" len="sm"/>
                      <a:tailEnd type="none" w="sm" len="sm"/>
                    </a:lnT>
                    <a:lnB w="12700" cap="flat" cmpd="sng">
                      <a:solidFill>
                        <a:srgbClr val="5B9BD5"/>
                      </a:solidFill>
                      <a:prstDash val="solid"/>
                      <a:round/>
                      <a:headEnd type="none" w="sm" len="sm"/>
                      <a:tailEnd type="none" w="sm" len="sm"/>
                    </a:lnB>
                    <a:solidFill>
                      <a:srgbClr val="5B9BD5"/>
                    </a:solidFill>
                  </a:tcPr>
                </a:tc>
                <a:extLst>
                  <a:ext uri="{0D108BD9-81ED-4DB2-BD59-A6C34878D82A}">
                    <a16:rowId xmlns:a16="http://schemas.microsoft.com/office/drawing/2014/main" val="10000"/>
                  </a:ext>
                </a:extLst>
              </a:tr>
              <a:tr h="482700">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1</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5B9BD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ctr" rtl="0">
                        <a:lnSpc>
                          <a:spcPct val="115000"/>
                        </a:lnSpc>
                        <a:spcBef>
                          <a:spcPts val="0"/>
                        </a:spcBef>
                        <a:spcAft>
                          <a:spcPts val="0"/>
                        </a:spcAft>
                        <a:buNone/>
                      </a:pPr>
                      <a:r>
                        <a:rPr lang="en" sz="1600" b="1">
                          <a:latin typeface="Times New Roman"/>
                          <a:ea typeface="Times New Roman"/>
                          <a:cs typeface="Times New Roman"/>
                          <a:sym typeface="Times New Roman"/>
                        </a:rPr>
                        <a:t>1 жил хүртэл</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5B9BD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              23 </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5B9BD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2.2%</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5B9BD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extLst>
                  <a:ext uri="{0D108BD9-81ED-4DB2-BD59-A6C34878D82A}">
                    <a16:rowId xmlns:a16="http://schemas.microsoft.com/office/drawing/2014/main" val="10001"/>
                  </a:ext>
                </a:extLst>
              </a:tr>
              <a:tr h="482700">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2</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ctr" rtl="0">
                        <a:lnSpc>
                          <a:spcPct val="115000"/>
                        </a:lnSpc>
                        <a:spcBef>
                          <a:spcPts val="0"/>
                        </a:spcBef>
                        <a:spcAft>
                          <a:spcPts val="0"/>
                        </a:spcAft>
                        <a:buNone/>
                      </a:pPr>
                      <a:r>
                        <a:rPr lang="en" sz="1600" b="1">
                          <a:latin typeface="Times New Roman"/>
                          <a:ea typeface="Times New Roman"/>
                          <a:cs typeface="Times New Roman"/>
                          <a:sym typeface="Times New Roman"/>
                        </a:rPr>
                        <a:t>1-3 жил</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              87 </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8.2%</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extLst>
                  <a:ext uri="{0D108BD9-81ED-4DB2-BD59-A6C34878D82A}">
                    <a16:rowId xmlns:a16="http://schemas.microsoft.com/office/drawing/2014/main" val="10002"/>
                  </a:ext>
                </a:extLst>
              </a:tr>
              <a:tr h="482700">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3</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ctr" rtl="0">
                        <a:lnSpc>
                          <a:spcPct val="115000"/>
                        </a:lnSpc>
                        <a:spcBef>
                          <a:spcPts val="0"/>
                        </a:spcBef>
                        <a:spcAft>
                          <a:spcPts val="0"/>
                        </a:spcAft>
                        <a:buNone/>
                      </a:pPr>
                      <a:r>
                        <a:rPr lang="en" sz="1600" b="1">
                          <a:latin typeface="Times New Roman"/>
                          <a:ea typeface="Times New Roman"/>
                          <a:cs typeface="Times New Roman"/>
                          <a:sym typeface="Times New Roman"/>
                        </a:rPr>
                        <a:t>3-5 жил</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             174 </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16.3%</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extLst>
                  <a:ext uri="{0D108BD9-81ED-4DB2-BD59-A6C34878D82A}">
                    <a16:rowId xmlns:a16="http://schemas.microsoft.com/office/drawing/2014/main" val="10003"/>
                  </a:ext>
                </a:extLst>
              </a:tr>
              <a:tr h="482700">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4</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ctr" rtl="0">
                        <a:lnSpc>
                          <a:spcPct val="115000"/>
                        </a:lnSpc>
                        <a:spcBef>
                          <a:spcPts val="0"/>
                        </a:spcBef>
                        <a:spcAft>
                          <a:spcPts val="0"/>
                        </a:spcAft>
                        <a:buNone/>
                      </a:pPr>
                      <a:r>
                        <a:rPr lang="en" sz="1600" b="1">
                          <a:latin typeface="Times New Roman"/>
                          <a:ea typeface="Times New Roman"/>
                          <a:cs typeface="Times New Roman"/>
                          <a:sym typeface="Times New Roman"/>
                        </a:rPr>
                        <a:t>5-8 жил</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             168 </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15.7%</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extLst>
                  <a:ext uri="{0D108BD9-81ED-4DB2-BD59-A6C34878D82A}">
                    <a16:rowId xmlns:a16="http://schemas.microsoft.com/office/drawing/2014/main" val="10004"/>
                  </a:ext>
                </a:extLst>
              </a:tr>
              <a:tr h="482700">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5</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ctr" rtl="0">
                        <a:lnSpc>
                          <a:spcPct val="115000"/>
                        </a:lnSpc>
                        <a:spcBef>
                          <a:spcPts val="0"/>
                        </a:spcBef>
                        <a:spcAft>
                          <a:spcPts val="0"/>
                        </a:spcAft>
                        <a:buNone/>
                      </a:pPr>
                      <a:r>
                        <a:rPr lang="en" sz="1600" b="1">
                          <a:latin typeface="Times New Roman"/>
                          <a:ea typeface="Times New Roman"/>
                          <a:cs typeface="Times New Roman"/>
                          <a:sym typeface="Times New Roman"/>
                        </a:rPr>
                        <a:t>8-аас дээш жил</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              615 </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57.6%</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extLst>
                  <a:ext uri="{0D108BD9-81ED-4DB2-BD59-A6C34878D82A}">
                    <a16:rowId xmlns:a16="http://schemas.microsoft.com/office/drawing/2014/main" val="10005"/>
                  </a:ext>
                </a:extLst>
              </a:tr>
              <a:tr h="305800">
                <a:tc>
                  <a:txBody>
                    <a:bodyPr/>
                    <a:lstStyle/>
                    <a:p>
                      <a:pPr marL="0" lvl="0" indent="0" algn="ctr" rtl="0">
                        <a:lnSpc>
                          <a:spcPct val="115000"/>
                        </a:lnSpc>
                        <a:spcBef>
                          <a:spcPts val="0"/>
                        </a:spcBef>
                        <a:spcAft>
                          <a:spcPts val="0"/>
                        </a:spcAft>
                        <a:buNone/>
                      </a:pPr>
                      <a:r>
                        <a:rPr lang="en" sz="1050" b="1">
                          <a:latin typeface="Times New Roman"/>
                          <a:ea typeface="Times New Roman"/>
                          <a:cs typeface="Times New Roman"/>
                          <a:sym typeface="Times New Roman"/>
                        </a:rPr>
                        <a:t> </a:t>
                      </a:r>
                      <a:endParaRPr sz="105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ctr" rtl="0">
                        <a:lnSpc>
                          <a:spcPct val="115000"/>
                        </a:lnSpc>
                        <a:spcBef>
                          <a:spcPts val="0"/>
                        </a:spcBef>
                        <a:spcAft>
                          <a:spcPts val="0"/>
                        </a:spcAft>
                        <a:buNone/>
                      </a:pPr>
                      <a:r>
                        <a:rPr lang="en" sz="1600" b="1">
                          <a:latin typeface="Times New Roman"/>
                          <a:ea typeface="Times New Roman"/>
                          <a:cs typeface="Times New Roman"/>
                          <a:sym typeface="Times New Roman"/>
                        </a:rPr>
                        <a:t>Нийт</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         1,067 </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r" rtl="0">
                        <a:lnSpc>
                          <a:spcPct val="115000"/>
                        </a:lnSpc>
                        <a:spcBef>
                          <a:spcPts val="0"/>
                        </a:spcBef>
                        <a:spcAft>
                          <a:spcPts val="0"/>
                        </a:spcAft>
                        <a:buNone/>
                      </a:pPr>
                      <a:r>
                        <a:rPr lang="en" sz="1600" b="1">
                          <a:latin typeface="Times New Roman"/>
                          <a:ea typeface="Times New Roman"/>
                          <a:cs typeface="Times New Roman"/>
                          <a:sym typeface="Times New Roman"/>
                        </a:rPr>
                        <a:t>100.0%</a:t>
                      </a:r>
                      <a:endParaRPr sz="160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EEBF6"/>
        </a:solidFill>
        <a:effectLst/>
      </p:bgPr>
    </p:bg>
    <p:spTree>
      <p:nvGrpSpPr>
        <p:cNvPr id="1" name="Shape 243"/>
        <p:cNvGrpSpPr/>
        <p:nvPr/>
      </p:nvGrpSpPr>
      <p:grpSpPr>
        <a:xfrm>
          <a:off x="0" y="0"/>
          <a:ext cx="0" cy="0"/>
          <a:chOff x="0" y="0"/>
          <a:chExt cx="0" cy="0"/>
        </a:xfrm>
      </p:grpSpPr>
      <p:sp>
        <p:nvSpPr>
          <p:cNvPr id="244" name="Google Shape;244;p32"/>
          <p:cNvSpPr txBox="1">
            <a:spLocks noGrp="1"/>
          </p:cNvSpPr>
          <p:nvPr>
            <p:ph type="body" idx="1"/>
          </p:nvPr>
        </p:nvSpPr>
        <p:spPr>
          <a:xfrm>
            <a:off x="311700" y="3129650"/>
            <a:ext cx="8520600" cy="1439100"/>
          </a:xfrm>
          <a:prstGeom prst="rect">
            <a:avLst/>
          </a:prstGeom>
        </p:spPr>
        <p:txBody>
          <a:bodyPr spcFirstLastPara="1" wrap="square" lIns="91425" tIns="91425" rIns="91425" bIns="91425" anchor="t" anchorCtr="0">
            <a:normAutofit/>
          </a:bodyPr>
          <a:lstStyle/>
          <a:p>
            <a:pPr marL="457200" lvl="0" indent="-336550" algn="just" rtl="0">
              <a:spcBef>
                <a:spcPts val="0"/>
              </a:spcBef>
              <a:spcAft>
                <a:spcPts val="0"/>
              </a:spcAft>
              <a:buClr>
                <a:schemeClr val="dk1"/>
              </a:buClr>
              <a:buSzPts val="1700"/>
              <a:buFont typeface="Times New Roman"/>
              <a:buAutoNum type="arabicPeriod"/>
            </a:pPr>
            <a:r>
              <a:rPr lang="en" sz="1700" b="1">
                <a:solidFill>
                  <a:schemeClr val="dk1"/>
                </a:solidFill>
                <a:latin typeface="Times New Roman"/>
                <a:ea typeface="Times New Roman"/>
                <a:cs typeface="Times New Roman"/>
                <a:sym typeface="Times New Roman"/>
              </a:rPr>
              <a:t>Гишүүдийн дийлэнх нь төрөөс олгодог бага хүүтэй, урт хугацаат ЖДҮ-ийн дэмжлэгийг бага хүртсэн, орон нутгийн, хөрөнгө, хөдөлмөрөөр хоршсон “туршлагатай зээлдэгч” эмэгтэйчүүд байна. </a:t>
            </a:r>
            <a:endParaRPr sz="1700" b="1">
              <a:solidFill>
                <a:schemeClr val="dk1"/>
              </a:solidFill>
              <a:latin typeface="Times New Roman"/>
              <a:ea typeface="Times New Roman"/>
              <a:cs typeface="Times New Roman"/>
              <a:sym typeface="Times New Roman"/>
            </a:endParaRPr>
          </a:p>
          <a:p>
            <a:pPr marL="0" lvl="0" indent="0" algn="l" rtl="0">
              <a:spcBef>
                <a:spcPts val="1200"/>
              </a:spcBef>
              <a:spcAft>
                <a:spcPts val="1200"/>
              </a:spcAft>
              <a:buNone/>
            </a:pPr>
            <a:endParaRPr/>
          </a:p>
        </p:txBody>
      </p:sp>
      <p:sp>
        <p:nvSpPr>
          <p:cNvPr id="245" name="Google Shape;245;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pic>
        <p:nvPicPr>
          <p:cNvPr id="246" name="Google Shape;246;p32"/>
          <p:cNvPicPr preferRelativeResize="0"/>
          <p:nvPr/>
        </p:nvPicPr>
        <p:blipFill>
          <a:blip r:embed="rId3">
            <a:alphaModFix/>
          </a:blip>
          <a:stretch>
            <a:fillRect/>
          </a:stretch>
        </p:blipFill>
        <p:spPr>
          <a:xfrm>
            <a:off x="2394850" y="392950"/>
            <a:ext cx="4422325" cy="2559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5"/>
          <p:cNvSpPr txBox="1"/>
          <p:nvPr/>
        </p:nvSpPr>
        <p:spPr>
          <a:xfrm>
            <a:off x="803675" y="258525"/>
            <a:ext cx="7605300" cy="4618800"/>
          </a:xfrm>
          <a:prstGeom prst="rect">
            <a:avLst/>
          </a:prstGeom>
          <a:noFill/>
          <a:ln>
            <a:noFill/>
          </a:ln>
        </p:spPr>
        <p:txBody>
          <a:bodyPr spcFirstLastPara="1" wrap="square" lIns="91425" tIns="91425" rIns="91425" bIns="91425" anchor="t" anchorCtr="0">
            <a:spAutoFit/>
          </a:bodyPr>
          <a:lstStyle/>
          <a:p>
            <a:pPr marL="0" lvl="0" indent="0" algn="l" rtl="0">
              <a:lnSpc>
                <a:spcPct val="146363"/>
              </a:lnSpc>
              <a:spcBef>
                <a:spcPts val="2400"/>
              </a:spcBef>
              <a:spcAft>
                <a:spcPts val="0"/>
              </a:spcAft>
              <a:buNone/>
            </a:pPr>
            <a:r>
              <a:rPr lang="en" sz="2000" b="1" dirty="0">
                <a:solidFill>
                  <a:srgbClr val="0D5DDF"/>
                </a:solidFill>
                <a:latin typeface="Times New Roman"/>
                <a:ea typeface="Times New Roman"/>
                <a:cs typeface="Times New Roman"/>
                <a:sym typeface="Times New Roman"/>
              </a:rPr>
              <a:t>АГУУЛГА</a:t>
            </a:r>
            <a:endParaRPr sz="2000" b="1" dirty="0">
              <a:solidFill>
                <a:srgbClr val="0D5DDF"/>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lnSpc>
                <a:spcPct val="115000"/>
              </a:lnSpc>
              <a:spcBef>
                <a:spcPts val="600"/>
              </a:spcBef>
              <a:spcAft>
                <a:spcPts val="0"/>
              </a:spcAft>
              <a:buNone/>
            </a:pPr>
            <a:r>
              <a:rPr lang="en" sz="1600" b="1" u="sng" dirty="0">
                <a:solidFill>
                  <a:srgbClr val="0944A1"/>
                </a:solidFill>
                <a:latin typeface="Times New Roman"/>
                <a:ea typeface="Times New Roman"/>
                <a:cs typeface="Times New Roman"/>
                <a:sym typeface="Times New Roman"/>
              </a:rPr>
              <a:t>1. СУДАЛГААНЫ АРГА ЗҮЙ, ТӨЛӨВЛӨЛТ</a:t>
            </a:r>
            <a:endParaRPr sz="1600" b="1" u="sng" dirty="0">
              <a:solidFill>
                <a:srgbClr val="0944A1"/>
              </a:solidFill>
              <a:latin typeface="Times New Roman"/>
              <a:ea typeface="Times New Roman"/>
              <a:cs typeface="Times New Roman"/>
              <a:sym typeface="Times New Roman"/>
            </a:endParaRPr>
          </a:p>
          <a:p>
            <a:pPr marL="0" lvl="0" indent="0" algn="l" rtl="0">
              <a:lnSpc>
                <a:spcPct val="115000"/>
              </a:lnSpc>
              <a:spcBef>
                <a:spcPts val="600"/>
              </a:spcBef>
              <a:spcAft>
                <a:spcPts val="0"/>
              </a:spcAft>
              <a:buNone/>
            </a:pPr>
            <a:endParaRPr sz="1600" b="1" u="sng" dirty="0">
              <a:solidFill>
                <a:srgbClr val="0944A1"/>
              </a:solidFill>
              <a:latin typeface="Times New Roman"/>
              <a:ea typeface="Times New Roman"/>
              <a:cs typeface="Times New Roman"/>
              <a:sym typeface="Times New Roman"/>
            </a:endParaRPr>
          </a:p>
          <a:p>
            <a:pPr marL="0" lvl="0" indent="0" algn="l" rtl="0">
              <a:lnSpc>
                <a:spcPct val="115000"/>
              </a:lnSpc>
              <a:spcBef>
                <a:spcPts val="600"/>
              </a:spcBef>
              <a:spcAft>
                <a:spcPts val="0"/>
              </a:spcAft>
              <a:buNone/>
            </a:pPr>
            <a:r>
              <a:rPr lang="en" sz="1600" b="1" u="sng" dirty="0">
                <a:solidFill>
                  <a:srgbClr val="0944A1"/>
                </a:solidFill>
                <a:latin typeface="Times New Roman"/>
                <a:ea typeface="Times New Roman"/>
                <a:cs typeface="Times New Roman"/>
                <a:sym typeface="Times New Roman"/>
              </a:rPr>
              <a:t>2. МЭДЭЭЛЭЛ, ӨГӨГДӨЛ ЦУГЛУУЛАХ ҮЙЛ АЖИЛЛАГАА</a:t>
            </a:r>
            <a:endParaRPr sz="1600" b="1" u="sng" dirty="0">
              <a:solidFill>
                <a:srgbClr val="0944A1"/>
              </a:solidFill>
              <a:latin typeface="Times New Roman"/>
              <a:ea typeface="Times New Roman"/>
              <a:cs typeface="Times New Roman"/>
              <a:sym typeface="Times New Roman"/>
            </a:endParaRPr>
          </a:p>
          <a:p>
            <a:pPr marL="457200" lvl="0" indent="0" algn="l" rtl="0">
              <a:lnSpc>
                <a:spcPct val="115000"/>
              </a:lnSpc>
              <a:spcBef>
                <a:spcPts val="600"/>
              </a:spcBef>
              <a:spcAft>
                <a:spcPts val="0"/>
              </a:spcAft>
              <a:buNone/>
            </a:pPr>
            <a:r>
              <a:rPr lang="en" sz="1600" b="1" u="sng" dirty="0">
                <a:solidFill>
                  <a:srgbClr val="0944A1"/>
                </a:solidFill>
                <a:latin typeface="Times New Roman"/>
                <a:ea typeface="Times New Roman"/>
                <a:cs typeface="Times New Roman"/>
                <a:sym typeface="Times New Roman"/>
              </a:rPr>
              <a:t>2а. ХАДГАЛАМЖ, ЗЭЭЛИЙН ХОРШООНЫ ЭРХ БҮХИЙ АЛБАН ТУШААЛТНААС АВСАН СУДАЛГАА</a:t>
            </a:r>
            <a:endParaRPr sz="1600" b="1" u="sng" dirty="0">
              <a:solidFill>
                <a:srgbClr val="0944A1"/>
              </a:solidFill>
              <a:latin typeface="Times New Roman"/>
              <a:ea typeface="Times New Roman"/>
              <a:cs typeface="Times New Roman"/>
              <a:sym typeface="Times New Roman"/>
            </a:endParaRPr>
          </a:p>
          <a:p>
            <a:pPr marL="457200" lvl="0" indent="0" algn="l" rtl="0">
              <a:lnSpc>
                <a:spcPct val="115000"/>
              </a:lnSpc>
              <a:spcBef>
                <a:spcPts val="600"/>
              </a:spcBef>
              <a:spcAft>
                <a:spcPts val="0"/>
              </a:spcAft>
              <a:buNone/>
            </a:pPr>
            <a:r>
              <a:rPr lang="en" sz="1600" b="1" u="sng" dirty="0">
                <a:solidFill>
                  <a:srgbClr val="0944A1"/>
                </a:solidFill>
                <a:latin typeface="Times New Roman"/>
                <a:ea typeface="Times New Roman"/>
                <a:cs typeface="Times New Roman"/>
                <a:sym typeface="Times New Roman"/>
              </a:rPr>
              <a:t>2б. ХАДГАЛАМЖ, ЗЭЭЛИЙН ХОРШООНЫ ГИШҮҮН БИЧИЛ, ЖИЖИГ ДУНД ҮЙЛДВЭРЛЭЛ ЭРХЛЭГЧДЭЭС АВСАН СУДАЛГАА</a:t>
            </a:r>
            <a:endParaRPr sz="1600" b="1" u="sng" dirty="0">
              <a:solidFill>
                <a:srgbClr val="0944A1"/>
              </a:solidFill>
              <a:latin typeface="Times New Roman"/>
              <a:ea typeface="Times New Roman"/>
              <a:cs typeface="Times New Roman"/>
              <a:sym typeface="Times New Roman"/>
            </a:endParaRPr>
          </a:p>
          <a:p>
            <a:pPr marL="0" lvl="0" indent="0" algn="l" rtl="0">
              <a:lnSpc>
                <a:spcPct val="115000"/>
              </a:lnSpc>
              <a:spcBef>
                <a:spcPts val="600"/>
              </a:spcBef>
              <a:spcAft>
                <a:spcPts val="0"/>
              </a:spcAft>
              <a:buNone/>
            </a:pPr>
            <a:endParaRPr sz="1600" b="1" u="sng" dirty="0">
              <a:solidFill>
                <a:srgbClr val="0944A1"/>
              </a:solidFill>
              <a:latin typeface="Times New Roman"/>
              <a:ea typeface="Times New Roman"/>
              <a:cs typeface="Times New Roman"/>
              <a:sym typeface="Times New Roman"/>
            </a:endParaRPr>
          </a:p>
          <a:p>
            <a:pPr marL="0" lvl="0" indent="0" algn="l" rtl="0">
              <a:lnSpc>
                <a:spcPct val="115000"/>
              </a:lnSpc>
              <a:spcBef>
                <a:spcPts val="600"/>
              </a:spcBef>
              <a:spcAft>
                <a:spcPts val="0"/>
              </a:spcAft>
              <a:buNone/>
            </a:pPr>
            <a:r>
              <a:rPr lang="en" sz="1600" b="1" u="sng" dirty="0">
                <a:solidFill>
                  <a:srgbClr val="0944A1"/>
                </a:solidFill>
                <a:latin typeface="Times New Roman"/>
                <a:ea typeface="Times New Roman"/>
                <a:cs typeface="Times New Roman"/>
                <a:sym typeface="Times New Roman"/>
              </a:rPr>
              <a:t>3. СУУРЬ СУДАЛГААНЫ ҮР ДҮН, ДҮГНЭЛТ </a:t>
            </a:r>
            <a:endParaRPr sz="1600" b="1" u="sng" dirty="0">
              <a:solidFill>
                <a:srgbClr val="FF0000"/>
              </a:solidFill>
              <a:latin typeface="Times New Roman"/>
              <a:ea typeface="Times New Roman"/>
              <a:cs typeface="Times New Roman"/>
              <a:sym typeface="Times New Roman"/>
            </a:endParaRPr>
          </a:p>
          <a:p>
            <a:pPr marL="0" lvl="0" indent="0" algn="l" rtl="0">
              <a:lnSpc>
                <a:spcPct val="115000"/>
              </a:lnSpc>
              <a:spcBef>
                <a:spcPts val="600"/>
              </a:spcBef>
              <a:spcAft>
                <a:spcPts val="0"/>
              </a:spcAft>
              <a:buNone/>
            </a:pPr>
            <a:endParaRPr sz="1600" b="1" u="sng" dirty="0">
              <a:solidFill>
                <a:srgbClr val="FF0000"/>
              </a:solidFill>
              <a:latin typeface="Times New Roman"/>
              <a:ea typeface="Times New Roman"/>
              <a:cs typeface="Times New Roman"/>
              <a:sym typeface="Times New Roman"/>
            </a:endParaRPr>
          </a:p>
          <a:p>
            <a:pPr marL="0" lvl="0" indent="0" algn="l" rtl="0">
              <a:lnSpc>
                <a:spcPct val="115000"/>
              </a:lnSpc>
              <a:spcBef>
                <a:spcPts val="600"/>
              </a:spcBef>
              <a:spcAft>
                <a:spcPts val="0"/>
              </a:spcAft>
              <a:buNone/>
            </a:pPr>
            <a:r>
              <a:rPr lang="en" sz="1600" b="1" u="sng" dirty="0">
                <a:solidFill>
                  <a:srgbClr val="0944A1"/>
                </a:solidFill>
                <a:latin typeface="Times New Roman"/>
                <a:ea typeface="Times New Roman"/>
                <a:cs typeface="Times New Roman"/>
                <a:sym typeface="Times New Roman"/>
              </a:rPr>
              <a:t>4. САНАЛ ЗӨВЛӨМЖ</a:t>
            </a:r>
            <a:r>
              <a:rPr lang="en" sz="1600" dirty="0">
                <a:solidFill>
                  <a:schemeClr val="dk1"/>
                </a:solidFill>
                <a:latin typeface="Calibri"/>
                <a:ea typeface="Calibri"/>
                <a:cs typeface="Calibri"/>
                <a:sym typeface="Calibri"/>
              </a:rPr>
              <a:t> </a:t>
            </a:r>
            <a:endParaRPr sz="1600" dirty="0">
              <a:solidFill>
                <a:schemeClr val="dk1"/>
              </a:solidFill>
              <a:latin typeface="Calibri"/>
              <a:ea typeface="Calibri"/>
              <a:cs typeface="Calibri"/>
              <a:sym typeface="Calibri"/>
            </a:endParaRPr>
          </a:p>
        </p:txBody>
      </p:sp>
      <p:sp>
        <p:nvSpPr>
          <p:cNvPr id="72" name="Google Shape;72;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EEBF6"/>
        </a:solidFill>
        <a:effectLst/>
      </p:bgPr>
    </p:bg>
    <p:spTree>
      <p:nvGrpSpPr>
        <p:cNvPr id="1" name="Shape 250"/>
        <p:cNvGrpSpPr/>
        <p:nvPr/>
      </p:nvGrpSpPr>
      <p:grpSpPr>
        <a:xfrm>
          <a:off x="0" y="0"/>
          <a:ext cx="0" cy="0"/>
          <a:chOff x="0" y="0"/>
          <a:chExt cx="0" cy="0"/>
        </a:xfrm>
      </p:grpSpPr>
      <p:sp>
        <p:nvSpPr>
          <p:cNvPr id="251" name="Google Shape;251;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pic>
        <p:nvPicPr>
          <p:cNvPr id="252" name="Google Shape;252;p33"/>
          <p:cNvPicPr preferRelativeResize="0"/>
          <p:nvPr/>
        </p:nvPicPr>
        <p:blipFill rotWithShape="1">
          <a:blip r:embed="rId3">
            <a:alphaModFix/>
          </a:blip>
          <a:srcRect r="3260" b="4177"/>
          <a:stretch/>
        </p:blipFill>
        <p:spPr>
          <a:xfrm>
            <a:off x="1619313" y="248200"/>
            <a:ext cx="5660574" cy="3197675"/>
          </a:xfrm>
          <a:prstGeom prst="rect">
            <a:avLst/>
          </a:prstGeom>
          <a:noFill/>
          <a:ln>
            <a:noFill/>
          </a:ln>
        </p:spPr>
      </p:pic>
      <p:sp>
        <p:nvSpPr>
          <p:cNvPr id="253" name="Google Shape;253;p33"/>
          <p:cNvSpPr txBox="1"/>
          <p:nvPr/>
        </p:nvSpPr>
        <p:spPr>
          <a:xfrm>
            <a:off x="0" y="3445875"/>
            <a:ext cx="8899200" cy="1521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en" sz="1700" b="1">
                <a:solidFill>
                  <a:schemeClr val="dk1"/>
                </a:solidFill>
                <a:latin typeface="Times New Roman"/>
                <a:ea typeface="Times New Roman"/>
                <a:cs typeface="Times New Roman"/>
                <a:sym typeface="Times New Roman"/>
              </a:rPr>
              <a:t>2. Хөрөнгө түрээслэн үйл ажиллагаа эрхлэх шаардлага нийтлэг байна. Бүтээгдэхүүн үйлдвэрлэл, үйлчилгээнд шууд оролцогчдын тоо 5 хүртэл- гэсэн ч орон нутгийн хувьд энэ тоо 21-ээс дээш байгаа нь түрээс, түүхий эд, тээвэрт их төлбөр төлж байгаатай холбоотой. Иймд орон нутгийн ХЗХ-ны гишүүд өртгийн сүлжээндээ шинжилгээ хийж, зардлаа бууруулах боломж эрэлхийлэх хэрэгтэй. </a:t>
            </a:r>
            <a:endParaRPr sz="1700" b="1">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9E2F3"/>
        </a:solidFill>
        <a:effectLst/>
      </p:bgPr>
    </p:bg>
    <p:spTree>
      <p:nvGrpSpPr>
        <p:cNvPr id="1" name="Shape 257"/>
        <p:cNvGrpSpPr/>
        <p:nvPr/>
      </p:nvGrpSpPr>
      <p:grpSpPr>
        <a:xfrm>
          <a:off x="0" y="0"/>
          <a:ext cx="0" cy="0"/>
          <a:chOff x="0" y="0"/>
          <a:chExt cx="0" cy="0"/>
        </a:xfrm>
      </p:grpSpPr>
      <p:sp>
        <p:nvSpPr>
          <p:cNvPr id="258" name="Google Shape;258;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pic>
        <p:nvPicPr>
          <p:cNvPr id="259" name="Google Shape;259;p34"/>
          <p:cNvPicPr preferRelativeResize="0"/>
          <p:nvPr/>
        </p:nvPicPr>
        <p:blipFill rotWithShape="1">
          <a:blip r:embed="rId3">
            <a:alphaModFix/>
          </a:blip>
          <a:srcRect l="2204" t="4871" r="3160" b="3737"/>
          <a:stretch/>
        </p:blipFill>
        <p:spPr>
          <a:xfrm>
            <a:off x="1660075" y="299350"/>
            <a:ext cx="5851076" cy="3320150"/>
          </a:xfrm>
          <a:prstGeom prst="rect">
            <a:avLst/>
          </a:prstGeom>
          <a:noFill/>
          <a:ln>
            <a:noFill/>
          </a:ln>
        </p:spPr>
      </p:pic>
      <p:sp>
        <p:nvSpPr>
          <p:cNvPr id="260" name="Google Shape;260;p34"/>
          <p:cNvSpPr txBox="1"/>
          <p:nvPr/>
        </p:nvSpPr>
        <p:spPr>
          <a:xfrm>
            <a:off x="108850" y="3619500"/>
            <a:ext cx="8749500" cy="14376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Clr>
                <a:schemeClr val="dk1"/>
              </a:buClr>
              <a:buSzPts val="1100"/>
              <a:buFont typeface="Arial"/>
              <a:buNone/>
            </a:pPr>
            <a:r>
              <a:rPr lang="en" sz="1700" b="1">
                <a:solidFill>
                  <a:schemeClr val="dk1"/>
                </a:solidFill>
                <a:latin typeface="Times New Roman"/>
                <a:ea typeface="Times New Roman"/>
                <a:cs typeface="Times New Roman"/>
                <a:sym typeface="Times New Roman"/>
              </a:rPr>
              <a:t>3. Зээл авч чадаагүй гол шалтгаан: “хүү өндөр, хугацаа богино, хэмжээ бага, барьцаа хөрөнгийн шаардлага хангаагүй”- гэж тодорхойлсон. ХЗХ эх үүсвэрийн дутагдалтай байгаа нь судалгаагаар илэрхий тул ХЗХ-ны гишүүдийн хэрэгцээнд тохирох нэмэлт эх үүсвэрийн сувгийг хуулийн хүрээнд бүрдүүлэх шаардлагатай. </a:t>
            </a:r>
            <a:endParaRPr sz="1700" b="1">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endParaRPr sz="1500" b="1">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EEBF6"/>
        </a:solidFill>
        <a:effectLst/>
      </p:bgPr>
    </p:bg>
    <p:spTree>
      <p:nvGrpSpPr>
        <p:cNvPr id="1" name="Shape 264"/>
        <p:cNvGrpSpPr/>
        <p:nvPr/>
      </p:nvGrpSpPr>
      <p:grpSpPr>
        <a:xfrm>
          <a:off x="0" y="0"/>
          <a:ext cx="0" cy="0"/>
          <a:chOff x="0" y="0"/>
          <a:chExt cx="0" cy="0"/>
        </a:xfrm>
      </p:grpSpPr>
      <p:sp>
        <p:nvSpPr>
          <p:cNvPr id="265" name="Google Shape;265;p35"/>
          <p:cNvSpPr txBox="1">
            <a:spLocks noGrp="1"/>
          </p:cNvSpPr>
          <p:nvPr>
            <p:ph type="body" idx="1"/>
          </p:nvPr>
        </p:nvSpPr>
        <p:spPr>
          <a:xfrm>
            <a:off x="190500" y="4164000"/>
            <a:ext cx="8601300" cy="979500"/>
          </a:xfrm>
          <a:prstGeom prst="rect">
            <a:avLst/>
          </a:prstGeom>
        </p:spPr>
        <p:txBody>
          <a:bodyPr spcFirstLastPara="1" wrap="square" lIns="91425" tIns="91425" rIns="91425" bIns="91425" anchor="t" anchorCtr="0">
            <a:normAutofit fontScale="85000" lnSpcReduction="10000"/>
          </a:bodyPr>
          <a:lstStyle/>
          <a:p>
            <a:pPr marL="0" lvl="0" indent="0" algn="just" rtl="0">
              <a:spcBef>
                <a:spcPts val="1200"/>
              </a:spcBef>
              <a:spcAft>
                <a:spcPts val="1200"/>
              </a:spcAft>
              <a:buNone/>
            </a:pPr>
            <a:r>
              <a:rPr lang="en" sz="1700" b="1">
                <a:solidFill>
                  <a:schemeClr val="dk1"/>
                </a:solidFill>
                <a:latin typeface="Times New Roman"/>
                <a:ea typeface="Times New Roman"/>
                <a:cs typeface="Times New Roman"/>
                <a:sym typeface="Times New Roman"/>
              </a:rPr>
              <a:t>4. Зээлийн нөхцөлд хамгийн их хөнгөлөлт /зээлийн хүү, хугацаа/ үзүүлдэг хуулийн этгээд нь ХЗХ, удаад нь банк эрэмбэлэгдсэн ба ХЗХ, банкнаас зээл хамгийн их олгосонтой холбоотой юм. </a:t>
            </a:r>
            <a:endParaRPr/>
          </a:p>
        </p:txBody>
      </p:sp>
      <p:sp>
        <p:nvSpPr>
          <p:cNvPr id="266" name="Google Shape;266;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graphicFrame>
        <p:nvGraphicFramePr>
          <p:cNvPr id="267" name="Google Shape;267;p35"/>
          <p:cNvGraphicFramePr/>
          <p:nvPr/>
        </p:nvGraphicFramePr>
        <p:xfrm>
          <a:off x="1220700" y="0"/>
          <a:ext cx="6947500" cy="4175275"/>
        </p:xfrm>
        <a:graphic>
          <a:graphicData uri="http://schemas.openxmlformats.org/drawingml/2006/table">
            <a:tbl>
              <a:tblPr>
                <a:noFill/>
                <a:tableStyleId>{E01CD941-BBB5-46D7-B0A9-07490ED3CD49}</a:tableStyleId>
              </a:tblPr>
              <a:tblGrid>
                <a:gridCol w="399200">
                  <a:extLst>
                    <a:ext uri="{9D8B030D-6E8A-4147-A177-3AD203B41FA5}">
                      <a16:colId xmlns:a16="http://schemas.microsoft.com/office/drawing/2014/main" val="20000"/>
                    </a:ext>
                  </a:extLst>
                </a:gridCol>
                <a:gridCol w="4028025">
                  <a:extLst>
                    <a:ext uri="{9D8B030D-6E8A-4147-A177-3AD203B41FA5}">
                      <a16:colId xmlns:a16="http://schemas.microsoft.com/office/drawing/2014/main" val="20001"/>
                    </a:ext>
                  </a:extLst>
                </a:gridCol>
                <a:gridCol w="1583625">
                  <a:extLst>
                    <a:ext uri="{9D8B030D-6E8A-4147-A177-3AD203B41FA5}">
                      <a16:colId xmlns:a16="http://schemas.microsoft.com/office/drawing/2014/main" val="20002"/>
                    </a:ext>
                  </a:extLst>
                </a:gridCol>
                <a:gridCol w="936650">
                  <a:extLst>
                    <a:ext uri="{9D8B030D-6E8A-4147-A177-3AD203B41FA5}">
                      <a16:colId xmlns:a16="http://schemas.microsoft.com/office/drawing/2014/main" val="20003"/>
                    </a:ext>
                  </a:extLst>
                </a:gridCol>
              </a:tblGrid>
              <a:tr h="456550">
                <a:tc>
                  <a:txBody>
                    <a:bodyPr/>
                    <a:lstStyle/>
                    <a:p>
                      <a:pPr marL="0" lvl="0" indent="0" algn="ctr" rtl="0">
                        <a:lnSpc>
                          <a:spcPct val="115000"/>
                        </a:lnSpc>
                        <a:spcBef>
                          <a:spcPts val="0"/>
                        </a:spcBef>
                        <a:spcAft>
                          <a:spcPts val="0"/>
                        </a:spcAft>
                        <a:buNone/>
                      </a:pPr>
                      <a:r>
                        <a:rPr lang="en" sz="1050" b="1">
                          <a:latin typeface="Times New Roman"/>
                          <a:ea typeface="Times New Roman"/>
                          <a:cs typeface="Times New Roman"/>
                          <a:sym typeface="Times New Roman"/>
                        </a:rPr>
                        <a:t> </a:t>
                      </a:r>
                      <a:endParaRPr sz="1050" b="1">
                        <a:latin typeface="Times New Roman"/>
                        <a:ea typeface="Times New Roman"/>
                        <a:cs typeface="Times New Roman"/>
                        <a:sym typeface="Times New Roman"/>
                      </a:endParaRPr>
                    </a:p>
                  </a:txBody>
                  <a:tcPr marL="73025" marR="73025" marT="91425" marB="91425">
                    <a:lnL w="12700" cap="flat" cmpd="sng">
                      <a:solidFill>
                        <a:srgbClr val="5B9BD5"/>
                      </a:solidFill>
                      <a:prstDash val="solid"/>
                      <a:round/>
                      <a:headEnd type="none" w="sm" len="sm"/>
                      <a:tailEnd type="none" w="sm" len="sm"/>
                    </a:lnL>
                    <a:lnT w="12700" cap="flat" cmpd="sng">
                      <a:solidFill>
                        <a:srgbClr val="5B9BD5"/>
                      </a:solidFill>
                      <a:prstDash val="solid"/>
                      <a:round/>
                      <a:headEnd type="none" w="sm" len="sm"/>
                      <a:tailEnd type="none" w="sm" len="sm"/>
                    </a:lnT>
                    <a:lnB w="12700" cap="flat" cmpd="sng">
                      <a:solidFill>
                        <a:srgbClr val="5B9BD5"/>
                      </a:solidFill>
                      <a:prstDash val="solid"/>
                      <a:round/>
                      <a:headEnd type="none" w="sm" len="sm"/>
                      <a:tailEnd type="none" w="sm" len="sm"/>
                    </a:lnB>
                    <a:solidFill>
                      <a:srgbClr val="5B9BD5"/>
                    </a:solidFill>
                  </a:tcPr>
                </a:tc>
                <a:tc>
                  <a:txBody>
                    <a:bodyPr/>
                    <a:lstStyle/>
                    <a:p>
                      <a:pPr marL="0" lvl="0" indent="0" algn="ctr" rtl="0">
                        <a:lnSpc>
                          <a:spcPct val="115000"/>
                        </a:lnSpc>
                        <a:spcBef>
                          <a:spcPts val="0"/>
                        </a:spcBef>
                        <a:spcAft>
                          <a:spcPts val="0"/>
                        </a:spcAft>
                        <a:buNone/>
                      </a:pPr>
                      <a:r>
                        <a:rPr lang="en" sz="1550" b="1">
                          <a:latin typeface="Times New Roman"/>
                          <a:ea typeface="Times New Roman"/>
                          <a:cs typeface="Times New Roman"/>
                          <a:sym typeface="Times New Roman"/>
                        </a:rPr>
                        <a:t>Зээлдүүлэгч</a:t>
                      </a:r>
                      <a:endParaRPr sz="1550" b="1">
                        <a:latin typeface="Times New Roman"/>
                        <a:ea typeface="Times New Roman"/>
                        <a:cs typeface="Times New Roman"/>
                        <a:sym typeface="Times New Roman"/>
                      </a:endParaRPr>
                    </a:p>
                  </a:txBody>
                  <a:tcPr marL="73025" marR="73025" marT="91425" marB="91425">
                    <a:lnT w="12700" cap="flat" cmpd="sng">
                      <a:solidFill>
                        <a:srgbClr val="5B9BD5"/>
                      </a:solidFill>
                      <a:prstDash val="solid"/>
                      <a:round/>
                      <a:headEnd type="none" w="sm" len="sm"/>
                      <a:tailEnd type="none" w="sm" len="sm"/>
                    </a:lnT>
                    <a:lnB w="12700" cap="flat" cmpd="sng">
                      <a:solidFill>
                        <a:srgbClr val="5B9BD5"/>
                      </a:solidFill>
                      <a:prstDash val="solid"/>
                      <a:round/>
                      <a:headEnd type="none" w="sm" len="sm"/>
                      <a:tailEnd type="none" w="sm" len="sm"/>
                    </a:lnB>
                    <a:solidFill>
                      <a:srgbClr val="5B9BD5"/>
                    </a:solidFill>
                  </a:tcPr>
                </a:tc>
                <a:tc>
                  <a:txBody>
                    <a:bodyPr/>
                    <a:lstStyle/>
                    <a:p>
                      <a:pPr marL="0" lvl="0" indent="0" algn="ctr" rtl="0">
                        <a:lnSpc>
                          <a:spcPct val="115000"/>
                        </a:lnSpc>
                        <a:spcBef>
                          <a:spcPts val="0"/>
                        </a:spcBef>
                        <a:spcAft>
                          <a:spcPts val="0"/>
                        </a:spcAft>
                        <a:buNone/>
                      </a:pPr>
                      <a:r>
                        <a:rPr lang="en" sz="1550" b="1">
                          <a:latin typeface="Times New Roman"/>
                          <a:ea typeface="Times New Roman"/>
                          <a:cs typeface="Times New Roman"/>
                          <a:sym typeface="Times New Roman"/>
                        </a:rPr>
                        <a:t>БЖДҮ эрхлэгч</a:t>
                      </a:r>
                      <a:endParaRPr sz="1550" b="1">
                        <a:latin typeface="Times New Roman"/>
                        <a:ea typeface="Times New Roman"/>
                        <a:cs typeface="Times New Roman"/>
                        <a:sym typeface="Times New Roman"/>
                      </a:endParaRPr>
                    </a:p>
                  </a:txBody>
                  <a:tcPr marL="73025" marR="73025" marT="91425" marB="91425">
                    <a:lnT w="12700" cap="flat" cmpd="sng">
                      <a:solidFill>
                        <a:srgbClr val="5B9BD5"/>
                      </a:solidFill>
                      <a:prstDash val="solid"/>
                      <a:round/>
                      <a:headEnd type="none" w="sm" len="sm"/>
                      <a:tailEnd type="none" w="sm" len="sm"/>
                    </a:lnT>
                    <a:lnB w="12700" cap="flat" cmpd="sng">
                      <a:solidFill>
                        <a:srgbClr val="5B9BD5"/>
                      </a:solidFill>
                      <a:prstDash val="solid"/>
                      <a:round/>
                      <a:headEnd type="none" w="sm" len="sm"/>
                      <a:tailEnd type="none" w="sm" len="sm"/>
                    </a:lnB>
                    <a:solidFill>
                      <a:srgbClr val="5B9BD5"/>
                    </a:solidFill>
                  </a:tcPr>
                </a:tc>
                <a:tc>
                  <a:txBody>
                    <a:bodyPr/>
                    <a:lstStyle/>
                    <a:p>
                      <a:pPr marL="0" lvl="0" indent="0" algn="ctr" rtl="0">
                        <a:lnSpc>
                          <a:spcPct val="115000"/>
                        </a:lnSpc>
                        <a:spcBef>
                          <a:spcPts val="0"/>
                        </a:spcBef>
                        <a:spcAft>
                          <a:spcPts val="0"/>
                        </a:spcAft>
                        <a:buNone/>
                      </a:pPr>
                      <a:r>
                        <a:rPr lang="en" sz="1550" b="1">
                          <a:latin typeface="Times New Roman"/>
                          <a:ea typeface="Times New Roman"/>
                          <a:cs typeface="Times New Roman"/>
                          <a:sym typeface="Times New Roman"/>
                        </a:rPr>
                        <a:t>Хувь</a:t>
                      </a:r>
                      <a:endParaRPr sz="1550" b="1">
                        <a:latin typeface="Times New Roman"/>
                        <a:ea typeface="Times New Roman"/>
                        <a:cs typeface="Times New Roman"/>
                        <a:sym typeface="Times New Roman"/>
                      </a:endParaRPr>
                    </a:p>
                  </a:txBody>
                  <a:tcPr marL="73025" marR="73025" marT="91425" marB="0">
                    <a:lnR w="12700" cap="flat" cmpd="sng">
                      <a:solidFill>
                        <a:srgbClr val="5B9BD5"/>
                      </a:solidFill>
                      <a:prstDash val="solid"/>
                      <a:round/>
                      <a:headEnd type="none" w="sm" len="sm"/>
                      <a:tailEnd type="none" w="sm" len="sm"/>
                    </a:lnR>
                    <a:lnT w="12700" cap="flat" cmpd="sng">
                      <a:solidFill>
                        <a:srgbClr val="5B9BD5"/>
                      </a:solidFill>
                      <a:prstDash val="solid"/>
                      <a:round/>
                      <a:headEnd type="none" w="sm" len="sm"/>
                      <a:tailEnd type="none" w="sm" len="sm"/>
                    </a:lnT>
                    <a:lnB w="12700" cap="flat" cmpd="sng">
                      <a:solidFill>
                        <a:srgbClr val="5B9BD5"/>
                      </a:solidFill>
                      <a:prstDash val="solid"/>
                      <a:round/>
                      <a:headEnd type="none" w="sm" len="sm"/>
                      <a:tailEnd type="none" w="sm" len="sm"/>
                    </a:lnB>
                    <a:solidFill>
                      <a:srgbClr val="5B9BD5"/>
                    </a:solidFill>
                  </a:tcPr>
                </a:tc>
                <a:extLst>
                  <a:ext uri="{0D108BD9-81ED-4DB2-BD59-A6C34878D82A}">
                    <a16:rowId xmlns:a16="http://schemas.microsoft.com/office/drawing/2014/main" val="10000"/>
                  </a:ext>
                </a:extLst>
              </a:tr>
              <a:tr h="466025">
                <a:tc>
                  <a:txBody>
                    <a:bodyPr/>
                    <a:lstStyle/>
                    <a:p>
                      <a:pPr marL="0" lvl="0" indent="0" algn="r" rtl="0">
                        <a:lnSpc>
                          <a:spcPct val="115000"/>
                        </a:lnSpc>
                        <a:spcBef>
                          <a:spcPts val="0"/>
                        </a:spcBef>
                        <a:spcAft>
                          <a:spcPts val="0"/>
                        </a:spcAft>
                        <a:buNone/>
                      </a:pPr>
                      <a:r>
                        <a:rPr lang="en" sz="1650" b="1">
                          <a:latin typeface="Times New Roman"/>
                          <a:ea typeface="Times New Roman"/>
                          <a:cs typeface="Times New Roman"/>
                          <a:sym typeface="Times New Roman"/>
                        </a:rPr>
                        <a:t>1</a:t>
                      </a:r>
                      <a:endParaRPr sz="165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5B9BD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ctr" rtl="0">
                        <a:lnSpc>
                          <a:spcPct val="115000"/>
                        </a:lnSpc>
                        <a:spcBef>
                          <a:spcPts val="0"/>
                        </a:spcBef>
                        <a:spcAft>
                          <a:spcPts val="0"/>
                        </a:spcAft>
                        <a:buNone/>
                      </a:pPr>
                      <a:r>
                        <a:rPr lang="en" sz="1450" b="1">
                          <a:solidFill>
                            <a:srgbClr val="FF00FF"/>
                          </a:solidFill>
                          <a:latin typeface="Times New Roman"/>
                          <a:ea typeface="Times New Roman"/>
                          <a:cs typeface="Times New Roman"/>
                          <a:sym typeface="Times New Roman"/>
                        </a:rPr>
                        <a:t>Банкнаас</a:t>
                      </a:r>
                      <a:endParaRPr sz="1450" b="1">
                        <a:solidFill>
                          <a:srgbClr val="FF00FF"/>
                        </a:solidFill>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5B9BD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r" rtl="0">
                        <a:lnSpc>
                          <a:spcPct val="115000"/>
                        </a:lnSpc>
                        <a:spcBef>
                          <a:spcPts val="0"/>
                        </a:spcBef>
                        <a:spcAft>
                          <a:spcPts val="0"/>
                        </a:spcAft>
                        <a:buNone/>
                      </a:pPr>
                      <a:r>
                        <a:rPr lang="en" sz="1550" b="1">
                          <a:latin typeface="Times New Roman"/>
                          <a:ea typeface="Times New Roman"/>
                          <a:cs typeface="Times New Roman"/>
                          <a:sym typeface="Times New Roman"/>
                        </a:rPr>
                        <a:t>               518 </a:t>
                      </a:r>
                      <a:endParaRPr sz="155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5B9BD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r" rtl="0">
                        <a:lnSpc>
                          <a:spcPct val="115000"/>
                        </a:lnSpc>
                        <a:spcBef>
                          <a:spcPts val="0"/>
                        </a:spcBef>
                        <a:spcAft>
                          <a:spcPts val="0"/>
                        </a:spcAft>
                        <a:buNone/>
                      </a:pPr>
                      <a:r>
                        <a:rPr lang="en" sz="1550" b="1">
                          <a:latin typeface="Times New Roman"/>
                          <a:ea typeface="Times New Roman"/>
                          <a:cs typeface="Times New Roman"/>
                          <a:sym typeface="Times New Roman"/>
                        </a:rPr>
                        <a:t>38.1%</a:t>
                      </a:r>
                      <a:endParaRPr sz="155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5B9BD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extLst>
                  <a:ext uri="{0D108BD9-81ED-4DB2-BD59-A6C34878D82A}">
                    <a16:rowId xmlns:a16="http://schemas.microsoft.com/office/drawing/2014/main" val="10001"/>
                  </a:ext>
                </a:extLst>
              </a:tr>
              <a:tr h="466025">
                <a:tc>
                  <a:txBody>
                    <a:bodyPr/>
                    <a:lstStyle/>
                    <a:p>
                      <a:pPr marL="0" lvl="0" indent="0" algn="r" rtl="0">
                        <a:lnSpc>
                          <a:spcPct val="115000"/>
                        </a:lnSpc>
                        <a:spcBef>
                          <a:spcPts val="0"/>
                        </a:spcBef>
                        <a:spcAft>
                          <a:spcPts val="0"/>
                        </a:spcAft>
                        <a:buNone/>
                      </a:pPr>
                      <a:r>
                        <a:rPr lang="en" sz="1650" b="1">
                          <a:latin typeface="Times New Roman"/>
                          <a:ea typeface="Times New Roman"/>
                          <a:cs typeface="Times New Roman"/>
                          <a:sym typeface="Times New Roman"/>
                        </a:rPr>
                        <a:t>2</a:t>
                      </a:r>
                      <a:endParaRPr sz="165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ctr" rtl="0">
                        <a:lnSpc>
                          <a:spcPct val="115000"/>
                        </a:lnSpc>
                        <a:spcBef>
                          <a:spcPts val="0"/>
                        </a:spcBef>
                        <a:spcAft>
                          <a:spcPts val="0"/>
                        </a:spcAft>
                        <a:buNone/>
                      </a:pPr>
                      <a:r>
                        <a:rPr lang="en" sz="1450" b="1">
                          <a:latin typeface="Times New Roman"/>
                          <a:ea typeface="Times New Roman"/>
                          <a:cs typeface="Times New Roman"/>
                          <a:sym typeface="Times New Roman"/>
                        </a:rPr>
                        <a:t>Төсөл, хөтөлбөрийн хөнгөлөлттэй зээл</a:t>
                      </a:r>
                      <a:endParaRPr sz="145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r" rtl="0">
                        <a:lnSpc>
                          <a:spcPct val="115000"/>
                        </a:lnSpc>
                        <a:spcBef>
                          <a:spcPts val="0"/>
                        </a:spcBef>
                        <a:spcAft>
                          <a:spcPts val="0"/>
                        </a:spcAft>
                        <a:buNone/>
                      </a:pPr>
                      <a:r>
                        <a:rPr lang="en" sz="1550" b="1">
                          <a:latin typeface="Times New Roman"/>
                          <a:ea typeface="Times New Roman"/>
                          <a:cs typeface="Times New Roman"/>
                          <a:sym typeface="Times New Roman"/>
                        </a:rPr>
                        <a:t>                 42 </a:t>
                      </a:r>
                      <a:endParaRPr sz="155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r" rtl="0">
                        <a:lnSpc>
                          <a:spcPct val="115000"/>
                        </a:lnSpc>
                        <a:spcBef>
                          <a:spcPts val="0"/>
                        </a:spcBef>
                        <a:spcAft>
                          <a:spcPts val="0"/>
                        </a:spcAft>
                        <a:buNone/>
                      </a:pPr>
                      <a:r>
                        <a:rPr lang="en" sz="1550" b="1">
                          <a:latin typeface="Times New Roman"/>
                          <a:ea typeface="Times New Roman"/>
                          <a:cs typeface="Times New Roman"/>
                          <a:sym typeface="Times New Roman"/>
                        </a:rPr>
                        <a:t>3.1%</a:t>
                      </a:r>
                      <a:endParaRPr sz="155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extLst>
                  <a:ext uri="{0D108BD9-81ED-4DB2-BD59-A6C34878D82A}">
                    <a16:rowId xmlns:a16="http://schemas.microsoft.com/office/drawing/2014/main" val="10002"/>
                  </a:ext>
                </a:extLst>
              </a:tr>
              <a:tr h="466025">
                <a:tc>
                  <a:txBody>
                    <a:bodyPr/>
                    <a:lstStyle/>
                    <a:p>
                      <a:pPr marL="0" lvl="0" indent="0" algn="r" rtl="0">
                        <a:lnSpc>
                          <a:spcPct val="115000"/>
                        </a:lnSpc>
                        <a:spcBef>
                          <a:spcPts val="0"/>
                        </a:spcBef>
                        <a:spcAft>
                          <a:spcPts val="0"/>
                        </a:spcAft>
                        <a:buNone/>
                      </a:pPr>
                      <a:r>
                        <a:rPr lang="en" sz="1650" b="1">
                          <a:latin typeface="Times New Roman"/>
                          <a:ea typeface="Times New Roman"/>
                          <a:cs typeface="Times New Roman"/>
                          <a:sym typeface="Times New Roman"/>
                        </a:rPr>
                        <a:t>3</a:t>
                      </a:r>
                      <a:endParaRPr sz="165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ctr" rtl="0">
                        <a:lnSpc>
                          <a:spcPct val="115000"/>
                        </a:lnSpc>
                        <a:spcBef>
                          <a:spcPts val="0"/>
                        </a:spcBef>
                        <a:spcAft>
                          <a:spcPts val="0"/>
                        </a:spcAft>
                        <a:buNone/>
                      </a:pPr>
                      <a:r>
                        <a:rPr lang="en" sz="1450" b="1">
                          <a:latin typeface="Times New Roman"/>
                          <a:ea typeface="Times New Roman"/>
                          <a:cs typeface="Times New Roman"/>
                          <a:sym typeface="Times New Roman"/>
                        </a:rPr>
                        <a:t>ББСБ</a:t>
                      </a:r>
                      <a:endParaRPr sz="145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r" rtl="0">
                        <a:lnSpc>
                          <a:spcPct val="115000"/>
                        </a:lnSpc>
                        <a:spcBef>
                          <a:spcPts val="0"/>
                        </a:spcBef>
                        <a:spcAft>
                          <a:spcPts val="0"/>
                        </a:spcAft>
                        <a:buNone/>
                      </a:pPr>
                      <a:r>
                        <a:rPr lang="en" sz="1550" b="1">
                          <a:latin typeface="Times New Roman"/>
                          <a:ea typeface="Times New Roman"/>
                          <a:cs typeface="Times New Roman"/>
                          <a:sym typeface="Times New Roman"/>
                        </a:rPr>
                        <a:t>                 70 </a:t>
                      </a:r>
                      <a:endParaRPr sz="155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r" rtl="0">
                        <a:lnSpc>
                          <a:spcPct val="115000"/>
                        </a:lnSpc>
                        <a:spcBef>
                          <a:spcPts val="0"/>
                        </a:spcBef>
                        <a:spcAft>
                          <a:spcPts val="0"/>
                        </a:spcAft>
                        <a:buNone/>
                      </a:pPr>
                      <a:r>
                        <a:rPr lang="en" sz="1550" b="1">
                          <a:latin typeface="Times New Roman"/>
                          <a:ea typeface="Times New Roman"/>
                          <a:cs typeface="Times New Roman"/>
                          <a:sym typeface="Times New Roman"/>
                        </a:rPr>
                        <a:t>5.1%</a:t>
                      </a:r>
                      <a:endParaRPr sz="155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extLst>
                  <a:ext uri="{0D108BD9-81ED-4DB2-BD59-A6C34878D82A}">
                    <a16:rowId xmlns:a16="http://schemas.microsoft.com/office/drawing/2014/main" val="10003"/>
                  </a:ext>
                </a:extLst>
              </a:tr>
              <a:tr h="466025">
                <a:tc>
                  <a:txBody>
                    <a:bodyPr/>
                    <a:lstStyle/>
                    <a:p>
                      <a:pPr marL="0" lvl="0" indent="0" algn="r" rtl="0">
                        <a:lnSpc>
                          <a:spcPct val="115000"/>
                        </a:lnSpc>
                        <a:spcBef>
                          <a:spcPts val="0"/>
                        </a:spcBef>
                        <a:spcAft>
                          <a:spcPts val="0"/>
                        </a:spcAft>
                        <a:buNone/>
                      </a:pPr>
                      <a:r>
                        <a:rPr lang="en" sz="1650" b="1">
                          <a:latin typeface="Times New Roman"/>
                          <a:ea typeface="Times New Roman"/>
                          <a:cs typeface="Times New Roman"/>
                          <a:sym typeface="Times New Roman"/>
                        </a:rPr>
                        <a:t>4</a:t>
                      </a:r>
                      <a:endParaRPr sz="165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ctr" rtl="0">
                        <a:lnSpc>
                          <a:spcPct val="115000"/>
                        </a:lnSpc>
                        <a:spcBef>
                          <a:spcPts val="0"/>
                        </a:spcBef>
                        <a:spcAft>
                          <a:spcPts val="0"/>
                        </a:spcAft>
                        <a:buNone/>
                      </a:pPr>
                      <a:r>
                        <a:rPr lang="en" sz="1450" b="1">
                          <a:solidFill>
                            <a:srgbClr val="FF00FF"/>
                          </a:solidFill>
                          <a:latin typeface="Times New Roman"/>
                          <a:ea typeface="Times New Roman"/>
                          <a:cs typeface="Times New Roman"/>
                          <a:sym typeface="Times New Roman"/>
                        </a:rPr>
                        <a:t>ХЗХ</a:t>
                      </a:r>
                      <a:endParaRPr sz="1450" b="1">
                        <a:solidFill>
                          <a:srgbClr val="FF00FF"/>
                        </a:solidFill>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r" rtl="0">
                        <a:lnSpc>
                          <a:spcPct val="115000"/>
                        </a:lnSpc>
                        <a:spcBef>
                          <a:spcPts val="0"/>
                        </a:spcBef>
                        <a:spcAft>
                          <a:spcPts val="0"/>
                        </a:spcAft>
                        <a:buNone/>
                      </a:pPr>
                      <a:r>
                        <a:rPr lang="en" sz="1550" b="1">
                          <a:latin typeface="Times New Roman"/>
                          <a:ea typeface="Times New Roman"/>
                          <a:cs typeface="Times New Roman"/>
                          <a:sym typeface="Times New Roman"/>
                        </a:rPr>
                        <a:t>               715 </a:t>
                      </a:r>
                      <a:endParaRPr sz="155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r" rtl="0">
                        <a:lnSpc>
                          <a:spcPct val="115000"/>
                        </a:lnSpc>
                        <a:spcBef>
                          <a:spcPts val="0"/>
                        </a:spcBef>
                        <a:spcAft>
                          <a:spcPts val="0"/>
                        </a:spcAft>
                        <a:buNone/>
                      </a:pPr>
                      <a:r>
                        <a:rPr lang="en" sz="1550" b="1">
                          <a:latin typeface="Times New Roman"/>
                          <a:ea typeface="Times New Roman"/>
                          <a:cs typeface="Times New Roman"/>
                          <a:sym typeface="Times New Roman"/>
                        </a:rPr>
                        <a:t>52.6%</a:t>
                      </a:r>
                      <a:endParaRPr sz="155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extLst>
                  <a:ext uri="{0D108BD9-81ED-4DB2-BD59-A6C34878D82A}">
                    <a16:rowId xmlns:a16="http://schemas.microsoft.com/office/drawing/2014/main" val="10004"/>
                  </a:ext>
                </a:extLst>
              </a:tr>
              <a:tr h="466025">
                <a:tc>
                  <a:txBody>
                    <a:bodyPr/>
                    <a:lstStyle/>
                    <a:p>
                      <a:pPr marL="0" lvl="0" indent="0" algn="r" rtl="0">
                        <a:lnSpc>
                          <a:spcPct val="115000"/>
                        </a:lnSpc>
                        <a:spcBef>
                          <a:spcPts val="0"/>
                        </a:spcBef>
                        <a:spcAft>
                          <a:spcPts val="0"/>
                        </a:spcAft>
                        <a:buNone/>
                      </a:pPr>
                      <a:r>
                        <a:rPr lang="en" sz="1650" b="1">
                          <a:latin typeface="Times New Roman"/>
                          <a:ea typeface="Times New Roman"/>
                          <a:cs typeface="Times New Roman"/>
                          <a:sym typeface="Times New Roman"/>
                        </a:rPr>
                        <a:t>5</a:t>
                      </a:r>
                      <a:endParaRPr sz="165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ctr" rtl="0">
                        <a:lnSpc>
                          <a:spcPct val="115000"/>
                        </a:lnSpc>
                        <a:spcBef>
                          <a:spcPts val="0"/>
                        </a:spcBef>
                        <a:spcAft>
                          <a:spcPts val="0"/>
                        </a:spcAft>
                        <a:buNone/>
                      </a:pPr>
                      <a:r>
                        <a:rPr lang="en" sz="1450" b="1">
                          <a:latin typeface="Times New Roman"/>
                          <a:ea typeface="Times New Roman"/>
                          <a:cs typeface="Times New Roman"/>
                          <a:sym typeface="Times New Roman"/>
                        </a:rPr>
                        <a:t>Ломбард</a:t>
                      </a:r>
                      <a:endParaRPr sz="145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r" rtl="0">
                        <a:lnSpc>
                          <a:spcPct val="115000"/>
                        </a:lnSpc>
                        <a:spcBef>
                          <a:spcPts val="0"/>
                        </a:spcBef>
                        <a:spcAft>
                          <a:spcPts val="0"/>
                        </a:spcAft>
                        <a:buNone/>
                      </a:pPr>
                      <a:r>
                        <a:rPr lang="en" sz="1550" b="1">
                          <a:latin typeface="Times New Roman"/>
                          <a:ea typeface="Times New Roman"/>
                          <a:cs typeface="Times New Roman"/>
                          <a:sym typeface="Times New Roman"/>
                        </a:rPr>
                        <a:t>                 -   </a:t>
                      </a:r>
                      <a:endParaRPr sz="155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r" rtl="0">
                        <a:lnSpc>
                          <a:spcPct val="115000"/>
                        </a:lnSpc>
                        <a:spcBef>
                          <a:spcPts val="0"/>
                        </a:spcBef>
                        <a:spcAft>
                          <a:spcPts val="0"/>
                        </a:spcAft>
                        <a:buNone/>
                      </a:pPr>
                      <a:r>
                        <a:rPr lang="en" sz="1550" b="1">
                          <a:latin typeface="Times New Roman"/>
                          <a:ea typeface="Times New Roman"/>
                          <a:cs typeface="Times New Roman"/>
                          <a:sym typeface="Times New Roman"/>
                        </a:rPr>
                        <a:t>0.0%</a:t>
                      </a:r>
                      <a:endParaRPr sz="155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extLst>
                  <a:ext uri="{0D108BD9-81ED-4DB2-BD59-A6C34878D82A}">
                    <a16:rowId xmlns:a16="http://schemas.microsoft.com/office/drawing/2014/main" val="10005"/>
                  </a:ext>
                </a:extLst>
              </a:tr>
              <a:tr h="466025">
                <a:tc>
                  <a:txBody>
                    <a:bodyPr/>
                    <a:lstStyle/>
                    <a:p>
                      <a:pPr marL="0" lvl="0" indent="0" algn="r" rtl="0">
                        <a:lnSpc>
                          <a:spcPct val="115000"/>
                        </a:lnSpc>
                        <a:spcBef>
                          <a:spcPts val="0"/>
                        </a:spcBef>
                        <a:spcAft>
                          <a:spcPts val="0"/>
                        </a:spcAft>
                        <a:buNone/>
                      </a:pPr>
                      <a:r>
                        <a:rPr lang="en" sz="1650" b="1">
                          <a:latin typeface="Times New Roman"/>
                          <a:ea typeface="Times New Roman"/>
                          <a:cs typeface="Times New Roman"/>
                          <a:sym typeface="Times New Roman"/>
                        </a:rPr>
                        <a:t>6</a:t>
                      </a:r>
                      <a:endParaRPr sz="165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ctr" rtl="0">
                        <a:lnSpc>
                          <a:spcPct val="115000"/>
                        </a:lnSpc>
                        <a:spcBef>
                          <a:spcPts val="0"/>
                        </a:spcBef>
                        <a:spcAft>
                          <a:spcPts val="0"/>
                        </a:spcAft>
                        <a:buNone/>
                      </a:pPr>
                      <a:r>
                        <a:rPr lang="en" sz="1450" b="1">
                          <a:latin typeface="Times New Roman"/>
                          <a:ea typeface="Times New Roman"/>
                          <a:cs typeface="Times New Roman"/>
                          <a:sym typeface="Times New Roman"/>
                        </a:rPr>
                        <a:t>Хувь хүн</a:t>
                      </a:r>
                      <a:endParaRPr sz="145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r" rtl="0">
                        <a:lnSpc>
                          <a:spcPct val="115000"/>
                        </a:lnSpc>
                        <a:spcBef>
                          <a:spcPts val="0"/>
                        </a:spcBef>
                        <a:spcAft>
                          <a:spcPts val="0"/>
                        </a:spcAft>
                        <a:buNone/>
                      </a:pPr>
                      <a:r>
                        <a:rPr lang="en" sz="1550" b="1">
                          <a:latin typeface="Times New Roman"/>
                          <a:ea typeface="Times New Roman"/>
                          <a:cs typeface="Times New Roman"/>
                          <a:sym typeface="Times New Roman"/>
                        </a:rPr>
                        <a:t>                  2 </a:t>
                      </a:r>
                      <a:endParaRPr sz="155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r" rtl="0">
                        <a:lnSpc>
                          <a:spcPct val="115000"/>
                        </a:lnSpc>
                        <a:spcBef>
                          <a:spcPts val="0"/>
                        </a:spcBef>
                        <a:spcAft>
                          <a:spcPts val="0"/>
                        </a:spcAft>
                        <a:buNone/>
                      </a:pPr>
                      <a:r>
                        <a:rPr lang="en" sz="1550" b="1">
                          <a:latin typeface="Times New Roman"/>
                          <a:ea typeface="Times New Roman"/>
                          <a:cs typeface="Times New Roman"/>
                          <a:sym typeface="Times New Roman"/>
                        </a:rPr>
                        <a:t>0.1%</a:t>
                      </a:r>
                      <a:endParaRPr sz="155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extLst>
                  <a:ext uri="{0D108BD9-81ED-4DB2-BD59-A6C34878D82A}">
                    <a16:rowId xmlns:a16="http://schemas.microsoft.com/office/drawing/2014/main" val="10006"/>
                  </a:ext>
                </a:extLst>
              </a:tr>
              <a:tr h="466025">
                <a:tc>
                  <a:txBody>
                    <a:bodyPr/>
                    <a:lstStyle/>
                    <a:p>
                      <a:pPr marL="0" lvl="0" indent="0" algn="r" rtl="0">
                        <a:lnSpc>
                          <a:spcPct val="115000"/>
                        </a:lnSpc>
                        <a:spcBef>
                          <a:spcPts val="0"/>
                        </a:spcBef>
                        <a:spcAft>
                          <a:spcPts val="0"/>
                        </a:spcAft>
                        <a:buNone/>
                      </a:pPr>
                      <a:r>
                        <a:rPr lang="en" sz="1650" b="1">
                          <a:latin typeface="Times New Roman"/>
                          <a:ea typeface="Times New Roman"/>
                          <a:cs typeface="Times New Roman"/>
                          <a:sym typeface="Times New Roman"/>
                        </a:rPr>
                        <a:t>7</a:t>
                      </a:r>
                      <a:endParaRPr sz="165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ctr" rtl="0">
                        <a:lnSpc>
                          <a:spcPct val="115000"/>
                        </a:lnSpc>
                        <a:spcBef>
                          <a:spcPts val="0"/>
                        </a:spcBef>
                        <a:spcAft>
                          <a:spcPts val="0"/>
                        </a:spcAft>
                        <a:buNone/>
                      </a:pPr>
                      <a:r>
                        <a:rPr lang="en" sz="1450" b="1">
                          <a:latin typeface="Times New Roman"/>
                          <a:ea typeface="Times New Roman"/>
                          <a:cs typeface="Times New Roman"/>
                          <a:sym typeface="Times New Roman"/>
                        </a:rPr>
                        <a:t>Бусад</a:t>
                      </a:r>
                      <a:endParaRPr sz="145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r" rtl="0">
                        <a:lnSpc>
                          <a:spcPct val="115000"/>
                        </a:lnSpc>
                        <a:spcBef>
                          <a:spcPts val="0"/>
                        </a:spcBef>
                        <a:spcAft>
                          <a:spcPts val="0"/>
                        </a:spcAft>
                        <a:buNone/>
                      </a:pPr>
                      <a:r>
                        <a:rPr lang="en" sz="1550" b="1">
                          <a:latin typeface="Times New Roman"/>
                          <a:ea typeface="Times New Roman"/>
                          <a:cs typeface="Times New Roman"/>
                          <a:sym typeface="Times New Roman"/>
                        </a:rPr>
                        <a:t>                 13 </a:t>
                      </a:r>
                      <a:endParaRPr sz="155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tc>
                  <a:txBody>
                    <a:bodyPr/>
                    <a:lstStyle/>
                    <a:p>
                      <a:pPr marL="0" lvl="0" indent="0" algn="r" rtl="0">
                        <a:lnSpc>
                          <a:spcPct val="115000"/>
                        </a:lnSpc>
                        <a:spcBef>
                          <a:spcPts val="0"/>
                        </a:spcBef>
                        <a:spcAft>
                          <a:spcPts val="0"/>
                        </a:spcAft>
                        <a:buNone/>
                      </a:pPr>
                      <a:r>
                        <a:rPr lang="en" sz="1550" b="1">
                          <a:latin typeface="Times New Roman"/>
                          <a:ea typeface="Times New Roman"/>
                          <a:cs typeface="Times New Roman"/>
                          <a:sym typeface="Times New Roman"/>
                        </a:rPr>
                        <a:t>1.0%</a:t>
                      </a:r>
                      <a:endParaRPr sz="155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EEBF6"/>
                    </a:solidFill>
                  </a:tcPr>
                </a:tc>
                <a:extLst>
                  <a:ext uri="{0D108BD9-81ED-4DB2-BD59-A6C34878D82A}">
                    <a16:rowId xmlns:a16="http://schemas.microsoft.com/office/drawing/2014/main" val="10007"/>
                  </a:ext>
                </a:extLst>
              </a:tr>
              <a:tr h="456550">
                <a:tc>
                  <a:txBody>
                    <a:bodyPr/>
                    <a:lstStyle/>
                    <a:p>
                      <a:pPr marL="0" lvl="0" indent="0" algn="ctr" rtl="0">
                        <a:lnSpc>
                          <a:spcPct val="115000"/>
                        </a:lnSpc>
                        <a:spcBef>
                          <a:spcPts val="0"/>
                        </a:spcBef>
                        <a:spcAft>
                          <a:spcPts val="0"/>
                        </a:spcAft>
                        <a:buNone/>
                      </a:pPr>
                      <a:r>
                        <a:rPr lang="en" sz="1050" b="1">
                          <a:latin typeface="Times New Roman"/>
                          <a:ea typeface="Times New Roman"/>
                          <a:cs typeface="Times New Roman"/>
                          <a:sym typeface="Times New Roman"/>
                        </a:rPr>
                        <a:t> </a:t>
                      </a:r>
                      <a:endParaRPr sz="105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ctr" rtl="0">
                        <a:lnSpc>
                          <a:spcPct val="115000"/>
                        </a:lnSpc>
                        <a:spcBef>
                          <a:spcPts val="0"/>
                        </a:spcBef>
                        <a:spcAft>
                          <a:spcPts val="0"/>
                        </a:spcAft>
                        <a:buNone/>
                      </a:pPr>
                      <a:r>
                        <a:rPr lang="en" sz="1350" b="1">
                          <a:latin typeface="Times New Roman"/>
                          <a:ea typeface="Times New Roman"/>
                          <a:cs typeface="Times New Roman"/>
                          <a:sym typeface="Times New Roman"/>
                        </a:rPr>
                        <a:t>Нийт</a:t>
                      </a:r>
                      <a:endParaRPr sz="135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l" rtl="0">
                        <a:lnSpc>
                          <a:spcPct val="115000"/>
                        </a:lnSpc>
                        <a:spcBef>
                          <a:spcPts val="0"/>
                        </a:spcBef>
                        <a:spcAft>
                          <a:spcPts val="0"/>
                        </a:spcAft>
                        <a:buNone/>
                      </a:pPr>
                      <a:r>
                        <a:rPr lang="en" sz="1550" b="1">
                          <a:latin typeface="Times New Roman"/>
                          <a:ea typeface="Times New Roman"/>
                          <a:cs typeface="Times New Roman"/>
                          <a:sym typeface="Times New Roman"/>
                        </a:rPr>
                        <a:t>               1,360 </a:t>
                      </a:r>
                      <a:endParaRPr sz="155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tc>
                  <a:txBody>
                    <a:bodyPr/>
                    <a:lstStyle/>
                    <a:p>
                      <a:pPr marL="0" lvl="0" indent="0" algn="r" rtl="0">
                        <a:lnSpc>
                          <a:spcPct val="115000"/>
                        </a:lnSpc>
                        <a:spcBef>
                          <a:spcPts val="0"/>
                        </a:spcBef>
                        <a:spcAft>
                          <a:spcPts val="0"/>
                        </a:spcAft>
                        <a:buNone/>
                      </a:pPr>
                      <a:r>
                        <a:rPr lang="en" sz="1550" b="1">
                          <a:latin typeface="Times New Roman"/>
                          <a:ea typeface="Times New Roman"/>
                          <a:cs typeface="Times New Roman"/>
                          <a:sym typeface="Times New Roman"/>
                        </a:rPr>
                        <a:t>100.0%</a:t>
                      </a:r>
                      <a:endParaRPr sz="1550" b="1">
                        <a:latin typeface="Times New Roman"/>
                        <a:ea typeface="Times New Roman"/>
                        <a:cs typeface="Times New Roman"/>
                        <a:sym typeface="Times New Roman"/>
                      </a:endParaRPr>
                    </a:p>
                  </a:txBody>
                  <a:tcPr marL="73025" marR="73025" marT="91425" marB="91425">
                    <a:lnL w="12700" cap="flat" cmpd="sng">
                      <a:solidFill>
                        <a:srgbClr val="9CC3E5"/>
                      </a:solidFill>
                      <a:prstDash val="solid"/>
                      <a:round/>
                      <a:headEnd type="none" w="sm" len="sm"/>
                      <a:tailEnd type="none" w="sm" len="sm"/>
                    </a:lnL>
                    <a:lnR w="12700" cap="flat" cmpd="sng">
                      <a:solidFill>
                        <a:srgbClr val="9CC3E5"/>
                      </a:solidFill>
                      <a:prstDash val="solid"/>
                      <a:round/>
                      <a:headEnd type="none" w="sm" len="sm"/>
                      <a:tailEnd type="none" w="sm" len="sm"/>
                    </a:lnR>
                    <a:lnT w="12700" cap="flat" cmpd="sng">
                      <a:solidFill>
                        <a:srgbClr val="9CC3E5"/>
                      </a:solidFill>
                      <a:prstDash val="solid"/>
                      <a:round/>
                      <a:headEnd type="none" w="sm" len="sm"/>
                      <a:tailEnd type="none" w="sm" len="sm"/>
                    </a:lnT>
                    <a:lnB w="12700" cap="flat" cmpd="sng">
                      <a:solidFill>
                        <a:srgbClr val="9CC3E5"/>
                      </a:solidFill>
                      <a:prstDash val="solid"/>
                      <a:round/>
                      <a:headEnd type="none" w="sm" len="sm"/>
                      <a:tailEnd type="none" w="sm" len="sm"/>
                    </a:lnB>
                    <a:solidFill>
                      <a:srgbClr val="D9E2F3"/>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9E2F3"/>
        </a:solidFill>
        <a:effectLst/>
      </p:bgPr>
    </p:bg>
    <p:spTree>
      <p:nvGrpSpPr>
        <p:cNvPr id="1" name="Shape 271"/>
        <p:cNvGrpSpPr/>
        <p:nvPr/>
      </p:nvGrpSpPr>
      <p:grpSpPr>
        <a:xfrm>
          <a:off x="0" y="0"/>
          <a:ext cx="0" cy="0"/>
          <a:chOff x="0" y="0"/>
          <a:chExt cx="0" cy="0"/>
        </a:xfrm>
      </p:grpSpPr>
      <p:sp>
        <p:nvSpPr>
          <p:cNvPr id="272" name="Google Shape;272;p36"/>
          <p:cNvSpPr txBox="1">
            <a:spLocks noGrp="1"/>
          </p:cNvSpPr>
          <p:nvPr>
            <p:ph type="body" idx="1"/>
          </p:nvPr>
        </p:nvSpPr>
        <p:spPr>
          <a:xfrm>
            <a:off x="149675" y="85273"/>
            <a:ext cx="8831100" cy="4749000"/>
          </a:xfrm>
          <a:prstGeom prst="rect">
            <a:avLst/>
          </a:prstGeom>
        </p:spPr>
        <p:txBody>
          <a:bodyPr spcFirstLastPara="1" wrap="square" lIns="91425" tIns="91425" rIns="91425" bIns="91425" anchor="t" anchorCtr="0">
            <a:noAutofit/>
          </a:bodyPr>
          <a:lstStyle/>
          <a:p>
            <a:pPr marL="0" lvl="0" indent="0" algn="just" rtl="0">
              <a:lnSpc>
                <a:spcPct val="105000"/>
              </a:lnSpc>
              <a:spcBef>
                <a:spcPts val="0"/>
              </a:spcBef>
              <a:spcAft>
                <a:spcPts val="0"/>
              </a:spcAft>
              <a:buNone/>
            </a:pPr>
            <a:r>
              <a:rPr lang="en" sz="1700" b="1" dirty="0">
                <a:solidFill>
                  <a:schemeClr val="dk1"/>
                </a:solidFill>
                <a:latin typeface="Times New Roman"/>
                <a:ea typeface="Times New Roman"/>
                <a:cs typeface="Times New Roman"/>
                <a:sym typeface="Times New Roman"/>
              </a:rPr>
              <a:t>5. “Эх үүсвэрийн хэмжээ бага, хугацаа богино, хүү өндөр, барьцаа хөрөнгийн үнэлгээ бага, бүрдүүлэх бичиг баримт их”- зэрэг голлох бэрхшээл байна. Хүссэн хэмжээний санхүүжилт олгох бололцоо бага, хүртээмж хязгаарлагдмал, зээлийн нөхцөл хатуу, гишүүд нь барьцаа хөрөнгийн ба бизнес эрхлэх мэдээлэл дутуу, түрээсийн зардал өндөр, БЖДҮ эрхлэгчдэд зориулсан төрийн дэмжлэг дутагдалтай байгааг судалгаа харуулж байнa. Гишүүдэд зээл олгоход тавигдах шаардлага, зээлийн нөхцөлийг бууруулах боломж эрэлхийлэх, санхүүгийн шинэ эх үүсвэр бүрдүүлэх гарц, сувгийг хайх зайлшгүй шаардлагатай. </a:t>
            </a:r>
            <a:endParaRPr sz="1700" b="1" dirty="0">
              <a:solidFill>
                <a:schemeClr val="dk1"/>
              </a:solidFill>
              <a:latin typeface="Times New Roman"/>
              <a:ea typeface="Times New Roman"/>
              <a:cs typeface="Times New Roman"/>
              <a:sym typeface="Times New Roman"/>
            </a:endParaRPr>
          </a:p>
          <a:p>
            <a:pPr marL="0" lvl="0" indent="0" algn="just" rtl="0">
              <a:lnSpc>
                <a:spcPct val="105000"/>
              </a:lnSpc>
              <a:spcBef>
                <a:spcPts val="1200"/>
              </a:spcBef>
              <a:spcAft>
                <a:spcPts val="0"/>
              </a:spcAft>
              <a:buNone/>
            </a:pPr>
            <a:r>
              <a:rPr lang="en" sz="1700" b="1" dirty="0">
                <a:solidFill>
                  <a:schemeClr val="dk1"/>
                </a:solidFill>
                <a:latin typeface="Times New Roman"/>
                <a:ea typeface="Times New Roman"/>
                <a:cs typeface="Times New Roman"/>
                <a:sym typeface="Times New Roman"/>
              </a:rPr>
              <a:t>6. Гишүүдийн дийлэнх нь хүйсийн ялгаварлалтай холбоотой бэрхшээлтэй тулгарч байгаагүй гэв. Судалгаанд хамрагдагсадын 11% нь гэр бүлийн гишүүдийн зүгээс сөрөг, заналхийлсэн, дарамтлах хандлага, үйлдэлтэй тулгарсан, аюулгүй байх боломж хязгаарлагдмал зэрэг хариулсантай холбоотойгоор хүйсээр ялгаварлан гадуурхахыг бууруулах ажлын идэвхийг зогсоолгүй, үргэлжлүүлэн гүйцэтгэх шаардлагатай. Хүүхэд, өндөр настан, асаргаа шаардлагатай хүмүүсээ харж, асрах үүрэг эмэгтэйчүүдэд илүү ногддог ч энэ асаргаа халамжийн эдийн засгийн үүрэг хариуцлагыг ихэвчлэн үл тоомсорлодог. Эдийн засгийн халамжийг дэмжиж, хүйсийн ялгаварлал гаргахгүй байх нөлөөллийн ажлыг үргэлжлүүлэн гүйцэтгэх шаардлагатай. </a:t>
            </a:r>
            <a:endParaRPr sz="1700" b="1" dirty="0">
              <a:solidFill>
                <a:schemeClr val="dk1"/>
              </a:solidFill>
              <a:latin typeface="Times New Roman"/>
              <a:ea typeface="Times New Roman"/>
              <a:cs typeface="Times New Roman"/>
              <a:sym typeface="Times New Roman"/>
            </a:endParaRPr>
          </a:p>
          <a:p>
            <a:pPr marL="0" lvl="0" indent="0" algn="l" rtl="0">
              <a:lnSpc>
                <a:spcPct val="105000"/>
              </a:lnSpc>
              <a:spcBef>
                <a:spcPts val="1200"/>
              </a:spcBef>
              <a:spcAft>
                <a:spcPts val="1200"/>
              </a:spcAft>
              <a:buNone/>
            </a:pPr>
            <a:endParaRPr sz="1200" dirty="0">
              <a:solidFill>
                <a:schemeClr val="dk1"/>
              </a:solidFill>
              <a:latin typeface="Times New Roman"/>
              <a:ea typeface="Times New Roman"/>
              <a:cs typeface="Times New Roman"/>
              <a:sym typeface="Times New Roman"/>
            </a:endParaRPr>
          </a:p>
        </p:txBody>
      </p:sp>
      <p:sp>
        <p:nvSpPr>
          <p:cNvPr id="273" name="Google Shape;273;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EEBF6"/>
        </a:solidFill>
        <a:effectLst/>
      </p:bgPr>
    </p:bg>
    <p:spTree>
      <p:nvGrpSpPr>
        <p:cNvPr id="1" name="Shape 277"/>
        <p:cNvGrpSpPr/>
        <p:nvPr/>
      </p:nvGrpSpPr>
      <p:grpSpPr>
        <a:xfrm>
          <a:off x="0" y="0"/>
          <a:ext cx="0" cy="0"/>
          <a:chOff x="0" y="0"/>
          <a:chExt cx="0" cy="0"/>
        </a:xfrm>
      </p:grpSpPr>
      <p:sp>
        <p:nvSpPr>
          <p:cNvPr id="278" name="Google Shape;278;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pic>
        <p:nvPicPr>
          <p:cNvPr id="279" name="Google Shape;279;p37"/>
          <p:cNvPicPr preferRelativeResize="0"/>
          <p:nvPr/>
        </p:nvPicPr>
        <p:blipFill rotWithShape="1">
          <a:blip r:embed="rId3">
            <a:alphaModFix/>
          </a:blip>
          <a:srcRect l="1929" t="3706" r="1572" b="9086"/>
          <a:stretch/>
        </p:blipFill>
        <p:spPr>
          <a:xfrm>
            <a:off x="285750" y="367400"/>
            <a:ext cx="8368400" cy="36058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9E2F3"/>
        </a:solidFill>
        <a:effectLst/>
      </p:bgPr>
    </p:bg>
    <p:spTree>
      <p:nvGrpSpPr>
        <p:cNvPr id="1" name="Shape 283"/>
        <p:cNvGrpSpPr/>
        <p:nvPr/>
      </p:nvGrpSpPr>
      <p:grpSpPr>
        <a:xfrm>
          <a:off x="0" y="0"/>
          <a:ext cx="0" cy="0"/>
          <a:chOff x="0" y="0"/>
          <a:chExt cx="0" cy="0"/>
        </a:xfrm>
      </p:grpSpPr>
      <p:sp>
        <p:nvSpPr>
          <p:cNvPr id="284" name="Google Shape;284;p38"/>
          <p:cNvSpPr txBox="1">
            <a:spLocks noGrp="1"/>
          </p:cNvSpPr>
          <p:nvPr>
            <p:ph type="body" idx="1"/>
          </p:nvPr>
        </p:nvSpPr>
        <p:spPr>
          <a:xfrm>
            <a:off x="122842" y="580217"/>
            <a:ext cx="8709900" cy="4476600"/>
          </a:xfrm>
          <a:prstGeom prst="rect">
            <a:avLst/>
          </a:prstGeom>
        </p:spPr>
        <p:txBody>
          <a:bodyPr spcFirstLastPara="1" wrap="square" lIns="91425" tIns="91425" rIns="91425" bIns="91425" anchor="t" anchorCtr="0">
            <a:normAutofit fontScale="25000" lnSpcReduction="20000"/>
          </a:bodyPr>
          <a:lstStyle/>
          <a:p>
            <a:pPr marL="228600" lvl="0" indent="-228600" algn="just" rtl="0">
              <a:spcBef>
                <a:spcPts val="1200"/>
              </a:spcBef>
              <a:spcAft>
                <a:spcPts val="0"/>
              </a:spcAft>
              <a:buNone/>
            </a:pPr>
            <a:r>
              <a:rPr lang="en" sz="5744" b="1" dirty="0">
                <a:solidFill>
                  <a:schemeClr val="dk1"/>
                </a:solidFill>
                <a:latin typeface="Times New Roman"/>
                <a:ea typeface="Times New Roman"/>
                <a:cs typeface="Times New Roman"/>
                <a:sym typeface="Times New Roman"/>
              </a:rPr>
              <a:t>7</a:t>
            </a:r>
            <a:r>
              <a:rPr lang="en" sz="6944" b="1" dirty="0">
                <a:solidFill>
                  <a:schemeClr val="dk1"/>
                </a:solidFill>
                <a:latin typeface="Times New Roman"/>
                <a:ea typeface="Times New Roman"/>
                <a:cs typeface="Times New Roman"/>
                <a:sym typeface="Times New Roman"/>
              </a:rPr>
              <a:t>. ХЗХ-ны дийлэнх гишүүдэд бизнес төлөвлөгөө боловсруулах, татвар, бүртгэл тооцоо, маркетинг, борлуулалттай холбоотой чадвар онц шаардлагатай тул СЗХ, ХЗХ-ны холбоо нь ХЗХ-ны эрх бүхий албан тушаалтнуудтай хамтран чиглэлийн сургалтыг жилийн хуваарьт оруулан, ХЗХ-ны гишүүдийг орон нутаг, УБ хотоор ялган, хэрэгцээт сургалт мэдээллийг ХЗХ-ны гишүүдэд олгож, тэднийг чадавхжуулах шаардлагатай байна. </a:t>
            </a:r>
            <a:endParaRPr sz="6944" b="1" dirty="0">
              <a:solidFill>
                <a:schemeClr val="dk1"/>
              </a:solidFill>
              <a:latin typeface="Times New Roman"/>
              <a:ea typeface="Times New Roman"/>
              <a:cs typeface="Times New Roman"/>
              <a:sym typeface="Times New Roman"/>
            </a:endParaRPr>
          </a:p>
          <a:p>
            <a:pPr marL="228600" lvl="0" indent="-228600" algn="just" rtl="0">
              <a:spcBef>
                <a:spcPts val="1200"/>
              </a:spcBef>
              <a:spcAft>
                <a:spcPts val="0"/>
              </a:spcAft>
              <a:buClr>
                <a:schemeClr val="dk1"/>
              </a:buClr>
              <a:buSzPts val="275"/>
              <a:buFont typeface="Arial"/>
              <a:buNone/>
            </a:pPr>
            <a:r>
              <a:rPr lang="en" sz="6944" b="1" dirty="0">
                <a:solidFill>
                  <a:schemeClr val="dk1"/>
                </a:solidFill>
                <a:latin typeface="Times New Roman"/>
                <a:ea typeface="Times New Roman"/>
                <a:cs typeface="Times New Roman"/>
                <a:sym typeface="Times New Roman"/>
              </a:rPr>
              <a:t>8. ХЗХ-ны гишүүдийн дийлэнх нь зээл олгоход байгальд ээлтэй байх шаардлага тавигдаагүй, аж ахуйн үйл ажиллагааны хог хаягдлыг шууд хаядаг, бараа материал, бүтээгдэхүүнийг дахин ашиглах, засварлах, шинэчлэх зэргээр үйлдвэрлэл хэрэглээний загварыг хөгжүүлэх боломжтой- гэж хариу ирүүлсэн нь ХЗХ-ны салбарт байгальд ээлтэй ногоон санхүүжилтийн санаачилга хараахан нэвтрээгүй байгаатай холбоотой юм. </a:t>
            </a:r>
            <a:endParaRPr sz="1100" dirty="0">
              <a:solidFill>
                <a:schemeClr val="dk1"/>
              </a:solidFill>
              <a:latin typeface="Times New Roman"/>
              <a:ea typeface="Times New Roman"/>
              <a:cs typeface="Times New Roman"/>
              <a:sym typeface="Times New Roman"/>
            </a:endParaRPr>
          </a:p>
          <a:p>
            <a:pPr marL="0" lvl="0" indent="0" algn="l" rtl="0">
              <a:spcBef>
                <a:spcPts val="1200"/>
              </a:spcBef>
              <a:spcAft>
                <a:spcPts val="1200"/>
              </a:spcAft>
              <a:buNone/>
            </a:pPr>
            <a:endParaRPr dirty="0"/>
          </a:p>
        </p:txBody>
      </p:sp>
      <p:sp>
        <p:nvSpPr>
          <p:cNvPr id="285" name="Google Shape;285;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EEBF6"/>
        </a:solidFill>
        <a:effectLst/>
      </p:bgPr>
    </p:bg>
    <p:spTree>
      <p:nvGrpSpPr>
        <p:cNvPr id="1" name="Shape 289"/>
        <p:cNvGrpSpPr/>
        <p:nvPr/>
      </p:nvGrpSpPr>
      <p:grpSpPr>
        <a:xfrm>
          <a:off x="0" y="0"/>
          <a:ext cx="0" cy="0"/>
          <a:chOff x="0" y="0"/>
          <a:chExt cx="0" cy="0"/>
        </a:xfrm>
      </p:grpSpPr>
      <p:sp>
        <p:nvSpPr>
          <p:cNvPr id="290" name="Google Shape;290;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26</a:t>
            </a:fld>
            <a:endParaRPr/>
          </a:p>
        </p:txBody>
      </p:sp>
      <p:pic>
        <p:nvPicPr>
          <p:cNvPr id="291" name="Google Shape;291;p39"/>
          <p:cNvPicPr preferRelativeResize="0"/>
          <p:nvPr/>
        </p:nvPicPr>
        <p:blipFill rotWithShape="1">
          <a:blip r:embed="rId3">
            <a:alphaModFix/>
          </a:blip>
          <a:srcRect l="2267" t="2178" r="2448" b="13054"/>
          <a:stretch/>
        </p:blipFill>
        <p:spPr>
          <a:xfrm>
            <a:off x="1150488" y="138775"/>
            <a:ext cx="6843025" cy="3181350"/>
          </a:xfrm>
          <a:prstGeom prst="rect">
            <a:avLst/>
          </a:prstGeom>
          <a:noFill/>
          <a:ln>
            <a:noFill/>
          </a:ln>
        </p:spPr>
      </p:pic>
      <p:sp>
        <p:nvSpPr>
          <p:cNvPr id="292" name="Google Shape;292;p39"/>
          <p:cNvSpPr txBox="1"/>
          <p:nvPr/>
        </p:nvSpPr>
        <p:spPr>
          <a:xfrm>
            <a:off x="136075" y="3578675"/>
            <a:ext cx="8640600" cy="1306200"/>
          </a:xfrm>
          <a:prstGeom prst="rect">
            <a:avLst/>
          </a:prstGeom>
          <a:noFill/>
          <a:ln>
            <a:noFill/>
          </a:ln>
        </p:spPr>
        <p:txBody>
          <a:bodyPr spcFirstLastPara="1" wrap="square" lIns="91425" tIns="91425" rIns="91425" bIns="91425" anchor="t" anchorCtr="0">
            <a:noAutofit/>
          </a:bodyPr>
          <a:lstStyle/>
          <a:p>
            <a:pPr marL="228600" lvl="0" indent="-228600" algn="just" rtl="0">
              <a:lnSpc>
                <a:spcPct val="115000"/>
              </a:lnSpc>
              <a:spcBef>
                <a:spcPts val="1200"/>
              </a:spcBef>
              <a:spcAft>
                <a:spcPts val="0"/>
              </a:spcAft>
              <a:buClr>
                <a:schemeClr val="dk1"/>
              </a:buClr>
              <a:buSzPts val="1100"/>
              <a:buFont typeface="Arial"/>
              <a:buNone/>
            </a:pPr>
            <a:r>
              <a:rPr lang="en" sz="1500" b="1">
                <a:solidFill>
                  <a:schemeClr val="dk1"/>
                </a:solidFill>
                <a:latin typeface="Times New Roman"/>
                <a:ea typeface="Times New Roman"/>
                <a:cs typeface="Times New Roman"/>
                <a:sym typeface="Times New Roman"/>
              </a:rPr>
              <a:t>    </a:t>
            </a:r>
            <a:r>
              <a:rPr lang="en" sz="1600" b="1">
                <a:solidFill>
                  <a:schemeClr val="dk1"/>
                </a:solidFill>
                <a:latin typeface="Times New Roman"/>
                <a:ea typeface="Times New Roman"/>
                <a:cs typeface="Times New Roman"/>
                <a:sym typeface="Times New Roman"/>
              </a:rPr>
              <a:t>Байгальд ээлтэй бүтээгдэхүүн, үйлдвэрлэл, тойрог эдийн засгийн загвар хөгжүүлэх талаар сурталчлан таниулах үйл ажиллагааг нэмэгдүүлбэл урт хугацаанд бараа бүтээгдэхүүнийг эргэлтэд дахин оруулж, хог хаягдлын хэмжээг бууруулах хэрэгцээ, сонирхол ХЗХ-ны гишүүдийн дунд өндөр байна. </a:t>
            </a:r>
            <a:endParaRPr sz="1600" b="1">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endParaRPr sz="15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9E2F3"/>
        </a:solidFill>
        <a:effectLst/>
      </p:bgPr>
    </p:bg>
    <p:spTree>
      <p:nvGrpSpPr>
        <p:cNvPr id="1" name="Shape 296"/>
        <p:cNvGrpSpPr/>
        <p:nvPr/>
      </p:nvGrpSpPr>
      <p:grpSpPr>
        <a:xfrm>
          <a:off x="0" y="0"/>
          <a:ext cx="0" cy="0"/>
          <a:chOff x="0" y="0"/>
          <a:chExt cx="0" cy="0"/>
        </a:xfrm>
      </p:grpSpPr>
      <p:sp>
        <p:nvSpPr>
          <p:cNvPr id="297" name="Google Shape;297;p40"/>
          <p:cNvSpPr txBox="1">
            <a:spLocks noGrp="1"/>
          </p:cNvSpPr>
          <p:nvPr>
            <p:ph type="body" idx="1"/>
          </p:nvPr>
        </p:nvSpPr>
        <p:spPr>
          <a:xfrm>
            <a:off x="311700" y="244925"/>
            <a:ext cx="8520600" cy="4324200"/>
          </a:xfrm>
          <a:prstGeom prst="rect">
            <a:avLst/>
          </a:prstGeom>
        </p:spPr>
        <p:txBody>
          <a:bodyPr spcFirstLastPara="1" wrap="square" lIns="91425" tIns="91425" rIns="91425" bIns="91425" anchor="t" anchorCtr="0">
            <a:noAutofit/>
          </a:bodyPr>
          <a:lstStyle/>
          <a:p>
            <a:pPr marL="228600" lvl="0" indent="-228600" algn="just" rtl="0">
              <a:spcBef>
                <a:spcPts val="1200"/>
              </a:spcBef>
              <a:spcAft>
                <a:spcPts val="0"/>
              </a:spcAft>
              <a:buNone/>
            </a:pPr>
            <a:r>
              <a:rPr lang="en" sz="1600" b="1" dirty="0">
                <a:solidFill>
                  <a:schemeClr val="dk1"/>
                </a:solidFill>
                <a:latin typeface="Times New Roman"/>
                <a:ea typeface="Times New Roman"/>
                <a:cs typeface="Times New Roman"/>
                <a:sym typeface="Times New Roman"/>
              </a:rPr>
              <a:t>9. </a:t>
            </a:r>
            <a:r>
              <a:rPr lang="en" sz="1700" b="1" dirty="0">
                <a:solidFill>
                  <a:schemeClr val="dk1"/>
                </a:solidFill>
                <a:latin typeface="Times New Roman"/>
                <a:ea typeface="Times New Roman"/>
                <a:cs typeface="Times New Roman"/>
                <a:sym typeface="Times New Roman"/>
              </a:rPr>
              <a:t> Байгальд ээлтэй ногоон санхүүжилт авах хэрэгцээ бүхий нийт гишүүний дийлэнх нь худалдаа, үйлдвэрлэл, үйлчилгээ, газар тариалан, мал аж ахуйн салбарт аж ахуй эрхэлдэг орон нутгийн, дээд боловсролтой, 46-55 насны, гэр бүлтэй, ХЗХ-ны гишүүн эмэгтэйчүүд байна. Энэ бүлгийн хүмүүс органик бүтээгдэхүүн үйлдвэрлэл, байгальд хөнөөл багатай цэвэр түүхий эд ашиглах, хог хаягдлыг багасгаж, хөрсний эрүүл мэндийг нэмэгдүүлдэг газар тариалан эрхлэх чиглэлээр санхүүжилтийг төсөл хөтөлбөр, ХЗХ болон банкнаас авах хэрэгцээтэй байна. </a:t>
            </a:r>
            <a:endParaRPr sz="1700" b="1" dirty="0">
              <a:solidFill>
                <a:schemeClr val="dk1"/>
              </a:solidFill>
              <a:latin typeface="Times New Roman"/>
              <a:ea typeface="Times New Roman"/>
              <a:cs typeface="Times New Roman"/>
              <a:sym typeface="Times New Roman"/>
            </a:endParaRPr>
          </a:p>
          <a:p>
            <a:pPr marL="228600" lvl="0" indent="-228600" algn="just" rtl="0">
              <a:spcBef>
                <a:spcPts val="1200"/>
              </a:spcBef>
              <a:spcAft>
                <a:spcPts val="0"/>
              </a:spcAft>
              <a:buNone/>
            </a:pPr>
            <a:r>
              <a:rPr lang="en" sz="1700" b="1" dirty="0">
                <a:solidFill>
                  <a:schemeClr val="dk1"/>
                </a:solidFill>
                <a:latin typeface="Times New Roman"/>
                <a:ea typeface="Times New Roman"/>
                <a:cs typeface="Times New Roman"/>
                <a:sym typeface="Times New Roman"/>
              </a:rPr>
              <a:t>10. Мөн ХЗХ-ны гишүүн БЖДҮ эрхлэгчдийн дийлэнх нь хөдлөх, үл хөдлөх хөрөнгө барьцаалж 10,0-50,0 сая төгрөгийг жилийн 3% хүртэлх боломжит хүүтэй, 5-аас дээш жилийн хугацаагаар авах санхүүгийн хэрэгцээтэй орон нутгийн ХЗХ-ны гишүүн эмэгтэйчүүд байгаа нь судалгааны үр дүнд харагдав. </a:t>
            </a:r>
            <a:endParaRPr sz="1700" b="1" dirty="0"/>
          </a:p>
        </p:txBody>
      </p:sp>
      <p:sp>
        <p:nvSpPr>
          <p:cNvPr id="298" name="Google Shape;298;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9E2F3"/>
        </a:solidFill>
        <a:effectLst/>
      </p:bgPr>
    </p:bg>
    <p:spTree>
      <p:nvGrpSpPr>
        <p:cNvPr id="1" name="Shape 302"/>
        <p:cNvGrpSpPr/>
        <p:nvPr/>
      </p:nvGrpSpPr>
      <p:grpSpPr>
        <a:xfrm>
          <a:off x="0" y="0"/>
          <a:ext cx="0" cy="0"/>
          <a:chOff x="0" y="0"/>
          <a:chExt cx="0" cy="0"/>
        </a:xfrm>
      </p:grpSpPr>
      <p:sp>
        <p:nvSpPr>
          <p:cNvPr id="303" name="Google Shape;303;p41"/>
          <p:cNvSpPr txBox="1">
            <a:spLocks noGrp="1"/>
          </p:cNvSpPr>
          <p:nvPr>
            <p:ph type="body" idx="1"/>
          </p:nvPr>
        </p:nvSpPr>
        <p:spPr>
          <a:xfrm>
            <a:off x="311700" y="195947"/>
            <a:ext cx="8520600" cy="4296600"/>
          </a:xfrm>
          <a:prstGeom prst="rect">
            <a:avLst/>
          </a:prstGeom>
        </p:spPr>
        <p:txBody>
          <a:bodyPr spcFirstLastPara="1" wrap="square" lIns="91425" tIns="91425" rIns="91425" bIns="91425" anchor="t" anchorCtr="0">
            <a:noAutofit/>
          </a:bodyPr>
          <a:lstStyle/>
          <a:p>
            <a:pPr marL="228600" lvl="0" indent="-228600" algn="just" rtl="0">
              <a:spcBef>
                <a:spcPts val="0"/>
              </a:spcBef>
              <a:spcAft>
                <a:spcPts val="0"/>
              </a:spcAft>
              <a:buNone/>
            </a:pPr>
            <a:endParaRPr sz="1500" b="1"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Clr>
                <a:schemeClr val="dk1"/>
              </a:buClr>
              <a:buSzPts val="1100"/>
              <a:buFont typeface="Arial"/>
              <a:buNone/>
            </a:pPr>
            <a:r>
              <a:rPr lang="en" sz="1700" b="1" dirty="0">
                <a:solidFill>
                  <a:schemeClr val="dk1"/>
                </a:solidFill>
                <a:latin typeface="Times New Roman"/>
                <a:ea typeface="Times New Roman"/>
                <a:cs typeface="Times New Roman"/>
                <a:sym typeface="Times New Roman"/>
              </a:rPr>
              <a:t>Хэрэв ХЗХ-ны гишүүн БЖДҮ эрхлэгчдэд хэрэгцээт байгальд ээлтэй ногоон санхүүжилт олгох тохиолдолд түүхий эд, бараа материалын үйлдвэрлэлд хэмнэлт бий болж, хог хаягдлын хэмжээ буурна гэдэгт ХЗХ-ны гишүүдийн дийлэнх нь итгэлтэй байна. Бодит байдалд ХЗХ-ны дийлэнх гишүүд жилийн 18%-аас дээш хувийн хүүтэй санхүүжилт авсан нь энэхүү судалгааны үр дүнд нотлогдсон ба энэ хүүгийн хувь хэмжээгээр ХЗХ-ны БЖДҮ эрхлэгчдийн дийлэнх нь 100,0-300,0 сая төгрөгийн байгальд ээлтэй ногоон санхүүгийн хэрэгцээтэй байгаа нь авсан зээлийн хэмжээ, хугацаатай уялдаа холбоо тааруу байна. СЗХ-ноос бэлтгэсэн ХЗХ-ны 2022 оны IV улирлын нэгтгэл тайланд хугацаатай хадгаламжийн жигнэсэн дундаж хүү сарын 1,2%, жилийн 14,4% </a:t>
            </a:r>
            <a:r>
              <a:rPr lang="en" sz="1700" b="1" i="1" dirty="0">
                <a:solidFill>
                  <a:schemeClr val="dk1"/>
                </a:solidFill>
                <a:latin typeface="Times New Roman"/>
                <a:ea typeface="Times New Roman"/>
                <a:cs typeface="Times New Roman"/>
                <a:sym typeface="Times New Roman"/>
              </a:rPr>
              <a:t>(хадгаламжийн хүүгийн болон үйл ажиллагааны зардал нь ХЗХ-ны зардлын бүтцийн 92,2% эзэлдэг)</a:t>
            </a:r>
            <a:r>
              <a:rPr lang="en" sz="1700" b="1" dirty="0">
                <a:solidFill>
                  <a:schemeClr val="dk1"/>
                </a:solidFill>
                <a:latin typeface="Times New Roman"/>
                <a:ea typeface="Times New Roman"/>
                <a:cs typeface="Times New Roman"/>
                <a:sym typeface="Times New Roman"/>
              </a:rPr>
              <a:t> тохиолдолд санхүүжүүлэх эх үүсвэрийн хүү энэхүү хувь хэмжээтэй харьцуулахад илүү байх шаардлагатай тул ХЗХ-ны гишүүн БЖДҮ эрхлэгчдийн байгальд ээлтэй ногоон санхүүгийн хэрэгцээг хангах боломж хязгаарлагдмал байна. </a:t>
            </a:r>
            <a:endParaRPr sz="1700" b="1"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Clr>
                <a:schemeClr val="dk1"/>
              </a:buClr>
              <a:buSzPts val="1100"/>
              <a:buFont typeface="Arial"/>
              <a:buNone/>
            </a:pPr>
            <a:r>
              <a:rPr lang="en" sz="1700" b="1" dirty="0">
                <a:solidFill>
                  <a:schemeClr val="dk1"/>
                </a:solidFill>
                <a:latin typeface="Times New Roman"/>
                <a:ea typeface="Times New Roman"/>
                <a:cs typeface="Times New Roman"/>
                <a:sym typeface="Times New Roman"/>
              </a:rPr>
              <a:t> </a:t>
            </a:r>
            <a:endParaRPr sz="1700" b="1" dirty="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sz="1700" b="1" dirty="0"/>
          </a:p>
        </p:txBody>
      </p:sp>
      <p:sp>
        <p:nvSpPr>
          <p:cNvPr id="304" name="Google Shape;304;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308"/>
        <p:cNvGrpSpPr/>
        <p:nvPr/>
      </p:nvGrpSpPr>
      <p:grpSpPr>
        <a:xfrm>
          <a:off x="0" y="0"/>
          <a:ext cx="0" cy="0"/>
          <a:chOff x="0" y="0"/>
          <a:chExt cx="0" cy="0"/>
        </a:xfrm>
      </p:grpSpPr>
      <p:sp>
        <p:nvSpPr>
          <p:cNvPr id="309" name="Google Shape;309;p42"/>
          <p:cNvSpPr txBox="1">
            <a:spLocks noGrp="1"/>
          </p:cNvSpPr>
          <p:nvPr>
            <p:ph type="body" idx="1"/>
          </p:nvPr>
        </p:nvSpPr>
        <p:spPr>
          <a:xfrm>
            <a:off x="163275" y="217725"/>
            <a:ext cx="8572500" cy="4680900"/>
          </a:xfrm>
          <a:prstGeom prst="rect">
            <a:avLst/>
          </a:prstGeom>
        </p:spPr>
        <p:txBody>
          <a:bodyPr spcFirstLastPara="1" wrap="square" lIns="91425" tIns="91425" rIns="91425" bIns="91425" anchor="t" anchorCtr="0">
            <a:noAutofit/>
          </a:bodyPr>
          <a:lstStyle/>
          <a:p>
            <a:pPr marL="457200" lvl="0" indent="-228600" algn="just" rtl="0">
              <a:lnSpc>
                <a:spcPct val="107000"/>
              </a:lnSpc>
              <a:spcBef>
                <a:spcPts val="0"/>
              </a:spcBef>
              <a:spcAft>
                <a:spcPts val="0"/>
              </a:spcAft>
              <a:buClr>
                <a:schemeClr val="dk1"/>
              </a:buClr>
              <a:buSzPts val="1100"/>
              <a:buFont typeface="Arial"/>
              <a:buNone/>
            </a:pPr>
            <a:r>
              <a:rPr lang="en" sz="1700" b="1">
                <a:solidFill>
                  <a:schemeClr val="dk1"/>
                </a:solidFill>
              </a:rPr>
              <a:t>·</a:t>
            </a:r>
            <a:r>
              <a:rPr lang="en" sz="1700" b="1">
                <a:solidFill>
                  <a:schemeClr val="dk1"/>
                </a:solidFill>
                <a:latin typeface="Times New Roman"/>
                <a:ea typeface="Times New Roman"/>
                <a:cs typeface="Times New Roman"/>
                <a:sym typeface="Times New Roman"/>
              </a:rPr>
              <a:t>      Нэгтгэн дүгнэхэд, ХЗХ-ны эрх бүхий ажилтан, гишүүн БЖДҮ-ийн дийлэнх нь ногоон санхүүжилтийн талаар, ялангуяа энэ нь нийгэм, байгаль орчны зорилгодоо хүрэхэд хэрхэн тусалж, өрсөлдөх чадвар, эрсдэлийг даван туулах чадварыг нэмэгдүүлэх талаар илүү ихийг мэдэх сонирхол, хүсэл эрмэлзэл өндөр байна.</a:t>
            </a:r>
            <a:endParaRPr sz="1700" b="1">
              <a:solidFill>
                <a:schemeClr val="dk1"/>
              </a:solidFill>
              <a:latin typeface="Times New Roman"/>
              <a:ea typeface="Times New Roman"/>
              <a:cs typeface="Times New Roman"/>
              <a:sym typeface="Times New Roman"/>
            </a:endParaRPr>
          </a:p>
          <a:p>
            <a:pPr marL="457200" lvl="0" indent="-228600" algn="just" rtl="0">
              <a:lnSpc>
                <a:spcPct val="107000"/>
              </a:lnSpc>
              <a:spcBef>
                <a:spcPts val="800"/>
              </a:spcBef>
              <a:spcAft>
                <a:spcPts val="0"/>
              </a:spcAft>
              <a:buNone/>
            </a:pPr>
            <a:r>
              <a:rPr lang="en" sz="1700" b="1">
                <a:solidFill>
                  <a:schemeClr val="dk1"/>
                </a:solidFill>
              </a:rPr>
              <a:t>·</a:t>
            </a:r>
            <a:r>
              <a:rPr lang="en" sz="1700" b="1">
                <a:solidFill>
                  <a:schemeClr val="dk1"/>
                </a:solidFill>
                <a:latin typeface="Times New Roman"/>
                <a:ea typeface="Times New Roman"/>
                <a:cs typeface="Times New Roman"/>
                <a:sym typeface="Times New Roman"/>
              </a:rPr>
              <a:t>   ХЗХ-ны эрх бүхий ажилтан, гишүүн БЖДҮ-ийн дийлэнх нь жендэрийн мэдрэмжтэй ногоон санхүүгээр дамжуулан чадавхаа бэхжүүлэх, сүлжээ байгуулах, зөвлөн туслах, сурталчлах, мөн ногоон санхүүгийн бүтээгдэхүүн, үйлчилгээг илүү төрөлжүүлсэн, хүртээмжтэй болгох эрэлт, сонирхолтой байгаа нь суурь чанарын судалгаагаар нотлогдов. </a:t>
            </a:r>
            <a:endParaRPr sz="1700" b="1">
              <a:solidFill>
                <a:schemeClr val="dk1"/>
              </a:solidFill>
              <a:latin typeface="Times New Roman"/>
              <a:ea typeface="Times New Roman"/>
              <a:cs typeface="Times New Roman"/>
              <a:sym typeface="Times New Roman"/>
            </a:endParaRPr>
          </a:p>
          <a:p>
            <a:pPr marL="457200" lvl="0" indent="-228600" algn="just" rtl="0">
              <a:lnSpc>
                <a:spcPct val="107000"/>
              </a:lnSpc>
              <a:spcBef>
                <a:spcPts val="800"/>
              </a:spcBef>
              <a:spcAft>
                <a:spcPts val="0"/>
              </a:spcAft>
              <a:buNone/>
            </a:pPr>
            <a:r>
              <a:rPr lang="en" sz="1700" b="1">
                <a:solidFill>
                  <a:schemeClr val="dk1"/>
                </a:solidFill>
              </a:rPr>
              <a:t>·</a:t>
            </a:r>
            <a:r>
              <a:rPr lang="en" sz="1700" b="1">
                <a:solidFill>
                  <a:schemeClr val="dk1"/>
                </a:solidFill>
                <a:latin typeface="Times New Roman"/>
                <a:ea typeface="Times New Roman"/>
                <a:cs typeface="Times New Roman"/>
                <a:sym typeface="Times New Roman"/>
              </a:rPr>
              <a:t>     ХЗХ-ны эрх бүхий ажилтан, гишүүдийн дийлэнх нь ногоон санхүүжилтийн тухай ойлголт, үр өгөөжийн талаар мэддэг ч түүнийг олж авах, бизнэстээ үр ашигтай ашиглах, хэрэгжүүлэх мэдлэг, ур чадвар дутмаг байна. </a:t>
            </a:r>
            <a:endParaRPr sz="1700" b="1">
              <a:solidFill>
                <a:schemeClr val="dk1"/>
              </a:solidFill>
              <a:latin typeface="Times New Roman"/>
              <a:ea typeface="Times New Roman"/>
              <a:cs typeface="Times New Roman"/>
              <a:sym typeface="Times New Roman"/>
            </a:endParaRPr>
          </a:p>
          <a:p>
            <a:pPr marL="457200" lvl="0" indent="-228600" algn="just" rtl="0">
              <a:lnSpc>
                <a:spcPct val="107000"/>
              </a:lnSpc>
              <a:spcBef>
                <a:spcPts val="800"/>
              </a:spcBef>
              <a:spcAft>
                <a:spcPts val="0"/>
              </a:spcAft>
              <a:buClr>
                <a:schemeClr val="dk1"/>
              </a:buClr>
              <a:buSzPts val="1100"/>
              <a:buFont typeface="Arial"/>
              <a:buNone/>
            </a:pPr>
            <a:endParaRPr sz="1700" b="1">
              <a:solidFill>
                <a:schemeClr val="dk1"/>
              </a:solidFill>
              <a:latin typeface="Times New Roman"/>
              <a:ea typeface="Times New Roman"/>
              <a:cs typeface="Times New Roman"/>
              <a:sym typeface="Times New Roman"/>
            </a:endParaRPr>
          </a:p>
          <a:p>
            <a:pPr marL="0" lvl="0" indent="0" algn="l" rtl="0">
              <a:spcBef>
                <a:spcPts val="800"/>
              </a:spcBef>
              <a:spcAft>
                <a:spcPts val="1200"/>
              </a:spcAft>
              <a:buNone/>
            </a:pPr>
            <a:endParaRPr/>
          </a:p>
        </p:txBody>
      </p:sp>
      <p:sp>
        <p:nvSpPr>
          <p:cNvPr id="310" name="Google Shape;310;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160725" y="470400"/>
            <a:ext cx="8722200" cy="572700"/>
          </a:xfrm>
          <a:prstGeom prst="rect">
            <a:avLst/>
          </a:prstGeom>
        </p:spPr>
        <p:txBody>
          <a:bodyPr spcFirstLastPara="1" wrap="square" lIns="91425" tIns="91425" rIns="91425" bIns="91425" anchor="t" anchorCtr="0">
            <a:normAutofit fontScale="90000"/>
          </a:bodyPr>
          <a:lstStyle/>
          <a:p>
            <a:pPr marL="228600" lvl="0" indent="-228600" algn="ctr" rtl="0">
              <a:lnSpc>
                <a:spcPct val="115000"/>
              </a:lnSpc>
              <a:spcBef>
                <a:spcPts val="1200"/>
              </a:spcBef>
              <a:spcAft>
                <a:spcPts val="0"/>
              </a:spcAft>
              <a:buNone/>
            </a:pPr>
            <a:r>
              <a:rPr lang="en" sz="2000" b="1" dirty="0">
                <a:solidFill>
                  <a:srgbClr val="0D5DDF"/>
                </a:solidFill>
                <a:latin typeface="Times New Roman"/>
                <a:ea typeface="Times New Roman"/>
                <a:cs typeface="Times New Roman"/>
                <a:sym typeface="Times New Roman"/>
              </a:rPr>
              <a:t> ХАДГАЛАМЖ, ЗЭЭЛИЙН ХОРШООНЫ ЭРХ БҮХИЙ АЛБАН ТУШААЛТНААС АВСАН СУДАЛГАА</a:t>
            </a:r>
            <a:endParaRPr sz="2000" b="1" dirty="0">
              <a:solidFill>
                <a:srgbClr val="0D5DDF"/>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200" dirty="0">
                <a:latin typeface="Times New Roman"/>
                <a:ea typeface="Times New Roman"/>
                <a:cs typeface="Times New Roman"/>
                <a:sym typeface="Times New Roman"/>
              </a:rPr>
              <a:t> </a:t>
            </a:r>
            <a:endParaRPr sz="1200" dirty="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200" dirty="0">
                <a:latin typeface="Times New Roman"/>
                <a:ea typeface="Times New Roman"/>
                <a:cs typeface="Times New Roman"/>
                <a:sym typeface="Times New Roman"/>
              </a:rPr>
              <a:t>              </a:t>
            </a:r>
            <a:r>
              <a:rPr lang="en" sz="1533" b="1" dirty="0">
                <a:latin typeface="Times New Roman"/>
                <a:ea typeface="Times New Roman"/>
                <a:cs typeface="Times New Roman"/>
                <a:sym typeface="Times New Roman"/>
              </a:rPr>
              <a:t> </a:t>
            </a:r>
            <a:r>
              <a:rPr lang="en" sz="2111" b="1" dirty="0">
                <a:solidFill>
                  <a:schemeClr val="accent1"/>
                </a:solidFill>
                <a:latin typeface="Times New Roman"/>
                <a:ea typeface="Times New Roman"/>
                <a:cs typeface="Times New Roman"/>
                <a:sym typeface="Times New Roman"/>
              </a:rPr>
              <a:t>Судалгааны үе шат: </a:t>
            </a:r>
            <a:endParaRPr sz="2111" b="1" dirty="0">
              <a:solidFill>
                <a:schemeClr val="accen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2000" b="1" dirty="0">
              <a:solidFill>
                <a:schemeClr val="accent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sz="1200" dirty="0">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sz="1200" dirty="0">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sz="1200" dirty="0">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sz="1200" dirty="0">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sz="1200" dirty="0">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sz="1200" dirty="0">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en" sz="2000" b="1" dirty="0">
                <a:solidFill>
                  <a:srgbClr val="085631"/>
                </a:solidFill>
                <a:latin typeface="Times New Roman"/>
                <a:ea typeface="Times New Roman"/>
                <a:cs typeface="Times New Roman"/>
                <a:sym typeface="Times New Roman"/>
              </a:rPr>
              <a:t>         </a:t>
            </a:r>
            <a:r>
              <a:rPr lang="en" sz="2111" b="1" dirty="0">
                <a:solidFill>
                  <a:schemeClr val="accent1"/>
                </a:solidFill>
                <a:latin typeface="Times New Roman"/>
                <a:ea typeface="Times New Roman"/>
                <a:cs typeface="Times New Roman"/>
                <a:sym typeface="Times New Roman"/>
              </a:rPr>
              <a:t>Судалгааны хамрах хугацаа:</a:t>
            </a:r>
            <a:endParaRPr sz="2111" b="1" dirty="0">
              <a:solidFill>
                <a:schemeClr val="accent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en" sz="1977" b="1" dirty="0">
                <a:solidFill>
                  <a:srgbClr val="085631"/>
                </a:solidFill>
                <a:latin typeface="Times New Roman"/>
                <a:ea typeface="Times New Roman"/>
                <a:cs typeface="Times New Roman"/>
                <a:sym typeface="Times New Roman"/>
              </a:rPr>
              <a:t> </a:t>
            </a:r>
            <a:endParaRPr dirty="0"/>
          </a:p>
        </p:txBody>
      </p:sp>
      <p:sp>
        <p:nvSpPr>
          <p:cNvPr id="78" name="Google Shape;78;p16"/>
          <p:cNvSpPr/>
          <p:nvPr/>
        </p:nvSpPr>
        <p:spPr>
          <a:xfrm>
            <a:off x="907700" y="1835696"/>
            <a:ext cx="2844300" cy="412500"/>
          </a:xfrm>
          <a:prstGeom prst="rect">
            <a:avLst/>
          </a:prstGeom>
          <a:solidFill>
            <a:srgbClr val="085631"/>
          </a:solidFill>
          <a:ln>
            <a:noFill/>
          </a:ln>
        </p:spPr>
        <p:txBody>
          <a:bodyPr spcFirstLastPara="1" wrap="square" lIns="91425" tIns="45700" rIns="91425" bIns="45700" anchor="ctr" anchorCtr="0">
            <a:noAutofit/>
          </a:bodyPr>
          <a:lstStyle/>
          <a:p>
            <a:pPr marL="0" lvl="0" indent="0" algn="just" rtl="0">
              <a:lnSpc>
                <a:spcPct val="115000"/>
              </a:lnSpc>
              <a:spcBef>
                <a:spcPts val="0"/>
              </a:spcBef>
              <a:spcAft>
                <a:spcPts val="0"/>
              </a:spcAft>
              <a:buClr>
                <a:schemeClr val="dk1"/>
              </a:buClr>
              <a:buSzPts val="1100"/>
              <a:buFont typeface="Arial"/>
              <a:buNone/>
            </a:pPr>
            <a:r>
              <a:rPr lang="en" sz="1500" b="1" dirty="0">
                <a:solidFill>
                  <a:schemeClr val="lt1"/>
                </a:solidFill>
                <a:latin typeface="Times New Roman"/>
                <a:ea typeface="Times New Roman"/>
                <a:cs typeface="Times New Roman"/>
                <a:sym typeface="Times New Roman"/>
              </a:rPr>
              <a:t>Тоон мэдээлэл</a:t>
            </a:r>
            <a:r>
              <a:rPr lang="en" sz="1500" b="1" dirty="0">
                <a:solidFill>
                  <a:schemeClr val="dk1"/>
                </a:solidFill>
                <a:latin typeface="Times New Roman"/>
                <a:ea typeface="Times New Roman"/>
                <a:cs typeface="Times New Roman"/>
                <a:sym typeface="Times New Roman"/>
              </a:rPr>
              <a:t> </a:t>
            </a:r>
            <a:r>
              <a:rPr lang="en" sz="1500" b="1" dirty="0">
                <a:solidFill>
                  <a:schemeClr val="lt1"/>
                </a:solidFill>
                <a:latin typeface="Times New Roman"/>
                <a:ea typeface="Times New Roman"/>
                <a:cs typeface="Times New Roman"/>
                <a:sym typeface="Times New Roman"/>
              </a:rPr>
              <a:t>цуглуулах</a:t>
            </a:r>
            <a:endParaRPr sz="1500" dirty="0"/>
          </a:p>
        </p:txBody>
      </p:sp>
      <p:sp>
        <p:nvSpPr>
          <p:cNvPr id="79" name="Google Shape;79;p16"/>
          <p:cNvSpPr/>
          <p:nvPr/>
        </p:nvSpPr>
        <p:spPr>
          <a:xfrm>
            <a:off x="907500" y="2389402"/>
            <a:ext cx="2844300" cy="466200"/>
          </a:xfrm>
          <a:prstGeom prst="rect">
            <a:avLst/>
          </a:prstGeom>
          <a:solidFill>
            <a:srgbClr val="0B7140"/>
          </a:solidFill>
          <a:ln>
            <a:noFill/>
          </a:ln>
        </p:spPr>
        <p:txBody>
          <a:bodyPr spcFirstLastPara="1" wrap="square" lIns="91425" tIns="45700" rIns="91425" bIns="45700" anchor="ctr" anchorCtr="0">
            <a:noAutofit/>
          </a:bodyPr>
          <a:lstStyle/>
          <a:p>
            <a:pPr marL="0" lvl="0" indent="0" algn="just" rtl="0">
              <a:lnSpc>
                <a:spcPct val="115000"/>
              </a:lnSpc>
              <a:spcBef>
                <a:spcPts val="0"/>
              </a:spcBef>
              <a:spcAft>
                <a:spcPts val="0"/>
              </a:spcAft>
              <a:buClr>
                <a:schemeClr val="dk1"/>
              </a:buClr>
              <a:buSzPts val="1100"/>
              <a:buFont typeface="Arial"/>
              <a:buNone/>
            </a:pPr>
            <a:r>
              <a:rPr lang="en" sz="1500" b="1">
                <a:solidFill>
                  <a:schemeClr val="lt1"/>
                </a:solidFill>
                <a:latin typeface="Times New Roman"/>
                <a:ea typeface="Times New Roman"/>
                <a:cs typeface="Times New Roman"/>
                <a:sym typeface="Times New Roman"/>
              </a:rPr>
              <a:t>Чанарын мэдээлэл цуглуулах</a:t>
            </a:r>
            <a:endParaRPr sz="1500"/>
          </a:p>
        </p:txBody>
      </p:sp>
      <p:sp>
        <p:nvSpPr>
          <p:cNvPr id="80" name="Google Shape;80;p16"/>
          <p:cNvSpPr/>
          <p:nvPr/>
        </p:nvSpPr>
        <p:spPr>
          <a:xfrm>
            <a:off x="4987400" y="2339551"/>
            <a:ext cx="3435900" cy="515100"/>
          </a:xfrm>
          <a:prstGeom prst="rect">
            <a:avLst/>
          </a:prstGeom>
          <a:solidFill>
            <a:srgbClr val="0B7743"/>
          </a:solidFill>
          <a:ln>
            <a:noFill/>
          </a:ln>
        </p:spPr>
        <p:txBody>
          <a:bodyPr spcFirstLastPara="1" wrap="square" lIns="91425" tIns="45700" rIns="91425" bIns="45700" anchor="ctr" anchorCtr="0">
            <a:noAutofit/>
          </a:bodyPr>
          <a:lstStyle/>
          <a:p>
            <a:pPr marL="0" lvl="0" indent="0" algn="just" rtl="0">
              <a:lnSpc>
                <a:spcPct val="115000"/>
              </a:lnSpc>
              <a:spcBef>
                <a:spcPts val="0"/>
              </a:spcBef>
              <a:spcAft>
                <a:spcPts val="0"/>
              </a:spcAft>
              <a:buClr>
                <a:schemeClr val="dk1"/>
              </a:buClr>
              <a:buSzPts val="1100"/>
              <a:buFont typeface="Arial"/>
              <a:buNone/>
            </a:pPr>
            <a:r>
              <a:rPr lang="en" sz="1500" b="1" dirty="0">
                <a:solidFill>
                  <a:schemeClr val="lt1"/>
                </a:solidFill>
                <a:latin typeface="Times New Roman"/>
                <a:ea typeface="Times New Roman"/>
                <a:cs typeface="Times New Roman"/>
                <a:sym typeface="Times New Roman"/>
              </a:rPr>
              <a:t>Чанарын судалгаанд дүн шинжилгээ хий</a:t>
            </a:r>
            <a:r>
              <a:rPr lang="en" sz="1500" dirty="0">
                <a:solidFill>
                  <a:schemeClr val="lt1"/>
                </a:solidFill>
                <a:latin typeface="Times New Roman"/>
                <a:ea typeface="Times New Roman"/>
                <a:cs typeface="Times New Roman"/>
                <a:sym typeface="Times New Roman"/>
              </a:rPr>
              <a:t>х</a:t>
            </a:r>
            <a:endParaRPr sz="1500" dirty="0"/>
          </a:p>
        </p:txBody>
      </p:sp>
      <p:grpSp>
        <p:nvGrpSpPr>
          <p:cNvPr id="81" name="Google Shape;81;p16"/>
          <p:cNvGrpSpPr/>
          <p:nvPr/>
        </p:nvGrpSpPr>
        <p:grpSpPr>
          <a:xfrm>
            <a:off x="955633" y="3654039"/>
            <a:ext cx="2844314" cy="572702"/>
            <a:chOff x="2789785" y="1323164"/>
            <a:chExt cx="5221800" cy="731700"/>
          </a:xfrm>
        </p:grpSpPr>
        <p:sp>
          <p:nvSpPr>
            <p:cNvPr id="82" name="Google Shape;82;p16"/>
            <p:cNvSpPr/>
            <p:nvPr/>
          </p:nvSpPr>
          <p:spPr>
            <a:xfrm>
              <a:off x="2789785" y="1323164"/>
              <a:ext cx="5221800" cy="731700"/>
            </a:xfrm>
            <a:prstGeom prst="rect">
              <a:avLst/>
            </a:prstGeom>
            <a:solidFill>
              <a:srgbClr val="08563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83" name="Google Shape;83;p16"/>
            <p:cNvSpPr txBox="1"/>
            <p:nvPr/>
          </p:nvSpPr>
          <p:spPr>
            <a:xfrm>
              <a:off x="2914389" y="1407440"/>
              <a:ext cx="4765800" cy="575400"/>
            </a:xfrm>
            <a:prstGeom prst="rect">
              <a:avLst/>
            </a:prstGeom>
            <a:noFill/>
            <a:ln>
              <a:noFill/>
            </a:ln>
          </p:spPr>
          <p:txBody>
            <a:bodyPr spcFirstLastPara="1" wrap="square" lIns="91425" tIns="45700" rIns="91425" bIns="45700" anchor="ctr" anchorCtr="0">
              <a:noAutofit/>
            </a:bodyPr>
            <a:lstStyle/>
            <a:p>
              <a:pPr marL="0" lvl="0" indent="0" algn="just" rtl="0">
                <a:lnSpc>
                  <a:spcPct val="115000"/>
                </a:lnSpc>
                <a:spcBef>
                  <a:spcPts val="0"/>
                </a:spcBef>
                <a:spcAft>
                  <a:spcPts val="0"/>
                </a:spcAft>
                <a:buClr>
                  <a:schemeClr val="dk1"/>
                </a:buClr>
                <a:buSzPts val="1100"/>
                <a:buFont typeface="Arial"/>
                <a:buNone/>
              </a:pPr>
              <a:r>
                <a:rPr lang="en" sz="1800" b="1">
                  <a:solidFill>
                    <a:schemeClr val="lt1"/>
                  </a:solidFill>
                  <a:latin typeface="Times New Roman"/>
                  <a:ea typeface="Times New Roman"/>
                  <a:cs typeface="Times New Roman"/>
                  <a:sym typeface="Times New Roman"/>
                </a:rPr>
                <a:t>  2023 оны 02 сарын 20  </a:t>
              </a:r>
              <a:endParaRPr sz="1800" b="1">
                <a:solidFill>
                  <a:schemeClr val="lt1"/>
                </a:solidFill>
                <a:latin typeface="Roboto"/>
                <a:ea typeface="Roboto"/>
                <a:cs typeface="Roboto"/>
                <a:sym typeface="Roboto"/>
              </a:endParaRPr>
            </a:p>
          </p:txBody>
        </p:sp>
      </p:grpSp>
      <p:sp>
        <p:nvSpPr>
          <p:cNvPr id="84" name="Google Shape;84;p16"/>
          <p:cNvSpPr/>
          <p:nvPr/>
        </p:nvSpPr>
        <p:spPr>
          <a:xfrm>
            <a:off x="5241925" y="3645569"/>
            <a:ext cx="2773800" cy="572700"/>
          </a:xfrm>
          <a:prstGeom prst="rect">
            <a:avLst/>
          </a:prstGeom>
          <a:solidFill>
            <a:srgbClr val="0B7140"/>
          </a:solidFill>
          <a:ln>
            <a:noFill/>
          </a:ln>
        </p:spPr>
        <p:txBody>
          <a:bodyPr spcFirstLastPara="1" wrap="square" lIns="91425" tIns="45700" rIns="91425" bIns="45700" anchor="ctr" anchorCtr="0">
            <a:noAutofit/>
          </a:bodyPr>
          <a:lstStyle/>
          <a:p>
            <a:pPr marL="0" lvl="0" indent="0" algn="just" rtl="0">
              <a:lnSpc>
                <a:spcPct val="115000"/>
              </a:lnSpc>
              <a:spcBef>
                <a:spcPts val="0"/>
              </a:spcBef>
              <a:spcAft>
                <a:spcPts val="0"/>
              </a:spcAft>
              <a:buClr>
                <a:schemeClr val="dk1"/>
              </a:buClr>
              <a:buSzPts val="1100"/>
              <a:buFont typeface="Arial"/>
              <a:buNone/>
            </a:pPr>
            <a:r>
              <a:rPr lang="en" sz="1800" b="1" dirty="0">
                <a:solidFill>
                  <a:schemeClr val="lt1"/>
                </a:solidFill>
                <a:latin typeface="Times New Roman"/>
                <a:ea typeface="Times New Roman"/>
                <a:cs typeface="Times New Roman"/>
                <a:sym typeface="Times New Roman"/>
              </a:rPr>
              <a:t>  2023 оны 06 сарын 09</a:t>
            </a:r>
            <a:endParaRPr sz="1800" b="1" dirty="0">
              <a:solidFill>
                <a:schemeClr val="lt1"/>
              </a:solidFill>
            </a:endParaRPr>
          </a:p>
        </p:txBody>
      </p:sp>
      <p:sp>
        <p:nvSpPr>
          <p:cNvPr id="85" name="Google Shape;85;p16"/>
          <p:cNvSpPr/>
          <p:nvPr/>
        </p:nvSpPr>
        <p:spPr>
          <a:xfrm>
            <a:off x="3891618" y="3749200"/>
            <a:ext cx="946200" cy="246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1"/>
              </a:solidFill>
            </a:endParaRPr>
          </a:p>
        </p:txBody>
      </p:sp>
      <p:sp>
        <p:nvSpPr>
          <p:cNvPr id="86" name="Google Shape;86;p16"/>
          <p:cNvSpPr/>
          <p:nvPr/>
        </p:nvSpPr>
        <p:spPr>
          <a:xfrm>
            <a:off x="4987400" y="1784819"/>
            <a:ext cx="3485100" cy="412500"/>
          </a:xfrm>
          <a:prstGeom prst="rect">
            <a:avLst/>
          </a:prstGeom>
          <a:solidFill>
            <a:srgbClr val="0B7743"/>
          </a:solidFill>
          <a:ln>
            <a:noFill/>
          </a:ln>
        </p:spPr>
        <p:txBody>
          <a:bodyPr spcFirstLastPara="1" wrap="square" lIns="91425" tIns="45700" rIns="91425" bIns="45700" anchor="ctr" anchorCtr="0">
            <a:noAutofit/>
          </a:bodyPr>
          <a:lstStyle/>
          <a:p>
            <a:pPr marL="0" lvl="0" indent="0" algn="just" rtl="0">
              <a:lnSpc>
                <a:spcPct val="115000"/>
              </a:lnSpc>
              <a:spcBef>
                <a:spcPts val="0"/>
              </a:spcBef>
              <a:spcAft>
                <a:spcPts val="0"/>
              </a:spcAft>
              <a:buNone/>
            </a:pPr>
            <a:endParaRPr sz="1700" b="1" dirty="0">
              <a:solidFill>
                <a:schemeClr val="lt1"/>
              </a:solidFill>
              <a:latin typeface="Times New Roman"/>
              <a:ea typeface="Times New Roman"/>
              <a:cs typeface="Times New Roman"/>
              <a:sym typeface="Times New Roman"/>
            </a:endParaRPr>
          </a:p>
          <a:p>
            <a:pPr marL="0" lvl="0" indent="0" algn="just" rtl="0">
              <a:lnSpc>
                <a:spcPct val="115000"/>
              </a:lnSpc>
              <a:spcBef>
                <a:spcPts val="0"/>
              </a:spcBef>
              <a:spcAft>
                <a:spcPts val="0"/>
              </a:spcAft>
              <a:buClr>
                <a:schemeClr val="dk1"/>
              </a:buClr>
              <a:buSzPts val="1100"/>
              <a:buFont typeface="Arial"/>
              <a:buNone/>
            </a:pPr>
            <a:r>
              <a:rPr lang="en" sz="1500" b="1" dirty="0">
                <a:solidFill>
                  <a:schemeClr val="lt1"/>
                </a:solidFill>
                <a:latin typeface="Times New Roman"/>
                <a:ea typeface="Times New Roman"/>
                <a:cs typeface="Times New Roman"/>
                <a:sym typeface="Times New Roman"/>
              </a:rPr>
              <a:t>Тоон судалгаанд дүн шинжилгээ хий</a:t>
            </a:r>
            <a:r>
              <a:rPr lang="en" sz="1500" dirty="0">
                <a:solidFill>
                  <a:schemeClr val="lt1"/>
                </a:solidFill>
                <a:latin typeface="Times New Roman"/>
                <a:ea typeface="Times New Roman"/>
                <a:cs typeface="Times New Roman"/>
                <a:sym typeface="Times New Roman"/>
              </a:rPr>
              <a:t>х</a:t>
            </a:r>
            <a:endParaRPr sz="1500" dirty="0">
              <a:solidFill>
                <a:schemeClr val="lt1"/>
              </a:solidFill>
              <a:latin typeface="Roboto"/>
              <a:ea typeface="Roboto"/>
              <a:cs typeface="Roboto"/>
              <a:sym typeface="Roboto"/>
            </a:endParaRPr>
          </a:p>
          <a:p>
            <a:pPr marL="0" lvl="0" indent="0" algn="l" rtl="0">
              <a:spcBef>
                <a:spcPts val="0"/>
              </a:spcBef>
              <a:spcAft>
                <a:spcPts val="0"/>
              </a:spcAft>
              <a:buNone/>
            </a:pPr>
            <a:endParaRPr dirty="0"/>
          </a:p>
        </p:txBody>
      </p:sp>
      <p:sp>
        <p:nvSpPr>
          <p:cNvPr id="87" name="Google Shape;87;p16"/>
          <p:cNvSpPr/>
          <p:nvPr/>
        </p:nvSpPr>
        <p:spPr>
          <a:xfrm>
            <a:off x="3896600" y="1914112"/>
            <a:ext cx="946200" cy="246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 name="Google Shape;88;p16"/>
          <p:cNvSpPr/>
          <p:nvPr/>
        </p:nvSpPr>
        <p:spPr>
          <a:xfrm>
            <a:off x="3887148" y="2448300"/>
            <a:ext cx="946200" cy="246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9" name="Google Shape;89;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314"/>
        <p:cNvGrpSpPr/>
        <p:nvPr/>
      </p:nvGrpSpPr>
      <p:grpSpPr>
        <a:xfrm>
          <a:off x="0" y="0"/>
          <a:ext cx="0" cy="0"/>
          <a:chOff x="0" y="0"/>
          <a:chExt cx="0" cy="0"/>
        </a:xfrm>
      </p:grpSpPr>
      <p:sp>
        <p:nvSpPr>
          <p:cNvPr id="315" name="Google Shape;315;p43"/>
          <p:cNvSpPr txBox="1">
            <a:spLocks noGrp="1"/>
          </p:cNvSpPr>
          <p:nvPr>
            <p:ph type="body" idx="1"/>
          </p:nvPr>
        </p:nvSpPr>
        <p:spPr>
          <a:xfrm>
            <a:off x="122475" y="557900"/>
            <a:ext cx="8709900" cy="4000200"/>
          </a:xfrm>
          <a:prstGeom prst="rect">
            <a:avLst/>
          </a:prstGeom>
        </p:spPr>
        <p:txBody>
          <a:bodyPr spcFirstLastPara="1" wrap="square" lIns="91425" tIns="91425" rIns="91425" bIns="91425" anchor="t" anchorCtr="0">
            <a:noAutofit/>
          </a:bodyPr>
          <a:lstStyle/>
          <a:p>
            <a:pPr marL="457200" lvl="0" indent="-228600" algn="just" rtl="0">
              <a:lnSpc>
                <a:spcPct val="107000"/>
              </a:lnSpc>
              <a:spcBef>
                <a:spcPts val="0"/>
              </a:spcBef>
              <a:spcAft>
                <a:spcPts val="0"/>
              </a:spcAft>
              <a:buClr>
                <a:schemeClr val="dk1"/>
              </a:buClr>
              <a:buSzPts val="1100"/>
              <a:buFont typeface="Arial"/>
              <a:buNone/>
            </a:pPr>
            <a:r>
              <a:rPr lang="en" sz="1700" b="1">
                <a:solidFill>
                  <a:schemeClr val="dk1"/>
                </a:solidFill>
              </a:rPr>
              <a:t>·</a:t>
            </a:r>
            <a:r>
              <a:rPr lang="en" sz="1700" b="1">
                <a:solidFill>
                  <a:schemeClr val="dk1"/>
                </a:solidFill>
                <a:latin typeface="Times New Roman"/>
                <a:ea typeface="Times New Roman"/>
                <a:cs typeface="Times New Roman"/>
                <a:sym typeface="Times New Roman"/>
              </a:rPr>
              <a:t> ХЗХ-ны эрх бүхий албан тушаалтан, гишүүдийн ногоон санхүүжилтийг нэвтрүүлэхэд тулгарч буй гол бэрхшээлүүд нь бодлого, журам, заавар, дэмжлэг, сургалт, бүтээгдэхүүн үйлчилгээ байхгүй, санхүүгийн эх үүсвэр, техникийн чадавх хязгаарлагдмал, зээлийн хүү өндөр, мэдээлэл дутмаг байна. </a:t>
            </a:r>
            <a:endParaRPr sz="1700" b="1">
              <a:solidFill>
                <a:schemeClr val="dk1"/>
              </a:solidFill>
              <a:latin typeface="Times New Roman"/>
              <a:ea typeface="Times New Roman"/>
              <a:cs typeface="Times New Roman"/>
              <a:sym typeface="Times New Roman"/>
            </a:endParaRPr>
          </a:p>
          <a:p>
            <a:pPr marL="457200" lvl="0" indent="-228600" algn="just" rtl="0">
              <a:lnSpc>
                <a:spcPct val="107000"/>
              </a:lnSpc>
              <a:spcBef>
                <a:spcPts val="800"/>
              </a:spcBef>
              <a:spcAft>
                <a:spcPts val="0"/>
              </a:spcAft>
              <a:buClr>
                <a:schemeClr val="dk1"/>
              </a:buClr>
              <a:buSzPts val="1100"/>
              <a:buFont typeface="Arial"/>
              <a:buNone/>
            </a:pPr>
            <a:r>
              <a:rPr lang="en" sz="1700" b="1">
                <a:solidFill>
                  <a:schemeClr val="dk1"/>
                </a:solidFill>
              </a:rPr>
              <a:t>·</a:t>
            </a:r>
            <a:r>
              <a:rPr lang="en" sz="1700" b="1">
                <a:solidFill>
                  <a:schemeClr val="dk1"/>
                </a:solidFill>
                <a:latin typeface="Times New Roman"/>
                <a:ea typeface="Times New Roman"/>
                <a:cs typeface="Times New Roman"/>
                <a:sym typeface="Times New Roman"/>
              </a:rPr>
              <a:t> Судалгаанд мөн жендэрийн мэдрэмжтэй ногоон санхүүжилтийг сайжруулах зарим сайн туршлага, боломжуудыг онцлон тэмдэглэсэн, тухайлбал, жендэрийн тэгш байдлыг хангах өнөөгийн тогтолцоо, арга хэрэгсэл, уур амьсгалын үйл ажиллагаанд гишүүдийн эрх мэдэл, оролцоог дэмжих санаачилга, төслүүд, бусад оролцогчидтой хамтран ажиллах боломжит түншлэл, хамтын ажиллагаа зэрэг.</a:t>
            </a:r>
            <a:endParaRPr sz="1700" b="1">
              <a:solidFill>
                <a:schemeClr val="dk1"/>
              </a:solidFill>
              <a:latin typeface="Times New Roman"/>
              <a:ea typeface="Times New Roman"/>
              <a:cs typeface="Times New Roman"/>
              <a:sym typeface="Times New Roman"/>
            </a:endParaRPr>
          </a:p>
          <a:p>
            <a:pPr marL="457200" lvl="0" indent="-228600" algn="just" rtl="0">
              <a:spcBef>
                <a:spcPts val="800"/>
              </a:spcBef>
              <a:spcAft>
                <a:spcPts val="0"/>
              </a:spcAft>
              <a:buClr>
                <a:schemeClr val="dk1"/>
              </a:buClr>
              <a:buSzPts val="1100"/>
              <a:buFont typeface="Arial"/>
              <a:buNone/>
            </a:pPr>
            <a:r>
              <a:rPr lang="en" sz="1400" b="1">
                <a:solidFill>
                  <a:schemeClr val="dk1"/>
                </a:solidFill>
              </a:rPr>
              <a:t>·</a:t>
            </a:r>
            <a:r>
              <a:rPr lang="en" sz="1400" b="1">
                <a:solidFill>
                  <a:schemeClr val="dk1"/>
                </a:solidFill>
                <a:latin typeface="Times New Roman"/>
                <a:ea typeface="Times New Roman"/>
                <a:cs typeface="Times New Roman"/>
                <a:sym typeface="Times New Roman"/>
              </a:rPr>
              <a:t>   </a:t>
            </a:r>
            <a:r>
              <a:rPr lang="en" sz="1700" b="1">
                <a:solidFill>
                  <a:schemeClr val="dk1"/>
                </a:solidFill>
                <a:latin typeface="Times New Roman"/>
                <a:ea typeface="Times New Roman"/>
                <a:cs typeface="Times New Roman"/>
                <a:sym typeface="Times New Roman"/>
              </a:rPr>
              <a:t>ХЗХ-ны салбарт нийлүүлэлт тал дээр хүйсийн ялгаварлал бага байгаа бол эрэлт хэрэгцээ талаас эмэгтэйчүүдэд тулгарч буй бэрхшээлүүд байгаа тул ХЗХ-ны байгальд ээлтэй ногоон санхүүжилтийн салбарын мэдлэгийн ойлголт зөрүүг багасгах шаардлагатай байна. </a:t>
            </a:r>
            <a:endParaRPr sz="1700"/>
          </a:p>
        </p:txBody>
      </p:sp>
      <p:sp>
        <p:nvSpPr>
          <p:cNvPr id="316" name="Google Shape;316;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320"/>
        <p:cNvGrpSpPr/>
        <p:nvPr/>
      </p:nvGrpSpPr>
      <p:grpSpPr>
        <a:xfrm>
          <a:off x="0" y="0"/>
          <a:ext cx="0" cy="0"/>
          <a:chOff x="0" y="0"/>
          <a:chExt cx="0" cy="0"/>
        </a:xfrm>
      </p:grpSpPr>
      <p:sp>
        <p:nvSpPr>
          <p:cNvPr id="321" name="Google Shape;321;p44"/>
          <p:cNvSpPr txBox="1">
            <a:spLocks noGrp="1"/>
          </p:cNvSpPr>
          <p:nvPr>
            <p:ph type="body" idx="1"/>
          </p:nvPr>
        </p:nvSpPr>
        <p:spPr>
          <a:xfrm>
            <a:off x="-136075" y="530675"/>
            <a:ext cx="8940000" cy="4038300"/>
          </a:xfrm>
          <a:prstGeom prst="rect">
            <a:avLst/>
          </a:prstGeom>
        </p:spPr>
        <p:txBody>
          <a:bodyPr spcFirstLastPara="1" wrap="square" lIns="91425" tIns="91425" rIns="91425" bIns="91425" anchor="t" anchorCtr="0">
            <a:noAutofit/>
          </a:bodyPr>
          <a:lstStyle/>
          <a:p>
            <a:pPr marL="457200" lvl="0" indent="-228600" algn="just" rtl="0">
              <a:spcBef>
                <a:spcPts val="0"/>
              </a:spcBef>
              <a:spcAft>
                <a:spcPts val="0"/>
              </a:spcAft>
              <a:buNone/>
            </a:pPr>
            <a:r>
              <a:rPr lang="en" sz="1400" b="1">
                <a:solidFill>
                  <a:schemeClr val="dk1"/>
                </a:solidFill>
              </a:rPr>
              <a:t>  </a:t>
            </a:r>
            <a:r>
              <a:rPr lang="en" sz="1500" b="1">
                <a:solidFill>
                  <a:schemeClr val="dk1"/>
                </a:solidFill>
              </a:rPr>
              <a:t> </a:t>
            </a:r>
            <a:r>
              <a:rPr lang="en" sz="1700" b="1">
                <a:solidFill>
                  <a:schemeClr val="dk1"/>
                </a:solidFill>
                <a:latin typeface="Times New Roman"/>
                <a:ea typeface="Times New Roman"/>
                <a:cs typeface="Times New Roman"/>
                <a:sym typeface="Times New Roman"/>
              </a:rPr>
              <a:t>ХЗХ-ны салбарт хүйсийн ялгаварлал бага, харин байгальд ээлтэй ногоон санхүүжилтийн талаарх ерөнхий болон нарийвчилсан мэдээлэл хангалтгүй тул ХЗХ-ны эрх бүхий албан тушаалтан, гишүүн БЖДҮ эрхлэгчдэд ногоон санхүүжилтийн талаар таниулга, ухуулга, сурталчилгааг хүргэх ажлыг эрчимтэй хийж, мэдлэгийг тэлэн, чадавхыг сайжруулах шаардлагатай гэж дүгнэж байна. </a:t>
            </a:r>
            <a:endParaRPr sz="1700" b="1">
              <a:solidFill>
                <a:schemeClr val="dk1"/>
              </a:solidFill>
              <a:latin typeface="Times New Roman"/>
              <a:ea typeface="Times New Roman"/>
              <a:cs typeface="Times New Roman"/>
              <a:sym typeface="Times New Roman"/>
            </a:endParaRPr>
          </a:p>
          <a:p>
            <a:pPr marL="457200" lvl="0" indent="-228600" algn="just" rtl="0">
              <a:spcBef>
                <a:spcPts val="0"/>
              </a:spcBef>
              <a:spcAft>
                <a:spcPts val="0"/>
              </a:spcAft>
              <a:buNone/>
            </a:pPr>
            <a:endParaRPr sz="1700" b="1">
              <a:solidFill>
                <a:schemeClr val="dk1"/>
              </a:solidFill>
              <a:latin typeface="Times New Roman"/>
              <a:ea typeface="Times New Roman"/>
              <a:cs typeface="Times New Roman"/>
              <a:sym typeface="Times New Roman"/>
            </a:endParaRPr>
          </a:p>
          <a:p>
            <a:pPr marL="457200" lvl="0" indent="-228600" algn="just" rtl="0">
              <a:spcBef>
                <a:spcPts val="0"/>
              </a:spcBef>
              <a:spcAft>
                <a:spcPts val="0"/>
              </a:spcAft>
              <a:buClr>
                <a:schemeClr val="dk1"/>
              </a:buClr>
              <a:buSzPts val="1100"/>
              <a:buFont typeface="Arial"/>
              <a:buNone/>
            </a:pPr>
            <a:r>
              <a:rPr lang="en" sz="1700" b="1">
                <a:solidFill>
                  <a:schemeClr val="dk1"/>
                </a:solidFill>
                <a:latin typeface="Times New Roman"/>
                <a:ea typeface="Times New Roman"/>
                <a:cs typeface="Times New Roman"/>
                <a:sym typeface="Times New Roman"/>
              </a:rPr>
              <a:t>   Эхний алхам бол аж ахуйн нэгжийн “ногоон” бүрдэл, бүтцийг тодорхойлж, БЖДҮ-д нийцүүлж болох нийтлэг үзүүлэлтүүдийг сонгох явдал юм. Дээрх ажлуудыг гүйцэтгэсний үр дүнд ХЗХ-ны салбарын ногоон санхүүжилтийн хөгжил хурдсах ба материал түүхий эдийн хэмнэлт бий болж, тойрог эдийн засгийн загвар нэвтрэн, хог хаягдлын хэмжээ буурах боломж өргөнөөр бий болох юм. </a:t>
            </a:r>
            <a:br>
              <a:rPr lang="en" sz="1500" b="1">
                <a:solidFill>
                  <a:schemeClr val="dk1"/>
                </a:solidFill>
                <a:latin typeface="Times New Roman"/>
                <a:ea typeface="Times New Roman"/>
                <a:cs typeface="Times New Roman"/>
                <a:sym typeface="Times New Roman"/>
              </a:rPr>
            </a:br>
            <a:br>
              <a:rPr lang="en" sz="1500" b="1">
                <a:solidFill>
                  <a:schemeClr val="dk1"/>
                </a:solidFill>
                <a:latin typeface="Times New Roman"/>
                <a:ea typeface="Times New Roman"/>
                <a:cs typeface="Times New Roman"/>
                <a:sym typeface="Times New Roman"/>
              </a:rPr>
            </a:br>
            <a:endParaRPr sz="1500" b="1">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
        <p:nvSpPr>
          <p:cNvPr id="322" name="Google Shape;322;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326"/>
        <p:cNvGrpSpPr/>
        <p:nvPr/>
      </p:nvGrpSpPr>
      <p:grpSpPr>
        <a:xfrm>
          <a:off x="0" y="0"/>
          <a:ext cx="0" cy="0"/>
          <a:chOff x="0" y="0"/>
          <a:chExt cx="0" cy="0"/>
        </a:xfrm>
      </p:grpSpPr>
      <p:sp>
        <p:nvSpPr>
          <p:cNvPr id="327" name="Google Shape;327;p45"/>
          <p:cNvSpPr txBox="1">
            <a:spLocks noGrp="1"/>
          </p:cNvSpPr>
          <p:nvPr>
            <p:ph type="body" idx="1"/>
          </p:nvPr>
        </p:nvSpPr>
        <p:spPr>
          <a:xfrm>
            <a:off x="0" y="707575"/>
            <a:ext cx="8832600" cy="3861300"/>
          </a:xfrm>
          <a:prstGeom prst="rect">
            <a:avLst/>
          </a:prstGeom>
        </p:spPr>
        <p:txBody>
          <a:bodyPr spcFirstLastPara="1" wrap="square" lIns="91425" tIns="91425" rIns="91425" bIns="91425" anchor="t" anchorCtr="0">
            <a:normAutofit/>
          </a:bodyPr>
          <a:lstStyle/>
          <a:p>
            <a:pPr marL="457200" lvl="0" indent="-228600" algn="just" rtl="0">
              <a:spcBef>
                <a:spcPts val="0"/>
              </a:spcBef>
              <a:spcAft>
                <a:spcPts val="0"/>
              </a:spcAft>
              <a:buNone/>
            </a:pPr>
            <a:r>
              <a:rPr lang="en" sz="1600" b="1">
                <a:solidFill>
                  <a:schemeClr val="dk1"/>
                </a:solidFill>
                <a:latin typeface="Times New Roman"/>
                <a:ea typeface="Times New Roman"/>
                <a:cs typeface="Times New Roman"/>
                <a:sym typeface="Times New Roman"/>
              </a:rPr>
              <a:t>       </a:t>
            </a:r>
            <a:r>
              <a:rPr lang="en" sz="1700" b="1">
                <a:solidFill>
                  <a:schemeClr val="dk1"/>
                </a:solidFill>
                <a:latin typeface="Times New Roman"/>
                <a:ea typeface="Times New Roman"/>
                <a:cs typeface="Times New Roman"/>
                <a:sym typeface="Times New Roman"/>
              </a:rPr>
              <a:t>Монгол Улсын Санхүүгийн тогтвортой байдлын зөвлөлөөс баталсан “Тогтвортой санхүүгийн үндэсний замын зураг”-т дурдсаны дагуу банкнаас бусад санхүүгийн байгууллагын олгосон нийт зээлийн багцын 5-аас доошгүй хувийг 2030 он хүртэл ногоон зээлээр бүрдүүлэх зорилтыг хангах, Парисын хэлэлцээрт нэгдсэн зорилтод хүрэх боломж бүрдэх юм. </a:t>
            </a:r>
            <a:endParaRPr sz="1700" b="1">
              <a:solidFill>
                <a:schemeClr val="dk1"/>
              </a:solidFill>
              <a:latin typeface="Times New Roman"/>
              <a:ea typeface="Times New Roman"/>
              <a:cs typeface="Times New Roman"/>
              <a:sym typeface="Times New Roman"/>
            </a:endParaRPr>
          </a:p>
          <a:p>
            <a:pPr marL="457200" lvl="0" indent="-228600" algn="just" rtl="0">
              <a:spcBef>
                <a:spcPts val="0"/>
              </a:spcBef>
              <a:spcAft>
                <a:spcPts val="0"/>
              </a:spcAft>
              <a:buNone/>
            </a:pPr>
            <a:endParaRPr sz="1700" b="1">
              <a:solidFill>
                <a:schemeClr val="dk1"/>
              </a:solidFill>
              <a:latin typeface="Times New Roman"/>
              <a:ea typeface="Times New Roman"/>
              <a:cs typeface="Times New Roman"/>
              <a:sym typeface="Times New Roman"/>
            </a:endParaRPr>
          </a:p>
          <a:p>
            <a:pPr marL="457200" lvl="0" indent="-228600" algn="just" rtl="0">
              <a:spcBef>
                <a:spcPts val="0"/>
              </a:spcBef>
              <a:spcAft>
                <a:spcPts val="0"/>
              </a:spcAft>
              <a:buClr>
                <a:schemeClr val="dk1"/>
              </a:buClr>
              <a:buSzPts val="1100"/>
              <a:buFont typeface="Arial"/>
              <a:buNone/>
            </a:pPr>
            <a:r>
              <a:rPr lang="en" sz="1700" b="1">
                <a:solidFill>
                  <a:schemeClr val="dk1"/>
                </a:solidFill>
                <a:latin typeface="Times New Roman"/>
                <a:ea typeface="Times New Roman"/>
                <a:cs typeface="Times New Roman"/>
                <a:sym typeface="Times New Roman"/>
              </a:rPr>
              <a:t>   Жендэрийн мэдрэмжтэй ногоон санхүүжилтийг нэмэгдүүлснээр ХЗХ-ны хувьд зардал буурч, бүтээмж нэмэгдэн, бүтээгдэхүүний нэр хүнд өсөж, зах зээлд эзлэх байр суурь нэмэгдэх бол ажилтнуудын хувьд идэвх хандлага нэмэгдэн сайжирч,багийн ажиллагаа дээшлэх ба бүтээмж нэмэгдэх боломжтой. Харин ХЗХ-ны харилцагч, хэрэглэгчдийн хувьд сэтгэл ханамж нэмэгдэн, байгальд ээлтэй хэрэглээ, дадал бий болох үр дүнтэй юм. </a:t>
            </a:r>
            <a:endParaRPr sz="1700" b="1">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sz="1700"/>
          </a:p>
        </p:txBody>
      </p:sp>
      <p:sp>
        <p:nvSpPr>
          <p:cNvPr id="328" name="Google Shape;328;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332"/>
        <p:cNvGrpSpPr/>
        <p:nvPr/>
      </p:nvGrpSpPr>
      <p:grpSpPr>
        <a:xfrm>
          <a:off x="0" y="0"/>
          <a:ext cx="0" cy="0"/>
          <a:chOff x="0" y="0"/>
          <a:chExt cx="0" cy="0"/>
        </a:xfrm>
      </p:grpSpPr>
      <p:pic>
        <p:nvPicPr>
          <p:cNvPr id="333" name="Google Shape;333;p46" descr="A diagram of a puzzle&#10;&#10;Description automatically generated"/>
          <p:cNvPicPr preferRelativeResize="0"/>
          <p:nvPr/>
        </p:nvPicPr>
        <p:blipFill rotWithShape="1">
          <a:blip r:embed="rId3">
            <a:alphaModFix/>
          </a:blip>
          <a:srcRect l="6348" t="5113" r="3219" b="5497"/>
          <a:stretch/>
        </p:blipFill>
        <p:spPr>
          <a:xfrm>
            <a:off x="598725" y="598725"/>
            <a:ext cx="7932949" cy="3918850"/>
          </a:xfrm>
          <a:prstGeom prst="rect">
            <a:avLst/>
          </a:prstGeom>
          <a:noFill/>
          <a:ln>
            <a:noFill/>
          </a:ln>
        </p:spPr>
      </p:pic>
      <p:sp>
        <p:nvSpPr>
          <p:cNvPr id="334" name="Google Shape;334;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33</a:t>
            </a:fld>
            <a:endParaRPr/>
          </a:p>
        </p:txBody>
      </p:sp>
      <p:sp>
        <p:nvSpPr>
          <p:cNvPr id="335" name="Google Shape;335;p46"/>
          <p:cNvSpPr txBox="1"/>
          <p:nvPr/>
        </p:nvSpPr>
        <p:spPr>
          <a:xfrm flipH="1">
            <a:off x="1307400" y="245150"/>
            <a:ext cx="6529200" cy="467700"/>
          </a:xfrm>
          <a:prstGeom prst="rect">
            <a:avLst/>
          </a:prstGeom>
          <a:noFill/>
          <a:ln>
            <a:noFill/>
          </a:ln>
        </p:spPr>
        <p:txBody>
          <a:bodyPr spcFirstLastPara="1" wrap="square" lIns="68575" tIns="34275" rIns="68575" bIns="34275" anchor="ctr" anchorCtr="0">
            <a:normAutofit fontScale="25000" lnSpcReduction="20000"/>
          </a:bodyPr>
          <a:lstStyle/>
          <a:p>
            <a:pPr marL="0" marR="0" lvl="0" indent="0" algn="l" rtl="0">
              <a:lnSpc>
                <a:spcPct val="90000"/>
              </a:lnSpc>
              <a:spcBef>
                <a:spcPts val="0"/>
              </a:spcBef>
              <a:spcAft>
                <a:spcPts val="0"/>
              </a:spcAft>
              <a:buNone/>
            </a:pPr>
            <a:r>
              <a:rPr lang="en" sz="2000" b="1">
                <a:solidFill>
                  <a:srgbClr val="FFFFFF"/>
                </a:solidFill>
                <a:latin typeface="Calibri"/>
                <a:ea typeface="Calibri"/>
                <a:cs typeface="Calibri"/>
                <a:sym typeface="Calibri"/>
              </a:rPr>
              <a:t>        </a:t>
            </a:r>
            <a:r>
              <a:rPr lang="en" sz="2000" b="1">
                <a:solidFill>
                  <a:srgbClr val="FFFFFF"/>
                </a:solidFill>
                <a:latin typeface="Times New Roman"/>
                <a:ea typeface="Times New Roman"/>
                <a:cs typeface="Times New Roman"/>
                <a:sym typeface="Times New Roman"/>
              </a:rPr>
              <a:t>Хүр      </a:t>
            </a:r>
            <a:endParaRPr sz="2000" b="1">
              <a:solidFill>
                <a:srgbClr val="FFFFFF"/>
              </a:solidFill>
              <a:latin typeface="Times New Roman"/>
              <a:ea typeface="Times New Roman"/>
              <a:cs typeface="Times New Roman"/>
              <a:sym typeface="Times New Roman"/>
            </a:endParaRPr>
          </a:p>
          <a:p>
            <a:pPr marL="0" marR="0" lvl="0" indent="0" algn="l" rtl="0">
              <a:lnSpc>
                <a:spcPct val="90000"/>
              </a:lnSpc>
              <a:spcBef>
                <a:spcPts val="0"/>
              </a:spcBef>
              <a:spcAft>
                <a:spcPts val="0"/>
              </a:spcAft>
              <a:buNone/>
            </a:pPr>
            <a:endParaRPr sz="2100" b="1">
              <a:solidFill>
                <a:srgbClr val="385623"/>
              </a:solidFill>
              <a:latin typeface="Times New Roman"/>
              <a:ea typeface="Times New Roman"/>
              <a:cs typeface="Times New Roman"/>
              <a:sym typeface="Times New Roman"/>
            </a:endParaRPr>
          </a:p>
          <a:p>
            <a:pPr marL="0" marR="0" lvl="0" indent="0" algn="l" rtl="0">
              <a:lnSpc>
                <a:spcPct val="90000"/>
              </a:lnSpc>
              <a:spcBef>
                <a:spcPts val="0"/>
              </a:spcBef>
              <a:spcAft>
                <a:spcPts val="0"/>
              </a:spcAft>
              <a:buNone/>
            </a:pPr>
            <a:r>
              <a:rPr lang="en" sz="2100" b="1">
                <a:solidFill>
                  <a:srgbClr val="385623"/>
                </a:solidFill>
                <a:latin typeface="Times New Roman"/>
                <a:ea typeface="Times New Roman"/>
                <a:cs typeface="Times New Roman"/>
                <a:sym typeface="Times New Roman"/>
              </a:rPr>
              <a:t>                       </a:t>
            </a:r>
            <a:r>
              <a:rPr lang="en" sz="6900" b="1">
                <a:solidFill>
                  <a:srgbClr val="385623"/>
                </a:solidFill>
                <a:latin typeface="Times New Roman"/>
                <a:ea typeface="Times New Roman"/>
                <a:cs typeface="Times New Roman"/>
                <a:sym typeface="Times New Roman"/>
              </a:rPr>
              <a:t>      </a:t>
            </a:r>
            <a:r>
              <a:rPr lang="en" sz="8000" b="1">
                <a:solidFill>
                  <a:schemeClr val="accent1"/>
                </a:solidFill>
                <a:latin typeface="Times New Roman"/>
                <a:ea typeface="Times New Roman"/>
                <a:cs typeface="Times New Roman"/>
                <a:sym typeface="Times New Roman"/>
              </a:rPr>
              <a:t>Хүртээмжтэй ногоон санхүүгийн 4 бодлого</a:t>
            </a:r>
            <a:r>
              <a:rPr lang="en" sz="8000" b="1">
                <a:solidFill>
                  <a:schemeClr val="accent1"/>
                </a:solidFill>
                <a:latin typeface="Calibri"/>
                <a:ea typeface="Calibri"/>
                <a:cs typeface="Calibri"/>
                <a:sym typeface="Calibri"/>
              </a:rPr>
              <a:t> </a:t>
            </a:r>
            <a:endParaRPr sz="8000">
              <a:solidFill>
                <a:schemeClr val="accent1"/>
              </a:solidFill>
              <a:latin typeface="Times New Roman"/>
              <a:ea typeface="Times New Roman"/>
              <a:cs typeface="Times New Roman"/>
              <a:sym typeface="Times New Roman"/>
            </a:endParaRPr>
          </a:p>
          <a:p>
            <a:pPr marL="0" marR="0" lvl="0" indent="0" algn="l" rtl="0">
              <a:lnSpc>
                <a:spcPct val="90000"/>
              </a:lnSpc>
              <a:spcBef>
                <a:spcPts val="500"/>
              </a:spcBef>
              <a:spcAft>
                <a:spcPts val="0"/>
              </a:spcAft>
              <a:buNone/>
            </a:pPr>
            <a:endParaRPr sz="2400">
              <a:solidFill>
                <a:srgbClr val="FFFFFF"/>
              </a:solidFill>
              <a:latin typeface="Calibri"/>
              <a:ea typeface="Calibri"/>
              <a:cs typeface="Calibri"/>
              <a:sym typeface="Calibri"/>
            </a:endParaRPr>
          </a:p>
          <a:p>
            <a:pPr marL="0" marR="0" lvl="0" indent="0" algn="l" rtl="0">
              <a:lnSpc>
                <a:spcPct val="90000"/>
              </a:lnSpc>
              <a:spcBef>
                <a:spcPts val="500"/>
              </a:spcBef>
              <a:spcAft>
                <a:spcPts val="0"/>
              </a:spcAft>
              <a:buNone/>
            </a:pPr>
            <a:endParaRPr sz="2000">
              <a:solidFill>
                <a:srgbClr val="FFFFFF"/>
              </a:solidFill>
              <a:latin typeface="Calibri"/>
              <a:ea typeface="Calibri"/>
              <a:cs typeface="Calibri"/>
              <a:sym typeface="Calibri"/>
            </a:endParaRPr>
          </a:p>
        </p:txBody>
      </p:sp>
      <p:sp>
        <p:nvSpPr>
          <p:cNvPr id="336" name="Google Shape;336;p46"/>
          <p:cNvSpPr txBox="1"/>
          <p:nvPr/>
        </p:nvSpPr>
        <p:spPr>
          <a:xfrm>
            <a:off x="285750" y="4517575"/>
            <a:ext cx="8436300" cy="4677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n" sz="1100">
                <a:solidFill>
                  <a:schemeClr val="dk1"/>
                </a:solidFill>
                <a:latin typeface="Times New Roman"/>
                <a:ea typeface="Times New Roman"/>
                <a:cs typeface="Times New Roman"/>
                <a:sym typeface="Times New Roman"/>
              </a:rPr>
              <a:t>          AFI (2023) </a:t>
            </a:r>
            <a:r>
              <a:rPr lang="en" sz="1100" u="sng">
                <a:solidFill>
                  <a:srgbClr val="0070C0"/>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https://www.afi-global.org/newsroom/blogs/the-4p-framework-of-inclusive-green-finance-policy-responses-to-climate-change/</a:t>
            </a:r>
            <a:endParaRPr sz="1100" u="sng">
              <a:solidFill>
                <a:srgbClr val="0070C0"/>
              </a:solidFill>
              <a:latin typeface="Times New Roman"/>
              <a:ea typeface="Times New Roman"/>
              <a:cs typeface="Times New Roman"/>
              <a:sym typeface="Times New Roman"/>
            </a:endParaRPr>
          </a:p>
          <a:p>
            <a:pPr marL="0" lvl="0" indent="0" algn="l" rtl="0">
              <a:spcBef>
                <a:spcPts val="0"/>
              </a:spcBef>
              <a:spcAft>
                <a:spcPts val="0"/>
              </a:spcAft>
              <a:buNone/>
            </a:pPr>
            <a:endParaRPr sz="15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340"/>
        <p:cNvGrpSpPr/>
        <p:nvPr/>
      </p:nvGrpSpPr>
      <p:grpSpPr>
        <a:xfrm>
          <a:off x="0" y="0"/>
          <a:ext cx="0" cy="0"/>
          <a:chOff x="0" y="0"/>
          <a:chExt cx="0" cy="0"/>
        </a:xfrm>
      </p:grpSpPr>
      <p:sp>
        <p:nvSpPr>
          <p:cNvPr id="341" name="Google Shape;341;p47"/>
          <p:cNvSpPr txBox="1"/>
          <p:nvPr/>
        </p:nvSpPr>
        <p:spPr>
          <a:xfrm>
            <a:off x="657519" y="1103244"/>
            <a:ext cx="3815100" cy="2570100"/>
          </a:xfrm>
          <a:prstGeom prst="rect">
            <a:avLst/>
          </a:prstGeom>
          <a:noFill/>
          <a:ln>
            <a:noFill/>
          </a:ln>
        </p:spPr>
        <p:txBody>
          <a:bodyPr spcFirstLastPara="1" wrap="square" lIns="68575" tIns="34275" rIns="68575" bIns="34275" anchor="t" anchorCtr="0">
            <a:noAutofit/>
          </a:bodyPr>
          <a:lstStyle/>
          <a:p>
            <a:pPr marL="0" marR="0" lvl="0" indent="0" algn="just" rtl="0">
              <a:lnSpc>
                <a:spcPct val="90000"/>
              </a:lnSpc>
              <a:spcBef>
                <a:spcPts val="0"/>
              </a:spcBef>
              <a:spcAft>
                <a:spcPts val="0"/>
              </a:spcAft>
              <a:buNone/>
            </a:pPr>
            <a:r>
              <a:rPr lang="en" sz="1800" b="1" u="sng">
                <a:solidFill>
                  <a:srgbClr val="385623"/>
                </a:solidFill>
                <a:latin typeface="Times New Roman"/>
                <a:ea typeface="Times New Roman"/>
                <a:cs typeface="Times New Roman"/>
                <a:sym typeface="Times New Roman"/>
              </a:rPr>
              <a:t>Хангамжийн бодлого</a:t>
            </a:r>
            <a:endParaRPr sz="1800" b="1">
              <a:solidFill>
                <a:srgbClr val="385623"/>
              </a:solidFill>
              <a:latin typeface="Times New Roman"/>
              <a:ea typeface="Times New Roman"/>
              <a:cs typeface="Times New Roman"/>
              <a:sym typeface="Times New Roman"/>
            </a:endParaRPr>
          </a:p>
          <a:p>
            <a:pPr marL="0" marR="0" lvl="0" indent="0" algn="just" rtl="0">
              <a:lnSpc>
                <a:spcPct val="90000"/>
              </a:lnSpc>
              <a:spcBef>
                <a:spcPts val="800"/>
              </a:spcBef>
              <a:spcAft>
                <a:spcPts val="0"/>
              </a:spcAft>
              <a:buNone/>
            </a:pPr>
            <a:r>
              <a:rPr lang="en" sz="1800">
                <a:solidFill>
                  <a:schemeClr val="dk1"/>
                </a:solidFill>
                <a:latin typeface="Times New Roman"/>
                <a:ea typeface="Times New Roman"/>
                <a:cs typeface="Times New Roman"/>
                <a:sym typeface="Times New Roman"/>
              </a:rPr>
              <a:t>Мэргэшсэн ашиг хүртэгчдэд ногоон төсөл, арга хэмжээний санхүүгийн үйлчилгээ үзүүлэхэд чиглэсэн бодлого. </a:t>
            </a:r>
            <a:endParaRPr sz="1800">
              <a:solidFill>
                <a:schemeClr val="dk1"/>
              </a:solidFill>
              <a:latin typeface="Times New Roman"/>
              <a:ea typeface="Times New Roman"/>
              <a:cs typeface="Times New Roman"/>
              <a:sym typeface="Times New Roman"/>
            </a:endParaRPr>
          </a:p>
          <a:p>
            <a:pPr marL="0" marR="0" lvl="0" indent="0" algn="just" rtl="0">
              <a:lnSpc>
                <a:spcPct val="90000"/>
              </a:lnSpc>
              <a:spcBef>
                <a:spcPts val="800"/>
              </a:spcBef>
              <a:spcAft>
                <a:spcPts val="0"/>
              </a:spcAft>
              <a:buNone/>
            </a:pPr>
            <a:r>
              <a:rPr lang="en" sz="1800">
                <a:solidFill>
                  <a:schemeClr val="dk1"/>
                </a:solidFill>
                <a:latin typeface="Times New Roman"/>
                <a:ea typeface="Times New Roman"/>
                <a:cs typeface="Times New Roman"/>
                <a:sym typeface="Times New Roman"/>
              </a:rPr>
              <a:t>Тухайлбал: Санхүүгийн эх үүсвэрийг зохицуулалтын арга хэмжээ авах замаар хүртээмжтэй ногоон төслүүдэд үр дүнтэй хуваарилж, холбогдох төлбөрийн системээр дэмжинэ.</a:t>
            </a:r>
            <a:endParaRPr sz="1800">
              <a:solidFill>
                <a:schemeClr val="dk1"/>
              </a:solidFill>
              <a:latin typeface="Times New Roman"/>
              <a:ea typeface="Times New Roman"/>
              <a:cs typeface="Times New Roman"/>
              <a:sym typeface="Times New Roman"/>
            </a:endParaRPr>
          </a:p>
          <a:p>
            <a:pPr marL="0" marR="0" lvl="0" indent="101600" algn="l" rtl="0">
              <a:lnSpc>
                <a:spcPct val="90000"/>
              </a:lnSpc>
              <a:spcBef>
                <a:spcPts val="800"/>
              </a:spcBef>
              <a:spcAft>
                <a:spcPts val="0"/>
              </a:spcAft>
              <a:buClr>
                <a:schemeClr val="accent1"/>
              </a:buClr>
              <a:buSzPts val="1500"/>
              <a:buFont typeface="Arial"/>
              <a:buNone/>
            </a:pPr>
            <a:endParaRPr sz="1500">
              <a:solidFill>
                <a:schemeClr val="dk1"/>
              </a:solidFill>
              <a:latin typeface="Calibri"/>
              <a:ea typeface="Calibri"/>
              <a:cs typeface="Calibri"/>
              <a:sym typeface="Calibri"/>
            </a:endParaRPr>
          </a:p>
        </p:txBody>
      </p:sp>
      <p:pic>
        <p:nvPicPr>
          <p:cNvPr id="342" name="Google Shape;342;p47" descr="An arrow hitting a bull's eye target"/>
          <p:cNvPicPr preferRelativeResize="0"/>
          <p:nvPr/>
        </p:nvPicPr>
        <p:blipFill rotWithShape="1">
          <a:blip r:embed="rId3">
            <a:alphaModFix/>
          </a:blip>
          <a:srcRect l="5985" r="5069"/>
          <a:stretch/>
        </p:blipFill>
        <p:spPr>
          <a:xfrm>
            <a:off x="4890052" y="650298"/>
            <a:ext cx="3596429" cy="3786594"/>
          </a:xfrm>
          <a:prstGeom prst="rect">
            <a:avLst/>
          </a:prstGeom>
          <a:noFill/>
          <a:ln>
            <a:noFill/>
          </a:ln>
        </p:spPr>
      </p:pic>
      <p:sp>
        <p:nvSpPr>
          <p:cNvPr id="343" name="Google Shape;343;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347"/>
        <p:cNvGrpSpPr/>
        <p:nvPr/>
      </p:nvGrpSpPr>
      <p:grpSpPr>
        <a:xfrm>
          <a:off x="0" y="0"/>
          <a:ext cx="0" cy="0"/>
          <a:chOff x="0" y="0"/>
          <a:chExt cx="0" cy="0"/>
        </a:xfrm>
      </p:grpSpPr>
      <p:pic>
        <p:nvPicPr>
          <p:cNvPr id="348" name="Google Shape;348;p48" descr="Hand holding piece of white puzzle on blue background"/>
          <p:cNvPicPr preferRelativeResize="0"/>
          <p:nvPr/>
        </p:nvPicPr>
        <p:blipFill rotWithShape="1">
          <a:blip r:embed="rId3">
            <a:alphaModFix/>
          </a:blip>
          <a:srcRect l="33022" r="19640"/>
          <a:stretch/>
        </p:blipFill>
        <p:spPr>
          <a:xfrm>
            <a:off x="0" y="0"/>
            <a:ext cx="3647660" cy="5143502"/>
          </a:xfrm>
          <a:prstGeom prst="rect">
            <a:avLst/>
          </a:prstGeom>
          <a:noFill/>
          <a:ln>
            <a:noFill/>
          </a:ln>
        </p:spPr>
      </p:pic>
      <p:sp>
        <p:nvSpPr>
          <p:cNvPr id="349" name="Google Shape;349;p48"/>
          <p:cNvSpPr txBox="1"/>
          <p:nvPr/>
        </p:nvSpPr>
        <p:spPr>
          <a:xfrm>
            <a:off x="3866322" y="771551"/>
            <a:ext cx="4902900" cy="3861300"/>
          </a:xfrm>
          <a:prstGeom prst="rect">
            <a:avLst/>
          </a:prstGeom>
          <a:noFill/>
          <a:ln>
            <a:noFill/>
          </a:ln>
        </p:spPr>
        <p:txBody>
          <a:bodyPr spcFirstLastPara="1" wrap="square" lIns="68575" tIns="34275" rIns="68575" bIns="34275" anchor="t" anchorCtr="0">
            <a:noAutofit/>
          </a:bodyPr>
          <a:lstStyle/>
          <a:p>
            <a:pPr marL="0" marR="0" lvl="0" indent="0" algn="just" rtl="0">
              <a:lnSpc>
                <a:spcPct val="90000"/>
              </a:lnSpc>
              <a:spcBef>
                <a:spcPts val="0"/>
              </a:spcBef>
              <a:spcAft>
                <a:spcPts val="0"/>
              </a:spcAft>
              <a:buNone/>
            </a:pPr>
            <a:r>
              <a:rPr lang="en" sz="1800" b="1" u="sng">
                <a:solidFill>
                  <a:schemeClr val="accent1"/>
                </a:solidFill>
                <a:latin typeface="Times New Roman"/>
                <a:ea typeface="Times New Roman"/>
                <a:cs typeface="Times New Roman"/>
                <a:sym typeface="Times New Roman"/>
              </a:rPr>
              <a:t>Урамшуулал/дэмжих бодлого </a:t>
            </a:r>
            <a:endParaRPr sz="1800" b="1" u="sng">
              <a:solidFill>
                <a:schemeClr val="accent1"/>
              </a:solidFill>
              <a:latin typeface="Times New Roman"/>
              <a:ea typeface="Times New Roman"/>
              <a:cs typeface="Times New Roman"/>
              <a:sym typeface="Times New Roman"/>
            </a:endParaRPr>
          </a:p>
          <a:p>
            <a:pPr marL="0" marR="0" lvl="0" indent="0" algn="just" rtl="0">
              <a:lnSpc>
                <a:spcPct val="90000"/>
              </a:lnSpc>
              <a:spcBef>
                <a:spcPts val="0"/>
              </a:spcBef>
              <a:spcAft>
                <a:spcPts val="0"/>
              </a:spcAft>
              <a:buNone/>
            </a:pPr>
            <a:endParaRPr sz="1800" b="1" u="sng">
              <a:solidFill>
                <a:srgbClr val="385623"/>
              </a:solidFill>
              <a:latin typeface="Times New Roman"/>
              <a:ea typeface="Times New Roman"/>
              <a:cs typeface="Times New Roman"/>
              <a:sym typeface="Times New Roman"/>
            </a:endParaRPr>
          </a:p>
          <a:p>
            <a:pPr marL="0" marR="0" lvl="0" indent="0" algn="just" rtl="0">
              <a:lnSpc>
                <a:spcPct val="90000"/>
              </a:lnSpc>
              <a:spcBef>
                <a:spcPts val="800"/>
              </a:spcBef>
              <a:spcAft>
                <a:spcPts val="0"/>
              </a:spcAft>
              <a:buNone/>
            </a:pPr>
            <a:r>
              <a:rPr lang="en" sz="1800">
                <a:solidFill>
                  <a:schemeClr val="dk1"/>
                </a:solidFill>
                <a:latin typeface="Times New Roman"/>
                <a:ea typeface="Times New Roman"/>
                <a:cs typeface="Times New Roman"/>
                <a:sym typeface="Times New Roman"/>
              </a:rPr>
              <a:t>Хувийн хэвшилд уур амьсгалын өөрчлөлттэй холбоотой санхүүгийн үйлчилгээг санал болгоход бэлтгэхэд чиглэсэн бодлого юм. </a:t>
            </a:r>
            <a:endParaRPr sz="1800">
              <a:solidFill>
                <a:schemeClr val="dk1"/>
              </a:solidFill>
              <a:latin typeface="Times New Roman"/>
              <a:ea typeface="Times New Roman"/>
              <a:cs typeface="Times New Roman"/>
              <a:sym typeface="Times New Roman"/>
            </a:endParaRPr>
          </a:p>
          <a:p>
            <a:pPr marL="0" marR="0" lvl="0" indent="0" algn="just" rtl="0">
              <a:lnSpc>
                <a:spcPct val="90000"/>
              </a:lnSpc>
              <a:spcBef>
                <a:spcPts val="800"/>
              </a:spcBef>
              <a:spcAft>
                <a:spcPts val="0"/>
              </a:spcAft>
              <a:buNone/>
            </a:pPr>
            <a:r>
              <a:rPr lang="en" sz="1800">
                <a:solidFill>
                  <a:schemeClr val="dk1"/>
                </a:solidFill>
                <a:latin typeface="Times New Roman"/>
                <a:ea typeface="Times New Roman"/>
                <a:cs typeface="Times New Roman"/>
                <a:sym typeface="Times New Roman"/>
              </a:rPr>
              <a:t>Тухайлбал: Хувийн хэвшлийг ногоон төсөл эсвэл уур амьсгалын үйл ажиллагааны чиглэлээр мэргэшсэн ашиг хүртэгчдээс мэдлэг дээшлүүлэх, мэдээлэл солилцох, чадавхыг бэхжүүлэх, мэдээлэл цуглуулах замаар санхүүгийн үйлчилгээ авахад бэлтгэнэ. </a:t>
            </a:r>
            <a:endParaRPr sz="1800">
              <a:solidFill>
                <a:schemeClr val="dk1"/>
              </a:solidFill>
              <a:latin typeface="Times New Roman"/>
              <a:ea typeface="Times New Roman"/>
              <a:cs typeface="Times New Roman"/>
              <a:sym typeface="Times New Roman"/>
            </a:endParaRPr>
          </a:p>
        </p:txBody>
      </p:sp>
      <p:sp>
        <p:nvSpPr>
          <p:cNvPr id="350" name="Google Shape;350;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354"/>
        <p:cNvGrpSpPr/>
        <p:nvPr/>
      </p:nvGrpSpPr>
      <p:grpSpPr>
        <a:xfrm>
          <a:off x="0" y="0"/>
          <a:ext cx="0" cy="0"/>
          <a:chOff x="0" y="0"/>
          <a:chExt cx="0" cy="0"/>
        </a:xfrm>
      </p:grpSpPr>
      <p:pic>
        <p:nvPicPr>
          <p:cNvPr id="355" name="Google Shape;355;p49" descr="Red alarm light with people on the background"/>
          <p:cNvPicPr preferRelativeResize="0"/>
          <p:nvPr/>
        </p:nvPicPr>
        <p:blipFill rotWithShape="1">
          <a:blip r:embed="rId3">
            <a:alphaModFix/>
          </a:blip>
          <a:srcRect l="27235" t="517"/>
          <a:stretch/>
        </p:blipFill>
        <p:spPr>
          <a:xfrm>
            <a:off x="5317435" y="-1"/>
            <a:ext cx="5983356" cy="5116686"/>
          </a:xfrm>
          <a:prstGeom prst="rect">
            <a:avLst/>
          </a:prstGeom>
          <a:noFill/>
          <a:ln>
            <a:noFill/>
          </a:ln>
        </p:spPr>
      </p:pic>
      <p:sp>
        <p:nvSpPr>
          <p:cNvPr id="356" name="Google Shape;356;p49"/>
          <p:cNvSpPr txBox="1"/>
          <p:nvPr/>
        </p:nvSpPr>
        <p:spPr>
          <a:xfrm>
            <a:off x="260351" y="593751"/>
            <a:ext cx="4924200" cy="3480000"/>
          </a:xfrm>
          <a:prstGeom prst="rect">
            <a:avLst/>
          </a:prstGeom>
          <a:noFill/>
          <a:ln>
            <a:noFill/>
          </a:ln>
        </p:spPr>
        <p:txBody>
          <a:bodyPr spcFirstLastPara="1" wrap="square" lIns="68575" tIns="34275" rIns="68575" bIns="34275" anchor="t" anchorCtr="0">
            <a:noAutofit/>
          </a:bodyPr>
          <a:lstStyle/>
          <a:p>
            <a:pPr marL="0" marR="0" lvl="0" indent="0" algn="just" rtl="0">
              <a:lnSpc>
                <a:spcPct val="90000"/>
              </a:lnSpc>
              <a:spcBef>
                <a:spcPts val="0"/>
              </a:spcBef>
              <a:spcAft>
                <a:spcPts val="0"/>
              </a:spcAft>
              <a:buNone/>
            </a:pPr>
            <a:r>
              <a:rPr lang="en" sz="1800" b="1" u="sng">
                <a:solidFill>
                  <a:schemeClr val="accent1"/>
                </a:solidFill>
                <a:latin typeface="Times New Roman"/>
                <a:ea typeface="Times New Roman"/>
                <a:cs typeface="Times New Roman"/>
                <a:sym typeface="Times New Roman"/>
              </a:rPr>
              <a:t>Урьдчилан сэргийлэх бодлого</a:t>
            </a:r>
            <a:endParaRPr sz="1800" b="1">
              <a:solidFill>
                <a:schemeClr val="accent1"/>
              </a:solidFill>
              <a:latin typeface="Times New Roman"/>
              <a:ea typeface="Times New Roman"/>
              <a:cs typeface="Times New Roman"/>
              <a:sym typeface="Times New Roman"/>
            </a:endParaRPr>
          </a:p>
          <a:p>
            <a:pPr marL="0" marR="0" lvl="0" indent="0" algn="just" rtl="0">
              <a:lnSpc>
                <a:spcPct val="90000"/>
              </a:lnSpc>
              <a:spcBef>
                <a:spcPts val="800"/>
              </a:spcBef>
              <a:spcAft>
                <a:spcPts val="0"/>
              </a:spcAft>
              <a:buNone/>
            </a:pPr>
            <a:r>
              <a:rPr lang="en" sz="1800">
                <a:solidFill>
                  <a:schemeClr val="dk1"/>
                </a:solidFill>
                <a:latin typeface="Times New Roman"/>
                <a:ea typeface="Times New Roman"/>
                <a:cs typeface="Times New Roman"/>
                <a:sym typeface="Times New Roman"/>
              </a:rPr>
              <a:t>Урьдчилан сэргийлэх бодлого нь сөрөг үр дүн гарсны дараа биш, гарахаас нь өмнө урьдчилан сэргийлэхэд чиглэнэ. Өөрөөр хэлбэл, урьдчилан сэргийлэх бодлого нь санхүү, нийгэм, байгаль орчны эрсдэлийг бууруулах замаар хүсээгүй үр дагавраас зайлсхийх, эрсдэлийн үнэлгээний шинэ удирдамж гаргах замаар санхүүгийн салбарт стандартыг бий болгоход чиглэнэ. </a:t>
            </a:r>
            <a:endParaRPr sz="1800">
              <a:solidFill>
                <a:schemeClr val="dk1"/>
              </a:solidFill>
              <a:latin typeface="Times New Roman"/>
              <a:ea typeface="Times New Roman"/>
              <a:cs typeface="Times New Roman"/>
              <a:sym typeface="Times New Roman"/>
            </a:endParaRPr>
          </a:p>
          <a:p>
            <a:pPr marL="0" marR="0" lvl="0" indent="0" algn="just" rtl="0">
              <a:lnSpc>
                <a:spcPct val="90000"/>
              </a:lnSpc>
              <a:spcBef>
                <a:spcPts val="800"/>
              </a:spcBef>
              <a:spcAft>
                <a:spcPts val="0"/>
              </a:spcAft>
              <a:buNone/>
            </a:pPr>
            <a:r>
              <a:rPr lang="en" sz="1800">
                <a:solidFill>
                  <a:schemeClr val="dk1"/>
                </a:solidFill>
                <a:latin typeface="Times New Roman"/>
                <a:ea typeface="Times New Roman"/>
                <a:cs typeface="Times New Roman"/>
                <a:sym typeface="Times New Roman"/>
              </a:rPr>
              <a:t>Санхүүгийн хүртээмжийн нийгэмлэгийн гишүүд өргөн хүрээний бодлого баримталж байгаа хэдий ч уур амьсгалын өөрчлөлтийн салбарт төв банкууд, зохицуулагчид улам бүр чухал үүрэг гүйцэтгэх чиг хандлага тэргүүн ээлжинд байсаар байна.</a:t>
            </a:r>
            <a:endParaRPr sz="1100">
              <a:solidFill>
                <a:schemeClr val="dk1"/>
              </a:solidFill>
              <a:latin typeface="Calibri"/>
              <a:ea typeface="Calibri"/>
              <a:cs typeface="Calibri"/>
              <a:sym typeface="Calibri"/>
            </a:endParaRPr>
          </a:p>
        </p:txBody>
      </p:sp>
      <p:sp>
        <p:nvSpPr>
          <p:cNvPr id="357" name="Google Shape;357;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361"/>
        <p:cNvGrpSpPr/>
        <p:nvPr/>
      </p:nvGrpSpPr>
      <p:grpSpPr>
        <a:xfrm>
          <a:off x="0" y="0"/>
          <a:ext cx="0" cy="0"/>
          <a:chOff x="0" y="0"/>
          <a:chExt cx="0" cy="0"/>
        </a:xfrm>
      </p:grpSpPr>
      <p:pic>
        <p:nvPicPr>
          <p:cNvPr id="362" name="Google Shape;362;p50" descr="Rescue buoy floating at sea"/>
          <p:cNvPicPr preferRelativeResize="0"/>
          <p:nvPr/>
        </p:nvPicPr>
        <p:blipFill rotWithShape="1">
          <a:blip r:embed="rId3">
            <a:alphaModFix/>
          </a:blip>
          <a:srcRect t="-31509" r="38931"/>
          <a:stretch/>
        </p:blipFill>
        <p:spPr>
          <a:xfrm>
            <a:off x="-1232452" y="-1570383"/>
            <a:ext cx="5297556" cy="6713882"/>
          </a:xfrm>
          <a:prstGeom prst="rect">
            <a:avLst/>
          </a:prstGeom>
          <a:noFill/>
          <a:ln>
            <a:noFill/>
          </a:ln>
        </p:spPr>
      </p:pic>
      <p:sp>
        <p:nvSpPr>
          <p:cNvPr id="363" name="Google Shape;363;p50"/>
          <p:cNvSpPr txBox="1"/>
          <p:nvPr/>
        </p:nvSpPr>
        <p:spPr>
          <a:xfrm>
            <a:off x="4572001" y="1076351"/>
            <a:ext cx="3975900" cy="3556200"/>
          </a:xfrm>
          <a:prstGeom prst="rect">
            <a:avLst/>
          </a:prstGeom>
          <a:noFill/>
          <a:ln>
            <a:noFill/>
          </a:ln>
        </p:spPr>
        <p:txBody>
          <a:bodyPr spcFirstLastPara="1" wrap="square" lIns="68575" tIns="34275" rIns="68575" bIns="34275" anchor="t" anchorCtr="0">
            <a:normAutofit/>
          </a:bodyPr>
          <a:lstStyle/>
          <a:p>
            <a:pPr marL="0" marR="0" lvl="0" indent="101600" algn="l" rtl="0">
              <a:lnSpc>
                <a:spcPct val="90000"/>
              </a:lnSpc>
              <a:spcBef>
                <a:spcPts val="0"/>
              </a:spcBef>
              <a:spcAft>
                <a:spcPts val="0"/>
              </a:spcAft>
              <a:buClr>
                <a:schemeClr val="accent1"/>
              </a:buClr>
              <a:buSzPts val="1500"/>
              <a:buFont typeface="Arial"/>
              <a:buNone/>
            </a:pPr>
            <a:endParaRPr sz="1500" u="sng">
              <a:solidFill>
                <a:schemeClr val="dk1"/>
              </a:solidFill>
              <a:latin typeface="Calibri"/>
              <a:ea typeface="Calibri"/>
              <a:cs typeface="Calibri"/>
              <a:sym typeface="Calibri"/>
            </a:endParaRPr>
          </a:p>
          <a:p>
            <a:pPr marL="0" marR="0" lvl="0" indent="0" algn="just" rtl="0">
              <a:lnSpc>
                <a:spcPct val="90000"/>
              </a:lnSpc>
              <a:spcBef>
                <a:spcPts val="800"/>
              </a:spcBef>
              <a:spcAft>
                <a:spcPts val="0"/>
              </a:spcAft>
              <a:buNone/>
            </a:pPr>
            <a:r>
              <a:rPr lang="en" sz="1800" b="1" u="sng">
                <a:solidFill>
                  <a:schemeClr val="accent1"/>
                </a:solidFill>
                <a:latin typeface="Times New Roman"/>
                <a:ea typeface="Times New Roman"/>
                <a:cs typeface="Times New Roman"/>
                <a:sym typeface="Times New Roman"/>
              </a:rPr>
              <a:t>Хамгааллын бодлого </a:t>
            </a:r>
            <a:endParaRPr sz="1800" b="1">
              <a:solidFill>
                <a:schemeClr val="accent1"/>
              </a:solidFill>
              <a:latin typeface="Times New Roman"/>
              <a:ea typeface="Times New Roman"/>
              <a:cs typeface="Times New Roman"/>
              <a:sym typeface="Times New Roman"/>
            </a:endParaRPr>
          </a:p>
          <a:p>
            <a:pPr marL="0" marR="0" lvl="0" indent="0" algn="just" rtl="0">
              <a:lnSpc>
                <a:spcPct val="90000"/>
              </a:lnSpc>
              <a:spcBef>
                <a:spcPts val="800"/>
              </a:spcBef>
              <a:spcAft>
                <a:spcPts val="0"/>
              </a:spcAft>
              <a:buNone/>
            </a:pPr>
            <a:r>
              <a:rPr lang="en" sz="1800">
                <a:solidFill>
                  <a:schemeClr val="dk1"/>
                </a:solidFill>
                <a:latin typeface="Times New Roman"/>
                <a:ea typeface="Times New Roman"/>
                <a:cs typeface="Times New Roman"/>
                <a:sym typeface="Times New Roman"/>
              </a:rPr>
              <a:t>Хамгааллын бодлого нь даатгал, зээлийн баталгаа, нийгмийн төлбөр эсвэл эрсдэлийг хуваалцах бусад механизмаар болзошгүй алдагдлыг “нийгэмжүүлэх” замаар санхүүгийн эрсдэлийг бууруулах чиглэлийн бодлого. </a:t>
            </a:r>
            <a:endParaRPr sz="1800">
              <a:solidFill>
                <a:schemeClr val="dk1"/>
              </a:solidFill>
              <a:latin typeface="Times New Roman"/>
              <a:ea typeface="Times New Roman"/>
              <a:cs typeface="Times New Roman"/>
              <a:sym typeface="Times New Roman"/>
            </a:endParaRPr>
          </a:p>
          <a:p>
            <a:pPr marL="0" marR="0" lvl="0" indent="114300" algn="just" rtl="0">
              <a:lnSpc>
                <a:spcPct val="90000"/>
              </a:lnSpc>
              <a:spcBef>
                <a:spcPts val="800"/>
              </a:spcBef>
              <a:spcAft>
                <a:spcPts val="0"/>
              </a:spcAft>
              <a:buClr>
                <a:schemeClr val="accent1"/>
              </a:buClr>
              <a:buSzPts val="1800"/>
              <a:buFont typeface="Arial"/>
              <a:buNone/>
            </a:pPr>
            <a:endParaRPr sz="1800">
              <a:solidFill>
                <a:schemeClr val="dk1"/>
              </a:solidFill>
              <a:latin typeface="Times New Roman"/>
              <a:ea typeface="Times New Roman"/>
              <a:cs typeface="Times New Roman"/>
              <a:sym typeface="Times New Roman"/>
            </a:endParaRPr>
          </a:p>
          <a:p>
            <a:pPr marL="0" marR="0" lvl="0" indent="101600" algn="l" rtl="0">
              <a:lnSpc>
                <a:spcPct val="90000"/>
              </a:lnSpc>
              <a:spcBef>
                <a:spcPts val="800"/>
              </a:spcBef>
              <a:spcAft>
                <a:spcPts val="0"/>
              </a:spcAft>
              <a:buClr>
                <a:schemeClr val="accent1"/>
              </a:buClr>
              <a:buSzPts val="1500"/>
              <a:buFont typeface="Arial"/>
              <a:buNone/>
            </a:pPr>
            <a:endParaRPr sz="1500">
              <a:solidFill>
                <a:schemeClr val="dk1"/>
              </a:solidFill>
              <a:latin typeface="Calibri"/>
              <a:ea typeface="Calibri"/>
              <a:cs typeface="Calibri"/>
              <a:sym typeface="Calibri"/>
            </a:endParaRPr>
          </a:p>
          <a:p>
            <a:pPr marL="0" marR="0" lvl="0" indent="101600" algn="l" rtl="0">
              <a:lnSpc>
                <a:spcPct val="90000"/>
              </a:lnSpc>
              <a:spcBef>
                <a:spcPts val="800"/>
              </a:spcBef>
              <a:spcAft>
                <a:spcPts val="0"/>
              </a:spcAft>
              <a:buClr>
                <a:schemeClr val="accent1"/>
              </a:buClr>
              <a:buSzPts val="1500"/>
              <a:buFont typeface="Arial"/>
              <a:buNone/>
            </a:pPr>
            <a:endParaRPr sz="1500">
              <a:solidFill>
                <a:schemeClr val="dk1"/>
              </a:solidFill>
              <a:latin typeface="Calibri"/>
              <a:ea typeface="Calibri"/>
              <a:cs typeface="Calibri"/>
              <a:sym typeface="Calibri"/>
            </a:endParaRPr>
          </a:p>
        </p:txBody>
      </p:sp>
      <p:sp>
        <p:nvSpPr>
          <p:cNvPr id="364" name="Google Shape;364;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411"/>
        <p:cNvGrpSpPr/>
        <p:nvPr/>
      </p:nvGrpSpPr>
      <p:grpSpPr>
        <a:xfrm>
          <a:off x="0" y="0"/>
          <a:ext cx="0" cy="0"/>
          <a:chOff x="0" y="0"/>
          <a:chExt cx="0" cy="0"/>
        </a:xfrm>
      </p:grpSpPr>
      <p:sp>
        <p:nvSpPr>
          <p:cNvPr id="412" name="Google Shape;412;p57"/>
          <p:cNvSpPr txBox="1"/>
          <p:nvPr/>
        </p:nvSpPr>
        <p:spPr>
          <a:xfrm>
            <a:off x="224550" y="1227325"/>
            <a:ext cx="8694900" cy="3829500"/>
          </a:xfrm>
          <a:prstGeom prst="rect">
            <a:avLst/>
          </a:prstGeom>
          <a:noFill/>
          <a:ln>
            <a:noFill/>
          </a:ln>
        </p:spPr>
        <p:txBody>
          <a:bodyPr spcFirstLastPara="1" wrap="square" lIns="91425" tIns="91425" rIns="91425" bIns="91425" anchor="t" anchorCtr="0">
            <a:spAutoFit/>
          </a:bodyPr>
          <a:lstStyle/>
          <a:p>
            <a:pPr marL="457200" lvl="0" indent="-330200" algn="just" rtl="0">
              <a:lnSpc>
                <a:spcPct val="115000"/>
              </a:lnSpc>
              <a:spcBef>
                <a:spcPts val="0"/>
              </a:spcBef>
              <a:spcAft>
                <a:spcPts val="0"/>
              </a:spcAft>
              <a:buClr>
                <a:schemeClr val="dk1"/>
              </a:buClr>
              <a:buSzPts val="1600"/>
              <a:buFont typeface="Times New Roman"/>
              <a:buAutoNum type="romanUcPeriod"/>
            </a:pPr>
            <a:r>
              <a:rPr lang="en" sz="1600" b="1">
                <a:solidFill>
                  <a:schemeClr val="dk1"/>
                </a:solidFill>
                <a:latin typeface="Times New Roman"/>
                <a:ea typeface="Times New Roman"/>
                <a:cs typeface="Times New Roman"/>
                <a:sym typeface="Times New Roman"/>
              </a:rPr>
              <a:t>Байгууллагын эрхэм зорилго, зорилт, бодлого, стратеги, засаглалд байгаль орчны/ тойрог эдийн засгийн зарчим, жендэрийн тэгш байдал, нийгмийн оролцоог тусгах;</a:t>
            </a:r>
            <a:endParaRPr sz="1600" b="1">
              <a:solidFill>
                <a:schemeClr val="dk1"/>
              </a:solidFill>
              <a:latin typeface="Times New Roman"/>
              <a:ea typeface="Times New Roman"/>
              <a:cs typeface="Times New Roman"/>
              <a:sym typeface="Times New Roman"/>
            </a:endParaRPr>
          </a:p>
          <a:p>
            <a:pPr marL="457200" lvl="0" indent="-330200" algn="just" rtl="0">
              <a:lnSpc>
                <a:spcPct val="115000"/>
              </a:lnSpc>
              <a:spcBef>
                <a:spcPts val="0"/>
              </a:spcBef>
              <a:spcAft>
                <a:spcPts val="0"/>
              </a:spcAft>
              <a:buClr>
                <a:schemeClr val="dk1"/>
              </a:buClr>
              <a:buSzPts val="1600"/>
              <a:buFont typeface="Times New Roman"/>
              <a:buAutoNum type="romanUcPeriod"/>
            </a:pPr>
            <a:r>
              <a:rPr lang="en" sz="1600" b="1">
                <a:solidFill>
                  <a:schemeClr val="dk1"/>
                </a:solidFill>
                <a:latin typeface="Times New Roman"/>
                <a:ea typeface="Times New Roman"/>
                <a:cs typeface="Times New Roman"/>
                <a:sym typeface="Times New Roman"/>
              </a:rPr>
              <a:t>Жендэрийн мэдрэмж бүхий ногоон бүтээгдэхүүний талаарх бодлого, журам, удирдамж, түүнчлэн нөхцөл, үйлчилгээг боловсруулж, үе шаттайгаар ашиглалтад оруулах;</a:t>
            </a:r>
            <a:endParaRPr sz="1600" b="1">
              <a:solidFill>
                <a:schemeClr val="dk1"/>
              </a:solidFill>
              <a:latin typeface="Times New Roman"/>
              <a:ea typeface="Times New Roman"/>
              <a:cs typeface="Times New Roman"/>
              <a:sym typeface="Times New Roman"/>
            </a:endParaRPr>
          </a:p>
          <a:p>
            <a:pPr marL="457200" lvl="0" indent="-330200" algn="just" rtl="0">
              <a:lnSpc>
                <a:spcPct val="115000"/>
              </a:lnSpc>
              <a:spcBef>
                <a:spcPts val="0"/>
              </a:spcBef>
              <a:spcAft>
                <a:spcPts val="0"/>
              </a:spcAft>
              <a:buClr>
                <a:schemeClr val="dk1"/>
              </a:buClr>
              <a:buSzPts val="1600"/>
              <a:buFont typeface="Times New Roman"/>
              <a:buAutoNum type="romanUcPeriod"/>
            </a:pPr>
            <a:r>
              <a:rPr lang="en" sz="1600" b="1">
                <a:solidFill>
                  <a:schemeClr val="dk1"/>
                </a:solidFill>
                <a:latin typeface="Times New Roman"/>
                <a:ea typeface="Times New Roman"/>
                <a:cs typeface="Times New Roman"/>
                <a:sym typeface="Times New Roman"/>
              </a:rPr>
              <a:t>Эмэгтэйчүүд, эрэгтэйчүүдийн аль алиных нь хүсэлтийг тусгасан байгаль орчинд ээлтэй, хог хаягдлыг бууруулдаг шинэ технологи, дижитал платформ нэвтрүүлэх;</a:t>
            </a:r>
            <a:endParaRPr sz="1600" b="1">
              <a:solidFill>
                <a:schemeClr val="dk1"/>
              </a:solidFill>
              <a:latin typeface="Times New Roman"/>
              <a:ea typeface="Times New Roman"/>
              <a:cs typeface="Times New Roman"/>
              <a:sym typeface="Times New Roman"/>
            </a:endParaRPr>
          </a:p>
          <a:p>
            <a:pPr marL="457200" lvl="0" indent="-330200" algn="just" rtl="0">
              <a:lnSpc>
                <a:spcPct val="115000"/>
              </a:lnSpc>
              <a:spcBef>
                <a:spcPts val="0"/>
              </a:spcBef>
              <a:spcAft>
                <a:spcPts val="0"/>
              </a:spcAft>
              <a:buClr>
                <a:schemeClr val="dk1"/>
              </a:buClr>
              <a:buSzPts val="1600"/>
              <a:buFont typeface="Times New Roman"/>
              <a:buAutoNum type="romanUcPeriod"/>
            </a:pPr>
            <a:r>
              <a:rPr lang="en" sz="1600" b="1">
                <a:solidFill>
                  <a:schemeClr val="dk1"/>
                </a:solidFill>
                <a:latin typeface="Times New Roman"/>
                <a:ea typeface="Times New Roman"/>
                <a:cs typeface="Times New Roman"/>
                <a:sym typeface="Times New Roman"/>
              </a:rPr>
              <a:t>Бүтээгдэхүүн, үйлчилгээний нэмүү өртгийн сүлжээний бүтцэд анхаарч, тойрог эдийн засгийн зарчмаар ажиллах, зээлийн эрсдэлийг бууруулах, эрсдэлээс урьдчилан сэргийлэх – эмэгтэй, эрэгтэй гишүүдтэй хамтран тэдний үйл ажиллагаанд тохирсон удирдамж боловсруулах.</a:t>
            </a:r>
            <a:endParaRPr sz="1600" b="1">
              <a:solidFill>
                <a:schemeClr val="dk1"/>
              </a:solidFill>
              <a:latin typeface="Times New Roman"/>
              <a:ea typeface="Times New Roman"/>
              <a:cs typeface="Times New Roman"/>
              <a:sym typeface="Times New Roman"/>
            </a:endParaRPr>
          </a:p>
          <a:p>
            <a:pPr marL="457200" lvl="0" indent="-330200" algn="just" rtl="0">
              <a:lnSpc>
                <a:spcPct val="115000"/>
              </a:lnSpc>
              <a:spcBef>
                <a:spcPts val="0"/>
              </a:spcBef>
              <a:spcAft>
                <a:spcPts val="0"/>
              </a:spcAft>
              <a:buClr>
                <a:schemeClr val="dk1"/>
              </a:buClr>
              <a:buSzPts val="1600"/>
              <a:buFont typeface="Times New Roman"/>
              <a:buAutoNum type="romanUcPeriod"/>
            </a:pPr>
            <a:r>
              <a:rPr lang="en" sz="1600" b="1">
                <a:solidFill>
                  <a:schemeClr val="dk1"/>
                </a:solidFill>
                <a:latin typeface="Times New Roman"/>
                <a:ea typeface="Times New Roman"/>
                <a:cs typeface="Times New Roman"/>
                <a:sym typeface="Times New Roman"/>
              </a:rPr>
              <a:t>ХЗХ-ны эрх бүхий ажилтан, гишүүн БЖДҮ-ийн дунд жендэрийн мэдрэмжтэй ногоон санхүүжилтийн талаарх ойлголт, мэдлэгийг нэмэгдүүлэх, чадавхыг бэхжүүлэх; </a:t>
            </a:r>
            <a:endParaRPr sz="1600" b="1">
              <a:solidFill>
                <a:schemeClr val="dk1"/>
              </a:solidFill>
              <a:latin typeface="Times New Roman"/>
              <a:ea typeface="Times New Roman"/>
              <a:cs typeface="Times New Roman"/>
              <a:sym typeface="Times New Roman"/>
            </a:endParaRPr>
          </a:p>
          <a:p>
            <a:pPr marL="114300" lvl="0" indent="-114300" algn="just" rtl="0">
              <a:lnSpc>
                <a:spcPct val="115000"/>
              </a:lnSpc>
              <a:spcBef>
                <a:spcPts val="0"/>
              </a:spcBef>
              <a:spcAft>
                <a:spcPts val="0"/>
              </a:spcAft>
              <a:buNone/>
            </a:pPr>
            <a:endParaRPr sz="1600" b="1">
              <a:solidFill>
                <a:schemeClr val="dk1"/>
              </a:solidFill>
              <a:latin typeface="Times New Roman"/>
              <a:ea typeface="Times New Roman"/>
              <a:cs typeface="Times New Roman"/>
              <a:sym typeface="Times New Roman"/>
            </a:endParaRPr>
          </a:p>
        </p:txBody>
      </p:sp>
      <p:sp>
        <p:nvSpPr>
          <p:cNvPr id="413" name="Google Shape;413;p57"/>
          <p:cNvSpPr txBox="1"/>
          <p:nvPr/>
        </p:nvSpPr>
        <p:spPr>
          <a:xfrm>
            <a:off x="2642500" y="220450"/>
            <a:ext cx="5140800" cy="9333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800"/>
              </a:spcBef>
              <a:spcAft>
                <a:spcPts val="0"/>
              </a:spcAft>
              <a:buNone/>
            </a:pPr>
            <a:r>
              <a:rPr lang="en" sz="2200" b="1">
                <a:solidFill>
                  <a:schemeClr val="accent1"/>
                </a:solidFill>
                <a:latin typeface="Times New Roman"/>
                <a:ea typeface="Times New Roman"/>
                <a:cs typeface="Times New Roman"/>
                <a:sym typeface="Times New Roman"/>
              </a:rPr>
              <a:t>Хадгаламж, зээлийн хоршооны хувьд</a:t>
            </a:r>
            <a:endParaRPr sz="2200" b="1">
              <a:solidFill>
                <a:schemeClr val="accent1"/>
              </a:solidFill>
              <a:latin typeface="Times New Roman"/>
              <a:ea typeface="Times New Roman"/>
              <a:cs typeface="Times New Roman"/>
              <a:sym typeface="Times New Roman"/>
            </a:endParaRPr>
          </a:p>
          <a:p>
            <a:pPr marL="457200" lvl="0" indent="-355600" algn="just" rtl="0">
              <a:lnSpc>
                <a:spcPct val="115000"/>
              </a:lnSpc>
              <a:spcBef>
                <a:spcPts val="400"/>
              </a:spcBef>
              <a:spcAft>
                <a:spcPts val="0"/>
              </a:spcAft>
              <a:buClr>
                <a:schemeClr val="accent1"/>
              </a:buClr>
              <a:buSzPts val="2000"/>
              <a:buFont typeface="Times New Roman"/>
              <a:buAutoNum type="arabicPeriod"/>
            </a:pPr>
            <a:r>
              <a:rPr lang="en" sz="2000" b="1">
                <a:solidFill>
                  <a:schemeClr val="accent1"/>
                </a:solidFill>
                <a:latin typeface="Times New Roman"/>
                <a:ea typeface="Times New Roman"/>
                <a:cs typeface="Times New Roman"/>
                <a:sym typeface="Times New Roman"/>
              </a:rPr>
              <a:t>Хангамж </a:t>
            </a:r>
            <a:endParaRPr sz="2000" b="1">
              <a:solidFill>
                <a:schemeClr val="accent1"/>
              </a:solidFill>
              <a:latin typeface="Times New Roman"/>
              <a:ea typeface="Times New Roman"/>
              <a:cs typeface="Times New Roman"/>
              <a:sym typeface="Times New Roman"/>
            </a:endParaRPr>
          </a:p>
        </p:txBody>
      </p:sp>
      <p:pic>
        <p:nvPicPr>
          <p:cNvPr id="414" name="Google Shape;414;p57" descr="An arrow hitting a bull's eye target"/>
          <p:cNvPicPr preferRelativeResize="0"/>
          <p:nvPr/>
        </p:nvPicPr>
        <p:blipFill rotWithShape="1">
          <a:blip r:embed="rId3">
            <a:alphaModFix/>
          </a:blip>
          <a:srcRect l="12472" t="13476" r="12480" b="13476"/>
          <a:stretch/>
        </p:blipFill>
        <p:spPr>
          <a:xfrm>
            <a:off x="884475" y="57075"/>
            <a:ext cx="1419974" cy="1224627"/>
          </a:xfrm>
          <a:prstGeom prst="rect">
            <a:avLst/>
          </a:prstGeom>
          <a:noFill/>
          <a:ln>
            <a:noFill/>
          </a:ln>
        </p:spPr>
      </p:pic>
      <p:sp>
        <p:nvSpPr>
          <p:cNvPr id="415" name="Google Shape;415;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419"/>
        <p:cNvGrpSpPr/>
        <p:nvPr/>
      </p:nvGrpSpPr>
      <p:grpSpPr>
        <a:xfrm>
          <a:off x="0" y="0"/>
          <a:ext cx="0" cy="0"/>
          <a:chOff x="0" y="0"/>
          <a:chExt cx="0" cy="0"/>
        </a:xfrm>
      </p:grpSpPr>
      <p:sp>
        <p:nvSpPr>
          <p:cNvPr id="420" name="Google Shape;420;p58"/>
          <p:cNvSpPr txBox="1"/>
          <p:nvPr/>
        </p:nvSpPr>
        <p:spPr>
          <a:xfrm>
            <a:off x="190500" y="381000"/>
            <a:ext cx="8586000" cy="4395900"/>
          </a:xfrm>
          <a:prstGeom prst="rect">
            <a:avLst/>
          </a:prstGeom>
          <a:noFill/>
          <a:ln>
            <a:noFill/>
          </a:ln>
        </p:spPr>
        <p:txBody>
          <a:bodyPr spcFirstLastPara="1" wrap="square" lIns="91425" tIns="91425" rIns="91425" bIns="91425" anchor="t" anchorCtr="0">
            <a:spAutoFit/>
          </a:bodyPr>
          <a:lstStyle/>
          <a:p>
            <a:pPr marL="114300" lvl="0" indent="-114300" algn="just" rtl="0">
              <a:lnSpc>
                <a:spcPct val="115000"/>
              </a:lnSpc>
              <a:spcBef>
                <a:spcPts val="0"/>
              </a:spcBef>
              <a:spcAft>
                <a:spcPts val="0"/>
              </a:spcAft>
              <a:buNone/>
            </a:pPr>
            <a:r>
              <a:rPr lang="en" sz="1600" b="1">
                <a:solidFill>
                  <a:schemeClr val="dk1"/>
                </a:solidFill>
                <a:latin typeface="Times New Roman"/>
                <a:ea typeface="Times New Roman"/>
                <a:cs typeface="Times New Roman"/>
                <a:sym typeface="Times New Roman"/>
              </a:rPr>
              <a:t>VI.     ХЗХ-ны гишүүн эмэгтэйчүүд, эрэгтэйчүүдийн онцлог хэрэгцээ, хүсэл сонирхол, байгаль орчин, нийгэмд үзүүлэх нөлөөллийг харгалзан илүү зохицсон, хүртээмжтэй ногоон санхүүгийн бүтээгдэхүүн, үйлчилгээ нэвтрүүлэх;</a:t>
            </a:r>
            <a:endParaRPr sz="1600" b="1">
              <a:solidFill>
                <a:schemeClr val="dk1"/>
              </a:solidFill>
              <a:latin typeface="Times New Roman"/>
              <a:ea typeface="Times New Roman"/>
              <a:cs typeface="Times New Roman"/>
              <a:sym typeface="Times New Roman"/>
            </a:endParaRPr>
          </a:p>
          <a:p>
            <a:pPr marL="114300" lvl="0" indent="-114300" algn="just" rtl="0">
              <a:lnSpc>
                <a:spcPct val="115000"/>
              </a:lnSpc>
              <a:spcBef>
                <a:spcPts val="0"/>
              </a:spcBef>
              <a:spcAft>
                <a:spcPts val="0"/>
              </a:spcAft>
              <a:buNone/>
            </a:pPr>
            <a:endParaRPr sz="1600" b="1">
              <a:solidFill>
                <a:schemeClr val="dk1"/>
              </a:solidFill>
              <a:latin typeface="Times New Roman"/>
              <a:ea typeface="Times New Roman"/>
              <a:cs typeface="Times New Roman"/>
              <a:sym typeface="Times New Roman"/>
            </a:endParaRPr>
          </a:p>
          <a:p>
            <a:pPr marL="114300" lvl="0" indent="-114300" algn="just" rtl="0">
              <a:lnSpc>
                <a:spcPct val="115000"/>
              </a:lnSpc>
              <a:spcBef>
                <a:spcPts val="0"/>
              </a:spcBef>
              <a:spcAft>
                <a:spcPts val="0"/>
              </a:spcAft>
              <a:buNone/>
            </a:pPr>
            <a:r>
              <a:rPr lang="en" sz="1600" b="1">
                <a:solidFill>
                  <a:schemeClr val="dk1"/>
                </a:solidFill>
                <a:latin typeface="Times New Roman"/>
                <a:ea typeface="Times New Roman"/>
                <a:cs typeface="Times New Roman"/>
                <a:sym typeface="Times New Roman"/>
              </a:rPr>
              <a:t>VII.     ХЗХ-ны эрх бүхий албан тушаалтан, гишүүдийн дунд ногоон санхүүжилтийг дэмжих гол боломжууд нь санхүүгийн боловсрол, чадавхыг дээшлүүлэх, жендэрт нийцсэн ногоон санхүүгийн бүтээгдэхүүн, үйлчилгээг хөгжүүлэх, мэдээлэл солилцох, бусдаас суралцах сүлжээ, платформ бий болгох, сурталчлах;  </a:t>
            </a:r>
            <a:endParaRPr sz="1600" b="1">
              <a:solidFill>
                <a:schemeClr val="dk1"/>
              </a:solidFill>
              <a:latin typeface="Times New Roman"/>
              <a:ea typeface="Times New Roman"/>
              <a:cs typeface="Times New Roman"/>
              <a:sym typeface="Times New Roman"/>
            </a:endParaRPr>
          </a:p>
          <a:p>
            <a:pPr marL="114300" lvl="0" indent="-114300" algn="just" rtl="0">
              <a:lnSpc>
                <a:spcPct val="115000"/>
              </a:lnSpc>
              <a:spcBef>
                <a:spcPts val="0"/>
              </a:spcBef>
              <a:spcAft>
                <a:spcPts val="0"/>
              </a:spcAft>
              <a:buNone/>
            </a:pPr>
            <a:endParaRPr sz="1600" b="1">
              <a:solidFill>
                <a:schemeClr val="dk1"/>
              </a:solidFill>
              <a:latin typeface="Times New Roman"/>
              <a:ea typeface="Times New Roman"/>
              <a:cs typeface="Times New Roman"/>
              <a:sym typeface="Times New Roman"/>
            </a:endParaRPr>
          </a:p>
          <a:p>
            <a:pPr marL="114300" lvl="0" indent="-114300" algn="just" rtl="0">
              <a:lnSpc>
                <a:spcPct val="115000"/>
              </a:lnSpc>
              <a:spcBef>
                <a:spcPts val="0"/>
              </a:spcBef>
              <a:spcAft>
                <a:spcPts val="0"/>
              </a:spcAft>
              <a:buNone/>
            </a:pPr>
            <a:r>
              <a:rPr lang="en" sz="1600" b="1">
                <a:solidFill>
                  <a:schemeClr val="dk1"/>
                </a:solidFill>
                <a:latin typeface="Times New Roman"/>
                <a:ea typeface="Times New Roman"/>
                <a:cs typeface="Times New Roman"/>
                <a:sym typeface="Times New Roman"/>
              </a:rPr>
              <a:t>VIII.     ХЗХ-ны эрх бүхий ажилтнууд жендэрийн мэдрэмжтэй ногоон санхүүжилтийг хөгжүүлэхэд өөрсдийн үүрэг, манлайллыг дээшлүүлэхэд чиглэсэн зарим арга хэмжээ авахыг зөвлөж байна, тухайлбал, гишүүдийн мэдлэг, чадавх, сурталчилгааг нэмэгдүүлэх, байгууллагын чадавх, үүрэг амлалтыг бэхжүүлэх, хамтын ажиллагаа, зохицуулалтыг дэмжих, одоо байгаа нөөц, платформыг ашиглах, хариуцлагыг баталгаажуулах, суралцах.</a:t>
            </a:r>
            <a:endParaRPr sz="1600" b="1">
              <a:solidFill>
                <a:schemeClr val="dk1"/>
              </a:solidFill>
              <a:latin typeface="Times New Roman"/>
              <a:ea typeface="Times New Roman"/>
              <a:cs typeface="Times New Roman"/>
              <a:sym typeface="Times New Roman"/>
            </a:endParaRPr>
          </a:p>
        </p:txBody>
      </p:sp>
      <p:sp>
        <p:nvSpPr>
          <p:cNvPr id="421" name="Google Shape;421;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93"/>
        <p:cNvGrpSpPr/>
        <p:nvPr/>
      </p:nvGrpSpPr>
      <p:grpSpPr>
        <a:xfrm>
          <a:off x="0" y="0"/>
          <a:ext cx="0" cy="0"/>
          <a:chOff x="0" y="0"/>
          <a:chExt cx="0" cy="0"/>
        </a:xfrm>
      </p:grpSpPr>
      <p:sp>
        <p:nvSpPr>
          <p:cNvPr id="94" name="Google Shape;94;p17"/>
          <p:cNvSpPr txBox="1"/>
          <p:nvPr/>
        </p:nvSpPr>
        <p:spPr>
          <a:xfrm>
            <a:off x="95250" y="1451000"/>
            <a:ext cx="2667000" cy="1593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200" b="1">
              <a:latin typeface="Roboto"/>
              <a:ea typeface="Roboto"/>
              <a:cs typeface="Roboto"/>
              <a:sym typeface="Roboto"/>
            </a:endParaRPr>
          </a:p>
          <a:p>
            <a:pPr marL="0" lvl="0" indent="0" algn="r" rtl="0">
              <a:spcBef>
                <a:spcPts val="0"/>
              </a:spcBef>
              <a:spcAft>
                <a:spcPts val="0"/>
              </a:spcAft>
              <a:buNone/>
            </a:pPr>
            <a:endParaRPr sz="800" b="1">
              <a:latin typeface="Roboto"/>
              <a:ea typeface="Roboto"/>
              <a:cs typeface="Roboto"/>
              <a:sym typeface="Roboto"/>
            </a:endParaRPr>
          </a:p>
          <a:p>
            <a:pPr marL="0" lvl="0" indent="0" algn="just" rtl="0">
              <a:spcBef>
                <a:spcPts val="0"/>
              </a:spcBef>
              <a:spcAft>
                <a:spcPts val="0"/>
              </a:spcAft>
              <a:buNone/>
            </a:pPr>
            <a:r>
              <a:rPr lang="en" sz="1500" b="1">
                <a:solidFill>
                  <a:schemeClr val="dk1"/>
                </a:solidFill>
                <a:latin typeface="Times New Roman"/>
                <a:ea typeface="Times New Roman"/>
                <a:cs typeface="Times New Roman"/>
                <a:sym typeface="Times New Roman"/>
              </a:rPr>
              <a:t>Санал асуулгa:</a:t>
            </a:r>
            <a:endParaRPr sz="1500" b="1">
              <a:solidFill>
                <a:schemeClr val="dk1"/>
              </a:solidFill>
              <a:latin typeface="Times New Roman"/>
              <a:ea typeface="Times New Roman"/>
              <a:cs typeface="Times New Roman"/>
              <a:sym typeface="Times New Roman"/>
            </a:endParaRPr>
          </a:p>
          <a:p>
            <a:pPr marL="0" lvl="0" indent="0" algn="just" rtl="0">
              <a:spcBef>
                <a:spcPts val="0"/>
              </a:spcBef>
              <a:spcAft>
                <a:spcPts val="0"/>
              </a:spcAft>
              <a:buNone/>
            </a:pPr>
            <a:endParaRPr sz="1500" b="1">
              <a:solidFill>
                <a:schemeClr val="dk1"/>
              </a:solidFill>
              <a:latin typeface="Times New Roman"/>
              <a:ea typeface="Times New Roman"/>
              <a:cs typeface="Times New Roman"/>
              <a:sym typeface="Times New Roman"/>
            </a:endParaRPr>
          </a:p>
          <a:p>
            <a:pPr marL="0" lvl="0" indent="0" algn="just" rtl="0">
              <a:spcBef>
                <a:spcPts val="0"/>
              </a:spcBef>
              <a:spcAft>
                <a:spcPts val="0"/>
              </a:spcAft>
              <a:buNone/>
            </a:pPr>
            <a:r>
              <a:rPr lang="en" sz="1500" b="1">
                <a:solidFill>
                  <a:schemeClr val="dk1"/>
                </a:solidFill>
                <a:latin typeface="Times New Roman"/>
                <a:ea typeface="Times New Roman"/>
                <a:cs typeface="Times New Roman"/>
                <a:sym typeface="Times New Roman"/>
              </a:rPr>
              <a:t>“Google form” (8-15 минут)</a:t>
            </a:r>
            <a:endParaRPr sz="1500" b="1">
              <a:solidFill>
                <a:schemeClr val="dk1"/>
              </a:solidFill>
              <a:latin typeface="Times New Roman"/>
              <a:ea typeface="Times New Roman"/>
              <a:cs typeface="Times New Roman"/>
              <a:sym typeface="Times New Roman"/>
            </a:endParaRPr>
          </a:p>
          <a:p>
            <a:pPr marL="0" lvl="0" indent="0" algn="just" rtl="0">
              <a:spcBef>
                <a:spcPts val="0"/>
              </a:spcBef>
              <a:spcAft>
                <a:spcPts val="0"/>
              </a:spcAft>
              <a:buNone/>
            </a:pPr>
            <a:r>
              <a:rPr lang="en" sz="1500" b="1">
                <a:solidFill>
                  <a:schemeClr val="dk1"/>
                </a:solidFill>
                <a:latin typeface="Times New Roman"/>
                <a:ea typeface="Times New Roman"/>
                <a:cs typeface="Times New Roman"/>
                <a:sym typeface="Times New Roman"/>
              </a:rPr>
              <a:t>“Microsoft Excel” </a:t>
            </a:r>
            <a:endParaRPr sz="1500" b="1">
              <a:latin typeface="Roboto"/>
              <a:ea typeface="Roboto"/>
              <a:cs typeface="Roboto"/>
              <a:sym typeface="Roboto"/>
            </a:endParaRPr>
          </a:p>
        </p:txBody>
      </p:sp>
      <p:grpSp>
        <p:nvGrpSpPr>
          <p:cNvPr id="95" name="Google Shape;95;p17"/>
          <p:cNvGrpSpPr/>
          <p:nvPr/>
        </p:nvGrpSpPr>
        <p:grpSpPr>
          <a:xfrm>
            <a:off x="4479498" y="329100"/>
            <a:ext cx="4341014" cy="3490623"/>
            <a:chOff x="4609862" y="556492"/>
            <a:chExt cx="4210489" cy="3082500"/>
          </a:xfrm>
        </p:grpSpPr>
        <p:sp>
          <p:nvSpPr>
            <p:cNvPr id="96" name="Google Shape;96;p17"/>
            <p:cNvSpPr txBox="1"/>
            <p:nvPr/>
          </p:nvSpPr>
          <p:spPr>
            <a:xfrm>
              <a:off x="5896551" y="556492"/>
              <a:ext cx="2923800" cy="308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just" rtl="0">
                <a:spcBef>
                  <a:spcPts val="1600"/>
                </a:spcBef>
                <a:spcAft>
                  <a:spcPts val="0"/>
                </a:spcAft>
                <a:buNone/>
              </a:pPr>
              <a:r>
                <a:rPr lang="en" b="1">
                  <a:solidFill>
                    <a:schemeClr val="dk1"/>
                  </a:solidFill>
                  <a:latin typeface="Times New Roman"/>
                  <a:ea typeface="Times New Roman"/>
                  <a:cs typeface="Times New Roman"/>
                  <a:sym typeface="Times New Roman"/>
                </a:rPr>
                <a:t>ХЗХ-ны нэгдсэн мэдээллийг хэвлэж авсан цаасан дээр болон “Microsoft Excel” дээр давхар хөтлөв. </a:t>
              </a:r>
              <a:endParaRPr b="1">
                <a:solidFill>
                  <a:schemeClr val="dk1"/>
                </a:solidFill>
                <a:latin typeface="Times New Roman"/>
                <a:ea typeface="Times New Roman"/>
                <a:cs typeface="Times New Roman"/>
                <a:sym typeface="Times New Roman"/>
              </a:endParaRPr>
            </a:p>
            <a:p>
              <a:pPr marL="0" lvl="0" indent="0" algn="just" rtl="0">
                <a:spcBef>
                  <a:spcPts val="1600"/>
                </a:spcBef>
                <a:spcAft>
                  <a:spcPts val="0"/>
                </a:spcAft>
                <a:buNone/>
              </a:pPr>
              <a:r>
                <a:rPr lang="en" b="1">
                  <a:solidFill>
                    <a:schemeClr val="dk1"/>
                  </a:solidFill>
                  <a:latin typeface="Times New Roman"/>
                  <a:ea typeface="Times New Roman"/>
                  <a:cs typeface="Times New Roman"/>
                  <a:sym typeface="Times New Roman"/>
                </a:rPr>
                <a:t>Суурь чанарын судалгааг ХЗХ-ны эрх бүхий албан тушаалтан, гишүүдтэй ганцаарчилсан болон фокус группын ярилцлагыг утсан харилцаагаар, зайнаас хийж гүйцэтгэв.</a:t>
              </a:r>
              <a:endParaRPr b="1">
                <a:solidFill>
                  <a:schemeClr val="dk1"/>
                </a:solidFill>
                <a:latin typeface="Times New Roman"/>
                <a:ea typeface="Times New Roman"/>
                <a:cs typeface="Times New Roman"/>
                <a:sym typeface="Times New Roman"/>
              </a:endParaRPr>
            </a:p>
            <a:p>
              <a:pPr marL="0" lvl="0" indent="0" algn="just" rtl="0">
                <a:spcBef>
                  <a:spcPts val="1600"/>
                </a:spcBef>
                <a:spcAft>
                  <a:spcPts val="0"/>
                </a:spcAft>
                <a:buNone/>
              </a:pPr>
              <a:r>
                <a:rPr lang="en" b="1">
                  <a:solidFill>
                    <a:schemeClr val="dk1"/>
                  </a:solidFill>
                  <a:latin typeface="Times New Roman"/>
                  <a:ea typeface="Times New Roman"/>
                  <a:cs typeface="Times New Roman"/>
                  <a:sym typeface="Times New Roman"/>
                </a:rPr>
                <a:t>Ганцаарчилсан, фокус группын бүх ярилцлагыг дуу хураагуурт (639MB хэмжээтэй, .mp3 өргөтгөлтэй файл) бичиж, ярилцлагын тэмдэглэлийг давхар хөтлөв.</a:t>
              </a:r>
              <a:endParaRPr b="1">
                <a:solidFill>
                  <a:schemeClr val="dk1"/>
                </a:solidFill>
                <a:latin typeface="Times New Roman"/>
                <a:ea typeface="Times New Roman"/>
                <a:cs typeface="Times New Roman"/>
                <a:sym typeface="Times New Roman"/>
              </a:endParaRPr>
            </a:p>
            <a:p>
              <a:pPr marL="0" lvl="0" indent="0" algn="l" rtl="0">
                <a:spcBef>
                  <a:spcPts val="1600"/>
                </a:spcBef>
                <a:spcAft>
                  <a:spcPts val="1600"/>
                </a:spcAft>
                <a:buNone/>
              </a:pPr>
              <a:endParaRPr sz="1200" b="1">
                <a:latin typeface="Roboto"/>
                <a:ea typeface="Roboto"/>
                <a:cs typeface="Roboto"/>
                <a:sym typeface="Roboto"/>
              </a:endParaRPr>
            </a:p>
          </p:txBody>
        </p:sp>
        <p:cxnSp>
          <p:nvCxnSpPr>
            <p:cNvPr id="97" name="Google Shape;97;p17"/>
            <p:cNvCxnSpPr/>
            <p:nvPr/>
          </p:nvCxnSpPr>
          <p:spPr>
            <a:xfrm>
              <a:off x="4609862" y="1341923"/>
              <a:ext cx="1286700" cy="0"/>
            </a:xfrm>
            <a:prstGeom prst="straightConnector1">
              <a:avLst/>
            </a:prstGeom>
            <a:noFill/>
            <a:ln w="9525" cap="flat" cmpd="sng">
              <a:solidFill>
                <a:srgbClr val="155B54"/>
              </a:solidFill>
              <a:prstDash val="solid"/>
              <a:round/>
              <a:headEnd type="none" w="sm" len="sm"/>
              <a:tailEnd type="oval" w="med" len="med"/>
            </a:ln>
          </p:spPr>
        </p:cxnSp>
      </p:grpSp>
      <p:sp>
        <p:nvSpPr>
          <p:cNvPr id="98" name="Google Shape;98;p17"/>
          <p:cNvSpPr txBox="1"/>
          <p:nvPr/>
        </p:nvSpPr>
        <p:spPr>
          <a:xfrm>
            <a:off x="2150135" y="3878505"/>
            <a:ext cx="3781200" cy="11985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b="1">
              <a:solidFill>
                <a:schemeClr val="dk1"/>
              </a:solidFill>
              <a:latin typeface="Times New Roman"/>
              <a:ea typeface="Times New Roman"/>
              <a:cs typeface="Times New Roman"/>
              <a:sym typeface="Times New Roman"/>
            </a:endParaRPr>
          </a:p>
          <a:p>
            <a:pPr marL="0" lvl="0" indent="0" algn="just" rtl="0">
              <a:spcBef>
                <a:spcPts val="1600"/>
              </a:spcBef>
              <a:spcAft>
                <a:spcPts val="0"/>
              </a:spcAft>
              <a:buNone/>
            </a:pPr>
            <a:r>
              <a:rPr lang="en" b="1">
                <a:solidFill>
                  <a:schemeClr val="dk1"/>
                </a:solidFill>
                <a:latin typeface="Times New Roman"/>
                <a:ea typeface="Times New Roman"/>
                <a:cs typeface="Times New Roman"/>
                <a:sym typeface="Times New Roman"/>
              </a:rPr>
              <a:t>СЗХ-ны ХЗХ-ны газрын 2021, 2022 онд гүйцэтгэсэн судалгаанд үндэслэн нийт 142 ХЗХ-ны эрх бүхий албан тушаалтнуудад цахилгаан шуудан илгээв.</a:t>
            </a:r>
            <a:endParaRPr b="1">
              <a:solidFill>
                <a:schemeClr val="dk1"/>
              </a:solidFill>
              <a:latin typeface="Times New Roman"/>
              <a:ea typeface="Times New Roman"/>
              <a:cs typeface="Times New Roman"/>
              <a:sym typeface="Times New Roman"/>
            </a:endParaRPr>
          </a:p>
          <a:p>
            <a:pPr marL="0" lvl="0" indent="0" algn="just" rtl="0">
              <a:spcBef>
                <a:spcPts val="1600"/>
              </a:spcBef>
              <a:spcAft>
                <a:spcPts val="1600"/>
              </a:spcAft>
              <a:buNone/>
            </a:pPr>
            <a:endParaRPr b="1">
              <a:solidFill>
                <a:schemeClr val="dk1"/>
              </a:solidFill>
              <a:latin typeface="Times New Roman"/>
              <a:ea typeface="Times New Roman"/>
              <a:cs typeface="Times New Roman"/>
              <a:sym typeface="Times New Roman"/>
            </a:endParaRPr>
          </a:p>
        </p:txBody>
      </p:sp>
      <p:grpSp>
        <p:nvGrpSpPr>
          <p:cNvPr id="99" name="Google Shape;99;p17"/>
          <p:cNvGrpSpPr/>
          <p:nvPr/>
        </p:nvGrpSpPr>
        <p:grpSpPr>
          <a:xfrm>
            <a:off x="2133313" y="666776"/>
            <a:ext cx="3814835" cy="3790597"/>
            <a:chOff x="2662213" y="676344"/>
            <a:chExt cx="3814835" cy="3790597"/>
          </a:xfrm>
        </p:grpSpPr>
        <p:sp>
          <p:nvSpPr>
            <p:cNvPr id="100" name="Google Shape;100;p17"/>
            <p:cNvSpPr/>
            <p:nvPr/>
          </p:nvSpPr>
          <p:spPr>
            <a:xfrm rot="3600185">
              <a:off x="3169983" y="1184511"/>
              <a:ext cx="2774659" cy="2774659"/>
            </a:xfrm>
            <a:prstGeom prst="blockArc">
              <a:avLst>
                <a:gd name="adj1" fmla="val 12622480"/>
                <a:gd name="adj2" fmla="val 19781569"/>
                <a:gd name="adj3" fmla="val 20773"/>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p:nvPr/>
          </p:nvSpPr>
          <p:spPr>
            <a:xfrm rot="10800000">
              <a:off x="3183490" y="1163229"/>
              <a:ext cx="2774700" cy="2774700"/>
            </a:xfrm>
            <a:prstGeom prst="blockArc">
              <a:avLst>
                <a:gd name="adj1" fmla="val 12622480"/>
                <a:gd name="adj2" fmla="val 19662822"/>
                <a:gd name="adj3" fmla="val 20729"/>
              </a:avLst>
            </a:prstGeom>
            <a:solidFill>
              <a:srgbClr val="1D7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7"/>
            <p:cNvSpPr/>
            <p:nvPr/>
          </p:nvSpPr>
          <p:spPr>
            <a:xfrm rot="-3600185">
              <a:off x="3194618" y="1184114"/>
              <a:ext cx="2774659" cy="2774659"/>
            </a:xfrm>
            <a:prstGeom prst="blockArc">
              <a:avLst>
                <a:gd name="adj1" fmla="val 12622480"/>
                <a:gd name="adj2" fmla="val 19703271"/>
                <a:gd name="adj3" fmla="val 20851"/>
              </a:avLst>
            </a:prstGeom>
            <a:solidFill>
              <a:srgbClr val="249C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 name="Google Shape;103;p17"/>
            <p:cNvGrpSpPr/>
            <p:nvPr/>
          </p:nvGrpSpPr>
          <p:grpSpPr>
            <a:xfrm rot="-7200165">
              <a:off x="3337679" y="2826785"/>
              <a:ext cx="585011" cy="585536"/>
              <a:chOff x="1967628" y="812211"/>
              <a:chExt cx="588000" cy="588000"/>
            </a:xfrm>
          </p:grpSpPr>
          <p:sp>
            <p:nvSpPr>
              <p:cNvPr id="104" name="Google Shape;104;p17"/>
              <p:cNvSpPr/>
              <p:nvPr/>
            </p:nvSpPr>
            <p:spPr>
              <a:xfrm rot="39023">
                <a:off x="1970909" y="815492"/>
                <a:ext cx="581437" cy="581437"/>
              </a:xfrm>
              <a:prstGeom prst="pie">
                <a:avLst>
                  <a:gd name="adj1" fmla="val 6190354"/>
                  <a:gd name="adj2" fmla="val 14996165"/>
                </a:avLst>
              </a:prstGeom>
              <a:solidFill>
                <a:srgbClr val="249C90"/>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7"/>
              <p:cNvSpPr/>
              <p:nvPr/>
            </p:nvSpPr>
            <p:spPr>
              <a:xfrm rot="10800000">
                <a:off x="1970875" y="815525"/>
                <a:ext cx="581400" cy="581400"/>
              </a:xfrm>
              <a:prstGeom prst="pie">
                <a:avLst>
                  <a:gd name="adj1" fmla="val 4028252"/>
                  <a:gd name="adj2" fmla="val 17183677"/>
                </a:avLst>
              </a:prstGeom>
              <a:solidFill>
                <a:srgbClr val="249C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17"/>
            <p:cNvGrpSpPr/>
            <p:nvPr/>
          </p:nvGrpSpPr>
          <p:grpSpPr>
            <a:xfrm>
              <a:off x="4264097" y="1180331"/>
              <a:ext cx="585001" cy="585530"/>
              <a:chOff x="1970048" y="811613"/>
              <a:chExt cx="588000" cy="588000"/>
            </a:xfrm>
          </p:grpSpPr>
          <p:sp>
            <p:nvSpPr>
              <p:cNvPr id="107" name="Google Shape;107;p17"/>
              <p:cNvSpPr/>
              <p:nvPr/>
            </p:nvSpPr>
            <p:spPr>
              <a:xfrm rot="39023">
                <a:off x="1973329" y="814894"/>
                <a:ext cx="581437" cy="581437"/>
              </a:xfrm>
              <a:prstGeom prst="pie">
                <a:avLst>
                  <a:gd name="adj1" fmla="val 6190354"/>
                  <a:gd name="adj2" fmla="val 14996165"/>
                </a:avLst>
              </a:prstGeom>
              <a:solidFill>
                <a:srgbClr val="155B54"/>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p:nvPr/>
            </p:nvSpPr>
            <p:spPr>
              <a:xfrm rot="10800000">
                <a:off x="1973295" y="814927"/>
                <a:ext cx="581400" cy="581400"/>
              </a:xfrm>
              <a:prstGeom prst="pie">
                <a:avLst>
                  <a:gd name="adj1" fmla="val 4028252"/>
                  <a:gd name="adj2" fmla="val 17183677"/>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17"/>
            <p:cNvGrpSpPr/>
            <p:nvPr/>
          </p:nvGrpSpPr>
          <p:grpSpPr>
            <a:xfrm rot="7200165">
              <a:off x="5229930" y="2804716"/>
              <a:ext cx="585011" cy="585536"/>
              <a:chOff x="1977085" y="811649"/>
              <a:chExt cx="588000" cy="588000"/>
            </a:xfrm>
          </p:grpSpPr>
          <p:sp>
            <p:nvSpPr>
              <p:cNvPr id="110" name="Google Shape;110;p17"/>
              <p:cNvSpPr/>
              <p:nvPr/>
            </p:nvSpPr>
            <p:spPr>
              <a:xfrm rot="39023">
                <a:off x="1980366" y="814930"/>
                <a:ext cx="581437" cy="581437"/>
              </a:xfrm>
              <a:prstGeom prst="pie">
                <a:avLst>
                  <a:gd name="adj1" fmla="val 6190354"/>
                  <a:gd name="adj2" fmla="val 14996165"/>
                </a:avLst>
              </a:prstGeom>
              <a:solidFill>
                <a:srgbClr val="1D7E74"/>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7"/>
              <p:cNvSpPr/>
              <p:nvPr/>
            </p:nvSpPr>
            <p:spPr>
              <a:xfrm rot="10800000">
                <a:off x="1980332" y="814963"/>
                <a:ext cx="581400" cy="581400"/>
              </a:xfrm>
              <a:prstGeom prst="pie">
                <a:avLst>
                  <a:gd name="adj1" fmla="val 4028252"/>
                  <a:gd name="adj2" fmla="val 17183677"/>
                </a:avLst>
              </a:prstGeom>
              <a:solidFill>
                <a:srgbClr val="1D7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112;p17"/>
            <p:cNvSpPr txBox="1"/>
            <p:nvPr/>
          </p:nvSpPr>
          <p:spPr>
            <a:xfrm>
              <a:off x="4334550" y="1255312"/>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Roboto"/>
                  <a:ea typeface="Roboto"/>
                  <a:cs typeface="Roboto"/>
                  <a:sym typeface="Roboto"/>
                </a:rPr>
                <a:t>03 </a:t>
              </a:r>
              <a:endParaRPr sz="1600" b="1">
                <a:solidFill>
                  <a:srgbClr val="FFFFFF"/>
                </a:solidFill>
                <a:latin typeface="Roboto"/>
                <a:ea typeface="Roboto"/>
                <a:cs typeface="Roboto"/>
                <a:sym typeface="Roboto"/>
              </a:endParaRPr>
            </a:p>
          </p:txBody>
        </p:sp>
        <p:sp>
          <p:nvSpPr>
            <p:cNvPr id="113" name="Google Shape;113;p17"/>
            <p:cNvSpPr txBox="1"/>
            <p:nvPr/>
          </p:nvSpPr>
          <p:spPr>
            <a:xfrm>
              <a:off x="3375648" y="2887440"/>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Roboto"/>
                  <a:ea typeface="Roboto"/>
                  <a:cs typeface="Roboto"/>
                  <a:sym typeface="Roboto"/>
                </a:rPr>
                <a:t>01 </a:t>
              </a:r>
              <a:endParaRPr sz="1600" b="1">
                <a:solidFill>
                  <a:srgbClr val="FFFFFF"/>
                </a:solidFill>
                <a:latin typeface="Roboto"/>
                <a:ea typeface="Roboto"/>
                <a:cs typeface="Roboto"/>
                <a:sym typeface="Roboto"/>
              </a:endParaRPr>
            </a:p>
          </p:txBody>
        </p:sp>
        <p:sp>
          <p:nvSpPr>
            <p:cNvPr id="114" name="Google Shape;114;p17"/>
            <p:cNvSpPr txBox="1"/>
            <p:nvPr/>
          </p:nvSpPr>
          <p:spPr>
            <a:xfrm>
              <a:off x="5281877" y="2857865"/>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Roboto"/>
                  <a:ea typeface="Roboto"/>
                  <a:cs typeface="Roboto"/>
                  <a:sym typeface="Roboto"/>
                </a:rPr>
                <a:t>02 </a:t>
              </a:r>
              <a:endParaRPr sz="1600" b="1">
                <a:solidFill>
                  <a:srgbClr val="FFFFFF"/>
                </a:solidFill>
                <a:latin typeface="Roboto"/>
                <a:ea typeface="Roboto"/>
                <a:cs typeface="Roboto"/>
                <a:sym typeface="Roboto"/>
              </a:endParaRPr>
            </a:p>
          </p:txBody>
        </p:sp>
      </p:grpSp>
      <p:sp>
        <p:nvSpPr>
          <p:cNvPr id="115" name="Google Shape;115;p17"/>
          <p:cNvSpPr txBox="1"/>
          <p:nvPr/>
        </p:nvSpPr>
        <p:spPr>
          <a:xfrm>
            <a:off x="376100" y="235075"/>
            <a:ext cx="4513200" cy="74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accent1"/>
                </a:solidFill>
                <a:latin typeface="Times New Roman"/>
                <a:ea typeface="Times New Roman"/>
                <a:cs typeface="Times New Roman"/>
                <a:sym typeface="Times New Roman"/>
              </a:rPr>
              <a:t>Суурь тоон болон чанарын судалгааг явуулсан арга хэлбэр</a:t>
            </a:r>
            <a:endParaRPr sz="2000" b="1">
              <a:solidFill>
                <a:schemeClr val="accent1"/>
              </a:solidFill>
              <a:latin typeface="Times New Roman"/>
              <a:ea typeface="Times New Roman"/>
              <a:cs typeface="Times New Roman"/>
              <a:sym typeface="Times New Roman"/>
            </a:endParaRPr>
          </a:p>
        </p:txBody>
      </p:sp>
      <p:sp>
        <p:nvSpPr>
          <p:cNvPr id="116" name="Google Shape;11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425"/>
        <p:cNvGrpSpPr/>
        <p:nvPr/>
      </p:nvGrpSpPr>
      <p:grpSpPr>
        <a:xfrm>
          <a:off x="0" y="0"/>
          <a:ext cx="0" cy="0"/>
          <a:chOff x="0" y="0"/>
          <a:chExt cx="0" cy="0"/>
        </a:xfrm>
      </p:grpSpPr>
      <p:sp>
        <p:nvSpPr>
          <p:cNvPr id="426" name="Google Shape;426;p59"/>
          <p:cNvSpPr txBox="1"/>
          <p:nvPr/>
        </p:nvSpPr>
        <p:spPr>
          <a:xfrm>
            <a:off x="367350" y="1540200"/>
            <a:ext cx="8409300" cy="3263100"/>
          </a:xfrm>
          <a:prstGeom prst="rect">
            <a:avLst/>
          </a:prstGeom>
          <a:noFill/>
          <a:ln>
            <a:noFill/>
          </a:ln>
        </p:spPr>
        <p:txBody>
          <a:bodyPr spcFirstLastPara="1" wrap="square" lIns="91425" tIns="91425" rIns="91425" bIns="91425" anchor="t" anchorCtr="0">
            <a:spAutoFit/>
          </a:bodyPr>
          <a:lstStyle/>
          <a:p>
            <a:pPr marL="114300" lvl="0" indent="-114300" algn="just" rtl="0">
              <a:lnSpc>
                <a:spcPct val="115000"/>
              </a:lnSpc>
              <a:spcBef>
                <a:spcPts val="0"/>
              </a:spcBef>
              <a:spcAft>
                <a:spcPts val="0"/>
              </a:spcAft>
              <a:buNone/>
            </a:pPr>
            <a:r>
              <a:rPr lang="en" sz="1600" b="1">
                <a:solidFill>
                  <a:schemeClr val="dk1"/>
                </a:solidFill>
                <a:latin typeface="Times New Roman"/>
                <a:ea typeface="Times New Roman"/>
                <a:cs typeface="Times New Roman"/>
                <a:sym typeface="Times New Roman"/>
              </a:rPr>
              <a:t>I.    Бизнесийн үйл ажиллагаанд байгальд ээлтэй түүхий эдийн ногоон худалдан авалтын жишээг олж, олон нийтэд түгээх, үйлдвэрлэл, хэрэглээнээс үүсэх хог хаягдлын хэмжээг инновац дахин ашиглах эсвэл дахин боловсруулах замаар бууруулах, бизнес-хэрэглэгчдийн хооронд дахин ашиглах, сэргээн засварладаг загварыг бий болгох;</a:t>
            </a:r>
            <a:endParaRPr sz="1600" b="1">
              <a:solidFill>
                <a:schemeClr val="dk1"/>
              </a:solidFill>
              <a:latin typeface="Times New Roman"/>
              <a:ea typeface="Times New Roman"/>
              <a:cs typeface="Times New Roman"/>
              <a:sym typeface="Times New Roman"/>
            </a:endParaRPr>
          </a:p>
          <a:p>
            <a:pPr marL="114300" lvl="0" indent="-114300" algn="just" rtl="0">
              <a:lnSpc>
                <a:spcPct val="115000"/>
              </a:lnSpc>
              <a:spcBef>
                <a:spcPts val="0"/>
              </a:spcBef>
              <a:spcAft>
                <a:spcPts val="0"/>
              </a:spcAft>
              <a:buNone/>
            </a:pPr>
            <a:endParaRPr sz="1600" b="1">
              <a:solidFill>
                <a:schemeClr val="dk1"/>
              </a:solidFill>
              <a:latin typeface="Times New Roman"/>
              <a:ea typeface="Times New Roman"/>
              <a:cs typeface="Times New Roman"/>
              <a:sym typeface="Times New Roman"/>
            </a:endParaRPr>
          </a:p>
          <a:p>
            <a:pPr marL="114300" lvl="0" indent="-114300" algn="just" rtl="0">
              <a:lnSpc>
                <a:spcPct val="115000"/>
              </a:lnSpc>
              <a:spcBef>
                <a:spcPts val="0"/>
              </a:spcBef>
              <a:spcAft>
                <a:spcPts val="0"/>
              </a:spcAft>
              <a:buNone/>
            </a:pPr>
            <a:r>
              <a:rPr lang="en" sz="1600" b="1">
                <a:solidFill>
                  <a:schemeClr val="dk1"/>
                </a:solidFill>
                <a:latin typeface="Times New Roman"/>
                <a:ea typeface="Times New Roman"/>
                <a:cs typeface="Times New Roman"/>
                <a:sym typeface="Times New Roman"/>
              </a:rPr>
              <a:t>II.  Хөдөлмөр болон хөрөнгөөр хамтрах замаар хамтран ажиллаж, үйл ажиллагааны зардал /түрээс, түүхий эд, тээврийн зардал зэрэг үндсэн зардал/-ыг бууруулах шинэлэг ногоон бизнесийн загварыг дэмжих;</a:t>
            </a:r>
            <a:endParaRPr sz="1600" b="1">
              <a:solidFill>
                <a:schemeClr val="dk1"/>
              </a:solidFill>
              <a:latin typeface="Times New Roman"/>
              <a:ea typeface="Times New Roman"/>
              <a:cs typeface="Times New Roman"/>
              <a:sym typeface="Times New Roman"/>
            </a:endParaRPr>
          </a:p>
          <a:p>
            <a:pPr marL="114300" lvl="0" indent="-114300" algn="just" rtl="0">
              <a:lnSpc>
                <a:spcPct val="115000"/>
              </a:lnSpc>
              <a:spcBef>
                <a:spcPts val="0"/>
              </a:spcBef>
              <a:spcAft>
                <a:spcPts val="0"/>
              </a:spcAft>
              <a:buNone/>
            </a:pPr>
            <a:endParaRPr sz="1600" b="1">
              <a:solidFill>
                <a:schemeClr val="dk1"/>
              </a:solidFill>
              <a:latin typeface="Times New Roman"/>
              <a:ea typeface="Times New Roman"/>
              <a:cs typeface="Times New Roman"/>
              <a:sym typeface="Times New Roman"/>
            </a:endParaRPr>
          </a:p>
          <a:p>
            <a:pPr marL="114300" lvl="0" indent="-114300" algn="just" rtl="0">
              <a:lnSpc>
                <a:spcPct val="115000"/>
              </a:lnSpc>
              <a:spcBef>
                <a:spcPts val="0"/>
              </a:spcBef>
              <a:spcAft>
                <a:spcPts val="0"/>
              </a:spcAft>
              <a:buNone/>
            </a:pPr>
            <a:endParaRPr sz="1600" b="1">
              <a:solidFill>
                <a:schemeClr val="dk1"/>
              </a:solidFill>
              <a:latin typeface="Times New Roman"/>
              <a:ea typeface="Times New Roman"/>
              <a:cs typeface="Times New Roman"/>
              <a:sym typeface="Times New Roman"/>
            </a:endParaRPr>
          </a:p>
        </p:txBody>
      </p:sp>
      <p:pic>
        <p:nvPicPr>
          <p:cNvPr id="427" name="Google Shape;427;p59" descr="Hand holding piece of white puzzle on blue background"/>
          <p:cNvPicPr preferRelativeResize="0"/>
          <p:nvPr/>
        </p:nvPicPr>
        <p:blipFill rotWithShape="1">
          <a:blip r:embed="rId3">
            <a:alphaModFix/>
          </a:blip>
          <a:srcRect l="35968" t="22351" r="29475" b="32647"/>
          <a:stretch/>
        </p:blipFill>
        <p:spPr>
          <a:xfrm>
            <a:off x="857250" y="0"/>
            <a:ext cx="1632850" cy="1442348"/>
          </a:xfrm>
          <a:prstGeom prst="rect">
            <a:avLst/>
          </a:prstGeom>
          <a:noFill/>
          <a:ln>
            <a:noFill/>
          </a:ln>
        </p:spPr>
      </p:pic>
      <p:sp>
        <p:nvSpPr>
          <p:cNvPr id="428" name="Google Shape;428;p59"/>
          <p:cNvSpPr txBox="1"/>
          <p:nvPr/>
        </p:nvSpPr>
        <p:spPr>
          <a:xfrm>
            <a:off x="2326825" y="381000"/>
            <a:ext cx="3000000" cy="5079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 sz="2100" b="1">
                <a:solidFill>
                  <a:schemeClr val="accent1"/>
                </a:solidFill>
                <a:latin typeface="Times New Roman"/>
                <a:ea typeface="Times New Roman"/>
                <a:cs typeface="Times New Roman"/>
                <a:sym typeface="Times New Roman"/>
              </a:rPr>
              <a:t>      2. Урамшуулал</a:t>
            </a:r>
            <a:endParaRPr/>
          </a:p>
        </p:txBody>
      </p:sp>
      <p:sp>
        <p:nvSpPr>
          <p:cNvPr id="429" name="Google Shape;429;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433"/>
        <p:cNvGrpSpPr/>
        <p:nvPr/>
      </p:nvGrpSpPr>
      <p:grpSpPr>
        <a:xfrm>
          <a:off x="0" y="0"/>
          <a:ext cx="0" cy="0"/>
          <a:chOff x="0" y="0"/>
          <a:chExt cx="0" cy="0"/>
        </a:xfrm>
      </p:grpSpPr>
      <p:sp>
        <p:nvSpPr>
          <p:cNvPr id="434" name="Google Shape;434;p60"/>
          <p:cNvSpPr txBox="1"/>
          <p:nvPr/>
        </p:nvSpPr>
        <p:spPr>
          <a:xfrm>
            <a:off x="299350" y="816425"/>
            <a:ext cx="8436300" cy="3546300"/>
          </a:xfrm>
          <a:prstGeom prst="rect">
            <a:avLst/>
          </a:prstGeom>
          <a:noFill/>
          <a:ln>
            <a:noFill/>
          </a:ln>
        </p:spPr>
        <p:txBody>
          <a:bodyPr spcFirstLastPara="1" wrap="square" lIns="91425" tIns="91425" rIns="91425" bIns="91425" anchor="t" anchorCtr="0">
            <a:spAutoFit/>
          </a:bodyPr>
          <a:lstStyle/>
          <a:p>
            <a:pPr marL="114300" lvl="0" indent="-114300" algn="just" rtl="0">
              <a:lnSpc>
                <a:spcPct val="115000"/>
              </a:lnSpc>
              <a:spcBef>
                <a:spcPts val="0"/>
              </a:spcBef>
              <a:spcAft>
                <a:spcPts val="0"/>
              </a:spcAft>
              <a:buNone/>
            </a:pPr>
            <a:r>
              <a:rPr lang="en" sz="1600" b="1">
                <a:solidFill>
                  <a:schemeClr val="dk1"/>
                </a:solidFill>
                <a:latin typeface="Times New Roman"/>
                <a:ea typeface="Times New Roman"/>
                <a:cs typeface="Times New Roman"/>
                <a:sym typeface="Times New Roman"/>
              </a:rPr>
              <a:t>III.     Жендэрийн тэгш байдал, нийгмийн оролцоо, байгаль орчин, нийгмийн эрсдэлийн менежментийг хариуцах ажилтан, мэргэжилтнүүдийг байгууллагын хүрээнд томилж, сургаж, хөгжүүлэх; Эдийн засгийн гадаад хүчин зүйлс, урьдчилан сэргийлэх зарчмууд болон тойрог эдийн засгийн зарчмуудын талаар нэг хүнээс нөгөөд чиглэсэн баримжаа олгох сургалтуудыг тогтмол явуулах;</a:t>
            </a:r>
            <a:endParaRPr sz="1600" b="1">
              <a:solidFill>
                <a:schemeClr val="dk1"/>
              </a:solidFill>
              <a:latin typeface="Times New Roman"/>
              <a:ea typeface="Times New Roman"/>
              <a:cs typeface="Times New Roman"/>
              <a:sym typeface="Times New Roman"/>
            </a:endParaRPr>
          </a:p>
          <a:p>
            <a:pPr marL="114300" lvl="0" indent="-114300" algn="just" rtl="0">
              <a:lnSpc>
                <a:spcPct val="115000"/>
              </a:lnSpc>
              <a:spcBef>
                <a:spcPts val="0"/>
              </a:spcBef>
              <a:spcAft>
                <a:spcPts val="0"/>
              </a:spcAft>
              <a:buNone/>
            </a:pPr>
            <a:endParaRPr sz="1600" b="1">
              <a:solidFill>
                <a:schemeClr val="dk1"/>
              </a:solidFill>
              <a:latin typeface="Times New Roman"/>
              <a:ea typeface="Times New Roman"/>
              <a:cs typeface="Times New Roman"/>
              <a:sym typeface="Times New Roman"/>
            </a:endParaRPr>
          </a:p>
          <a:p>
            <a:pPr marL="114300" lvl="0" indent="-114300" algn="just" rtl="0">
              <a:lnSpc>
                <a:spcPct val="115000"/>
              </a:lnSpc>
              <a:spcBef>
                <a:spcPts val="0"/>
              </a:spcBef>
              <a:spcAft>
                <a:spcPts val="0"/>
              </a:spcAft>
              <a:buNone/>
            </a:pPr>
            <a:r>
              <a:rPr lang="en" sz="1600" b="1">
                <a:solidFill>
                  <a:schemeClr val="dk1"/>
                </a:solidFill>
                <a:latin typeface="Times New Roman"/>
                <a:ea typeface="Times New Roman"/>
                <a:cs typeface="Times New Roman"/>
                <a:sym typeface="Times New Roman"/>
              </a:rPr>
              <a:t>IV.     Байгаль орчинд ээлтэй зан үйлийг байгууллагын хүрээнд хөхиүлэн дэмжих, манлайлагчдыг тодруулах, сурталчлах, шагнаж урамшуулах, удирдлагын загвараа бусад ХЗХ-той хуваалцах;</a:t>
            </a:r>
            <a:endParaRPr sz="1600" b="1">
              <a:solidFill>
                <a:schemeClr val="dk1"/>
              </a:solidFill>
              <a:latin typeface="Times New Roman"/>
              <a:ea typeface="Times New Roman"/>
              <a:cs typeface="Times New Roman"/>
              <a:sym typeface="Times New Roman"/>
            </a:endParaRPr>
          </a:p>
          <a:p>
            <a:pPr marL="114300" lvl="0" indent="-114300" algn="just" rtl="0">
              <a:lnSpc>
                <a:spcPct val="115000"/>
              </a:lnSpc>
              <a:spcBef>
                <a:spcPts val="0"/>
              </a:spcBef>
              <a:spcAft>
                <a:spcPts val="0"/>
              </a:spcAft>
              <a:buNone/>
            </a:pPr>
            <a:endParaRPr sz="1600" b="1">
              <a:solidFill>
                <a:schemeClr val="dk1"/>
              </a:solidFill>
              <a:latin typeface="Times New Roman"/>
              <a:ea typeface="Times New Roman"/>
              <a:cs typeface="Times New Roman"/>
              <a:sym typeface="Times New Roman"/>
            </a:endParaRPr>
          </a:p>
          <a:p>
            <a:pPr marL="114300" lvl="0" indent="-114300" algn="just" rtl="0">
              <a:lnSpc>
                <a:spcPct val="115000"/>
              </a:lnSpc>
              <a:spcBef>
                <a:spcPts val="0"/>
              </a:spcBef>
              <a:spcAft>
                <a:spcPts val="0"/>
              </a:spcAft>
              <a:buNone/>
            </a:pPr>
            <a:r>
              <a:rPr lang="en" sz="1600" b="1">
                <a:solidFill>
                  <a:schemeClr val="dk1"/>
                </a:solidFill>
                <a:latin typeface="Times New Roman"/>
                <a:ea typeface="Times New Roman"/>
                <a:cs typeface="Times New Roman"/>
                <a:sym typeface="Times New Roman"/>
              </a:rPr>
              <a:t>V.     Байгаль орчин, нөхөн сэргээлт, дасан зохицох чадварыг бий болгох үйл ажиллагаа болон системд идэвхтэй манлайлах.</a:t>
            </a:r>
            <a:endParaRPr sz="1600" b="1">
              <a:solidFill>
                <a:schemeClr val="dk1"/>
              </a:solidFill>
              <a:latin typeface="Times New Roman"/>
              <a:ea typeface="Times New Roman"/>
              <a:cs typeface="Times New Roman"/>
              <a:sym typeface="Times New Roman"/>
            </a:endParaRPr>
          </a:p>
        </p:txBody>
      </p:sp>
      <p:sp>
        <p:nvSpPr>
          <p:cNvPr id="435" name="Google Shape;435;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439"/>
        <p:cNvGrpSpPr/>
        <p:nvPr/>
      </p:nvGrpSpPr>
      <p:grpSpPr>
        <a:xfrm>
          <a:off x="0" y="0"/>
          <a:ext cx="0" cy="0"/>
          <a:chOff x="0" y="0"/>
          <a:chExt cx="0" cy="0"/>
        </a:xfrm>
      </p:grpSpPr>
      <p:sp>
        <p:nvSpPr>
          <p:cNvPr id="440" name="Google Shape;440;p61"/>
          <p:cNvSpPr txBox="1"/>
          <p:nvPr/>
        </p:nvSpPr>
        <p:spPr>
          <a:xfrm>
            <a:off x="462600" y="843650"/>
            <a:ext cx="8218800" cy="39003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endParaRPr sz="1200" b="1">
              <a:solidFill>
                <a:schemeClr val="dk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sz="1200" b="1">
              <a:solidFill>
                <a:schemeClr val="dk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sz="1200" b="1">
              <a:solidFill>
                <a:schemeClr val="dk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 </a:t>
            </a:r>
            <a:r>
              <a:rPr lang="en" sz="1600" b="1">
                <a:solidFill>
                  <a:schemeClr val="dk1"/>
                </a:solidFill>
                <a:latin typeface="Times New Roman"/>
                <a:ea typeface="Times New Roman"/>
                <a:cs typeface="Times New Roman"/>
                <a:sym typeface="Times New Roman"/>
              </a:rPr>
              <a:t>I.  Байгаль орчинд ээлтэй ажлын гүйцэтгэл, ногоон санхүүгийн бүтээгдэхүүн, үйлчилгээний талаар тогтмол ил тод тайлан хийх, мөн алдаанаасаа суралцах, хуваалцах зорилгоор албан бус аудит хийх;</a:t>
            </a:r>
            <a:endParaRPr sz="1600" b="1">
              <a:solidFill>
                <a:schemeClr val="dk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sz="1600" b="1">
              <a:solidFill>
                <a:schemeClr val="dk1"/>
              </a:solidFill>
              <a:latin typeface="Times New Roman"/>
              <a:ea typeface="Times New Roman"/>
              <a:cs typeface="Times New Roman"/>
              <a:sym typeface="Times New Roman"/>
            </a:endParaRPr>
          </a:p>
          <a:p>
            <a:pPr marL="114300" lvl="0" indent="-114300" algn="just" rtl="0">
              <a:lnSpc>
                <a:spcPct val="115000"/>
              </a:lnSpc>
              <a:spcBef>
                <a:spcPts val="0"/>
              </a:spcBef>
              <a:spcAft>
                <a:spcPts val="0"/>
              </a:spcAft>
              <a:buNone/>
            </a:pPr>
            <a:r>
              <a:rPr lang="en" sz="1600" b="1">
                <a:solidFill>
                  <a:schemeClr val="dk1"/>
                </a:solidFill>
                <a:latin typeface="Times New Roman"/>
                <a:ea typeface="Times New Roman"/>
                <a:cs typeface="Times New Roman"/>
                <a:sym typeface="Times New Roman"/>
              </a:rPr>
              <a:t>II.  Эрсдэл, хяналтын тогтолцоог бий болгох /зээл, эрсдэлийн удирдлага, нягтлан бодох бүртгэл, хүний нөөцийн бодлогод тусгах; зээл олголт, эргэн төлөлт, эрсдэлтэй, анхаарал татахуйц зээлтэй ажиллах; хөрөнгийг ангилах; хөрөнгийн эрсдэлийн санг бий болгох болон зарцуулах; барьцаа хөрөнгийн үнэлгээ хийх журам, заавар, хадгаламжийн ерөнхий нөхцөл, зээлийн хүүгийн шимтгэл, зээл, санхүүгийн түрээс, барьцаа, баталгаа, хадгаламжийн гэрээ, дансны төлөвлөгөө гэх мэтэд байгаль орчинд ээлтэй ногоон санхүүжилтийн зарчим, шаардлага тусгагдсан байх ёстой/.</a:t>
            </a:r>
            <a:endParaRPr sz="1600" b="1">
              <a:solidFill>
                <a:schemeClr val="dk1"/>
              </a:solidFill>
              <a:latin typeface="Times New Roman"/>
              <a:ea typeface="Times New Roman"/>
              <a:cs typeface="Times New Roman"/>
              <a:sym typeface="Times New Roman"/>
            </a:endParaRPr>
          </a:p>
        </p:txBody>
      </p:sp>
      <p:pic>
        <p:nvPicPr>
          <p:cNvPr id="441" name="Google Shape;441;p61" descr="Red alarm light with people on the background"/>
          <p:cNvPicPr preferRelativeResize="0"/>
          <p:nvPr/>
        </p:nvPicPr>
        <p:blipFill rotWithShape="1">
          <a:blip r:embed="rId3">
            <a:alphaModFix/>
          </a:blip>
          <a:srcRect l="31181" t="518" r="13216" b="22027"/>
          <a:stretch/>
        </p:blipFill>
        <p:spPr>
          <a:xfrm>
            <a:off x="1115775" y="0"/>
            <a:ext cx="1660075" cy="1496777"/>
          </a:xfrm>
          <a:prstGeom prst="rect">
            <a:avLst/>
          </a:prstGeom>
          <a:noFill/>
          <a:ln>
            <a:noFill/>
          </a:ln>
        </p:spPr>
      </p:pic>
      <p:sp>
        <p:nvSpPr>
          <p:cNvPr id="442" name="Google Shape;442;p61"/>
          <p:cNvSpPr txBox="1"/>
          <p:nvPr/>
        </p:nvSpPr>
        <p:spPr>
          <a:xfrm>
            <a:off x="3007225" y="517538"/>
            <a:ext cx="2839500" cy="492600"/>
          </a:xfrm>
          <a:prstGeom prst="rect">
            <a:avLst/>
          </a:prstGeom>
          <a:noFill/>
          <a:ln>
            <a:noFill/>
          </a:ln>
        </p:spPr>
        <p:txBody>
          <a:bodyPr spcFirstLastPara="1" wrap="square" lIns="91425" tIns="91425" rIns="91425" bIns="91425" anchor="t" anchorCtr="0">
            <a:spAutoFit/>
          </a:bodyPr>
          <a:lstStyle/>
          <a:p>
            <a:pPr marL="114300" lvl="0" indent="0" algn="just" rtl="0">
              <a:lnSpc>
                <a:spcPct val="115000"/>
              </a:lnSpc>
              <a:spcBef>
                <a:spcPts val="0"/>
              </a:spcBef>
              <a:spcAft>
                <a:spcPts val="0"/>
              </a:spcAft>
              <a:buNone/>
            </a:pPr>
            <a:r>
              <a:rPr lang="en" sz="2000" b="1">
                <a:solidFill>
                  <a:schemeClr val="accent1"/>
                </a:solidFill>
                <a:latin typeface="Times New Roman"/>
                <a:ea typeface="Times New Roman"/>
                <a:cs typeface="Times New Roman"/>
                <a:sym typeface="Times New Roman"/>
              </a:rPr>
              <a:t>3. Хамгаалал</a:t>
            </a:r>
            <a:endParaRPr sz="2000" b="1">
              <a:solidFill>
                <a:schemeClr val="accent1"/>
              </a:solidFill>
              <a:latin typeface="Times New Roman"/>
              <a:ea typeface="Times New Roman"/>
              <a:cs typeface="Times New Roman"/>
              <a:sym typeface="Times New Roman"/>
            </a:endParaRPr>
          </a:p>
        </p:txBody>
      </p:sp>
      <p:sp>
        <p:nvSpPr>
          <p:cNvPr id="443" name="Google Shape;443;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447"/>
        <p:cNvGrpSpPr/>
        <p:nvPr/>
      </p:nvGrpSpPr>
      <p:grpSpPr>
        <a:xfrm>
          <a:off x="0" y="0"/>
          <a:ext cx="0" cy="0"/>
          <a:chOff x="0" y="0"/>
          <a:chExt cx="0" cy="0"/>
        </a:xfrm>
      </p:grpSpPr>
      <p:sp>
        <p:nvSpPr>
          <p:cNvPr id="448" name="Google Shape;448;p62"/>
          <p:cNvSpPr txBox="1"/>
          <p:nvPr/>
        </p:nvSpPr>
        <p:spPr>
          <a:xfrm>
            <a:off x="312975" y="1292675"/>
            <a:ext cx="8559000" cy="37587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114300" lvl="0" indent="-114300" algn="just" rtl="0">
              <a:lnSpc>
                <a:spcPct val="115000"/>
              </a:lnSpc>
              <a:spcBef>
                <a:spcPts val="0"/>
              </a:spcBef>
              <a:spcAft>
                <a:spcPts val="0"/>
              </a:spcAft>
              <a:buNone/>
            </a:pPr>
            <a:r>
              <a:rPr lang="en" sz="1600" b="1">
                <a:solidFill>
                  <a:schemeClr val="dk1"/>
                </a:solidFill>
                <a:latin typeface="Times New Roman"/>
                <a:ea typeface="Times New Roman"/>
                <a:cs typeface="Times New Roman"/>
                <a:sym typeface="Times New Roman"/>
              </a:rPr>
              <a:t>I.  Хүйсээр ялгаварлах, нийгмээс гадуурхан тусгаарлахын эсрэг, мөн байгаль орчны доройтлоос урьдчилан сэргийлэх арга хэмжээг дэмжих; Бүтээгдэхүүн, үйлчилгээний өртгийн сүлжээний бүрдэлд анхаарал хандуулах, тойрог эдийн засгийн зарчмаар ажиллан, зээлийн эрсдэлийг бууруулах, эрсдэлээс сэргийлэх;</a:t>
            </a:r>
            <a:endParaRPr sz="1600" b="1">
              <a:solidFill>
                <a:schemeClr val="dk1"/>
              </a:solidFill>
              <a:latin typeface="Times New Roman"/>
              <a:ea typeface="Times New Roman"/>
              <a:cs typeface="Times New Roman"/>
              <a:sym typeface="Times New Roman"/>
            </a:endParaRPr>
          </a:p>
          <a:p>
            <a:pPr marL="114300" lvl="0" indent="-114300" algn="just" rtl="0">
              <a:lnSpc>
                <a:spcPct val="115000"/>
              </a:lnSpc>
              <a:spcBef>
                <a:spcPts val="0"/>
              </a:spcBef>
              <a:spcAft>
                <a:spcPts val="0"/>
              </a:spcAft>
              <a:buNone/>
            </a:pPr>
            <a:endParaRPr sz="1600" b="1">
              <a:solidFill>
                <a:schemeClr val="dk1"/>
              </a:solidFill>
              <a:latin typeface="Times New Roman"/>
              <a:ea typeface="Times New Roman"/>
              <a:cs typeface="Times New Roman"/>
              <a:sym typeface="Times New Roman"/>
            </a:endParaRPr>
          </a:p>
          <a:p>
            <a:pPr marL="114300" lvl="0" indent="-114300" algn="just" rtl="0">
              <a:lnSpc>
                <a:spcPct val="115000"/>
              </a:lnSpc>
              <a:spcBef>
                <a:spcPts val="0"/>
              </a:spcBef>
              <a:spcAft>
                <a:spcPts val="0"/>
              </a:spcAft>
              <a:buNone/>
            </a:pPr>
            <a:r>
              <a:rPr lang="en" sz="1600" b="1">
                <a:solidFill>
                  <a:schemeClr val="dk1"/>
                </a:solidFill>
                <a:latin typeface="Times New Roman"/>
                <a:ea typeface="Times New Roman"/>
                <a:cs typeface="Times New Roman"/>
                <a:sym typeface="Times New Roman"/>
              </a:rPr>
              <a:t>II. Олон улсын гэрээ, конвенцоор хориглосон, байгаль орчинд халтай үйл ажиллагааг санхүүжүүлэхгүй байх, мөн санхүүжүүлэхгүй байх тухай заавар, зөвлөгөөг үйл ажиллагааны бодлого, журамдаа тусгах;</a:t>
            </a:r>
            <a:endParaRPr sz="1600" b="1">
              <a:solidFill>
                <a:schemeClr val="dk1"/>
              </a:solidFill>
              <a:latin typeface="Times New Roman"/>
              <a:ea typeface="Times New Roman"/>
              <a:cs typeface="Times New Roman"/>
              <a:sym typeface="Times New Roman"/>
            </a:endParaRPr>
          </a:p>
          <a:p>
            <a:pPr marL="114300" lvl="0" indent="-114300" algn="just" rtl="0">
              <a:lnSpc>
                <a:spcPct val="115000"/>
              </a:lnSpc>
              <a:spcBef>
                <a:spcPts val="0"/>
              </a:spcBef>
              <a:spcAft>
                <a:spcPts val="0"/>
              </a:spcAft>
              <a:buNone/>
            </a:pPr>
            <a:endParaRPr sz="1600" b="1">
              <a:solidFill>
                <a:schemeClr val="dk1"/>
              </a:solidFill>
              <a:latin typeface="Times New Roman"/>
              <a:ea typeface="Times New Roman"/>
              <a:cs typeface="Times New Roman"/>
              <a:sym typeface="Times New Roman"/>
            </a:endParaRPr>
          </a:p>
          <a:p>
            <a:pPr marL="114300" lvl="0" indent="-114300" algn="just" rtl="0">
              <a:lnSpc>
                <a:spcPct val="115000"/>
              </a:lnSpc>
              <a:spcBef>
                <a:spcPts val="0"/>
              </a:spcBef>
              <a:spcAft>
                <a:spcPts val="0"/>
              </a:spcAft>
              <a:buNone/>
            </a:pPr>
            <a:r>
              <a:rPr lang="en" sz="1600" b="1">
                <a:solidFill>
                  <a:schemeClr val="dk1"/>
                </a:solidFill>
                <a:latin typeface="Times New Roman"/>
                <a:ea typeface="Times New Roman"/>
                <a:cs typeface="Times New Roman"/>
                <a:sym typeface="Times New Roman"/>
              </a:rPr>
              <a:t>III.  Жендэрийн мэдрэмжтэй ногоон санхүүжилтийг ХЗХ-ны гишүүдийнхээ дунд сурталчлах замаар Тогтвортой хөгжлийн зорилт (ТХЗ), үндэсний хөгжлийн зорилтуудыг хэрэгжүүлэхэд хувь нэмрээ оруулах.</a:t>
            </a:r>
            <a:endParaRPr sz="1600" b="1">
              <a:solidFill>
                <a:schemeClr val="dk1"/>
              </a:solidFill>
              <a:latin typeface="Times New Roman"/>
              <a:ea typeface="Times New Roman"/>
              <a:cs typeface="Times New Roman"/>
              <a:sym typeface="Times New Roman"/>
            </a:endParaRPr>
          </a:p>
        </p:txBody>
      </p:sp>
      <p:pic>
        <p:nvPicPr>
          <p:cNvPr id="449" name="Google Shape;449;p62" descr="Rescue buoy floating at sea"/>
          <p:cNvPicPr preferRelativeResize="0"/>
          <p:nvPr/>
        </p:nvPicPr>
        <p:blipFill rotWithShape="1">
          <a:blip r:embed="rId3">
            <a:alphaModFix/>
          </a:blip>
          <a:srcRect l="10548" r="38930" b="18354"/>
          <a:stretch/>
        </p:blipFill>
        <p:spPr>
          <a:xfrm>
            <a:off x="734775" y="68025"/>
            <a:ext cx="1755325" cy="1428749"/>
          </a:xfrm>
          <a:prstGeom prst="rect">
            <a:avLst/>
          </a:prstGeom>
          <a:noFill/>
          <a:ln>
            <a:noFill/>
          </a:ln>
        </p:spPr>
      </p:pic>
      <p:sp>
        <p:nvSpPr>
          <p:cNvPr id="450" name="Google Shape;450;p62"/>
          <p:cNvSpPr txBox="1"/>
          <p:nvPr/>
        </p:nvSpPr>
        <p:spPr>
          <a:xfrm>
            <a:off x="2871125" y="536100"/>
            <a:ext cx="3000000" cy="4926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 sz="2000" b="1">
                <a:solidFill>
                  <a:schemeClr val="accent1"/>
                </a:solidFill>
                <a:latin typeface="Times New Roman"/>
                <a:ea typeface="Times New Roman"/>
                <a:cs typeface="Times New Roman"/>
                <a:sym typeface="Times New Roman"/>
              </a:rPr>
              <a:t>4. Урьдчилан сэргийлэх </a:t>
            </a:r>
            <a:endParaRPr/>
          </a:p>
        </p:txBody>
      </p:sp>
      <p:sp>
        <p:nvSpPr>
          <p:cNvPr id="451" name="Google Shape;451;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5"/>
        <p:cNvGrpSpPr/>
        <p:nvPr/>
      </p:nvGrpSpPr>
      <p:grpSpPr>
        <a:xfrm>
          <a:off x="0" y="0"/>
          <a:ext cx="0" cy="0"/>
          <a:chOff x="0" y="0"/>
          <a:chExt cx="0" cy="0"/>
        </a:xfrm>
      </p:grpSpPr>
      <p:pic>
        <p:nvPicPr>
          <p:cNvPr id="456" name="Google Shape;456;p63"/>
          <p:cNvPicPr preferRelativeResize="0"/>
          <p:nvPr/>
        </p:nvPicPr>
        <p:blipFill>
          <a:blip r:embed="rId4">
            <a:alphaModFix/>
          </a:blip>
          <a:stretch>
            <a:fillRect/>
          </a:stretch>
        </p:blipFill>
        <p:spPr>
          <a:xfrm>
            <a:off x="2925525" y="530675"/>
            <a:ext cx="3769200" cy="3320150"/>
          </a:xfrm>
          <a:prstGeom prst="rect">
            <a:avLst/>
          </a:prstGeom>
          <a:noFill/>
          <a:ln>
            <a:noFill/>
          </a:ln>
        </p:spPr>
      </p:pic>
      <p:sp>
        <p:nvSpPr>
          <p:cNvPr id="457" name="Google Shape;457;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28A4D-8346-40C2-AD04-A6B46CB35FE1}"/>
              </a:ext>
            </a:extLst>
          </p:cNvPr>
          <p:cNvSpPr>
            <a:spLocks noGrp="1"/>
          </p:cNvSpPr>
          <p:nvPr>
            <p:ph type="title"/>
          </p:nvPr>
        </p:nvSpPr>
        <p:spPr>
          <a:xfrm>
            <a:off x="311700" y="1430867"/>
            <a:ext cx="8520600" cy="2650066"/>
          </a:xfrm>
        </p:spPr>
        <p:txBody>
          <a:bodyPr>
            <a:normAutofit fontScale="90000"/>
          </a:bodyPr>
          <a:lstStyle/>
          <a:p>
            <a:r>
              <a:rPr lang="mn-MN" dirty="0"/>
              <a:t>Анхаарал хандуулсанд баярлалаа. </a:t>
            </a:r>
            <a:br>
              <a:rPr lang="mn-MN" dirty="0"/>
            </a:br>
            <a:br>
              <a:rPr lang="mn-MN" dirty="0"/>
            </a:br>
            <a:r>
              <a:rPr lang="mn-MN" dirty="0"/>
              <a:t>Төслийн дотоодын зөвлөх: </a:t>
            </a:r>
            <a:br>
              <a:rPr lang="mn-MN" dirty="0"/>
            </a:br>
            <a:r>
              <a:rPr lang="mn-MN" dirty="0"/>
              <a:t>Т.Очирхүү</a:t>
            </a:r>
            <a:br>
              <a:rPr lang="mn-MN" dirty="0"/>
            </a:br>
            <a:r>
              <a:rPr lang="mn-MN" dirty="0"/>
              <a:t>Утас: 91912130</a:t>
            </a:r>
            <a:br>
              <a:rPr lang="mn-MN" dirty="0"/>
            </a:br>
            <a:r>
              <a:rPr lang="mn-MN" dirty="0"/>
              <a:t>И</a:t>
            </a:r>
            <a:r>
              <a:rPr lang="en-US" dirty="0"/>
              <a:t>-</a:t>
            </a:r>
            <a:r>
              <a:rPr lang="mn-MN" dirty="0"/>
              <a:t>мэйл: </a:t>
            </a:r>
            <a:r>
              <a:rPr lang="en-US" dirty="0"/>
              <a:t>ochirkhuu.t@gmail.com</a:t>
            </a:r>
          </a:p>
        </p:txBody>
      </p:sp>
      <p:sp>
        <p:nvSpPr>
          <p:cNvPr id="3" name="Slide Number Placeholder 2">
            <a:extLst>
              <a:ext uri="{FF2B5EF4-FFF2-40B4-BE49-F238E27FC236}">
                <a16:creationId xmlns:a16="http://schemas.microsoft.com/office/drawing/2014/main" id="{555BD14C-1540-4AB1-99D6-7D587C5930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45</a:t>
            </a:fld>
            <a:endParaRPr lang="en"/>
          </a:p>
        </p:txBody>
      </p:sp>
    </p:spTree>
    <p:extLst>
      <p:ext uri="{BB962C8B-B14F-4D97-AF65-F5344CB8AC3E}">
        <p14:creationId xmlns:p14="http://schemas.microsoft.com/office/powerpoint/2010/main" val="4081434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311700" y="39107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b="1">
                <a:solidFill>
                  <a:schemeClr val="accent1"/>
                </a:solidFill>
                <a:latin typeface="Times New Roman"/>
                <a:ea typeface="Times New Roman"/>
                <a:cs typeface="Times New Roman"/>
                <a:sym typeface="Times New Roman"/>
              </a:rPr>
              <a:t>Судалгааны явц</a:t>
            </a:r>
            <a:endParaRPr sz="2200" b="1">
              <a:solidFill>
                <a:schemeClr val="accent1"/>
              </a:solidFill>
              <a:latin typeface="Times New Roman"/>
              <a:ea typeface="Times New Roman"/>
              <a:cs typeface="Times New Roman"/>
              <a:sym typeface="Times New Roman"/>
            </a:endParaRPr>
          </a:p>
        </p:txBody>
      </p:sp>
      <p:sp>
        <p:nvSpPr>
          <p:cNvPr id="122" name="Google Shape;122;p18"/>
          <p:cNvSpPr txBox="1"/>
          <p:nvPr/>
        </p:nvSpPr>
        <p:spPr>
          <a:xfrm>
            <a:off x="214625" y="963775"/>
            <a:ext cx="8832300" cy="4132800"/>
          </a:xfrm>
          <a:prstGeom prst="rect">
            <a:avLst/>
          </a:prstGeom>
          <a:noFill/>
          <a:ln>
            <a:noFill/>
          </a:ln>
        </p:spPr>
        <p:txBody>
          <a:bodyPr spcFirstLastPara="1" wrap="square" lIns="91425" tIns="91425" rIns="91425" bIns="91425" anchor="t" anchorCtr="0">
            <a:spAutoFit/>
          </a:bodyPr>
          <a:lstStyle/>
          <a:p>
            <a:pPr marL="457200" lvl="0" indent="-323850" algn="just" rtl="0">
              <a:lnSpc>
                <a:spcPct val="115000"/>
              </a:lnSpc>
              <a:spcBef>
                <a:spcPts val="0"/>
              </a:spcBef>
              <a:spcAft>
                <a:spcPts val="0"/>
              </a:spcAft>
              <a:buClr>
                <a:schemeClr val="dk1"/>
              </a:buClr>
              <a:buSzPts val="1500"/>
              <a:buChar char="●"/>
            </a:pPr>
            <a:r>
              <a:rPr lang="en" sz="1500" b="1">
                <a:solidFill>
                  <a:schemeClr val="dk1"/>
                </a:solidFill>
                <a:latin typeface="Times New Roman"/>
                <a:ea typeface="Times New Roman"/>
                <a:cs typeface="Times New Roman"/>
                <a:sym typeface="Times New Roman"/>
              </a:rPr>
              <a:t>Утасны дугаар алдаатай ХЗХ-ны эрх бүхий албан тушаалтны утас, и-мэйл хаягийг залруулан холбогдож ажиллав. </a:t>
            </a:r>
            <a:endParaRPr sz="1500" b="1">
              <a:solidFill>
                <a:schemeClr val="dk1"/>
              </a:solidFill>
              <a:latin typeface="Times New Roman"/>
              <a:ea typeface="Times New Roman"/>
              <a:cs typeface="Times New Roman"/>
              <a:sym typeface="Times New Roman"/>
            </a:endParaRPr>
          </a:p>
          <a:p>
            <a:pPr marL="457200" lvl="0" indent="0" algn="just" rtl="0">
              <a:lnSpc>
                <a:spcPct val="115000"/>
              </a:lnSpc>
              <a:spcBef>
                <a:spcPts val="0"/>
              </a:spcBef>
              <a:spcAft>
                <a:spcPts val="0"/>
              </a:spcAft>
              <a:buNone/>
            </a:pPr>
            <a:endParaRPr sz="1500" b="1">
              <a:solidFill>
                <a:schemeClr val="dk1"/>
              </a:solidFill>
              <a:latin typeface="Times New Roman"/>
              <a:ea typeface="Times New Roman"/>
              <a:cs typeface="Times New Roman"/>
              <a:sym typeface="Times New Roman"/>
            </a:endParaRPr>
          </a:p>
          <a:p>
            <a:pPr marL="457200" lvl="0" indent="-323850" algn="just" rtl="0">
              <a:lnSpc>
                <a:spcPct val="115000"/>
              </a:lnSpc>
              <a:spcBef>
                <a:spcPts val="0"/>
              </a:spcBef>
              <a:spcAft>
                <a:spcPts val="0"/>
              </a:spcAft>
              <a:buClr>
                <a:schemeClr val="dk1"/>
              </a:buClr>
              <a:buSzPts val="1500"/>
              <a:buChar char="●"/>
            </a:pPr>
            <a:r>
              <a:rPr lang="en" sz="1500" b="1">
                <a:solidFill>
                  <a:schemeClr val="dk1"/>
                </a:solidFill>
                <a:latin typeface="Times New Roman"/>
                <a:ea typeface="Times New Roman"/>
                <a:cs typeface="Times New Roman"/>
                <a:sym typeface="Times New Roman"/>
              </a:rPr>
              <a:t>Цахим шуудан хүлээж аваагүй, хаяг нь алдаатай эсвэл хаагдсан гэсэн тайлбартай хоршоодод цахим шуудангаар судалгааны асуултыг дахин илгээв. </a:t>
            </a:r>
            <a:endParaRPr sz="1500" b="1">
              <a:solidFill>
                <a:schemeClr val="dk1"/>
              </a:solidFill>
              <a:latin typeface="Times New Roman"/>
              <a:ea typeface="Times New Roman"/>
              <a:cs typeface="Times New Roman"/>
              <a:sym typeface="Times New Roman"/>
            </a:endParaRPr>
          </a:p>
          <a:p>
            <a:pPr marL="457200" lvl="0" indent="0" algn="just" rtl="0">
              <a:lnSpc>
                <a:spcPct val="115000"/>
              </a:lnSpc>
              <a:spcBef>
                <a:spcPts val="0"/>
              </a:spcBef>
              <a:spcAft>
                <a:spcPts val="0"/>
              </a:spcAft>
              <a:buNone/>
            </a:pPr>
            <a:endParaRPr sz="1500" b="1">
              <a:solidFill>
                <a:schemeClr val="dk1"/>
              </a:solidFill>
              <a:latin typeface="Times New Roman"/>
              <a:ea typeface="Times New Roman"/>
              <a:cs typeface="Times New Roman"/>
              <a:sym typeface="Times New Roman"/>
            </a:endParaRPr>
          </a:p>
          <a:p>
            <a:pPr marL="457200" lvl="0" indent="-323850" algn="just" rtl="0">
              <a:lnSpc>
                <a:spcPct val="115000"/>
              </a:lnSpc>
              <a:spcBef>
                <a:spcPts val="0"/>
              </a:spcBef>
              <a:spcAft>
                <a:spcPts val="0"/>
              </a:spcAft>
              <a:buClr>
                <a:schemeClr val="dk1"/>
              </a:buClr>
              <a:buSzPts val="1500"/>
              <a:buChar char="●"/>
            </a:pPr>
            <a:r>
              <a:rPr lang="en" sz="1500" b="1">
                <a:solidFill>
                  <a:schemeClr val="dk1"/>
                </a:solidFill>
                <a:latin typeface="Times New Roman"/>
                <a:ea typeface="Times New Roman"/>
                <a:cs typeface="Times New Roman"/>
                <a:sym typeface="Times New Roman"/>
              </a:rPr>
              <a:t>Тайлант хугацаанд судалгаа ирүүлээгүй хоршоодын бүртгэлийг давхар хөтлөн судалгаагаа ирүүлэхийг даалгаж ажиллав. </a:t>
            </a:r>
            <a:endParaRPr sz="1500" b="1">
              <a:solidFill>
                <a:schemeClr val="dk1"/>
              </a:solidFill>
              <a:latin typeface="Times New Roman"/>
              <a:ea typeface="Times New Roman"/>
              <a:cs typeface="Times New Roman"/>
              <a:sym typeface="Times New Roman"/>
            </a:endParaRPr>
          </a:p>
          <a:p>
            <a:pPr marL="457200" lvl="0" indent="0" algn="just" rtl="0">
              <a:lnSpc>
                <a:spcPct val="115000"/>
              </a:lnSpc>
              <a:spcBef>
                <a:spcPts val="0"/>
              </a:spcBef>
              <a:spcAft>
                <a:spcPts val="0"/>
              </a:spcAft>
              <a:buNone/>
            </a:pPr>
            <a:endParaRPr sz="1500" b="1">
              <a:solidFill>
                <a:schemeClr val="dk1"/>
              </a:solidFill>
              <a:latin typeface="Times New Roman"/>
              <a:ea typeface="Times New Roman"/>
              <a:cs typeface="Times New Roman"/>
              <a:sym typeface="Times New Roman"/>
            </a:endParaRPr>
          </a:p>
          <a:p>
            <a:pPr marL="457200" lvl="0" indent="-323850" algn="just" rtl="0">
              <a:lnSpc>
                <a:spcPct val="115000"/>
              </a:lnSpc>
              <a:spcBef>
                <a:spcPts val="0"/>
              </a:spcBef>
              <a:spcAft>
                <a:spcPts val="0"/>
              </a:spcAft>
              <a:buClr>
                <a:schemeClr val="dk1"/>
              </a:buClr>
              <a:buSzPts val="1500"/>
              <a:buChar char="●"/>
            </a:pPr>
            <a:r>
              <a:rPr lang="en" sz="1500" b="1">
                <a:solidFill>
                  <a:schemeClr val="dk1"/>
                </a:solidFill>
                <a:latin typeface="Times New Roman"/>
                <a:ea typeface="Times New Roman"/>
                <a:cs typeface="Times New Roman"/>
                <a:sym typeface="Times New Roman"/>
              </a:rPr>
              <a:t>Судалгааг бөглөх зааварчилгаа байсан хэдий ч дахин тайлбар өгөв. </a:t>
            </a:r>
            <a:endParaRPr sz="1500" b="1">
              <a:solidFill>
                <a:schemeClr val="dk1"/>
              </a:solidFill>
              <a:latin typeface="Times New Roman"/>
              <a:ea typeface="Times New Roman"/>
              <a:cs typeface="Times New Roman"/>
              <a:sym typeface="Times New Roman"/>
            </a:endParaRPr>
          </a:p>
          <a:p>
            <a:pPr marL="457200" lvl="0" indent="0" algn="just" rtl="0">
              <a:lnSpc>
                <a:spcPct val="115000"/>
              </a:lnSpc>
              <a:spcBef>
                <a:spcPts val="0"/>
              </a:spcBef>
              <a:spcAft>
                <a:spcPts val="0"/>
              </a:spcAft>
              <a:buNone/>
            </a:pPr>
            <a:endParaRPr sz="1500" b="1">
              <a:solidFill>
                <a:schemeClr val="dk1"/>
              </a:solidFill>
              <a:latin typeface="Times New Roman"/>
              <a:ea typeface="Times New Roman"/>
              <a:cs typeface="Times New Roman"/>
              <a:sym typeface="Times New Roman"/>
            </a:endParaRPr>
          </a:p>
          <a:p>
            <a:pPr marL="457200" lvl="0" indent="-323850" algn="just" rtl="0">
              <a:lnSpc>
                <a:spcPct val="115000"/>
              </a:lnSpc>
              <a:spcBef>
                <a:spcPts val="0"/>
              </a:spcBef>
              <a:spcAft>
                <a:spcPts val="0"/>
              </a:spcAft>
              <a:buClr>
                <a:schemeClr val="dk1"/>
              </a:buClr>
              <a:buSzPts val="1500"/>
              <a:buChar char="●"/>
            </a:pPr>
            <a:r>
              <a:rPr lang="en" sz="1500" b="1">
                <a:solidFill>
                  <a:schemeClr val="dk1"/>
                </a:solidFill>
                <a:latin typeface="Times New Roman"/>
                <a:ea typeface="Times New Roman"/>
                <a:cs typeface="Times New Roman"/>
                <a:sym typeface="Times New Roman"/>
              </a:rPr>
              <a:t>Төслийн зорилго, ач холбогдлын талаар тогтмол тайлбарлаж байв. </a:t>
            </a:r>
            <a:endParaRPr sz="1500" b="1">
              <a:solidFill>
                <a:schemeClr val="dk1"/>
              </a:solidFill>
              <a:latin typeface="Times New Roman"/>
              <a:ea typeface="Times New Roman"/>
              <a:cs typeface="Times New Roman"/>
              <a:sym typeface="Times New Roman"/>
            </a:endParaRPr>
          </a:p>
          <a:p>
            <a:pPr marL="457200" lvl="0" indent="0" algn="just" rtl="0">
              <a:lnSpc>
                <a:spcPct val="115000"/>
              </a:lnSpc>
              <a:spcBef>
                <a:spcPts val="0"/>
              </a:spcBef>
              <a:spcAft>
                <a:spcPts val="0"/>
              </a:spcAft>
              <a:buNone/>
            </a:pPr>
            <a:endParaRPr sz="1500" b="1">
              <a:solidFill>
                <a:schemeClr val="dk1"/>
              </a:solidFill>
              <a:latin typeface="Times New Roman"/>
              <a:ea typeface="Times New Roman"/>
              <a:cs typeface="Times New Roman"/>
              <a:sym typeface="Times New Roman"/>
            </a:endParaRPr>
          </a:p>
          <a:p>
            <a:pPr marL="457200" lvl="0" indent="-323850" algn="just" rtl="0">
              <a:lnSpc>
                <a:spcPct val="115000"/>
              </a:lnSpc>
              <a:spcBef>
                <a:spcPts val="0"/>
              </a:spcBef>
              <a:spcAft>
                <a:spcPts val="0"/>
              </a:spcAft>
              <a:buClr>
                <a:schemeClr val="dk1"/>
              </a:buClr>
              <a:buSzPts val="1500"/>
              <a:buChar char="●"/>
            </a:pPr>
            <a:r>
              <a:rPr lang="en" sz="1500" b="1">
                <a:solidFill>
                  <a:schemeClr val="dk1"/>
                </a:solidFill>
                <a:latin typeface="Times New Roman"/>
                <a:ea typeface="Times New Roman"/>
                <a:cs typeface="Times New Roman"/>
                <a:sym typeface="Times New Roman"/>
              </a:rPr>
              <a:t>Мөн 1 /нэг/ ХЗХ-ны эрх бүхий албан тушаалтантай СЗХ дээр биечлэн уулзаж тайлбар мэдээлэл өгч ажиллав. </a:t>
            </a:r>
            <a:endParaRPr sz="1500" b="1">
              <a:solidFill>
                <a:schemeClr val="dk1"/>
              </a:solidFill>
              <a:latin typeface="Times New Roman"/>
              <a:ea typeface="Times New Roman"/>
              <a:cs typeface="Times New Roman"/>
              <a:sym typeface="Times New Roman"/>
            </a:endParaRPr>
          </a:p>
        </p:txBody>
      </p:sp>
      <p:sp>
        <p:nvSpPr>
          <p:cNvPr id="123" name="Google Shape;123;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None/>
            </a:pPr>
            <a:r>
              <a:rPr lang="en" sz="1400" b="1">
                <a:latin typeface="Times New Roman"/>
                <a:ea typeface="Times New Roman"/>
                <a:cs typeface="Times New Roman"/>
                <a:sym typeface="Times New Roman"/>
              </a:rPr>
              <a:t>        </a:t>
            </a:r>
            <a:r>
              <a:rPr lang="en" sz="2688" b="1">
                <a:solidFill>
                  <a:schemeClr val="accent1"/>
                </a:solidFill>
                <a:latin typeface="Times New Roman"/>
                <a:ea typeface="Times New Roman"/>
                <a:cs typeface="Times New Roman"/>
                <a:sym typeface="Times New Roman"/>
              </a:rPr>
              <a:t>ДҮГНЭЛТ</a:t>
            </a:r>
            <a:endParaRPr sz="2688" b="1">
              <a:solidFill>
                <a:schemeClr val="accent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129" name="Google Shape;129;p19"/>
          <p:cNvSpPr txBox="1"/>
          <p:nvPr/>
        </p:nvSpPr>
        <p:spPr>
          <a:xfrm>
            <a:off x="2645675" y="768175"/>
            <a:ext cx="3681900" cy="64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chemeClr val="dk1"/>
                </a:solidFill>
                <a:latin typeface="Times New Roman"/>
                <a:ea typeface="Times New Roman"/>
                <a:cs typeface="Times New Roman"/>
                <a:sym typeface="Times New Roman"/>
              </a:rPr>
              <a:t>Санхүүгийн тогтвортой байдлын зөвлөл</a:t>
            </a:r>
            <a:endParaRPr sz="1700" b="1">
              <a:solidFill>
                <a:srgbClr val="701C7F"/>
              </a:solidFill>
              <a:latin typeface="Roboto"/>
              <a:ea typeface="Roboto"/>
              <a:cs typeface="Roboto"/>
              <a:sym typeface="Roboto"/>
            </a:endParaRPr>
          </a:p>
        </p:txBody>
      </p:sp>
      <p:sp>
        <p:nvSpPr>
          <p:cNvPr id="130" name="Google Shape;130;p19"/>
          <p:cNvSpPr txBox="1"/>
          <p:nvPr/>
        </p:nvSpPr>
        <p:spPr>
          <a:xfrm>
            <a:off x="1072900" y="2211275"/>
            <a:ext cx="2498100" cy="80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solidFill>
                <a:srgbClr val="701C7F"/>
              </a:solidFill>
              <a:latin typeface="Roboto"/>
              <a:ea typeface="Roboto"/>
              <a:cs typeface="Roboto"/>
              <a:sym typeface="Roboto"/>
            </a:endParaRPr>
          </a:p>
        </p:txBody>
      </p:sp>
      <p:sp>
        <p:nvSpPr>
          <p:cNvPr id="131" name="Google Shape;131;p19"/>
          <p:cNvSpPr/>
          <p:nvPr/>
        </p:nvSpPr>
        <p:spPr>
          <a:xfrm>
            <a:off x="4053875" y="1417075"/>
            <a:ext cx="865500" cy="390300"/>
          </a:xfrm>
          <a:prstGeom prst="downArrow">
            <a:avLst>
              <a:gd name="adj1" fmla="val 50000"/>
              <a:gd name="adj2" fmla="val 50000"/>
            </a:avLst>
          </a:prstGeom>
          <a:solidFill>
            <a:srgbClr val="249C90"/>
          </a:solidFill>
          <a:ln w="9525" cap="flat" cmpd="sng">
            <a:solidFill>
              <a:srgbClr val="249C9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2" name="Google Shape;132;p19"/>
          <p:cNvSpPr/>
          <p:nvPr/>
        </p:nvSpPr>
        <p:spPr>
          <a:xfrm>
            <a:off x="701150" y="1872625"/>
            <a:ext cx="2596800" cy="949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600" b="1" dirty="0">
                <a:solidFill>
                  <a:schemeClr val="dk1"/>
                </a:solidFill>
                <a:latin typeface="Times New Roman"/>
                <a:ea typeface="Times New Roman"/>
                <a:cs typeface="Times New Roman"/>
                <a:sym typeface="Times New Roman"/>
              </a:rPr>
              <a:t>“Монгол Улсын санхүүгийн хүртээмжийг сайжруулах хөтөлбөр”</a:t>
            </a:r>
            <a:endParaRPr b="1" dirty="0">
              <a:solidFill>
                <a:srgbClr val="701C7F"/>
              </a:solidFill>
              <a:latin typeface="Roboto"/>
              <a:ea typeface="Roboto"/>
              <a:cs typeface="Roboto"/>
              <a:sym typeface="Roboto"/>
            </a:endParaRPr>
          </a:p>
          <a:p>
            <a:pPr marL="0" lvl="0" indent="0" algn="ctr" rtl="0">
              <a:spcBef>
                <a:spcPts val="0"/>
              </a:spcBef>
              <a:spcAft>
                <a:spcPts val="0"/>
              </a:spcAft>
              <a:buNone/>
            </a:pPr>
            <a:endParaRPr sz="1500" b="1" dirty="0"/>
          </a:p>
        </p:txBody>
      </p:sp>
      <p:sp>
        <p:nvSpPr>
          <p:cNvPr id="133" name="Google Shape;133;p19"/>
          <p:cNvSpPr/>
          <p:nvPr/>
        </p:nvSpPr>
        <p:spPr>
          <a:xfrm>
            <a:off x="3473512" y="1872625"/>
            <a:ext cx="2056800" cy="949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500" b="1" dirty="0">
                <a:solidFill>
                  <a:srgbClr val="085631"/>
                </a:solidFill>
                <a:latin typeface="Times New Roman"/>
                <a:ea typeface="Times New Roman"/>
                <a:cs typeface="Times New Roman"/>
                <a:sym typeface="Times New Roman"/>
              </a:rPr>
              <a:t>   </a:t>
            </a:r>
            <a:r>
              <a:rPr lang="en" sz="1600" b="1" dirty="0">
                <a:solidFill>
                  <a:srgbClr val="085631"/>
                </a:solidFill>
                <a:latin typeface="Times New Roman"/>
                <a:ea typeface="Times New Roman"/>
                <a:cs typeface="Times New Roman"/>
                <a:sym typeface="Times New Roman"/>
              </a:rPr>
              <a:t>“Монгол Улсын ногоон таксономи”</a:t>
            </a:r>
            <a:endParaRPr sz="1500" b="1" dirty="0">
              <a:solidFill>
                <a:srgbClr val="085631"/>
              </a:solidFill>
            </a:endParaRPr>
          </a:p>
        </p:txBody>
      </p:sp>
      <p:sp>
        <p:nvSpPr>
          <p:cNvPr id="134" name="Google Shape;134;p19"/>
          <p:cNvSpPr/>
          <p:nvPr/>
        </p:nvSpPr>
        <p:spPr>
          <a:xfrm>
            <a:off x="5705850" y="1872625"/>
            <a:ext cx="2596800" cy="949500"/>
          </a:xfrm>
          <a:prstGeom prst="roundRect">
            <a:avLst>
              <a:gd name="adj" fmla="val 1840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600" b="1" dirty="0">
                <a:solidFill>
                  <a:schemeClr val="dk1"/>
                </a:solidFill>
                <a:latin typeface="Times New Roman"/>
                <a:ea typeface="Times New Roman"/>
                <a:cs typeface="Times New Roman"/>
                <a:sym typeface="Times New Roman"/>
              </a:rPr>
              <a:t>“Тогтвортой санхүүгийн үндэсний замын зураг”</a:t>
            </a:r>
            <a:endParaRPr b="1" dirty="0">
              <a:solidFill>
                <a:srgbClr val="701C7F"/>
              </a:solidFill>
              <a:latin typeface="Roboto"/>
              <a:ea typeface="Roboto"/>
              <a:cs typeface="Roboto"/>
              <a:sym typeface="Roboto"/>
            </a:endParaRPr>
          </a:p>
          <a:p>
            <a:pPr marL="0" lvl="0" indent="0" algn="ctr" rtl="0">
              <a:spcBef>
                <a:spcPts val="0"/>
              </a:spcBef>
              <a:spcAft>
                <a:spcPts val="0"/>
              </a:spcAft>
              <a:buNone/>
            </a:pPr>
            <a:endParaRPr dirty="0"/>
          </a:p>
        </p:txBody>
      </p:sp>
      <p:sp>
        <p:nvSpPr>
          <p:cNvPr id="135" name="Google Shape;135;p19"/>
          <p:cNvSpPr/>
          <p:nvPr/>
        </p:nvSpPr>
        <p:spPr>
          <a:xfrm>
            <a:off x="2371325" y="3324488"/>
            <a:ext cx="4230600" cy="513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dk1"/>
                </a:solidFill>
                <a:latin typeface="Times New Roman"/>
                <a:ea typeface="Times New Roman"/>
                <a:cs typeface="Times New Roman"/>
                <a:sym typeface="Times New Roman"/>
              </a:rPr>
              <a:t>Зохицуулагч байгууллагууд</a:t>
            </a:r>
            <a:r>
              <a:rPr lang="en" sz="1200">
                <a:solidFill>
                  <a:schemeClr val="dk1"/>
                </a:solidFill>
                <a:latin typeface="Times New Roman"/>
                <a:ea typeface="Times New Roman"/>
                <a:cs typeface="Times New Roman"/>
                <a:sym typeface="Times New Roman"/>
              </a:rPr>
              <a:t> </a:t>
            </a:r>
            <a:endParaRPr/>
          </a:p>
        </p:txBody>
      </p:sp>
      <p:sp>
        <p:nvSpPr>
          <p:cNvPr id="136" name="Google Shape;136;p19"/>
          <p:cNvSpPr/>
          <p:nvPr/>
        </p:nvSpPr>
        <p:spPr>
          <a:xfrm>
            <a:off x="4069150" y="2887363"/>
            <a:ext cx="865500" cy="390300"/>
          </a:xfrm>
          <a:prstGeom prst="downArrow">
            <a:avLst>
              <a:gd name="adj1" fmla="val 50000"/>
              <a:gd name="adj2" fmla="val 50000"/>
            </a:avLst>
          </a:prstGeom>
          <a:solidFill>
            <a:srgbClr val="249C9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249C90"/>
              </a:solidFill>
            </a:endParaRPr>
          </a:p>
        </p:txBody>
      </p:sp>
      <p:sp>
        <p:nvSpPr>
          <p:cNvPr id="137" name="Google Shape;137;p19"/>
          <p:cNvSpPr/>
          <p:nvPr/>
        </p:nvSpPr>
        <p:spPr>
          <a:xfrm>
            <a:off x="1564825" y="3940000"/>
            <a:ext cx="5862900" cy="513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Times New Roman"/>
                <a:ea typeface="Times New Roman"/>
                <a:cs typeface="Times New Roman"/>
                <a:sym typeface="Times New Roman"/>
              </a:rPr>
              <a:t>Байгальд ээлтэй ногоон санхүүжилт, хүйсээр ангилсан мэдээ, тайлан</a:t>
            </a:r>
            <a:endParaRPr sz="1600" b="1"/>
          </a:p>
        </p:txBody>
      </p:sp>
      <p:sp>
        <p:nvSpPr>
          <p:cNvPr id="138" name="Google Shape;138;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42"/>
        <p:cNvGrpSpPr/>
        <p:nvPr/>
      </p:nvGrpSpPr>
      <p:grpSpPr>
        <a:xfrm>
          <a:off x="0" y="0"/>
          <a:ext cx="0" cy="0"/>
          <a:chOff x="0" y="0"/>
          <a:chExt cx="0" cy="0"/>
        </a:xfrm>
      </p:grpSpPr>
      <p:sp>
        <p:nvSpPr>
          <p:cNvPr id="143" name="Google Shape;143;p20"/>
          <p:cNvSpPr txBox="1">
            <a:spLocks noGrp="1"/>
          </p:cNvSpPr>
          <p:nvPr>
            <p:ph type="body" idx="1"/>
          </p:nvPr>
        </p:nvSpPr>
        <p:spPr>
          <a:xfrm>
            <a:off x="846150" y="731500"/>
            <a:ext cx="7451700" cy="495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endParaRPr sz="1200" b="1">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r>
              <a:rPr lang="en" sz="1200">
                <a:solidFill>
                  <a:schemeClr val="dk1"/>
                </a:solidFill>
                <a:latin typeface="Times New Roman"/>
                <a:ea typeface="Times New Roman"/>
                <a:cs typeface="Times New Roman"/>
                <a:sym typeface="Times New Roman"/>
              </a:rPr>
              <a:t>        </a:t>
            </a:r>
            <a:r>
              <a:rPr lang="en" sz="1400" b="1">
                <a:solidFill>
                  <a:schemeClr val="dk1"/>
                </a:solidFill>
                <a:latin typeface="Times New Roman"/>
                <a:ea typeface="Times New Roman"/>
                <a:cs typeface="Times New Roman"/>
                <a:sym typeface="Times New Roman"/>
              </a:rPr>
              <a:t>                           </a:t>
            </a:r>
            <a:endParaRPr sz="1400" b="1">
              <a:solidFill>
                <a:schemeClr val="dk1"/>
              </a:solidFill>
              <a:latin typeface="Times New Roman"/>
              <a:ea typeface="Times New Roman"/>
              <a:cs typeface="Times New Roman"/>
              <a:sym typeface="Times New Roman"/>
            </a:endParaRPr>
          </a:p>
          <a:p>
            <a:pPr marL="0" lvl="0" indent="0" algn="l" rtl="0">
              <a:spcBef>
                <a:spcPts val="1200"/>
              </a:spcBef>
              <a:spcAft>
                <a:spcPts val="1200"/>
              </a:spcAft>
              <a:buNone/>
            </a:pPr>
            <a:endParaRPr sz="1400" b="1">
              <a:solidFill>
                <a:schemeClr val="dk1"/>
              </a:solidFill>
              <a:latin typeface="Times New Roman"/>
              <a:ea typeface="Times New Roman"/>
              <a:cs typeface="Times New Roman"/>
              <a:sym typeface="Times New Roman"/>
            </a:endParaRPr>
          </a:p>
        </p:txBody>
      </p:sp>
      <p:sp>
        <p:nvSpPr>
          <p:cNvPr id="144" name="Google Shape;144;p20"/>
          <p:cNvSpPr txBox="1"/>
          <p:nvPr/>
        </p:nvSpPr>
        <p:spPr>
          <a:xfrm>
            <a:off x="1035375" y="223750"/>
            <a:ext cx="7390200" cy="785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b="1">
                <a:solidFill>
                  <a:schemeClr val="dk1"/>
                </a:solidFill>
                <a:latin typeface="Times New Roman"/>
                <a:ea typeface="Times New Roman"/>
                <a:cs typeface="Times New Roman"/>
                <a:sym typeface="Times New Roman"/>
              </a:rPr>
              <a:t> </a:t>
            </a:r>
            <a:r>
              <a:rPr lang="en" sz="1800" b="1">
                <a:solidFill>
                  <a:schemeClr val="accent1"/>
                </a:solidFill>
                <a:latin typeface="Times New Roman"/>
                <a:ea typeface="Times New Roman"/>
                <a:cs typeface="Times New Roman"/>
                <a:sym typeface="Times New Roman"/>
              </a:rPr>
              <a:t>   </a:t>
            </a:r>
            <a:r>
              <a:rPr lang="en" sz="2000" b="1">
                <a:solidFill>
                  <a:schemeClr val="accent1"/>
                </a:solidFill>
                <a:latin typeface="Times New Roman"/>
                <a:ea typeface="Times New Roman"/>
                <a:cs typeface="Times New Roman"/>
                <a:sym typeface="Times New Roman"/>
              </a:rPr>
              <a:t>    </a:t>
            </a:r>
            <a:r>
              <a:rPr lang="en" sz="2000" b="1" u="sng">
                <a:solidFill>
                  <a:schemeClr val="accent1"/>
                </a:solidFill>
                <a:latin typeface="Times New Roman"/>
                <a:ea typeface="Times New Roman"/>
                <a:cs typeface="Times New Roman"/>
                <a:sym typeface="Times New Roman"/>
              </a:rPr>
              <a:t>ХЗХ-ны эрх бүхий албан тушаалтнаас авсан судалгаа</a:t>
            </a:r>
            <a:endParaRPr sz="2000" b="1" u="sng">
              <a:solidFill>
                <a:schemeClr val="accen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600" b="1">
              <a:solidFill>
                <a:schemeClr val="dk1"/>
              </a:solidFill>
              <a:latin typeface="Times New Roman"/>
              <a:ea typeface="Times New Roman"/>
              <a:cs typeface="Times New Roman"/>
              <a:sym typeface="Times New Roman"/>
            </a:endParaRPr>
          </a:p>
        </p:txBody>
      </p:sp>
      <p:cxnSp>
        <p:nvCxnSpPr>
          <p:cNvPr id="145" name="Google Shape;145;p20"/>
          <p:cNvCxnSpPr>
            <a:stCxn id="146" idx="2"/>
            <a:endCxn id="147" idx="0"/>
          </p:cNvCxnSpPr>
          <p:nvPr/>
        </p:nvCxnSpPr>
        <p:spPr>
          <a:xfrm rot="-5400000" flipH="1">
            <a:off x="5169525" y="689800"/>
            <a:ext cx="438900" cy="1829100"/>
          </a:xfrm>
          <a:prstGeom prst="bentConnector3">
            <a:avLst>
              <a:gd name="adj1" fmla="val 50003"/>
            </a:avLst>
          </a:prstGeom>
          <a:noFill/>
          <a:ln w="9525" cap="flat" cmpd="sng">
            <a:solidFill>
              <a:srgbClr val="C2C2C2"/>
            </a:solidFill>
            <a:prstDash val="solid"/>
            <a:miter lim="8000"/>
            <a:headEnd type="none" w="sm" len="sm"/>
            <a:tailEnd type="none" w="sm" len="sm"/>
          </a:ln>
        </p:spPr>
      </p:cxnSp>
      <p:cxnSp>
        <p:nvCxnSpPr>
          <p:cNvPr id="148" name="Google Shape;148;p20"/>
          <p:cNvCxnSpPr>
            <a:stCxn id="149" idx="0"/>
            <a:endCxn id="146" idx="2"/>
          </p:cNvCxnSpPr>
          <p:nvPr/>
        </p:nvCxnSpPr>
        <p:spPr>
          <a:xfrm rot="-5400000">
            <a:off x="3349125" y="698525"/>
            <a:ext cx="438900" cy="1811700"/>
          </a:xfrm>
          <a:prstGeom prst="bentConnector3">
            <a:avLst>
              <a:gd name="adj1" fmla="val 50003"/>
            </a:avLst>
          </a:prstGeom>
          <a:noFill/>
          <a:ln w="9525" cap="flat" cmpd="sng">
            <a:solidFill>
              <a:srgbClr val="C2C2C2"/>
            </a:solidFill>
            <a:prstDash val="solid"/>
            <a:miter lim="8000"/>
            <a:headEnd type="none" w="sm" len="sm"/>
            <a:tailEnd type="none" w="sm" len="sm"/>
          </a:ln>
        </p:spPr>
      </p:cxnSp>
      <p:sp>
        <p:nvSpPr>
          <p:cNvPr id="146" name="Google Shape;146;p20"/>
          <p:cNvSpPr txBox="1"/>
          <p:nvPr/>
        </p:nvSpPr>
        <p:spPr>
          <a:xfrm>
            <a:off x="2852925" y="827200"/>
            <a:ext cx="3243000" cy="557700"/>
          </a:xfrm>
          <a:prstGeom prst="rect">
            <a:avLst/>
          </a:prstGeom>
          <a:solidFill>
            <a:srgbClr val="155B54"/>
          </a:solidFill>
          <a:ln w="19050" cap="flat" cmpd="sng">
            <a:solidFill>
              <a:srgbClr val="155B54"/>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sz="1000">
              <a:solidFill>
                <a:srgbClr val="FFFFFF"/>
              </a:solidFill>
              <a:latin typeface="Roboto"/>
              <a:ea typeface="Roboto"/>
              <a:cs typeface="Roboto"/>
              <a:sym typeface="Roboto"/>
            </a:endParaRPr>
          </a:p>
          <a:p>
            <a:pPr marL="0" lvl="0" indent="0" algn="l" rtl="0">
              <a:spcBef>
                <a:spcPts val="0"/>
              </a:spcBef>
              <a:spcAft>
                <a:spcPts val="0"/>
              </a:spcAft>
              <a:buNone/>
            </a:pPr>
            <a:r>
              <a:rPr lang="en" sz="1600" b="1">
                <a:solidFill>
                  <a:schemeClr val="lt1"/>
                </a:solidFill>
                <a:latin typeface="Times New Roman"/>
                <a:ea typeface="Times New Roman"/>
                <a:cs typeface="Times New Roman"/>
                <a:sym typeface="Times New Roman"/>
              </a:rPr>
              <a:t>           Суурь тоон судалгаа-</a:t>
            </a:r>
            <a:endParaRPr sz="1600" b="1">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r>
              <a:rPr lang="en" sz="1600" b="1">
                <a:solidFill>
                  <a:schemeClr val="lt1"/>
                </a:solidFill>
                <a:latin typeface="Times New Roman"/>
                <a:ea typeface="Times New Roman"/>
                <a:cs typeface="Times New Roman"/>
                <a:sym typeface="Times New Roman"/>
              </a:rPr>
              <a:t>112 ХЗХ-ны эрх бүхий ажилтан</a:t>
            </a:r>
            <a:endParaRPr sz="1600" b="1">
              <a:solidFill>
                <a:schemeClr val="lt1"/>
              </a:solidFill>
              <a:latin typeface="Roboto"/>
              <a:ea typeface="Roboto"/>
              <a:cs typeface="Roboto"/>
              <a:sym typeface="Roboto"/>
            </a:endParaRPr>
          </a:p>
        </p:txBody>
      </p:sp>
      <p:sp>
        <p:nvSpPr>
          <p:cNvPr id="149" name="Google Shape;149;p20"/>
          <p:cNvSpPr txBox="1"/>
          <p:nvPr/>
        </p:nvSpPr>
        <p:spPr>
          <a:xfrm>
            <a:off x="1393575" y="1823825"/>
            <a:ext cx="2538300" cy="461700"/>
          </a:xfrm>
          <a:prstGeom prst="rect">
            <a:avLst/>
          </a:prstGeom>
          <a:solidFill>
            <a:srgbClr val="1D7E74"/>
          </a:solidFill>
          <a:ln w="19050" cap="flat" cmpd="sng">
            <a:solidFill>
              <a:srgbClr val="1D7E74"/>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sz="1500" b="1">
                <a:solidFill>
                  <a:schemeClr val="lt1"/>
                </a:solidFill>
                <a:latin typeface="Times New Roman"/>
                <a:ea typeface="Times New Roman"/>
                <a:cs typeface="Times New Roman"/>
                <a:sym typeface="Times New Roman"/>
              </a:rPr>
              <a:t>  55 ХЗХ- Улаанбаатар хот</a:t>
            </a:r>
            <a:endParaRPr sz="1300" b="1">
              <a:solidFill>
                <a:schemeClr val="lt1"/>
              </a:solidFill>
              <a:latin typeface="Roboto"/>
              <a:ea typeface="Roboto"/>
              <a:cs typeface="Roboto"/>
              <a:sym typeface="Roboto"/>
            </a:endParaRPr>
          </a:p>
        </p:txBody>
      </p:sp>
      <p:sp>
        <p:nvSpPr>
          <p:cNvPr id="147" name="Google Shape;147;p20"/>
          <p:cNvSpPr txBox="1"/>
          <p:nvPr/>
        </p:nvSpPr>
        <p:spPr>
          <a:xfrm>
            <a:off x="5254725" y="1823825"/>
            <a:ext cx="2097300" cy="461700"/>
          </a:xfrm>
          <a:prstGeom prst="rect">
            <a:avLst/>
          </a:prstGeom>
          <a:solidFill>
            <a:srgbClr val="1D7E74"/>
          </a:solidFill>
          <a:ln w="19050" cap="flat" cmpd="sng">
            <a:solidFill>
              <a:srgbClr val="1D7E74"/>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chemeClr val="lt1"/>
                </a:solidFill>
                <a:latin typeface="Times New Roman"/>
                <a:ea typeface="Times New Roman"/>
                <a:cs typeface="Times New Roman"/>
                <a:sym typeface="Times New Roman"/>
              </a:rPr>
              <a:t>   </a:t>
            </a:r>
            <a:r>
              <a:rPr lang="en" sz="1500" b="1">
                <a:solidFill>
                  <a:schemeClr val="lt1"/>
                </a:solidFill>
                <a:latin typeface="Times New Roman"/>
                <a:ea typeface="Times New Roman"/>
                <a:cs typeface="Times New Roman"/>
                <a:sym typeface="Times New Roman"/>
              </a:rPr>
              <a:t>57 ХЗХ- Орон нутаг</a:t>
            </a:r>
            <a:r>
              <a:rPr lang="en" sz="1300">
                <a:solidFill>
                  <a:schemeClr val="dk1"/>
                </a:solidFill>
                <a:latin typeface="Times New Roman"/>
                <a:ea typeface="Times New Roman"/>
                <a:cs typeface="Times New Roman"/>
                <a:sym typeface="Times New Roman"/>
              </a:rPr>
              <a:t> </a:t>
            </a:r>
            <a:endParaRPr sz="1100">
              <a:solidFill>
                <a:srgbClr val="FFFFFF"/>
              </a:solidFill>
              <a:latin typeface="Roboto"/>
              <a:ea typeface="Roboto"/>
              <a:cs typeface="Roboto"/>
              <a:sym typeface="Roboto"/>
            </a:endParaRPr>
          </a:p>
        </p:txBody>
      </p:sp>
      <p:sp>
        <p:nvSpPr>
          <p:cNvPr id="150" name="Google Shape;150;p20"/>
          <p:cNvSpPr/>
          <p:nvPr/>
        </p:nvSpPr>
        <p:spPr>
          <a:xfrm>
            <a:off x="2791875" y="2838575"/>
            <a:ext cx="3365100" cy="557700"/>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chemeClr val="lt1"/>
                </a:solidFill>
                <a:latin typeface="Times New Roman"/>
                <a:ea typeface="Times New Roman"/>
                <a:cs typeface="Times New Roman"/>
                <a:sym typeface="Times New Roman"/>
              </a:rPr>
              <a:t>Суурь чанарын судалгаа- 12 ХЗХ</a:t>
            </a:r>
            <a:endParaRPr sz="1700" b="1">
              <a:solidFill>
                <a:schemeClr val="lt1"/>
              </a:solidFill>
            </a:endParaRPr>
          </a:p>
        </p:txBody>
      </p:sp>
      <p:sp>
        <p:nvSpPr>
          <p:cNvPr id="151" name="Google Shape;151;p20"/>
          <p:cNvSpPr/>
          <p:nvPr/>
        </p:nvSpPr>
        <p:spPr>
          <a:xfrm>
            <a:off x="5368300" y="3827400"/>
            <a:ext cx="2097300" cy="442500"/>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Times New Roman"/>
                <a:ea typeface="Times New Roman"/>
                <a:cs typeface="Times New Roman"/>
                <a:sym typeface="Times New Roman"/>
              </a:rPr>
              <a:t>7 ХЗХ- Орон нутаг</a:t>
            </a:r>
            <a:endParaRPr sz="1600" b="1">
              <a:solidFill>
                <a:schemeClr val="lt1"/>
              </a:solidFill>
            </a:endParaRPr>
          </a:p>
        </p:txBody>
      </p:sp>
      <p:sp>
        <p:nvSpPr>
          <p:cNvPr id="152" name="Google Shape;152;p20"/>
          <p:cNvSpPr/>
          <p:nvPr/>
        </p:nvSpPr>
        <p:spPr>
          <a:xfrm>
            <a:off x="1436175" y="3827400"/>
            <a:ext cx="2453100" cy="442500"/>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Times New Roman"/>
                <a:ea typeface="Times New Roman"/>
                <a:cs typeface="Times New Roman"/>
                <a:sym typeface="Times New Roman"/>
              </a:rPr>
              <a:t>5 ХЗХ- Улаанбаатар хот</a:t>
            </a:r>
            <a:endParaRPr sz="1600" b="1">
              <a:solidFill>
                <a:schemeClr val="lt1"/>
              </a:solidFill>
            </a:endParaRPr>
          </a:p>
        </p:txBody>
      </p:sp>
      <p:cxnSp>
        <p:nvCxnSpPr>
          <p:cNvPr id="153" name="Google Shape;153;p20"/>
          <p:cNvCxnSpPr>
            <a:stCxn id="150" idx="2"/>
            <a:endCxn id="151" idx="0"/>
          </p:cNvCxnSpPr>
          <p:nvPr/>
        </p:nvCxnSpPr>
        <p:spPr>
          <a:xfrm rot="-5400000" flipH="1">
            <a:off x="5230125" y="2640575"/>
            <a:ext cx="431100" cy="1942500"/>
          </a:xfrm>
          <a:prstGeom prst="bentConnector3">
            <a:avLst>
              <a:gd name="adj1" fmla="val 50003"/>
            </a:avLst>
          </a:prstGeom>
          <a:noFill/>
          <a:ln w="9525" cap="flat" cmpd="sng">
            <a:solidFill>
              <a:srgbClr val="C2C2C2"/>
            </a:solidFill>
            <a:prstDash val="solid"/>
            <a:round/>
            <a:headEnd type="none" w="sm" len="sm"/>
            <a:tailEnd type="none" w="sm" len="sm"/>
          </a:ln>
        </p:spPr>
      </p:cxnSp>
      <p:cxnSp>
        <p:nvCxnSpPr>
          <p:cNvPr id="154" name="Google Shape;154;p20"/>
          <p:cNvCxnSpPr>
            <a:stCxn id="152" idx="0"/>
            <a:endCxn id="150" idx="2"/>
          </p:cNvCxnSpPr>
          <p:nvPr/>
        </p:nvCxnSpPr>
        <p:spPr>
          <a:xfrm rot="-5400000">
            <a:off x="3353025" y="2706000"/>
            <a:ext cx="431100" cy="1811700"/>
          </a:xfrm>
          <a:prstGeom prst="bentConnector3">
            <a:avLst>
              <a:gd name="adj1" fmla="val 50003"/>
            </a:avLst>
          </a:prstGeom>
          <a:noFill/>
          <a:ln w="9525" cap="flat" cmpd="sng">
            <a:solidFill>
              <a:srgbClr val="C2C2C2"/>
            </a:solidFill>
            <a:prstDash val="solid"/>
            <a:round/>
            <a:headEnd type="none" w="sm" len="sm"/>
            <a:tailEnd type="none" w="sm" len="sm"/>
          </a:ln>
        </p:spPr>
      </p:cxnSp>
      <p:sp>
        <p:nvSpPr>
          <p:cNvPr id="155" name="Google Shape;155;p20"/>
          <p:cNvSpPr txBox="1"/>
          <p:nvPr/>
        </p:nvSpPr>
        <p:spPr>
          <a:xfrm>
            <a:off x="2523750" y="4421025"/>
            <a:ext cx="4230600" cy="46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t>
            </a:r>
            <a:r>
              <a:rPr lang="en" sz="1300" b="1">
                <a:solidFill>
                  <a:schemeClr val="dk1"/>
                </a:solidFill>
                <a:latin typeface="Times New Roman"/>
                <a:ea typeface="Times New Roman"/>
                <a:cs typeface="Times New Roman"/>
                <a:sym typeface="Times New Roman"/>
              </a:rPr>
              <a:t>11 эрх бүхий албан тушаалтан, 8 гишүүн хамрагдав</a:t>
            </a:r>
            <a:endParaRPr sz="1500" b="1"/>
          </a:p>
        </p:txBody>
      </p:sp>
      <p:sp>
        <p:nvSpPr>
          <p:cNvPr id="156" name="Google Shape;156;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60"/>
        <p:cNvGrpSpPr/>
        <p:nvPr/>
      </p:nvGrpSpPr>
      <p:grpSpPr>
        <a:xfrm>
          <a:off x="0" y="0"/>
          <a:ext cx="0" cy="0"/>
          <a:chOff x="0" y="0"/>
          <a:chExt cx="0" cy="0"/>
        </a:xfrm>
      </p:grpSpPr>
      <p:pic>
        <p:nvPicPr>
          <p:cNvPr id="161" name="Google Shape;161;p21"/>
          <p:cNvPicPr preferRelativeResize="0"/>
          <p:nvPr/>
        </p:nvPicPr>
        <p:blipFill>
          <a:blip r:embed="rId3">
            <a:alphaModFix/>
          </a:blip>
          <a:stretch>
            <a:fillRect/>
          </a:stretch>
        </p:blipFill>
        <p:spPr>
          <a:xfrm>
            <a:off x="1102175" y="428898"/>
            <a:ext cx="6479475" cy="3823952"/>
          </a:xfrm>
          <a:prstGeom prst="rect">
            <a:avLst/>
          </a:prstGeom>
          <a:noFill/>
          <a:ln>
            <a:noFill/>
          </a:ln>
        </p:spPr>
      </p:pic>
      <p:sp>
        <p:nvSpPr>
          <p:cNvPr id="162" name="Google Shape;162;p21"/>
          <p:cNvSpPr txBox="1"/>
          <p:nvPr/>
        </p:nvSpPr>
        <p:spPr>
          <a:xfrm>
            <a:off x="2950275" y="4252850"/>
            <a:ext cx="44421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b="1">
                <a:solidFill>
                  <a:schemeClr val="dk1"/>
                </a:solidFill>
                <a:latin typeface="Times New Roman"/>
                <a:ea typeface="Times New Roman"/>
                <a:cs typeface="Times New Roman"/>
                <a:sym typeface="Times New Roman"/>
              </a:rPr>
              <a:t>❖ Үйл ажиллагаа эрхэлсэн дундаж хугацаа 11,4 жил</a:t>
            </a:r>
            <a:endParaRPr/>
          </a:p>
        </p:txBody>
      </p:sp>
      <p:sp>
        <p:nvSpPr>
          <p:cNvPr id="163" name="Google Shape;16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67"/>
        <p:cNvGrpSpPr/>
        <p:nvPr/>
      </p:nvGrpSpPr>
      <p:grpSpPr>
        <a:xfrm>
          <a:off x="0" y="0"/>
          <a:ext cx="0" cy="0"/>
          <a:chOff x="0" y="0"/>
          <a:chExt cx="0" cy="0"/>
        </a:xfrm>
      </p:grpSpPr>
      <p:pic>
        <p:nvPicPr>
          <p:cNvPr id="168" name="Google Shape;168;p22"/>
          <p:cNvPicPr preferRelativeResize="0"/>
          <p:nvPr/>
        </p:nvPicPr>
        <p:blipFill rotWithShape="1">
          <a:blip r:embed="rId3">
            <a:alphaModFix/>
          </a:blip>
          <a:srcRect l="2759" t="4184" r="2083" b="3042"/>
          <a:stretch/>
        </p:blipFill>
        <p:spPr>
          <a:xfrm>
            <a:off x="1183825" y="272150"/>
            <a:ext cx="6564950" cy="3320125"/>
          </a:xfrm>
          <a:prstGeom prst="rect">
            <a:avLst/>
          </a:prstGeom>
          <a:noFill/>
          <a:ln>
            <a:noFill/>
          </a:ln>
        </p:spPr>
      </p:pic>
      <p:sp>
        <p:nvSpPr>
          <p:cNvPr id="169" name="Google Shape;169;p22"/>
          <p:cNvSpPr txBox="1"/>
          <p:nvPr/>
        </p:nvSpPr>
        <p:spPr>
          <a:xfrm>
            <a:off x="1183825" y="3741975"/>
            <a:ext cx="66810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dk1"/>
                </a:solidFill>
                <a:latin typeface="Times New Roman"/>
                <a:ea typeface="Times New Roman"/>
                <a:cs typeface="Times New Roman"/>
                <a:sym typeface="Times New Roman"/>
              </a:rPr>
              <a:t>❖ Судалгаа ирүүлсэн хоршоодын нийт гишүүний тоо 48601, 1000-аас дээш тооны гишүүдтэй ХЗХ 8 байна.</a:t>
            </a:r>
            <a:endParaRPr sz="16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600" b="1">
                <a:solidFill>
                  <a:schemeClr val="dk1"/>
                </a:solidFill>
                <a:latin typeface="Times New Roman"/>
                <a:ea typeface="Times New Roman"/>
                <a:cs typeface="Times New Roman"/>
                <a:sym typeface="Times New Roman"/>
              </a:rPr>
              <a:t>❖ Нийт ХЗХ-ны 54% нь гишүүн эмэгтэйчүүд (26096) байна. </a:t>
            </a:r>
            <a:endParaRPr sz="1600" b="1"/>
          </a:p>
        </p:txBody>
      </p:sp>
      <p:sp>
        <p:nvSpPr>
          <p:cNvPr id="170" name="Google Shape;17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3277</Words>
  <Application>Microsoft Office PowerPoint</Application>
  <PresentationFormat>On-screen Show (16:9)</PresentationFormat>
  <Paragraphs>372</Paragraphs>
  <Slides>45</Slides>
  <Notes>44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Roboto</vt:lpstr>
      <vt:lpstr>Calibri</vt:lpstr>
      <vt:lpstr>Times New Roman</vt:lpstr>
      <vt:lpstr>Arial</vt:lpstr>
      <vt:lpstr>Simple Light</vt:lpstr>
      <vt:lpstr>PowerPoint Presentation</vt:lpstr>
      <vt:lpstr>PowerPoint Presentation</vt:lpstr>
      <vt:lpstr> ХАДГАЛАМЖ, ЗЭЭЛИЙН ХОРШООНЫ ЭРХ БҮХИЙ АЛБАН ТУШААЛТНААС АВСАН СУДАЛГАА                  Судалгааны үе шат:                  Судалгааны хамрах хугацаа:  </vt:lpstr>
      <vt:lpstr>PowerPoint Presentation</vt:lpstr>
      <vt:lpstr>Судалгааны явц</vt:lpstr>
      <vt:lpstr>        ДҮГНЭЛТ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ХЗХ-ны гишүүн БЖДҮ эрхлэгчдээс авсан судалгаа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Анхаарал хандуулсанд баярлалаа.   Төслийн дотоодын зөвлөх:  Т.Очирхүү Утас: 91912130 И-мэйл: ochirkhuu.t@gmail.com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8</cp:revision>
  <dcterms:modified xsi:type="dcterms:W3CDTF">2023-10-25T06:02:06Z</dcterms:modified>
</cp:coreProperties>
</file>