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17"/>
  </p:notesMasterIdLst>
  <p:sldIdLst>
    <p:sldId id="744" r:id="rId2"/>
    <p:sldId id="6382" r:id="rId3"/>
    <p:sldId id="6405" r:id="rId4"/>
    <p:sldId id="6409" r:id="rId5"/>
    <p:sldId id="6406" r:id="rId6"/>
    <p:sldId id="6378" r:id="rId7"/>
    <p:sldId id="6410" r:id="rId8"/>
    <p:sldId id="6394" r:id="rId9"/>
    <p:sldId id="6389" r:id="rId10"/>
    <p:sldId id="6411" r:id="rId11"/>
    <p:sldId id="6376" r:id="rId12"/>
    <p:sldId id="6398" r:id="rId13"/>
    <p:sldId id="6397" r:id="rId14"/>
    <p:sldId id="6403" r:id="rId15"/>
    <p:sldId id="6344" r:id="rId16"/>
  </p:sldIdLst>
  <p:sldSz cx="16559213" cy="864076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BC1F5A5-FDEC-4809-BF5F-44333A62F098}">
          <p14:sldIdLst>
            <p14:sldId id="744"/>
            <p14:sldId id="6382"/>
            <p14:sldId id="6405"/>
            <p14:sldId id="6409"/>
            <p14:sldId id="6406"/>
            <p14:sldId id="6378"/>
            <p14:sldId id="6410"/>
            <p14:sldId id="6394"/>
            <p14:sldId id="6389"/>
            <p14:sldId id="6411"/>
            <p14:sldId id="6376"/>
            <p14:sldId id="6398"/>
            <p14:sldId id="6397"/>
            <p14:sldId id="6403"/>
            <p14:sldId id="634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Ундраа Нүрсэд" initials="УН" lastIdx="3" clrIdx="0">
    <p:extLst>
      <p:ext uri="{19B8F6BF-5375-455C-9EA6-DF929625EA0E}">
        <p15:presenceInfo xmlns:p15="http://schemas.microsoft.com/office/powerpoint/2012/main" userId="S::undraa_n@mof.gov.mn::9e1d215f-306a-4dd5-ac94-dc40cb9073d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3595"/>
    <a:srgbClr val="004376"/>
    <a:srgbClr val="FF0000"/>
    <a:srgbClr val="942C2C"/>
    <a:srgbClr val="FFC000"/>
    <a:srgbClr val="BC8F00"/>
    <a:srgbClr val="FCF6F6"/>
    <a:srgbClr val="A5A5A5"/>
    <a:srgbClr val="ED7D31"/>
    <a:srgbClr val="FF89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1" d="100"/>
          <a:sy n="61" d="100"/>
        </p:scale>
        <p:origin x="24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3"/>
          <c:order val="3"/>
          <c:tx>
            <c:strRef>
              <c:f>Sheet1!$E$1</c:f>
              <c:strCache>
                <c:ptCount val="1"/>
                <c:pt idx="0">
                  <c:v>Stock Trading (bln MNT)</c:v>
                </c:pt>
              </c:strCache>
            </c:strRef>
          </c:tx>
          <c:spPr>
            <a:solidFill>
              <a:schemeClr val="accent1">
                <a:lumMod val="60000"/>
              </a:schemeClr>
            </a:solidFill>
            <a:ln>
              <a:noFill/>
            </a:ln>
            <a:effectLst/>
          </c:spPr>
          <c:invertIfNegative val="0"/>
          <c:dLbls>
            <c:dLbl>
              <c:idx val="1"/>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rgbClr val="053595"/>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0-C0BB-435B-9FF4-A26E781E01DF}"/>
                </c:ext>
              </c:extLst>
            </c:dLbl>
            <c:dLbl>
              <c:idx val="2"/>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rgbClr val="053595"/>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1-C0BB-435B-9FF4-A26E781E01DF}"/>
                </c:ext>
              </c:extLst>
            </c:dLbl>
            <c:dLbl>
              <c:idx val="3"/>
              <c:tx>
                <c:rich>
                  <a:bodyPr/>
                  <a:lstStyle/>
                  <a:p>
                    <a:r>
                      <a:rPr lang="en-US"/>
                      <a:t>467.0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F65-4290-B9C7-671F9F90D99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53595"/>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numRef>
              <c:f>Sheet1!$A$2:$A$5</c:f>
              <c:numCache>
                <c:formatCode>General</c:formatCode>
                <c:ptCount val="4"/>
                <c:pt idx="0">
                  <c:v>2020</c:v>
                </c:pt>
                <c:pt idx="1">
                  <c:v>2021</c:v>
                </c:pt>
                <c:pt idx="2">
                  <c:v>2022</c:v>
                </c:pt>
                <c:pt idx="3">
                  <c:v>2023.3</c:v>
                </c:pt>
              </c:numCache>
            </c:numRef>
          </c:cat>
          <c:val>
            <c:numRef>
              <c:f>Sheet1!$E$2:$E$5</c:f>
              <c:numCache>
                <c:formatCode>General</c:formatCode>
                <c:ptCount val="4"/>
                <c:pt idx="0">
                  <c:v>53.9</c:v>
                </c:pt>
                <c:pt idx="1">
                  <c:v>304.89999999999998</c:v>
                </c:pt>
                <c:pt idx="2">
                  <c:v>343.4</c:v>
                </c:pt>
                <c:pt idx="3">
                  <c:v>467</c:v>
                </c:pt>
              </c:numCache>
            </c:numRef>
          </c:val>
          <c:extLst>
            <c:ext xmlns:c16="http://schemas.microsoft.com/office/drawing/2014/chart" uri="{C3380CC4-5D6E-409C-BE32-E72D297353CC}">
              <c16:uniqueId val="{00000002-C0BB-435B-9FF4-A26E781E01DF}"/>
            </c:ext>
          </c:extLst>
        </c:ser>
        <c:dLbls>
          <c:showLegendKey val="0"/>
          <c:showVal val="0"/>
          <c:showCatName val="0"/>
          <c:showSerName val="0"/>
          <c:showPercent val="0"/>
          <c:showBubbleSize val="0"/>
        </c:dLbls>
        <c:gapWidth val="50"/>
        <c:overlap val="-27"/>
        <c:axId val="571470399"/>
        <c:axId val="571473311"/>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Market cap (MNT bil) </c:v>
                      </c:pt>
                    </c:strCache>
                  </c:strRef>
                </c:tx>
                <c:spPr>
                  <a:solidFill>
                    <a:schemeClr val="accent1"/>
                  </a:solidFill>
                  <a:ln>
                    <a:noFill/>
                  </a:ln>
                  <a:effectLst/>
                </c:spPr>
                <c:invertIfNegative val="0"/>
                <c:cat>
                  <c:numRef>
                    <c:extLst>
                      <c:ext uri="{02D57815-91ED-43cb-92C2-25804820EDAC}">
                        <c15:formulaRef>
                          <c15:sqref>Sheet1!$A$2:$A$5</c15:sqref>
                        </c15:formulaRef>
                      </c:ext>
                    </c:extLst>
                    <c:numCache>
                      <c:formatCode>General</c:formatCode>
                      <c:ptCount val="4"/>
                      <c:pt idx="0">
                        <c:v>2020</c:v>
                      </c:pt>
                      <c:pt idx="1">
                        <c:v>2021</c:v>
                      </c:pt>
                      <c:pt idx="2">
                        <c:v>2022</c:v>
                      </c:pt>
                      <c:pt idx="3">
                        <c:v>2023.3</c:v>
                      </c:pt>
                    </c:numCache>
                  </c:numRef>
                </c:cat>
                <c:val>
                  <c:numRef>
                    <c:extLst>
                      <c:ext uri="{02D57815-91ED-43cb-92C2-25804820EDAC}">
                        <c15:formulaRef>
                          <c15:sqref>Sheet1!$B$2:$B$5</c15:sqref>
                        </c15:formulaRef>
                      </c:ext>
                    </c:extLst>
                    <c:numCache>
                      <c:formatCode>General</c:formatCode>
                      <c:ptCount val="4"/>
                      <c:pt idx="0">
                        <c:v>3029.71</c:v>
                      </c:pt>
                      <c:pt idx="1">
                        <c:v>5982.89</c:v>
                      </c:pt>
                      <c:pt idx="2">
                        <c:v>6890.36</c:v>
                      </c:pt>
                      <c:pt idx="3">
                        <c:v>10290.790000000001</c:v>
                      </c:pt>
                    </c:numCache>
                  </c:numRef>
                </c:val>
                <c:extLst>
                  <c:ext xmlns:c16="http://schemas.microsoft.com/office/drawing/2014/chart" uri="{C3380CC4-5D6E-409C-BE32-E72D297353CC}">
                    <c16:uniqueId val="{00000003-C0BB-435B-9FF4-A26E781E01DF}"/>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Market cap (USD bil) </c:v>
                      </c:pt>
                    </c:strCache>
                  </c:strRef>
                </c:tx>
                <c:spPr>
                  <a:solidFill>
                    <a:schemeClr val="accent3"/>
                  </a:solidFill>
                  <a:ln>
                    <a:noFill/>
                  </a:ln>
                  <a:effectLst/>
                </c:spPr>
                <c:invertIfNegative val="0"/>
                <c:cat>
                  <c:numRef>
                    <c:extLst xmlns:c15="http://schemas.microsoft.com/office/drawing/2012/chart">
                      <c:ext xmlns:c15="http://schemas.microsoft.com/office/drawing/2012/chart" uri="{02D57815-91ED-43cb-92C2-25804820EDAC}">
                        <c15:formulaRef>
                          <c15:sqref>Sheet1!$A$2:$A$5</c15:sqref>
                        </c15:formulaRef>
                      </c:ext>
                    </c:extLst>
                    <c:numCache>
                      <c:formatCode>General</c:formatCode>
                      <c:ptCount val="4"/>
                      <c:pt idx="0">
                        <c:v>2020</c:v>
                      </c:pt>
                      <c:pt idx="1">
                        <c:v>2021</c:v>
                      </c:pt>
                      <c:pt idx="2">
                        <c:v>2022</c:v>
                      </c:pt>
                      <c:pt idx="3">
                        <c:v>2023.3</c:v>
                      </c:pt>
                    </c:numCache>
                  </c:numRef>
                </c:cat>
                <c:val>
                  <c:numRef>
                    <c:extLst xmlns:c15="http://schemas.microsoft.com/office/drawing/2012/chart">
                      <c:ext xmlns:c15="http://schemas.microsoft.com/office/drawing/2012/chart" uri="{02D57815-91ED-43cb-92C2-25804820EDAC}">
                        <c15:formulaRef>
                          <c15:sqref>Sheet1!$C$2:$C$5</c15:sqref>
                        </c15:formulaRef>
                      </c:ext>
                    </c:extLst>
                    <c:numCache>
                      <c:formatCode>General</c:formatCode>
                      <c:ptCount val="4"/>
                      <c:pt idx="0">
                        <c:v>0.87955350403530164</c:v>
                      </c:pt>
                      <c:pt idx="1">
                        <c:v>1.7368896243395462</c:v>
                      </c:pt>
                      <c:pt idx="2">
                        <c:v>2.0003367589850782</c:v>
                      </c:pt>
                    </c:numCache>
                  </c:numRef>
                </c:val>
                <c:extLst xmlns:c15="http://schemas.microsoft.com/office/drawing/2012/chart">
                  <c:ext xmlns:c16="http://schemas.microsoft.com/office/drawing/2014/chart" uri="{C3380CC4-5D6E-409C-BE32-E72D297353CC}">
                    <c16:uniqueId val="{00000004-C0BB-435B-9FF4-A26E781E01DF}"/>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Market cap / GDP </c:v>
                      </c:pt>
                    </c:strCache>
                  </c:strRef>
                </c:tx>
                <c:spPr>
                  <a:solidFill>
                    <a:schemeClr val="accent5"/>
                  </a:solidFill>
                  <a:ln>
                    <a:noFill/>
                  </a:ln>
                  <a:effectLst/>
                </c:spPr>
                <c:invertIfNegative val="0"/>
                <c:cat>
                  <c:numRef>
                    <c:extLst xmlns:c15="http://schemas.microsoft.com/office/drawing/2012/chart">
                      <c:ext xmlns:c15="http://schemas.microsoft.com/office/drawing/2012/chart" uri="{02D57815-91ED-43cb-92C2-25804820EDAC}">
                        <c15:formulaRef>
                          <c15:sqref>Sheet1!$A$2:$A$5</c15:sqref>
                        </c15:formulaRef>
                      </c:ext>
                    </c:extLst>
                    <c:numCache>
                      <c:formatCode>General</c:formatCode>
                      <c:ptCount val="4"/>
                      <c:pt idx="0">
                        <c:v>2020</c:v>
                      </c:pt>
                      <c:pt idx="1">
                        <c:v>2021</c:v>
                      </c:pt>
                      <c:pt idx="2">
                        <c:v>2022</c:v>
                      </c:pt>
                      <c:pt idx="3">
                        <c:v>2023.3</c:v>
                      </c:pt>
                    </c:numCache>
                  </c:numRef>
                </c:cat>
                <c:val>
                  <c:numRef>
                    <c:extLst xmlns:c15="http://schemas.microsoft.com/office/drawing/2012/chart">
                      <c:ext xmlns:c15="http://schemas.microsoft.com/office/drawing/2012/chart" uri="{02D57815-91ED-43cb-92C2-25804820EDAC}">
                        <c15:formulaRef>
                          <c15:sqref>Sheet1!$D$2:$D$5</c15:sqref>
                        </c15:formulaRef>
                      </c:ext>
                    </c:extLst>
                    <c:numCache>
                      <c:formatCode>General</c:formatCode>
                      <c:ptCount val="4"/>
                      <c:pt idx="0">
                        <c:v>8.09E-2</c:v>
                      </c:pt>
                      <c:pt idx="1">
                        <c:v>0.1391</c:v>
                      </c:pt>
                      <c:pt idx="2">
                        <c:v>0.14349999999999999</c:v>
                      </c:pt>
                      <c:pt idx="3">
                        <c:v>0.19500000000000001</c:v>
                      </c:pt>
                    </c:numCache>
                  </c:numRef>
                </c:val>
                <c:extLst xmlns:c15="http://schemas.microsoft.com/office/drawing/2012/chart">
                  <c:ext xmlns:c16="http://schemas.microsoft.com/office/drawing/2014/chart" uri="{C3380CC4-5D6E-409C-BE32-E72D297353CC}">
                    <c16:uniqueId val="{00000005-C0BB-435B-9FF4-A26E781E01DF}"/>
                  </c:ext>
                </c:extLst>
              </c15:ser>
            </c15:filteredBarSeries>
          </c:ext>
        </c:extLst>
      </c:barChart>
      <c:catAx>
        <c:axId val="571470399"/>
        <c:scaling>
          <c:orientation val="minMax"/>
        </c:scaling>
        <c:delete val="0"/>
        <c:axPos val="b"/>
        <c:numFmt formatCode="General" sourceLinked="1"/>
        <c:majorTickMark val="none"/>
        <c:minorTickMark val="none"/>
        <c:tickLblPos val="nextTo"/>
        <c:spPr>
          <a:noFill/>
          <a:ln w="9525" cap="flat" cmpd="sng" algn="ctr">
            <a:solidFill>
              <a:srgbClr val="7030A0"/>
            </a:solidFill>
            <a:prstDash val="solid"/>
            <a:round/>
          </a:ln>
          <a:effectLst/>
        </c:spPr>
        <c:txPr>
          <a:bodyPr rot="-60000000" spcFirstLastPara="1" vertOverflow="ellipsis" vert="horz" wrap="square" anchor="ctr" anchorCtr="1"/>
          <a:lstStyle/>
          <a:p>
            <a:pPr>
              <a:defRPr sz="1400" b="0" i="0" u="none" strike="noStrike" kern="1200" baseline="0">
                <a:solidFill>
                  <a:srgbClr val="053595"/>
                </a:solidFill>
                <a:latin typeface="+mn-lt"/>
                <a:ea typeface="+mn-ea"/>
                <a:cs typeface="+mn-cs"/>
              </a:defRPr>
            </a:pPr>
            <a:endParaRPr lang="en-US"/>
          </a:p>
        </c:txPr>
        <c:crossAx val="571473311"/>
        <c:crosses val="autoZero"/>
        <c:auto val="1"/>
        <c:lblAlgn val="ctr"/>
        <c:lblOffset val="100"/>
        <c:noMultiLvlLbl val="0"/>
      </c:catAx>
      <c:valAx>
        <c:axId val="571473311"/>
        <c:scaling>
          <c:orientation val="minMax"/>
        </c:scaling>
        <c:delete val="1"/>
        <c:axPos val="l"/>
        <c:numFmt formatCode="General" sourceLinked="1"/>
        <c:majorTickMark val="none"/>
        <c:minorTickMark val="none"/>
        <c:tickLblPos val="nextTo"/>
        <c:crossAx val="5714703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cap="flat" cmpd="sng" algn="ctr">
      <a:noFill/>
      <a:prstDash val="solid"/>
      <a:miter lim="800000"/>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Sheet1!$D$1</c:f>
              <c:strCache>
                <c:ptCount val="1"/>
                <c:pt idx="0">
                  <c:v>Market cap / GDP </c:v>
                </c:pt>
              </c:strCache>
            </c:strRef>
          </c:tx>
          <c:spPr>
            <a:solidFill>
              <a:srgbClr val="0D1447"/>
            </a:solidFill>
            <a:ln>
              <a:noFill/>
            </a:ln>
            <a:effectLst/>
          </c:spPr>
          <c:invertIfNegative val="0"/>
          <c:dLbls>
            <c:dLbl>
              <c:idx val="0"/>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rgbClr val="0D1447"/>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E2C-4302-A4DF-4600E4713EA8}"/>
                </c:ext>
              </c:extLst>
            </c:dLbl>
            <c:dLbl>
              <c:idx val="1"/>
              <c:tx>
                <c:rich>
                  <a:bodyPr rot="0" spcFirstLastPara="1" vertOverflow="ellipsis" vert="horz" wrap="square" lIns="38100" tIns="19050" rIns="38100" bIns="19050" anchor="ctr" anchorCtr="1">
                    <a:noAutofit/>
                  </a:bodyPr>
                  <a:lstStyle/>
                  <a:p>
                    <a:pPr>
                      <a:defRPr sz="1100" b="1" i="0" u="none" strike="noStrike" kern="1200" baseline="0">
                        <a:solidFill>
                          <a:srgbClr val="0D1447"/>
                        </a:solidFill>
                        <a:latin typeface="+mn-lt"/>
                        <a:ea typeface="+mn-ea"/>
                        <a:cs typeface="+mn-cs"/>
                      </a:defRPr>
                    </a:pPr>
                    <a:r>
                      <a:rPr lang="en-US" sz="1100"/>
                      <a:t>13.91%</a:t>
                    </a: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1-1E2C-4302-A4DF-4600E4713EA8}"/>
                </c:ext>
              </c:extLst>
            </c:dLbl>
            <c:dLbl>
              <c:idx val="2"/>
              <c:tx>
                <c:rich>
                  <a:bodyPr/>
                  <a:lstStyle/>
                  <a:p>
                    <a:r>
                      <a:rPr lang="en-US"/>
                      <a:t>13.03%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E2C-4302-A4DF-4600E4713EA8}"/>
                </c:ext>
              </c:extLst>
            </c:dLbl>
            <c:dLbl>
              <c:idx val="3"/>
              <c:layout>
                <c:manualLayout>
                  <c:x val="2.8706506216302472E-2"/>
                  <c:y val="0"/>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25812982871468093"/>
                      <c:h val="0.1059570210213876"/>
                    </c:manualLayout>
                  </c15:layout>
                </c:ext>
                <c:ext xmlns:c16="http://schemas.microsoft.com/office/drawing/2014/chart" uri="{C3380CC4-5D6E-409C-BE32-E72D297353CC}">
                  <c16:uniqueId val="{00000000-97C6-4325-9085-0D822C522054}"/>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0D1447"/>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2020</c:v>
                </c:pt>
                <c:pt idx="1">
                  <c:v>2021</c:v>
                </c:pt>
                <c:pt idx="2">
                  <c:v>2022</c:v>
                </c:pt>
                <c:pt idx="3">
                  <c:v>2023Q3</c:v>
                </c:pt>
              </c:strCache>
            </c:strRef>
          </c:cat>
          <c:val>
            <c:numRef>
              <c:f>Sheet1!$D$2:$D$5</c:f>
              <c:numCache>
                <c:formatCode>0.00%</c:formatCode>
                <c:ptCount val="4"/>
                <c:pt idx="0">
                  <c:v>8.0799999999999997E-2</c:v>
                </c:pt>
                <c:pt idx="1">
                  <c:v>0.153</c:v>
                </c:pt>
                <c:pt idx="2">
                  <c:v>0.14349999999999999</c:v>
                </c:pt>
                <c:pt idx="3">
                  <c:v>0.1905</c:v>
                </c:pt>
              </c:numCache>
            </c:numRef>
          </c:val>
          <c:extLst>
            <c:ext xmlns:c16="http://schemas.microsoft.com/office/drawing/2014/chart" uri="{C3380CC4-5D6E-409C-BE32-E72D297353CC}">
              <c16:uniqueId val="{00000003-1E2C-4302-A4DF-4600E4713EA8}"/>
            </c:ext>
          </c:extLst>
        </c:ser>
        <c:dLbls>
          <c:dLblPos val="outEnd"/>
          <c:showLegendKey val="0"/>
          <c:showVal val="1"/>
          <c:showCatName val="0"/>
          <c:showSerName val="0"/>
          <c:showPercent val="0"/>
          <c:showBubbleSize val="0"/>
        </c:dLbls>
        <c:gapWidth val="50"/>
        <c:overlap val="-27"/>
        <c:axId val="571470399"/>
        <c:axId val="571473311"/>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Market cap (MNT bil)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Sheet1!$A$2:$A$5</c15:sqref>
                        </c15:formulaRef>
                      </c:ext>
                    </c:extLst>
                    <c:strCache>
                      <c:ptCount val="4"/>
                      <c:pt idx="0">
                        <c:v>2020</c:v>
                      </c:pt>
                      <c:pt idx="1">
                        <c:v>2021</c:v>
                      </c:pt>
                      <c:pt idx="2">
                        <c:v>2022</c:v>
                      </c:pt>
                      <c:pt idx="3">
                        <c:v>2023Q3</c:v>
                      </c:pt>
                    </c:strCache>
                  </c:strRef>
                </c:cat>
                <c:val>
                  <c:numRef>
                    <c:extLst>
                      <c:ext uri="{02D57815-91ED-43cb-92C2-25804820EDAC}">
                        <c15:formulaRef>
                          <c15:sqref>Sheet1!$B$2:$B$5</c15:sqref>
                        </c15:formulaRef>
                      </c:ext>
                    </c:extLst>
                    <c:numCache>
                      <c:formatCode>General</c:formatCode>
                      <c:ptCount val="4"/>
                      <c:pt idx="0">
                        <c:v>3029.71</c:v>
                      </c:pt>
                      <c:pt idx="1">
                        <c:v>5982.89</c:v>
                      </c:pt>
                      <c:pt idx="2">
                        <c:v>6890.36</c:v>
                      </c:pt>
                    </c:numCache>
                  </c:numRef>
                </c:val>
                <c:extLst>
                  <c:ext xmlns:c16="http://schemas.microsoft.com/office/drawing/2014/chart" uri="{C3380CC4-5D6E-409C-BE32-E72D297353CC}">
                    <c16:uniqueId val="{00000004-1E2C-4302-A4DF-4600E4713EA8}"/>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Market cap (USD bil)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Sheet1!$A$2:$A$5</c15:sqref>
                        </c15:formulaRef>
                      </c:ext>
                    </c:extLst>
                    <c:strCache>
                      <c:ptCount val="4"/>
                      <c:pt idx="0">
                        <c:v>2020</c:v>
                      </c:pt>
                      <c:pt idx="1">
                        <c:v>2021</c:v>
                      </c:pt>
                      <c:pt idx="2">
                        <c:v>2022</c:v>
                      </c:pt>
                      <c:pt idx="3">
                        <c:v>2023Q3</c:v>
                      </c:pt>
                    </c:strCache>
                  </c:strRef>
                </c:cat>
                <c:val>
                  <c:numRef>
                    <c:extLst xmlns:c15="http://schemas.microsoft.com/office/drawing/2012/chart">
                      <c:ext xmlns:c15="http://schemas.microsoft.com/office/drawing/2012/chart" uri="{02D57815-91ED-43cb-92C2-25804820EDAC}">
                        <c15:formulaRef>
                          <c15:sqref>Sheet1!$C$2:$C$5</c15:sqref>
                        </c15:formulaRef>
                      </c:ext>
                    </c:extLst>
                    <c:numCache>
                      <c:formatCode>General</c:formatCode>
                      <c:ptCount val="4"/>
                      <c:pt idx="0">
                        <c:v>0.87955350403530164</c:v>
                      </c:pt>
                      <c:pt idx="1">
                        <c:v>1.7368896243395462</c:v>
                      </c:pt>
                      <c:pt idx="2">
                        <c:v>2.0003367589850782</c:v>
                      </c:pt>
                    </c:numCache>
                  </c:numRef>
                </c:val>
                <c:extLst xmlns:c15="http://schemas.microsoft.com/office/drawing/2012/chart">
                  <c:ext xmlns:c16="http://schemas.microsoft.com/office/drawing/2014/chart" uri="{C3380CC4-5D6E-409C-BE32-E72D297353CC}">
                    <c16:uniqueId val="{00000005-1E2C-4302-A4DF-4600E4713EA8}"/>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Stock Trading (bln MNT)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Sheet1!$A$2:$A$5</c15:sqref>
                        </c15:formulaRef>
                      </c:ext>
                    </c:extLst>
                    <c:strCache>
                      <c:ptCount val="4"/>
                      <c:pt idx="0">
                        <c:v>2020</c:v>
                      </c:pt>
                      <c:pt idx="1">
                        <c:v>2021</c:v>
                      </c:pt>
                      <c:pt idx="2">
                        <c:v>2022</c:v>
                      </c:pt>
                      <c:pt idx="3">
                        <c:v>2023Q3</c:v>
                      </c:pt>
                    </c:strCache>
                  </c:strRef>
                </c:cat>
                <c:val>
                  <c:numRef>
                    <c:extLst xmlns:c15="http://schemas.microsoft.com/office/drawing/2012/chart">
                      <c:ext xmlns:c15="http://schemas.microsoft.com/office/drawing/2012/chart" uri="{02D57815-91ED-43cb-92C2-25804820EDAC}">
                        <c15:formulaRef>
                          <c15:sqref>Sheet1!$E$2:$E$5</c15:sqref>
                        </c15:formulaRef>
                      </c:ext>
                    </c:extLst>
                    <c:numCache>
                      <c:formatCode>General</c:formatCode>
                      <c:ptCount val="4"/>
                      <c:pt idx="0">
                        <c:v>53.9</c:v>
                      </c:pt>
                      <c:pt idx="1">
                        <c:v>304.89999999999998</c:v>
                      </c:pt>
                      <c:pt idx="2">
                        <c:v>343.4</c:v>
                      </c:pt>
                    </c:numCache>
                  </c:numRef>
                </c:val>
                <c:extLst xmlns:c15="http://schemas.microsoft.com/office/drawing/2012/chart">
                  <c:ext xmlns:c16="http://schemas.microsoft.com/office/drawing/2014/chart" uri="{C3380CC4-5D6E-409C-BE32-E72D297353CC}">
                    <c16:uniqueId val="{00000006-1E2C-4302-A4DF-4600E4713EA8}"/>
                  </c:ext>
                </c:extLst>
              </c15:ser>
            </c15:filteredBarSeries>
          </c:ext>
        </c:extLst>
      </c:barChart>
      <c:catAx>
        <c:axId val="571470399"/>
        <c:scaling>
          <c:orientation val="minMax"/>
        </c:scaling>
        <c:delete val="0"/>
        <c:axPos val="b"/>
        <c:numFmt formatCode="General" sourceLinked="1"/>
        <c:majorTickMark val="out"/>
        <c:minorTickMark val="none"/>
        <c:tickLblPos val="nextTo"/>
        <c:spPr>
          <a:noFill/>
          <a:ln w="9525" cap="flat" cmpd="sng" algn="ctr">
            <a:solidFill>
              <a:srgbClr val="0D1447"/>
            </a:solidFill>
            <a:round/>
          </a:ln>
          <a:effectLst/>
        </c:spPr>
        <c:txPr>
          <a:bodyPr rot="-60000000" spcFirstLastPara="1" vertOverflow="ellipsis" vert="horz" wrap="square" anchor="ctr" anchorCtr="1"/>
          <a:lstStyle/>
          <a:p>
            <a:pPr>
              <a:defRPr sz="1400" b="0" i="0" u="none" strike="noStrike" kern="1200" baseline="0">
                <a:solidFill>
                  <a:srgbClr val="0D1447"/>
                </a:solidFill>
                <a:latin typeface="+mn-lt"/>
                <a:ea typeface="+mn-ea"/>
                <a:cs typeface="+mn-cs"/>
              </a:defRPr>
            </a:pPr>
            <a:endParaRPr lang="en-US"/>
          </a:p>
        </c:txPr>
        <c:crossAx val="571473311"/>
        <c:crosses val="autoZero"/>
        <c:auto val="1"/>
        <c:lblAlgn val="ctr"/>
        <c:lblOffset val="100"/>
        <c:noMultiLvlLbl val="0"/>
      </c:catAx>
      <c:valAx>
        <c:axId val="571473311"/>
        <c:scaling>
          <c:orientation val="minMax"/>
        </c:scaling>
        <c:delete val="1"/>
        <c:axPos val="l"/>
        <c:numFmt formatCode="0.00%" sourceLinked="1"/>
        <c:majorTickMark val="none"/>
        <c:minorTickMark val="none"/>
        <c:tickLblPos val="nextTo"/>
        <c:crossAx val="5714703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2020</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206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#,##0.00</c:formatCode>
                <c:ptCount val="1"/>
                <c:pt idx="0">
                  <c:v>3209.7</c:v>
                </c:pt>
              </c:numCache>
            </c:numRef>
          </c:val>
          <c:extLst>
            <c:ext xmlns:c16="http://schemas.microsoft.com/office/drawing/2014/chart" uri="{C3380CC4-5D6E-409C-BE32-E72D297353CC}">
              <c16:uniqueId val="{00000000-5359-43D5-AFAF-AF75F8B5DA42}"/>
            </c:ext>
          </c:extLst>
        </c:ser>
        <c:ser>
          <c:idx val="1"/>
          <c:order val="1"/>
          <c:tx>
            <c:strRef>
              <c:f>Sheet1!$C$1</c:f>
              <c:strCache>
                <c:ptCount val="1"/>
                <c:pt idx="0">
                  <c:v>2021</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206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#,##0.00</c:formatCode>
                <c:ptCount val="1"/>
                <c:pt idx="0">
                  <c:v>5982.9</c:v>
                </c:pt>
              </c:numCache>
            </c:numRef>
          </c:val>
          <c:extLst>
            <c:ext xmlns:c16="http://schemas.microsoft.com/office/drawing/2014/chart" uri="{C3380CC4-5D6E-409C-BE32-E72D297353CC}">
              <c16:uniqueId val="{00000001-5359-43D5-AFAF-AF75F8B5DA42}"/>
            </c:ext>
          </c:extLst>
        </c:ser>
        <c:ser>
          <c:idx val="2"/>
          <c:order val="2"/>
          <c:tx>
            <c:strRef>
              <c:f>Sheet1!$D$1</c:f>
              <c:strCache>
                <c:ptCount val="1"/>
                <c:pt idx="0">
                  <c:v>2022</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206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#,##0.00</c:formatCode>
                <c:ptCount val="1"/>
                <c:pt idx="0">
                  <c:v>6890.4</c:v>
                </c:pt>
              </c:numCache>
            </c:numRef>
          </c:val>
          <c:extLst>
            <c:ext xmlns:c16="http://schemas.microsoft.com/office/drawing/2014/chart" uri="{C3380CC4-5D6E-409C-BE32-E72D297353CC}">
              <c16:uniqueId val="{00000002-5359-43D5-AFAF-AF75F8B5DA42}"/>
            </c:ext>
          </c:extLst>
        </c:ser>
        <c:ser>
          <c:idx val="3"/>
          <c:order val="3"/>
          <c:tx>
            <c:strRef>
              <c:f>Sheet1!$E$1</c:f>
              <c:strCache>
                <c:ptCount val="1"/>
                <c:pt idx="0">
                  <c:v>2023Q3</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206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#,##0.00</c:formatCode>
                <c:ptCount val="1"/>
                <c:pt idx="0">
                  <c:v>10290.790000000001</c:v>
                </c:pt>
              </c:numCache>
            </c:numRef>
          </c:val>
          <c:extLst>
            <c:ext xmlns:c16="http://schemas.microsoft.com/office/drawing/2014/chart" uri="{C3380CC4-5D6E-409C-BE32-E72D297353CC}">
              <c16:uniqueId val="{00000003-5359-43D5-AFAF-AF75F8B5DA42}"/>
            </c:ext>
          </c:extLst>
        </c:ser>
        <c:dLbls>
          <c:dLblPos val="outEnd"/>
          <c:showLegendKey val="0"/>
          <c:showVal val="1"/>
          <c:showCatName val="0"/>
          <c:showSerName val="0"/>
          <c:showPercent val="0"/>
          <c:showBubbleSize val="0"/>
        </c:dLbls>
        <c:gapWidth val="219"/>
        <c:overlap val="-27"/>
        <c:axId val="257758784"/>
        <c:axId val="265238368"/>
      </c:barChart>
      <c:catAx>
        <c:axId val="2577587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5238368"/>
        <c:crosses val="autoZero"/>
        <c:auto val="1"/>
        <c:lblAlgn val="ctr"/>
        <c:lblOffset val="100"/>
        <c:noMultiLvlLbl val="0"/>
      </c:catAx>
      <c:valAx>
        <c:axId val="265238368"/>
        <c:scaling>
          <c:orientation val="minMax"/>
        </c:scaling>
        <c:delete val="1"/>
        <c:axPos val="l"/>
        <c:numFmt formatCode="#,##0.00" sourceLinked="1"/>
        <c:majorTickMark val="out"/>
        <c:minorTickMark val="none"/>
        <c:tickLblPos val="nextTo"/>
        <c:crossAx val="257758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image" Target="../media/image79.png"/></Relationships>
</file>

<file path=ppt/diagrams/_rels/drawing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image" Target="../media/image79.pn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1A845B-E91E-45CA-B5C9-F49E3AF43C1E}" type="doc">
      <dgm:prSet loTypeId="urn:microsoft.com/office/officeart/2011/layout/RadialPictureList" loCatId="officeonline" qsTypeId="urn:microsoft.com/office/officeart/2005/8/quickstyle/simple3" qsCatId="simple" csTypeId="urn:microsoft.com/office/officeart/2005/8/colors/accent1_5" csCatId="accent1" phldr="1"/>
      <dgm:spPr/>
      <dgm:t>
        <a:bodyPr/>
        <a:lstStyle/>
        <a:p>
          <a:endParaRPr lang="en-US"/>
        </a:p>
      </dgm:t>
    </dgm:pt>
    <dgm:pt modelId="{2C4EE109-6399-413B-8153-660EF9B96F67}">
      <dgm:prSet phldrT="[Text]"/>
      <dgm:spPr/>
      <dgm:t>
        <a:bodyPr/>
        <a:lstStyle/>
        <a:p>
          <a:r>
            <a:rPr lang="mn-MN" i="1" dirty="0">
              <a:latin typeface="Times New Roman" panose="02020603050405020304" pitchFamily="18" charset="0"/>
              <a:cs typeface="Times New Roman" panose="02020603050405020304" pitchFamily="18" charset="0"/>
            </a:rPr>
            <a:t>Хуульд заасан харилцааг зохицуулсан журмууд</a:t>
          </a:r>
          <a:endParaRPr lang="en-US" i="1" dirty="0">
            <a:latin typeface="Times New Roman" panose="02020603050405020304" pitchFamily="18" charset="0"/>
            <a:cs typeface="Times New Roman" panose="02020603050405020304" pitchFamily="18" charset="0"/>
          </a:endParaRPr>
        </a:p>
      </dgm:t>
    </dgm:pt>
    <dgm:pt modelId="{E53E6556-EE45-44B4-8474-D955CE6D8D06}" type="parTrans" cxnId="{BA90C8CF-CF3F-4413-A1A9-FDD4522F838D}">
      <dgm:prSet/>
      <dgm:spPr/>
      <dgm:t>
        <a:bodyPr/>
        <a:lstStyle/>
        <a:p>
          <a:endParaRPr lang="en-US">
            <a:solidFill>
              <a:schemeClr val="accent1">
                <a:lumMod val="50000"/>
              </a:schemeClr>
            </a:solidFill>
            <a:latin typeface="Times New Roman" panose="02020603050405020304" pitchFamily="18" charset="0"/>
            <a:cs typeface="Times New Roman" panose="02020603050405020304" pitchFamily="18" charset="0"/>
          </a:endParaRPr>
        </a:p>
      </dgm:t>
    </dgm:pt>
    <dgm:pt modelId="{F60C1E76-24F2-4318-90D6-70C64338E82A}" type="sibTrans" cxnId="{BA90C8CF-CF3F-4413-A1A9-FDD4522F838D}">
      <dgm:prSet/>
      <dgm:spPr/>
      <dgm:t>
        <a:bodyPr/>
        <a:lstStyle/>
        <a:p>
          <a:endParaRPr lang="en-US">
            <a:solidFill>
              <a:schemeClr val="accent1">
                <a:lumMod val="50000"/>
              </a:schemeClr>
            </a:solidFill>
            <a:latin typeface="Times New Roman" panose="02020603050405020304" pitchFamily="18" charset="0"/>
            <a:cs typeface="Times New Roman" panose="02020603050405020304" pitchFamily="18" charset="0"/>
          </a:endParaRPr>
        </a:p>
      </dgm:t>
    </dgm:pt>
    <dgm:pt modelId="{A736B594-8CC5-40AB-9301-1670D898402F}">
      <dgm:prSet phldrT="[Text]" custT="1"/>
      <dgm:spPr/>
      <dgm:t>
        <a:bodyPr/>
        <a:lstStyle/>
        <a:p>
          <a:r>
            <a:rPr lang="en-US" sz="2000" b="1" i="1" dirty="0">
              <a:latin typeface="Times New Roman" panose="02020603050405020304" pitchFamily="18" charset="0"/>
              <a:cs typeface="Times New Roman" panose="02020603050405020304" pitchFamily="18" charset="0"/>
            </a:rPr>
            <a:t>4</a:t>
          </a:r>
          <a:r>
            <a:rPr lang="en-US" sz="2000" i="1" dirty="0">
              <a:latin typeface="Times New Roman" panose="02020603050405020304" pitchFamily="18" charset="0"/>
              <a:cs typeface="Times New Roman" panose="02020603050405020304" pitchFamily="18" charset="0"/>
            </a:rPr>
            <a:t> </a:t>
          </a:r>
          <a:r>
            <a:rPr lang="mn-MN" sz="2000" b="1" i="1" dirty="0">
              <a:latin typeface="Times New Roman" panose="02020603050405020304" pitchFamily="18" charset="0"/>
              <a:cs typeface="Times New Roman" panose="02020603050405020304" pitchFamily="18" charset="0"/>
            </a:rPr>
            <a:t>журам </a:t>
          </a:r>
        </a:p>
        <a:p>
          <a:r>
            <a:rPr lang="mn-MN" sz="1700" i="1" dirty="0">
              <a:latin typeface="Times New Roman" panose="02020603050405020304" pitchFamily="18" charset="0"/>
              <a:cs typeface="Times New Roman" panose="02020603050405020304" pitchFamily="18" charset="0"/>
            </a:rPr>
            <a:t>/тусгай зөвшөөрөл, төлбөр тооцоо, мэдээллийн сан, үүсмэл санхүүгийн хэрэгсэл/</a:t>
          </a:r>
          <a:endParaRPr lang="en-US" sz="1700" i="1" dirty="0">
            <a:latin typeface="Times New Roman" panose="02020603050405020304" pitchFamily="18" charset="0"/>
            <a:cs typeface="Times New Roman" panose="02020603050405020304" pitchFamily="18" charset="0"/>
          </a:endParaRPr>
        </a:p>
      </dgm:t>
    </dgm:pt>
    <dgm:pt modelId="{4CB1EEDD-FFBD-4D26-B1F0-02C7E6342461}" type="parTrans" cxnId="{82997E0B-24E9-47A4-9CB5-DDF73A78C720}">
      <dgm:prSet/>
      <dgm:spPr/>
      <dgm:t>
        <a:bodyPr/>
        <a:lstStyle/>
        <a:p>
          <a:endParaRPr lang="en-US">
            <a:solidFill>
              <a:schemeClr val="accent1">
                <a:lumMod val="50000"/>
              </a:schemeClr>
            </a:solidFill>
            <a:latin typeface="Times New Roman" panose="02020603050405020304" pitchFamily="18" charset="0"/>
            <a:cs typeface="Times New Roman" panose="02020603050405020304" pitchFamily="18" charset="0"/>
          </a:endParaRPr>
        </a:p>
      </dgm:t>
    </dgm:pt>
    <dgm:pt modelId="{57BE5D64-826F-42F0-9FFB-F70067916549}" type="sibTrans" cxnId="{82997E0B-24E9-47A4-9CB5-DDF73A78C720}">
      <dgm:prSet/>
      <dgm:spPr/>
      <dgm:t>
        <a:bodyPr/>
        <a:lstStyle/>
        <a:p>
          <a:endParaRPr lang="en-US">
            <a:solidFill>
              <a:schemeClr val="accent1">
                <a:lumMod val="50000"/>
              </a:schemeClr>
            </a:solidFill>
            <a:latin typeface="Times New Roman" panose="02020603050405020304" pitchFamily="18" charset="0"/>
            <a:cs typeface="Times New Roman" panose="02020603050405020304" pitchFamily="18" charset="0"/>
          </a:endParaRPr>
        </a:p>
      </dgm:t>
    </dgm:pt>
    <dgm:pt modelId="{9EBFF4B1-71CA-4EEA-A26E-D98A8E5CD2E3}">
      <dgm:prSet phldrT="[Text]" custT="1"/>
      <dgm:spPr/>
      <dgm:t>
        <a:bodyPr/>
        <a:lstStyle/>
        <a:p>
          <a:r>
            <a:rPr lang="mn-MN" sz="2000" b="1" i="1">
              <a:latin typeface="Times New Roman" panose="02020603050405020304" pitchFamily="18" charset="0"/>
              <a:cs typeface="Times New Roman" panose="02020603050405020304" pitchFamily="18" charset="0"/>
            </a:rPr>
            <a:t>7</a:t>
          </a:r>
          <a:r>
            <a:rPr lang="mn-MN" sz="2000" i="1">
              <a:latin typeface="Times New Roman" panose="02020603050405020304" pitchFamily="18" charset="0"/>
              <a:cs typeface="Times New Roman" panose="02020603050405020304" pitchFamily="18" charset="0"/>
            </a:rPr>
            <a:t> </a:t>
          </a:r>
          <a:r>
            <a:rPr lang="mn-MN" sz="2000" b="1" i="1">
              <a:latin typeface="Times New Roman" panose="02020603050405020304" pitchFamily="18" charset="0"/>
              <a:cs typeface="Times New Roman" panose="02020603050405020304" pitchFamily="18" charset="0"/>
            </a:rPr>
            <a:t>журам</a:t>
          </a:r>
        </a:p>
        <a:p>
          <a:r>
            <a:rPr lang="mn-MN" sz="1600" b="0" i="1">
              <a:latin typeface="Times New Roman" panose="02020603050405020304" pitchFamily="18" charset="0"/>
              <a:cs typeface="Times New Roman" panose="02020603050405020304" pitchFamily="18" charset="0"/>
            </a:rPr>
            <a:t>/итгэмжлэл, гишүүнчлэл, гэрээний стандарт, арилжаа, клиринг, хяналт г.м/</a:t>
          </a:r>
          <a:endParaRPr lang="en-US" sz="1600" b="0" i="1" dirty="0">
            <a:latin typeface="Times New Roman" panose="02020603050405020304" pitchFamily="18" charset="0"/>
            <a:cs typeface="Times New Roman" panose="02020603050405020304" pitchFamily="18" charset="0"/>
          </a:endParaRPr>
        </a:p>
      </dgm:t>
    </dgm:pt>
    <dgm:pt modelId="{E0D5C4B5-51F6-44EF-A836-89C42C715AF7}" type="parTrans" cxnId="{7A0CB781-352E-49FB-89F1-5D9EC49AEC44}">
      <dgm:prSet/>
      <dgm:spPr/>
      <dgm:t>
        <a:bodyPr/>
        <a:lstStyle/>
        <a:p>
          <a:endParaRPr lang="en-US">
            <a:solidFill>
              <a:schemeClr val="accent1">
                <a:lumMod val="50000"/>
              </a:schemeClr>
            </a:solidFill>
            <a:latin typeface="Times New Roman" panose="02020603050405020304" pitchFamily="18" charset="0"/>
            <a:cs typeface="Times New Roman" panose="02020603050405020304" pitchFamily="18" charset="0"/>
          </a:endParaRPr>
        </a:p>
      </dgm:t>
    </dgm:pt>
    <dgm:pt modelId="{D25743B9-8E0B-41AF-9AE5-B7AB29FED93A}" type="sibTrans" cxnId="{7A0CB781-352E-49FB-89F1-5D9EC49AEC44}">
      <dgm:prSet/>
      <dgm:spPr/>
      <dgm:t>
        <a:bodyPr/>
        <a:lstStyle/>
        <a:p>
          <a:endParaRPr lang="en-US">
            <a:solidFill>
              <a:schemeClr val="accent1">
                <a:lumMod val="50000"/>
              </a:schemeClr>
            </a:solidFill>
            <a:latin typeface="Times New Roman" panose="02020603050405020304" pitchFamily="18" charset="0"/>
            <a:cs typeface="Times New Roman" panose="02020603050405020304" pitchFamily="18" charset="0"/>
          </a:endParaRPr>
        </a:p>
      </dgm:t>
    </dgm:pt>
    <dgm:pt modelId="{6FF470F9-E119-43D9-896A-C0B1DF46561F}">
      <dgm:prSet phldrT="[Text]"/>
      <dgm:spPr/>
      <dgm:t>
        <a:bodyPr/>
        <a:lstStyle/>
        <a:p>
          <a:endParaRPr lang="en-US">
            <a:solidFill>
              <a:schemeClr val="accent1">
                <a:lumMod val="50000"/>
              </a:schemeClr>
            </a:solidFill>
            <a:latin typeface="Times New Roman" panose="02020603050405020304" pitchFamily="18" charset="0"/>
            <a:cs typeface="Times New Roman" panose="02020603050405020304" pitchFamily="18" charset="0"/>
          </a:endParaRPr>
        </a:p>
      </dgm:t>
    </dgm:pt>
    <dgm:pt modelId="{2D5D411B-252A-4D90-9CCE-588BDF6F41B3}" type="parTrans" cxnId="{3227FCCC-2458-4B14-B41E-6609F4FA4BAE}">
      <dgm:prSet/>
      <dgm:spPr/>
      <dgm:t>
        <a:bodyPr/>
        <a:lstStyle/>
        <a:p>
          <a:endParaRPr lang="en-US">
            <a:solidFill>
              <a:schemeClr val="accent1">
                <a:lumMod val="50000"/>
              </a:schemeClr>
            </a:solidFill>
            <a:latin typeface="Times New Roman" panose="02020603050405020304" pitchFamily="18" charset="0"/>
            <a:cs typeface="Times New Roman" panose="02020603050405020304" pitchFamily="18" charset="0"/>
          </a:endParaRPr>
        </a:p>
      </dgm:t>
    </dgm:pt>
    <dgm:pt modelId="{A5C4BB0A-BD31-406B-A673-C95947D3C6A2}" type="sibTrans" cxnId="{3227FCCC-2458-4B14-B41E-6609F4FA4BAE}">
      <dgm:prSet/>
      <dgm:spPr/>
      <dgm:t>
        <a:bodyPr/>
        <a:lstStyle/>
        <a:p>
          <a:endParaRPr lang="en-US">
            <a:solidFill>
              <a:schemeClr val="accent1">
                <a:lumMod val="50000"/>
              </a:schemeClr>
            </a:solidFill>
            <a:latin typeface="Times New Roman" panose="02020603050405020304" pitchFamily="18" charset="0"/>
            <a:cs typeface="Times New Roman" panose="02020603050405020304" pitchFamily="18" charset="0"/>
          </a:endParaRPr>
        </a:p>
      </dgm:t>
    </dgm:pt>
    <dgm:pt modelId="{2D940521-CC1A-4905-9D93-234D95ED8548}" type="pres">
      <dgm:prSet presAssocID="{EB1A845B-E91E-45CA-B5C9-F49E3AF43C1E}" presName="Name0" presStyleCnt="0">
        <dgm:presLayoutVars>
          <dgm:chMax val="1"/>
          <dgm:chPref val="1"/>
          <dgm:dir/>
          <dgm:resizeHandles/>
        </dgm:presLayoutVars>
      </dgm:prSet>
      <dgm:spPr/>
    </dgm:pt>
    <dgm:pt modelId="{CB216DD1-F2CD-4200-84A7-950695371E25}" type="pres">
      <dgm:prSet presAssocID="{2C4EE109-6399-413B-8153-660EF9B96F67}" presName="Parent" presStyleLbl="node1" presStyleIdx="0" presStyleCnt="2" custScaleX="93889" custScaleY="90784">
        <dgm:presLayoutVars>
          <dgm:chMax val="4"/>
          <dgm:chPref val="3"/>
        </dgm:presLayoutVars>
      </dgm:prSet>
      <dgm:spPr/>
    </dgm:pt>
    <dgm:pt modelId="{AD47F743-E780-4176-803A-A80E701DC59E}" type="pres">
      <dgm:prSet presAssocID="{A736B594-8CC5-40AB-9301-1670D898402F}" presName="Accent" presStyleLbl="node1" presStyleIdx="1" presStyleCnt="2"/>
      <dgm:spPr/>
    </dgm:pt>
    <dgm:pt modelId="{530C0B74-D2B6-4DE8-AF5C-90303FA48415}" type="pres">
      <dgm:prSet presAssocID="{A736B594-8CC5-40AB-9301-1670D898402F}" presName="Image1" presStyleLbl="fgImgPlace1" presStyleIdx="0" presStyleCnt="2" custLinFactNeighborX="-1974" custLinFactNeighborY="-2630"/>
      <dgm:spPr>
        <a:blipFill dpi="0" rotWithShape="1">
          <a:blip xmlns:r="http://schemas.openxmlformats.org/officeDocument/2006/relationships" r:embed="rId1"/>
          <a:srcRect/>
          <a:stretch>
            <a:fillRect l="18766" t="13431" r="-110646" b="14972"/>
          </a:stretch>
        </a:blipFill>
      </dgm:spPr>
    </dgm:pt>
    <dgm:pt modelId="{3B67C956-3B00-4887-A0C9-74E008A0AC05}" type="pres">
      <dgm:prSet presAssocID="{A736B594-8CC5-40AB-9301-1670D898402F}" presName="Child1" presStyleLbl="revTx" presStyleIdx="0" presStyleCnt="2" custScaleX="132360" custLinFactNeighborX="11057" custLinFactNeighborY="-9624">
        <dgm:presLayoutVars>
          <dgm:chMax val="0"/>
          <dgm:chPref val="0"/>
          <dgm:bulletEnabled val="1"/>
        </dgm:presLayoutVars>
      </dgm:prSet>
      <dgm:spPr/>
    </dgm:pt>
    <dgm:pt modelId="{F0F1BBFE-8396-484A-BEE0-AF1542497F85}" type="pres">
      <dgm:prSet presAssocID="{9EBFF4B1-71CA-4EEA-A26E-D98A8E5CD2E3}" presName="Image2" presStyleCnt="0"/>
      <dgm:spPr/>
    </dgm:pt>
    <dgm:pt modelId="{EF3707CE-0FE4-40F7-BB19-4A6BBE735162}" type="pres">
      <dgm:prSet presAssocID="{9EBFF4B1-71CA-4EEA-A26E-D98A8E5CD2E3}" presName="Image" presStyleLbl="fgImgPlace1" presStyleIdx="1" presStyleCnt="2"/>
      <dgm:spPr>
        <a:blipFill dpi="0" rotWithShape="1">
          <a:blip xmlns:r="http://schemas.openxmlformats.org/officeDocument/2006/relationships" r:embed="rId2"/>
          <a:srcRect/>
          <a:stretch>
            <a:fillRect l="1605" t="1034" r="-453852" b="5274"/>
          </a:stretch>
        </a:blipFill>
      </dgm:spPr>
    </dgm:pt>
    <dgm:pt modelId="{8B037D2A-83E1-4FC3-8BAA-2C9C9058B920}" type="pres">
      <dgm:prSet presAssocID="{9EBFF4B1-71CA-4EEA-A26E-D98A8E5CD2E3}" presName="Child2" presStyleLbl="revTx" presStyleIdx="1" presStyleCnt="2" custScaleX="118962" custLinFactNeighborX="12660" custLinFactNeighborY="2094">
        <dgm:presLayoutVars>
          <dgm:chMax val="0"/>
          <dgm:chPref val="0"/>
          <dgm:bulletEnabled val="1"/>
        </dgm:presLayoutVars>
      </dgm:prSet>
      <dgm:spPr/>
    </dgm:pt>
  </dgm:ptLst>
  <dgm:cxnLst>
    <dgm:cxn modelId="{82997E0B-24E9-47A4-9CB5-DDF73A78C720}" srcId="{2C4EE109-6399-413B-8153-660EF9B96F67}" destId="{A736B594-8CC5-40AB-9301-1670D898402F}" srcOrd="0" destOrd="0" parTransId="{4CB1EEDD-FFBD-4D26-B1F0-02C7E6342461}" sibTransId="{57BE5D64-826F-42F0-9FFB-F70067916549}"/>
    <dgm:cxn modelId="{930DAD0E-FCFD-427F-B273-CD793380C285}" type="presOf" srcId="{A736B594-8CC5-40AB-9301-1670D898402F}" destId="{3B67C956-3B00-4887-A0C9-74E008A0AC05}" srcOrd="0" destOrd="0" presId="urn:microsoft.com/office/officeart/2011/layout/RadialPictureList"/>
    <dgm:cxn modelId="{9DD24F53-A725-4BA3-AA6F-5A9EF0497C49}" type="presOf" srcId="{9EBFF4B1-71CA-4EEA-A26E-D98A8E5CD2E3}" destId="{8B037D2A-83E1-4FC3-8BAA-2C9C9058B920}" srcOrd="0" destOrd="0" presId="urn:microsoft.com/office/officeart/2011/layout/RadialPictureList"/>
    <dgm:cxn modelId="{7A0CB781-352E-49FB-89F1-5D9EC49AEC44}" srcId="{2C4EE109-6399-413B-8153-660EF9B96F67}" destId="{9EBFF4B1-71CA-4EEA-A26E-D98A8E5CD2E3}" srcOrd="1" destOrd="0" parTransId="{E0D5C4B5-51F6-44EF-A836-89C42C715AF7}" sibTransId="{D25743B9-8E0B-41AF-9AE5-B7AB29FED93A}"/>
    <dgm:cxn modelId="{1931D997-2FDB-4571-9015-DBFB1B943656}" type="presOf" srcId="{2C4EE109-6399-413B-8153-660EF9B96F67}" destId="{CB216DD1-F2CD-4200-84A7-950695371E25}" srcOrd="0" destOrd="0" presId="urn:microsoft.com/office/officeart/2011/layout/RadialPictureList"/>
    <dgm:cxn modelId="{3227FCCC-2458-4B14-B41E-6609F4FA4BAE}" srcId="{EB1A845B-E91E-45CA-B5C9-F49E3AF43C1E}" destId="{6FF470F9-E119-43D9-896A-C0B1DF46561F}" srcOrd="1" destOrd="0" parTransId="{2D5D411B-252A-4D90-9CCE-588BDF6F41B3}" sibTransId="{A5C4BB0A-BD31-406B-A673-C95947D3C6A2}"/>
    <dgm:cxn modelId="{BA90C8CF-CF3F-4413-A1A9-FDD4522F838D}" srcId="{EB1A845B-E91E-45CA-B5C9-F49E3AF43C1E}" destId="{2C4EE109-6399-413B-8153-660EF9B96F67}" srcOrd="0" destOrd="0" parTransId="{E53E6556-EE45-44B4-8474-D955CE6D8D06}" sibTransId="{F60C1E76-24F2-4318-90D6-70C64338E82A}"/>
    <dgm:cxn modelId="{9C011DFF-5BC7-49AD-8849-C198887F2A3E}" type="presOf" srcId="{EB1A845B-E91E-45CA-B5C9-F49E3AF43C1E}" destId="{2D940521-CC1A-4905-9D93-234D95ED8548}" srcOrd="0" destOrd="0" presId="urn:microsoft.com/office/officeart/2011/layout/RadialPictureList"/>
    <dgm:cxn modelId="{403A272B-451A-4A35-BD6C-7AFE1CB957C5}" type="presParOf" srcId="{2D940521-CC1A-4905-9D93-234D95ED8548}" destId="{CB216DD1-F2CD-4200-84A7-950695371E25}" srcOrd="0" destOrd="0" presId="urn:microsoft.com/office/officeart/2011/layout/RadialPictureList"/>
    <dgm:cxn modelId="{87B3F96C-AB7E-40BD-B519-42CB2AC26234}" type="presParOf" srcId="{2D940521-CC1A-4905-9D93-234D95ED8548}" destId="{AD47F743-E780-4176-803A-A80E701DC59E}" srcOrd="1" destOrd="0" presId="urn:microsoft.com/office/officeart/2011/layout/RadialPictureList"/>
    <dgm:cxn modelId="{EAA0C148-5512-45C8-8DCD-CFA424F7D069}" type="presParOf" srcId="{2D940521-CC1A-4905-9D93-234D95ED8548}" destId="{530C0B74-D2B6-4DE8-AF5C-90303FA48415}" srcOrd="2" destOrd="0" presId="urn:microsoft.com/office/officeart/2011/layout/RadialPictureList"/>
    <dgm:cxn modelId="{6C1B3792-936E-4988-9915-72CC11634FD3}" type="presParOf" srcId="{2D940521-CC1A-4905-9D93-234D95ED8548}" destId="{3B67C956-3B00-4887-A0C9-74E008A0AC05}" srcOrd="3" destOrd="0" presId="urn:microsoft.com/office/officeart/2011/layout/RadialPictureList"/>
    <dgm:cxn modelId="{9690116B-78BF-4A81-A9DB-9E3A84A41929}" type="presParOf" srcId="{2D940521-CC1A-4905-9D93-234D95ED8548}" destId="{F0F1BBFE-8396-484A-BEE0-AF1542497F85}" srcOrd="4" destOrd="0" presId="urn:microsoft.com/office/officeart/2011/layout/RadialPictureList"/>
    <dgm:cxn modelId="{B84E4C89-18E2-421E-904C-3ED024807FB9}" type="presParOf" srcId="{F0F1BBFE-8396-484A-BEE0-AF1542497F85}" destId="{EF3707CE-0FE4-40F7-BB19-4A6BBE735162}" srcOrd="0" destOrd="0" presId="urn:microsoft.com/office/officeart/2011/layout/RadialPictureList"/>
    <dgm:cxn modelId="{B29C91D6-BB79-42E4-B89C-A55D5A4DFD4E}" type="presParOf" srcId="{2D940521-CC1A-4905-9D93-234D95ED8548}" destId="{8B037D2A-83E1-4FC3-8BAA-2C9C9058B920}" srcOrd="5" destOrd="0" presId="urn:microsoft.com/office/officeart/2011/layout/RadialPictureLis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9411A1-7FA3-4538-B4B4-EDEEDCBC76DB}" type="doc">
      <dgm:prSet loTypeId="urn:microsoft.com/office/officeart/2005/8/layout/venn3" loCatId="relationship" qsTypeId="urn:microsoft.com/office/officeart/2005/8/quickstyle/simple1" qsCatId="simple" csTypeId="urn:microsoft.com/office/officeart/2005/8/colors/accent1_4" csCatId="accent1" phldr="1"/>
      <dgm:spPr/>
      <dgm:t>
        <a:bodyPr/>
        <a:lstStyle/>
        <a:p>
          <a:endParaRPr lang="en-US"/>
        </a:p>
      </dgm:t>
    </dgm:pt>
    <dgm:pt modelId="{314371C2-225B-4A49-9F7F-B9AF805AC7F7}">
      <dgm:prSet phldrT="[Text]" custT="1"/>
      <dgm:spPr/>
      <dgm:t>
        <a:bodyPr/>
        <a:lstStyle/>
        <a:p>
          <a:pPr algn="ctr"/>
          <a:r>
            <a:rPr lang="mn-MN" sz="1800" dirty="0">
              <a:latin typeface="Mogul Helios" pitchFamily="2" charset="0"/>
              <a:cs typeface="Times New Roman"/>
            </a:rPr>
            <a:t>Мэргэжлийн хөрөнгө оруулагчдыг нэмэгдүүлэх</a:t>
          </a:r>
          <a:endParaRPr lang="en-US" sz="1800" dirty="0">
            <a:latin typeface="Mogul Helios" pitchFamily="2" charset="0"/>
          </a:endParaRPr>
        </a:p>
      </dgm:t>
    </dgm:pt>
    <dgm:pt modelId="{2175C0AC-1FCD-44BC-918A-B97871593CD0}" type="parTrans" cxnId="{0D8B80C3-EF76-4F4B-AB3E-43AB4F27F0D9}">
      <dgm:prSet/>
      <dgm:spPr/>
      <dgm:t>
        <a:bodyPr/>
        <a:lstStyle/>
        <a:p>
          <a:endParaRPr lang="en-US"/>
        </a:p>
      </dgm:t>
    </dgm:pt>
    <dgm:pt modelId="{00FB17C4-73C2-4D37-894B-FB93A1D7EDCB}" type="sibTrans" cxnId="{0D8B80C3-EF76-4F4B-AB3E-43AB4F27F0D9}">
      <dgm:prSet/>
      <dgm:spPr/>
      <dgm:t>
        <a:bodyPr/>
        <a:lstStyle/>
        <a:p>
          <a:endParaRPr lang="en-US"/>
        </a:p>
      </dgm:t>
    </dgm:pt>
    <dgm:pt modelId="{D8F16BC8-2073-4911-A5F5-5191C4668972}">
      <dgm:prSet phldr="0" custT="1"/>
      <dgm:spPr/>
      <dgm:t>
        <a:bodyPr/>
        <a:lstStyle/>
        <a:p>
          <a:pPr algn="ctr" rtl="0"/>
          <a:r>
            <a:rPr lang="mn-MN" sz="2000" dirty="0">
              <a:latin typeface="Mogul Helios" pitchFamily="2" charset="0"/>
              <a:cs typeface="Times New Roman"/>
            </a:rPr>
            <a:t>ҮЦЗЗ-ийн </a:t>
          </a:r>
          <a:r>
            <a:rPr lang="mn-MN" sz="1800" dirty="0">
              <a:latin typeface="Mogul Helios" pitchFamily="2" charset="0"/>
              <a:cs typeface="Times New Roman"/>
            </a:rPr>
            <a:t>холбогдох хуулиудад нэмэлт, өөрчлөлтүүдийг оруулах; </a:t>
          </a:r>
          <a:r>
            <a:rPr lang="en-US" sz="2000" dirty="0">
              <a:latin typeface="Mogul Helios" pitchFamily="2" charset="0"/>
              <a:cs typeface="Times New Roman"/>
            </a:rPr>
            <a:t>  </a:t>
          </a:r>
        </a:p>
      </dgm:t>
    </dgm:pt>
    <dgm:pt modelId="{2B937AE8-673D-43E9-AEBB-9B07AC185046}" type="parTrans" cxnId="{C760FAA0-C1BD-48D4-BCFE-726DE3755268}">
      <dgm:prSet/>
      <dgm:spPr/>
      <dgm:t>
        <a:bodyPr/>
        <a:lstStyle/>
        <a:p>
          <a:endParaRPr lang="en-US"/>
        </a:p>
      </dgm:t>
    </dgm:pt>
    <dgm:pt modelId="{D915788E-147E-466F-BD65-640B2D3A0544}" type="sibTrans" cxnId="{C760FAA0-C1BD-48D4-BCFE-726DE3755268}">
      <dgm:prSet/>
      <dgm:spPr/>
      <dgm:t>
        <a:bodyPr/>
        <a:lstStyle/>
        <a:p>
          <a:endParaRPr lang="en-US"/>
        </a:p>
      </dgm:t>
    </dgm:pt>
    <dgm:pt modelId="{8B90693C-0483-49C3-BEE8-170C777A21E6}">
      <dgm:prSet phldr="0" custT="1"/>
      <dgm:spPr/>
      <dgm:t>
        <a:bodyPr/>
        <a:lstStyle/>
        <a:p>
          <a:pPr algn="ctr"/>
          <a:r>
            <a:rPr lang="mn-MN" sz="2000" dirty="0">
              <a:latin typeface="Mogul Helios" pitchFamily="2" charset="0"/>
              <a:cs typeface="Times New Roman"/>
            </a:rPr>
            <a:t>Дижитал бонд, үүсмэл санхүүгийн хэрэгслийг бий болгох; </a:t>
          </a:r>
          <a:r>
            <a:rPr lang="mn-MN" sz="1800" dirty="0">
              <a:latin typeface="Mogul Helios" pitchFamily="2" charset="0"/>
              <a:cs typeface="Times New Roman"/>
            </a:rPr>
            <a:t> </a:t>
          </a:r>
          <a:r>
            <a:rPr lang="en-US" sz="1800" dirty="0">
              <a:latin typeface="Mogul Helios" pitchFamily="2" charset="0"/>
              <a:cs typeface="Times New Roman"/>
            </a:rPr>
            <a:t> </a:t>
          </a:r>
        </a:p>
      </dgm:t>
    </dgm:pt>
    <dgm:pt modelId="{9C2A28AC-811F-4DCD-974E-9B0A702A3FB1}" type="parTrans" cxnId="{17297065-06B6-4531-BE0C-CC0D188498D5}">
      <dgm:prSet/>
      <dgm:spPr/>
      <dgm:t>
        <a:bodyPr/>
        <a:lstStyle/>
        <a:p>
          <a:endParaRPr lang="en-US"/>
        </a:p>
      </dgm:t>
    </dgm:pt>
    <dgm:pt modelId="{905417FC-2E31-4619-B170-ED73DA6565D4}" type="sibTrans" cxnId="{17297065-06B6-4531-BE0C-CC0D188498D5}">
      <dgm:prSet/>
      <dgm:spPr/>
      <dgm:t>
        <a:bodyPr/>
        <a:lstStyle/>
        <a:p>
          <a:endParaRPr lang="en-US"/>
        </a:p>
      </dgm:t>
    </dgm:pt>
    <dgm:pt modelId="{7D82669B-0304-4B53-8202-76E7F74F93AC}">
      <dgm:prSet phldr="0" custT="1"/>
      <dgm:spPr/>
      <dgm:t>
        <a:bodyPr/>
        <a:lstStyle/>
        <a:p>
          <a:pPr algn="ctr"/>
          <a:r>
            <a:rPr lang="mn-MN" sz="1800" dirty="0">
              <a:latin typeface="Mogul Helios" pitchFamily="2" charset="0"/>
              <a:cs typeface="Times New Roman"/>
            </a:rPr>
            <a:t>Төлбөр тооцооны шимтгэл, хураамжийг бууруулах</a:t>
          </a:r>
          <a:endParaRPr lang="en-US" sz="1800" dirty="0">
            <a:latin typeface="Mogul Helios" pitchFamily="2" charset="0"/>
            <a:cs typeface="Times New Roman"/>
          </a:endParaRPr>
        </a:p>
      </dgm:t>
    </dgm:pt>
    <dgm:pt modelId="{489B8A2B-F3C9-4423-ADE1-17E20BEFFA9C}" type="parTrans" cxnId="{50F2F0B1-7782-4ABE-8EED-E0C24AA729E1}">
      <dgm:prSet/>
      <dgm:spPr/>
      <dgm:t>
        <a:bodyPr/>
        <a:lstStyle/>
        <a:p>
          <a:endParaRPr lang="en-US"/>
        </a:p>
      </dgm:t>
    </dgm:pt>
    <dgm:pt modelId="{4CF6BBC7-BF72-4898-AF6E-2B6405886FDD}" type="sibTrans" cxnId="{50F2F0B1-7782-4ABE-8EED-E0C24AA729E1}">
      <dgm:prSet/>
      <dgm:spPr/>
      <dgm:t>
        <a:bodyPr/>
        <a:lstStyle/>
        <a:p>
          <a:endParaRPr lang="en-US"/>
        </a:p>
      </dgm:t>
    </dgm:pt>
    <dgm:pt modelId="{126BFF22-F0A7-47A0-B421-E9BC307AB1FE}">
      <dgm:prSet phldr="0" custT="1"/>
      <dgm:spPr/>
      <dgm:t>
        <a:bodyPr/>
        <a:lstStyle/>
        <a:p>
          <a:pPr algn="ctr"/>
          <a:r>
            <a:rPr lang="mn-MN" sz="1800" dirty="0">
              <a:latin typeface="Mogul Helios" pitchFamily="2" charset="0"/>
              <a:cs typeface="Times New Roman"/>
            </a:rPr>
            <a:t>ТОП-100 ХӨТӨЛБӨР</a:t>
          </a:r>
          <a:endParaRPr lang="en-US" sz="1800" dirty="0">
            <a:latin typeface="Mogul Helios" pitchFamily="2" charset="0"/>
            <a:cs typeface="Times New Roman"/>
          </a:endParaRPr>
        </a:p>
      </dgm:t>
    </dgm:pt>
    <dgm:pt modelId="{8AAA3824-AC8B-4B70-A84C-30C9E7520CA0}" type="parTrans" cxnId="{45BA1409-E3B2-4545-98BA-42FB0077F6CC}">
      <dgm:prSet/>
      <dgm:spPr/>
      <dgm:t>
        <a:bodyPr/>
        <a:lstStyle/>
        <a:p>
          <a:endParaRPr lang="en-US"/>
        </a:p>
      </dgm:t>
    </dgm:pt>
    <dgm:pt modelId="{69E7AA19-DD32-4D9A-BCB5-52764AC7BC50}" type="sibTrans" cxnId="{45BA1409-E3B2-4545-98BA-42FB0077F6CC}">
      <dgm:prSet/>
      <dgm:spPr/>
      <dgm:t>
        <a:bodyPr/>
        <a:lstStyle/>
        <a:p>
          <a:endParaRPr lang="en-US"/>
        </a:p>
      </dgm:t>
    </dgm:pt>
    <dgm:pt modelId="{869A9CE6-52BA-45F5-AB5D-229DA8E57462}" type="pres">
      <dgm:prSet presAssocID="{C99411A1-7FA3-4538-B4B4-EDEEDCBC76DB}" presName="Name0" presStyleCnt="0">
        <dgm:presLayoutVars>
          <dgm:dir/>
          <dgm:resizeHandles val="exact"/>
        </dgm:presLayoutVars>
      </dgm:prSet>
      <dgm:spPr/>
    </dgm:pt>
    <dgm:pt modelId="{B1687AFD-F0A9-44B7-AD2C-AC602B240267}" type="pres">
      <dgm:prSet presAssocID="{D8F16BC8-2073-4911-A5F5-5191C4668972}" presName="Name5" presStyleLbl="vennNode1" presStyleIdx="0" presStyleCnt="5" custScaleX="126927" custScaleY="147869">
        <dgm:presLayoutVars>
          <dgm:bulletEnabled val="1"/>
        </dgm:presLayoutVars>
      </dgm:prSet>
      <dgm:spPr/>
    </dgm:pt>
    <dgm:pt modelId="{C41982D2-7017-4308-869C-BC0D88755044}" type="pres">
      <dgm:prSet presAssocID="{D915788E-147E-466F-BD65-640B2D3A0544}" presName="space" presStyleCnt="0"/>
      <dgm:spPr/>
    </dgm:pt>
    <dgm:pt modelId="{27CC5CE0-FECD-4A80-BA7D-2136B72062D6}" type="pres">
      <dgm:prSet presAssocID="{8B90693C-0483-49C3-BEE8-170C777A21E6}" presName="Name5" presStyleLbl="vennNode1" presStyleIdx="1" presStyleCnt="5" custScaleX="126927" custScaleY="147869">
        <dgm:presLayoutVars>
          <dgm:bulletEnabled val="1"/>
        </dgm:presLayoutVars>
      </dgm:prSet>
      <dgm:spPr/>
    </dgm:pt>
    <dgm:pt modelId="{28C54678-C88C-4A1A-B0F3-926E96C4C134}" type="pres">
      <dgm:prSet presAssocID="{905417FC-2E31-4619-B170-ED73DA6565D4}" presName="space" presStyleCnt="0"/>
      <dgm:spPr/>
    </dgm:pt>
    <dgm:pt modelId="{9C598650-E14F-4B57-901C-F447350D9569}" type="pres">
      <dgm:prSet presAssocID="{7D82669B-0304-4B53-8202-76E7F74F93AC}" presName="Name5" presStyleLbl="vennNode1" presStyleIdx="2" presStyleCnt="5" custScaleX="132486" custScaleY="147869">
        <dgm:presLayoutVars>
          <dgm:bulletEnabled val="1"/>
        </dgm:presLayoutVars>
      </dgm:prSet>
      <dgm:spPr/>
    </dgm:pt>
    <dgm:pt modelId="{119D6649-D16B-4770-BD17-223CFF1C6C22}" type="pres">
      <dgm:prSet presAssocID="{4CF6BBC7-BF72-4898-AF6E-2B6405886FDD}" presName="space" presStyleCnt="0"/>
      <dgm:spPr/>
    </dgm:pt>
    <dgm:pt modelId="{AA2B3CBC-9EB7-4DFF-9D0A-8442ABAA86A9}" type="pres">
      <dgm:prSet presAssocID="{126BFF22-F0A7-47A0-B421-E9BC307AB1FE}" presName="Name5" presStyleLbl="vennNode1" presStyleIdx="3" presStyleCnt="5" custScaleX="126927" custScaleY="147869" custLinFactNeighborX="-2351" custLinFactNeighborY="-1509">
        <dgm:presLayoutVars>
          <dgm:bulletEnabled val="1"/>
        </dgm:presLayoutVars>
      </dgm:prSet>
      <dgm:spPr/>
    </dgm:pt>
    <dgm:pt modelId="{EC07627F-48EB-4F6D-9D6C-0CEE8F2DEA82}" type="pres">
      <dgm:prSet presAssocID="{69E7AA19-DD32-4D9A-BCB5-52764AC7BC50}" presName="space" presStyleCnt="0"/>
      <dgm:spPr/>
    </dgm:pt>
    <dgm:pt modelId="{2BFE68CA-4EF5-4EA4-BA0A-92CB560BF263}" type="pres">
      <dgm:prSet presAssocID="{314371C2-225B-4A49-9F7F-B9AF805AC7F7}" presName="Name5" presStyleLbl="vennNode1" presStyleIdx="4" presStyleCnt="5" custScaleX="126927" custScaleY="147869">
        <dgm:presLayoutVars>
          <dgm:bulletEnabled val="1"/>
        </dgm:presLayoutVars>
      </dgm:prSet>
      <dgm:spPr/>
    </dgm:pt>
  </dgm:ptLst>
  <dgm:cxnLst>
    <dgm:cxn modelId="{45BA1409-E3B2-4545-98BA-42FB0077F6CC}" srcId="{C99411A1-7FA3-4538-B4B4-EDEEDCBC76DB}" destId="{126BFF22-F0A7-47A0-B421-E9BC307AB1FE}" srcOrd="3" destOrd="0" parTransId="{8AAA3824-AC8B-4B70-A84C-30C9E7520CA0}" sibTransId="{69E7AA19-DD32-4D9A-BCB5-52764AC7BC50}"/>
    <dgm:cxn modelId="{17297065-06B6-4531-BE0C-CC0D188498D5}" srcId="{C99411A1-7FA3-4538-B4B4-EDEEDCBC76DB}" destId="{8B90693C-0483-49C3-BEE8-170C777A21E6}" srcOrd="1" destOrd="0" parTransId="{9C2A28AC-811F-4DCD-974E-9B0A702A3FB1}" sibTransId="{905417FC-2E31-4619-B170-ED73DA6565D4}"/>
    <dgm:cxn modelId="{9048A76B-FCAC-452E-A2EB-AD094C4AC305}" type="presOf" srcId="{D8F16BC8-2073-4911-A5F5-5191C4668972}" destId="{B1687AFD-F0A9-44B7-AD2C-AC602B240267}" srcOrd="0" destOrd="0" presId="urn:microsoft.com/office/officeart/2005/8/layout/venn3"/>
    <dgm:cxn modelId="{A0C01155-48FB-412A-9EB6-BAD3B4C14B0A}" type="presOf" srcId="{314371C2-225B-4A49-9F7F-B9AF805AC7F7}" destId="{2BFE68CA-4EF5-4EA4-BA0A-92CB560BF263}" srcOrd="0" destOrd="0" presId="urn:microsoft.com/office/officeart/2005/8/layout/venn3"/>
    <dgm:cxn modelId="{46432F77-6F1C-4B54-B572-E47C4C71A76E}" type="presOf" srcId="{8B90693C-0483-49C3-BEE8-170C777A21E6}" destId="{27CC5CE0-FECD-4A80-BA7D-2136B72062D6}" srcOrd="0" destOrd="0" presId="urn:microsoft.com/office/officeart/2005/8/layout/venn3"/>
    <dgm:cxn modelId="{C760FAA0-C1BD-48D4-BCFE-726DE3755268}" srcId="{C99411A1-7FA3-4538-B4B4-EDEEDCBC76DB}" destId="{D8F16BC8-2073-4911-A5F5-5191C4668972}" srcOrd="0" destOrd="0" parTransId="{2B937AE8-673D-43E9-AEBB-9B07AC185046}" sibTransId="{D915788E-147E-466F-BD65-640B2D3A0544}"/>
    <dgm:cxn modelId="{821B93AB-0C26-43C3-8C2D-87C7B7E072F3}" type="presOf" srcId="{7D82669B-0304-4B53-8202-76E7F74F93AC}" destId="{9C598650-E14F-4B57-901C-F447350D9569}" srcOrd="0" destOrd="0" presId="urn:microsoft.com/office/officeart/2005/8/layout/venn3"/>
    <dgm:cxn modelId="{50F2F0B1-7782-4ABE-8EED-E0C24AA729E1}" srcId="{C99411A1-7FA3-4538-B4B4-EDEEDCBC76DB}" destId="{7D82669B-0304-4B53-8202-76E7F74F93AC}" srcOrd="2" destOrd="0" parTransId="{489B8A2B-F3C9-4423-ADE1-17E20BEFFA9C}" sibTransId="{4CF6BBC7-BF72-4898-AF6E-2B6405886FDD}"/>
    <dgm:cxn modelId="{D5ADFBB8-4393-46A1-9BBB-0BF4450BEE58}" type="presOf" srcId="{C99411A1-7FA3-4538-B4B4-EDEEDCBC76DB}" destId="{869A9CE6-52BA-45F5-AB5D-229DA8E57462}" srcOrd="0" destOrd="0" presId="urn:microsoft.com/office/officeart/2005/8/layout/venn3"/>
    <dgm:cxn modelId="{0D8B80C3-EF76-4F4B-AB3E-43AB4F27F0D9}" srcId="{C99411A1-7FA3-4538-B4B4-EDEEDCBC76DB}" destId="{314371C2-225B-4A49-9F7F-B9AF805AC7F7}" srcOrd="4" destOrd="0" parTransId="{2175C0AC-1FCD-44BC-918A-B97871593CD0}" sibTransId="{00FB17C4-73C2-4D37-894B-FB93A1D7EDCB}"/>
    <dgm:cxn modelId="{8EC494CD-A366-4CA1-B36B-823EB4C780E9}" type="presOf" srcId="{126BFF22-F0A7-47A0-B421-E9BC307AB1FE}" destId="{AA2B3CBC-9EB7-4DFF-9D0A-8442ABAA86A9}" srcOrd="0" destOrd="0" presId="urn:microsoft.com/office/officeart/2005/8/layout/venn3"/>
    <dgm:cxn modelId="{FC08BB4A-0215-4CBC-B50B-BD2485E9A813}" type="presParOf" srcId="{869A9CE6-52BA-45F5-AB5D-229DA8E57462}" destId="{B1687AFD-F0A9-44B7-AD2C-AC602B240267}" srcOrd="0" destOrd="0" presId="urn:microsoft.com/office/officeart/2005/8/layout/venn3"/>
    <dgm:cxn modelId="{DDF47515-F1B9-45A0-B367-71F25B8B4B1F}" type="presParOf" srcId="{869A9CE6-52BA-45F5-AB5D-229DA8E57462}" destId="{C41982D2-7017-4308-869C-BC0D88755044}" srcOrd="1" destOrd="0" presId="urn:microsoft.com/office/officeart/2005/8/layout/venn3"/>
    <dgm:cxn modelId="{75C2A62C-40A5-44ED-8091-7F9E3B72E3B6}" type="presParOf" srcId="{869A9CE6-52BA-45F5-AB5D-229DA8E57462}" destId="{27CC5CE0-FECD-4A80-BA7D-2136B72062D6}" srcOrd="2" destOrd="0" presId="urn:microsoft.com/office/officeart/2005/8/layout/venn3"/>
    <dgm:cxn modelId="{F765220F-75C8-4791-B47A-9B2FCA13BE0D}" type="presParOf" srcId="{869A9CE6-52BA-45F5-AB5D-229DA8E57462}" destId="{28C54678-C88C-4A1A-B0F3-926E96C4C134}" srcOrd="3" destOrd="0" presId="urn:microsoft.com/office/officeart/2005/8/layout/venn3"/>
    <dgm:cxn modelId="{D446ECD4-1CA3-4DF1-9124-C1E44BF5665C}" type="presParOf" srcId="{869A9CE6-52BA-45F5-AB5D-229DA8E57462}" destId="{9C598650-E14F-4B57-901C-F447350D9569}" srcOrd="4" destOrd="0" presId="urn:microsoft.com/office/officeart/2005/8/layout/venn3"/>
    <dgm:cxn modelId="{0A4EEAA2-58B4-49C0-8E00-2299464070B9}" type="presParOf" srcId="{869A9CE6-52BA-45F5-AB5D-229DA8E57462}" destId="{119D6649-D16B-4770-BD17-223CFF1C6C22}" srcOrd="5" destOrd="0" presId="urn:microsoft.com/office/officeart/2005/8/layout/venn3"/>
    <dgm:cxn modelId="{E0E46E0B-2A52-4168-8D83-13A80ACB41B3}" type="presParOf" srcId="{869A9CE6-52BA-45F5-AB5D-229DA8E57462}" destId="{AA2B3CBC-9EB7-4DFF-9D0A-8442ABAA86A9}" srcOrd="6" destOrd="0" presId="urn:microsoft.com/office/officeart/2005/8/layout/venn3"/>
    <dgm:cxn modelId="{3925C94F-FD36-4A51-AE36-8288DBC97E58}" type="presParOf" srcId="{869A9CE6-52BA-45F5-AB5D-229DA8E57462}" destId="{EC07627F-48EB-4F6D-9D6C-0CEE8F2DEA82}" srcOrd="7" destOrd="0" presId="urn:microsoft.com/office/officeart/2005/8/layout/venn3"/>
    <dgm:cxn modelId="{C6DC0C0A-86B6-4DE9-85F1-51975B3B9431}" type="presParOf" srcId="{869A9CE6-52BA-45F5-AB5D-229DA8E57462}" destId="{2BFE68CA-4EF5-4EA4-BA0A-92CB560BF263}" srcOrd="8" destOrd="0" presId="urn:microsoft.com/office/officeart/2005/8/layout/venn3"/>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216DD1-F2CD-4200-84A7-950695371E25}">
      <dsp:nvSpPr>
        <dsp:cNvPr id="0" name=""/>
        <dsp:cNvSpPr/>
      </dsp:nvSpPr>
      <dsp:spPr>
        <a:xfrm>
          <a:off x="1645574" y="1439537"/>
          <a:ext cx="2244798" cy="2170594"/>
        </a:xfrm>
        <a:prstGeom prst="ellipse">
          <a:avLst/>
        </a:prstGeom>
        <a:gradFill rotWithShape="0">
          <a:gsLst>
            <a:gs pos="0">
              <a:schemeClr val="accent1">
                <a:alpha val="90000"/>
                <a:hueOff val="0"/>
                <a:satOff val="0"/>
                <a:lumOff val="0"/>
                <a:alphaOff val="0"/>
                <a:lumMod val="110000"/>
                <a:satMod val="105000"/>
                <a:tint val="67000"/>
              </a:schemeClr>
            </a:gs>
            <a:gs pos="50000">
              <a:schemeClr val="accent1">
                <a:alpha val="90000"/>
                <a:hueOff val="0"/>
                <a:satOff val="0"/>
                <a:lumOff val="0"/>
                <a:alphaOff val="0"/>
                <a:lumMod val="105000"/>
                <a:satMod val="103000"/>
                <a:tint val="73000"/>
              </a:schemeClr>
            </a:gs>
            <a:gs pos="100000">
              <a:schemeClr val="accent1">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mn-MN" sz="2200" i="1" kern="1200" dirty="0">
              <a:latin typeface="Times New Roman" panose="02020603050405020304" pitchFamily="18" charset="0"/>
              <a:cs typeface="Times New Roman" panose="02020603050405020304" pitchFamily="18" charset="0"/>
            </a:rPr>
            <a:t>Хуульд заасан харилцааг зохицуулсан журмууд</a:t>
          </a:r>
          <a:endParaRPr lang="en-US" sz="2200" i="1" kern="1200" dirty="0">
            <a:latin typeface="Times New Roman" panose="02020603050405020304" pitchFamily="18" charset="0"/>
            <a:cs typeface="Times New Roman" panose="02020603050405020304" pitchFamily="18" charset="0"/>
          </a:endParaRPr>
        </a:p>
      </dsp:txBody>
      <dsp:txXfrm>
        <a:off x="1974317" y="1757413"/>
        <a:ext cx="1587312" cy="1534842"/>
      </dsp:txXfrm>
    </dsp:sp>
    <dsp:sp modelId="{AD47F743-E780-4176-803A-A80E701DC59E}">
      <dsp:nvSpPr>
        <dsp:cNvPr id="0" name=""/>
        <dsp:cNvSpPr/>
      </dsp:nvSpPr>
      <dsp:spPr>
        <a:xfrm>
          <a:off x="339600" y="0"/>
          <a:ext cx="4819279" cy="5024047"/>
        </a:xfrm>
        <a:prstGeom prst="blockArc">
          <a:avLst>
            <a:gd name="adj1" fmla="val 17747832"/>
            <a:gd name="adj2" fmla="val 3872736"/>
            <a:gd name="adj3" fmla="val 5580"/>
          </a:avLst>
        </a:prstGeom>
        <a:gradFill rotWithShape="0">
          <a:gsLst>
            <a:gs pos="0">
              <a:schemeClr val="accent1">
                <a:alpha val="90000"/>
                <a:hueOff val="0"/>
                <a:satOff val="0"/>
                <a:lumOff val="0"/>
                <a:alphaOff val="-40000"/>
                <a:lumMod val="110000"/>
                <a:satMod val="105000"/>
                <a:tint val="67000"/>
              </a:schemeClr>
            </a:gs>
            <a:gs pos="50000">
              <a:schemeClr val="accent1">
                <a:alpha val="90000"/>
                <a:hueOff val="0"/>
                <a:satOff val="0"/>
                <a:lumOff val="0"/>
                <a:alphaOff val="-40000"/>
                <a:lumMod val="105000"/>
                <a:satMod val="103000"/>
                <a:tint val="73000"/>
              </a:schemeClr>
            </a:gs>
            <a:gs pos="100000">
              <a:schemeClr val="accent1">
                <a:alpha val="90000"/>
                <a:hueOff val="0"/>
                <a:satOff val="0"/>
                <a:lumOff val="0"/>
                <a:alphaOff val="-4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30C0B74-D2B6-4DE8-AF5C-90303FA48415}">
      <dsp:nvSpPr>
        <dsp:cNvPr id="0" name=""/>
        <dsp:cNvSpPr/>
      </dsp:nvSpPr>
      <dsp:spPr>
        <a:xfrm>
          <a:off x="4151841" y="762617"/>
          <a:ext cx="1280793" cy="1281131"/>
        </a:xfrm>
        <a:prstGeom prst="ellipse">
          <a:avLst/>
        </a:prstGeom>
        <a:blipFill dpi="0" rotWithShape="1">
          <a:blip xmlns:r="http://schemas.openxmlformats.org/officeDocument/2006/relationships" r:embed="rId1"/>
          <a:srcRect/>
          <a:stretch>
            <a:fillRect l="18766" t="13431" r="-110646" b="14972"/>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3B67C956-3B00-4887-A0C9-74E008A0AC05}">
      <dsp:nvSpPr>
        <dsp:cNvPr id="0" name=""/>
        <dsp:cNvSpPr/>
      </dsp:nvSpPr>
      <dsp:spPr>
        <a:xfrm>
          <a:off x="5475547" y="693559"/>
          <a:ext cx="2269221" cy="1239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10000"/>
            </a:spcAft>
            <a:buNone/>
          </a:pPr>
          <a:r>
            <a:rPr lang="en-US" sz="2000" b="1" i="1" kern="1200" dirty="0">
              <a:latin typeface="Times New Roman" panose="02020603050405020304" pitchFamily="18" charset="0"/>
              <a:cs typeface="Times New Roman" panose="02020603050405020304" pitchFamily="18" charset="0"/>
            </a:rPr>
            <a:t>4</a:t>
          </a:r>
          <a:r>
            <a:rPr lang="en-US" sz="2000" i="1" kern="1200" dirty="0">
              <a:latin typeface="Times New Roman" panose="02020603050405020304" pitchFamily="18" charset="0"/>
              <a:cs typeface="Times New Roman" panose="02020603050405020304" pitchFamily="18" charset="0"/>
            </a:rPr>
            <a:t> </a:t>
          </a:r>
          <a:r>
            <a:rPr lang="mn-MN" sz="2000" b="1" i="1" kern="1200" dirty="0">
              <a:latin typeface="Times New Roman" panose="02020603050405020304" pitchFamily="18" charset="0"/>
              <a:cs typeface="Times New Roman" panose="02020603050405020304" pitchFamily="18" charset="0"/>
            </a:rPr>
            <a:t>журам </a:t>
          </a:r>
        </a:p>
        <a:p>
          <a:pPr marL="0" lvl="0" indent="0" algn="l" defTabSz="889000">
            <a:lnSpc>
              <a:spcPct val="90000"/>
            </a:lnSpc>
            <a:spcBef>
              <a:spcPct val="0"/>
            </a:spcBef>
            <a:spcAft>
              <a:spcPct val="10000"/>
            </a:spcAft>
            <a:buNone/>
          </a:pPr>
          <a:r>
            <a:rPr lang="mn-MN" sz="1700" i="1" kern="1200" dirty="0">
              <a:latin typeface="Times New Roman" panose="02020603050405020304" pitchFamily="18" charset="0"/>
              <a:cs typeface="Times New Roman" panose="02020603050405020304" pitchFamily="18" charset="0"/>
            </a:rPr>
            <a:t>/тусгай зөвшөөрөл, төлбөр тооцоо, мэдээллийн сан, үүсмэл санхүүгийн хэрэгсэл/</a:t>
          </a:r>
          <a:endParaRPr lang="en-US" sz="1700" i="1" kern="1200" dirty="0">
            <a:latin typeface="Times New Roman" panose="02020603050405020304" pitchFamily="18" charset="0"/>
            <a:cs typeface="Times New Roman" panose="02020603050405020304" pitchFamily="18" charset="0"/>
          </a:endParaRPr>
        </a:p>
      </dsp:txBody>
      <dsp:txXfrm>
        <a:off x="5475547" y="693559"/>
        <a:ext cx="2269221" cy="1239934"/>
      </dsp:txXfrm>
    </dsp:sp>
    <dsp:sp modelId="{EF3707CE-0FE4-40F7-BB19-4A6BBE735162}">
      <dsp:nvSpPr>
        <dsp:cNvPr id="0" name=""/>
        <dsp:cNvSpPr/>
      </dsp:nvSpPr>
      <dsp:spPr>
        <a:xfrm>
          <a:off x="4177123" y="2825524"/>
          <a:ext cx="1280793" cy="1281131"/>
        </a:xfrm>
        <a:prstGeom prst="ellipse">
          <a:avLst/>
        </a:prstGeom>
        <a:blipFill dpi="0" rotWithShape="1">
          <a:blip xmlns:r="http://schemas.openxmlformats.org/officeDocument/2006/relationships" r:embed="rId2"/>
          <a:srcRect/>
          <a:stretch>
            <a:fillRect l="1605" t="1034" r="-453852" b="5274"/>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8B037D2A-83E1-4FC3-8BAA-2C9C9058B920}">
      <dsp:nvSpPr>
        <dsp:cNvPr id="0" name=""/>
        <dsp:cNvSpPr/>
      </dsp:nvSpPr>
      <dsp:spPr>
        <a:xfrm>
          <a:off x="5617879" y="2868067"/>
          <a:ext cx="2039521" cy="1239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10000"/>
            </a:spcAft>
            <a:buNone/>
          </a:pPr>
          <a:r>
            <a:rPr lang="mn-MN" sz="2000" b="1" i="1" kern="1200">
              <a:latin typeface="Times New Roman" panose="02020603050405020304" pitchFamily="18" charset="0"/>
              <a:cs typeface="Times New Roman" panose="02020603050405020304" pitchFamily="18" charset="0"/>
            </a:rPr>
            <a:t>7</a:t>
          </a:r>
          <a:r>
            <a:rPr lang="mn-MN" sz="2000" i="1" kern="1200">
              <a:latin typeface="Times New Roman" panose="02020603050405020304" pitchFamily="18" charset="0"/>
              <a:cs typeface="Times New Roman" panose="02020603050405020304" pitchFamily="18" charset="0"/>
            </a:rPr>
            <a:t> </a:t>
          </a:r>
          <a:r>
            <a:rPr lang="mn-MN" sz="2000" b="1" i="1" kern="1200">
              <a:latin typeface="Times New Roman" panose="02020603050405020304" pitchFamily="18" charset="0"/>
              <a:cs typeface="Times New Roman" panose="02020603050405020304" pitchFamily="18" charset="0"/>
            </a:rPr>
            <a:t>журам</a:t>
          </a:r>
        </a:p>
        <a:p>
          <a:pPr marL="0" lvl="0" indent="0" algn="l" defTabSz="889000">
            <a:lnSpc>
              <a:spcPct val="90000"/>
            </a:lnSpc>
            <a:spcBef>
              <a:spcPct val="0"/>
            </a:spcBef>
            <a:spcAft>
              <a:spcPct val="10000"/>
            </a:spcAft>
            <a:buNone/>
          </a:pPr>
          <a:r>
            <a:rPr lang="mn-MN" sz="1600" b="0" i="1" kern="1200">
              <a:latin typeface="Times New Roman" panose="02020603050405020304" pitchFamily="18" charset="0"/>
              <a:cs typeface="Times New Roman" panose="02020603050405020304" pitchFamily="18" charset="0"/>
            </a:rPr>
            <a:t>/итгэмжлэл, гишүүнчлэл, гэрээний стандарт, арилжаа, клиринг, хяналт г.м/</a:t>
          </a:r>
          <a:endParaRPr lang="en-US" sz="1600" b="0" i="1" kern="1200" dirty="0">
            <a:latin typeface="Times New Roman" panose="02020603050405020304" pitchFamily="18" charset="0"/>
            <a:cs typeface="Times New Roman" panose="02020603050405020304" pitchFamily="18" charset="0"/>
          </a:endParaRPr>
        </a:p>
      </dsp:txBody>
      <dsp:txXfrm>
        <a:off x="5617879" y="2868067"/>
        <a:ext cx="2039521" cy="12399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687AFD-F0A9-44B7-AD2C-AC602B240267}">
      <dsp:nvSpPr>
        <dsp:cNvPr id="0" name=""/>
        <dsp:cNvSpPr/>
      </dsp:nvSpPr>
      <dsp:spPr>
        <a:xfrm>
          <a:off x="1794" y="1595908"/>
          <a:ext cx="3391048" cy="3950545"/>
        </a:xfrm>
        <a:prstGeom prst="ellipse">
          <a:avLst/>
        </a:prstGeom>
        <a:solidFill>
          <a:schemeClr val="accent1">
            <a:shade val="80000"/>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7030" tIns="25400" rIns="147030" bIns="25400" numCol="1" spcCol="1270" anchor="ctr" anchorCtr="0">
          <a:noAutofit/>
        </a:bodyPr>
        <a:lstStyle/>
        <a:p>
          <a:pPr marL="0" lvl="0" indent="0" algn="ctr" defTabSz="889000" rtl="0">
            <a:lnSpc>
              <a:spcPct val="90000"/>
            </a:lnSpc>
            <a:spcBef>
              <a:spcPct val="0"/>
            </a:spcBef>
            <a:spcAft>
              <a:spcPct val="35000"/>
            </a:spcAft>
            <a:buNone/>
          </a:pPr>
          <a:r>
            <a:rPr lang="mn-MN" sz="2000" kern="1200" dirty="0">
              <a:latin typeface="Mogul Helios" pitchFamily="2" charset="0"/>
              <a:cs typeface="Times New Roman"/>
            </a:rPr>
            <a:t>ҮЦЗЗ-ийн </a:t>
          </a:r>
          <a:r>
            <a:rPr lang="mn-MN" sz="1800" kern="1200" dirty="0">
              <a:latin typeface="Mogul Helios" pitchFamily="2" charset="0"/>
              <a:cs typeface="Times New Roman"/>
            </a:rPr>
            <a:t>холбогдох хуулиудад нэмэлт, өөрчлөлтүүдийг оруулах; </a:t>
          </a:r>
          <a:r>
            <a:rPr lang="en-US" sz="2000" kern="1200" dirty="0">
              <a:latin typeface="Mogul Helios" pitchFamily="2" charset="0"/>
              <a:cs typeface="Times New Roman"/>
            </a:rPr>
            <a:t>  </a:t>
          </a:r>
        </a:p>
      </dsp:txBody>
      <dsp:txXfrm>
        <a:off x="498401" y="2174452"/>
        <a:ext cx="2397834" cy="2793457"/>
      </dsp:txXfrm>
    </dsp:sp>
    <dsp:sp modelId="{27CC5CE0-FECD-4A80-BA7D-2136B72062D6}">
      <dsp:nvSpPr>
        <dsp:cNvPr id="0" name=""/>
        <dsp:cNvSpPr/>
      </dsp:nvSpPr>
      <dsp:spPr>
        <a:xfrm>
          <a:off x="2858512" y="1595908"/>
          <a:ext cx="3391048" cy="3950545"/>
        </a:xfrm>
        <a:prstGeom prst="ellipse">
          <a:avLst/>
        </a:prstGeom>
        <a:solidFill>
          <a:schemeClr val="accent1">
            <a:shade val="80000"/>
            <a:alpha val="50000"/>
            <a:hueOff val="166193"/>
            <a:satOff val="-3658"/>
            <a:lumOff val="14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7030" tIns="25400" rIns="147030" bIns="25400" numCol="1" spcCol="1270" anchor="ctr" anchorCtr="0">
          <a:noAutofit/>
        </a:bodyPr>
        <a:lstStyle/>
        <a:p>
          <a:pPr marL="0" lvl="0" indent="0" algn="ctr" defTabSz="889000">
            <a:lnSpc>
              <a:spcPct val="90000"/>
            </a:lnSpc>
            <a:spcBef>
              <a:spcPct val="0"/>
            </a:spcBef>
            <a:spcAft>
              <a:spcPct val="35000"/>
            </a:spcAft>
            <a:buNone/>
          </a:pPr>
          <a:r>
            <a:rPr lang="mn-MN" sz="2000" kern="1200" dirty="0">
              <a:latin typeface="Mogul Helios" pitchFamily="2" charset="0"/>
              <a:cs typeface="Times New Roman"/>
            </a:rPr>
            <a:t>Дижитал бонд, үүсмэл санхүүгийн хэрэгслийг бий болгох; </a:t>
          </a:r>
          <a:r>
            <a:rPr lang="mn-MN" sz="1800" kern="1200" dirty="0">
              <a:latin typeface="Mogul Helios" pitchFamily="2" charset="0"/>
              <a:cs typeface="Times New Roman"/>
            </a:rPr>
            <a:t> </a:t>
          </a:r>
          <a:r>
            <a:rPr lang="en-US" sz="1800" kern="1200" dirty="0">
              <a:latin typeface="Mogul Helios" pitchFamily="2" charset="0"/>
              <a:cs typeface="Times New Roman"/>
            </a:rPr>
            <a:t> </a:t>
          </a:r>
        </a:p>
      </dsp:txBody>
      <dsp:txXfrm>
        <a:off x="3355119" y="2174452"/>
        <a:ext cx="2397834" cy="2793457"/>
      </dsp:txXfrm>
    </dsp:sp>
    <dsp:sp modelId="{9C598650-E14F-4B57-901C-F447350D9569}">
      <dsp:nvSpPr>
        <dsp:cNvPr id="0" name=""/>
        <dsp:cNvSpPr/>
      </dsp:nvSpPr>
      <dsp:spPr>
        <a:xfrm>
          <a:off x="5715230" y="1595908"/>
          <a:ext cx="3539565" cy="3950545"/>
        </a:xfrm>
        <a:prstGeom prst="ellipse">
          <a:avLst/>
        </a:prstGeom>
        <a:solidFill>
          <a:schemeClr val="accent1">
            <a:shade val="80000"/>
            <a:alpha val="50000"/>
            <a:hueOff val="332387"/>
            <a:satOff val="-7317"/>
            <a:lumOff val="285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7030" tIns="22860" rIns="147030" bIns="22860" numCol="1" spcCol="1270" anchor="ctr" anchorCtr="0">
          <a:noAutofit/>
        </a:bodyPr>
        <a:lstStyle/>
        <a:p>
          <a:pPr marL="0" lvl="0" indent="0" algn="ctr" defTabSz="800100">
            <a:lnSpc>
              <a:spcPct val="90000"/>
            </a:lnSpc>
            <a:spcBef>
              <a:spcPct val="0"/>
            </a:spcBef>
            <a:spcAft>
              <a:spcPct val="35000"/>
            </a:spcAft>
            <a:buNone/>
          </a:pPr>
          <a:r>
            <a:rPr lang="mn-MN" sz="1800" kern="1200" dirty="0">
              <a:latin typeface="Mogul Helios" pitchFamily="2" charset="0"/>
              <a:cs typeface="Times New Roman"/>
            </a:rPr>
            <a:t>Төлбөр тооцооны шимтгэл, хураамжийг бууруулах</a:t>
          </a:r>
          <a:endParaRPr lang="en-US" sz="1800" kern="1200" dirty="0">
            <a:latin typeface="Mogul Helios" pitchFamily="2" charset="0"/>
            <a:cs typeface="Times New Roman"/>
          </a:endParaRPr>
        </a:p>
      </dsp:txBody>
      <dsp:txXfrm>
        <a:off x="6233587" y="2174452"/>
        <a:ext cx="2502851" cy="2793457"/>
      </dsp:txXfrm>
    </dsp:sp>
    <dsp:sp modelId="{AA2B3CBC-9EB7-4DFF-9D0A-8442ABAA86A9}">
      <dsp:nvSpPr>
        <dsp:cNvPr id="0" name=""/>
        <dsp:cNvSpPr/>
      </dsp:nvSpPr>
      <dsp:spPr>
        <a:xfrm>
          <a:off x="8707903" y="1555593"/>
          <a:ext cx="3391048" cy="3950545"/>
        </a:xfrm>
        <a:prstGeom prst="ellipse">
          <a:avLst/>
        </a:prstGeom>
        <a:solidFill>
          <a:schemeClr val="accent1">
            <a:shade val="80000"/>
            <a:alpha val="50000"/>
            <a:hueOff val="332387"/>
            <a:satOff val="-7317"/>
            <a:lumOff val="285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7030" tIns="22860" rIns="147030" bIns="22860" numCol="1" spcCol="1270" anchor="ctr" anchorCtr="0">
          <a:noAutofit/>
        </a:bodyPr>
        <a:lstStyle/>
        <a:p>
          <a:pPr marL="0" lvl="0" indent="0" algn="ctr" defTabSz="800100">
            <a:lnSpc>
              <a:spcPct val="90000"/>
            </a:lnSpc>
            <a:spcBef>
              <a:spcPct val="0"/>
            </a:spcBef>
            <a:spcAft>
              <a:spcPct val="35000"/>
            </a:spcAft>
            <a:buNone/>
          </a:pPr>
          <a:r>
            <a:rPr lang="mn-MN" sz="1800" kern="1200" dirty="0">
              <a:latin typeface="Mogul Helios" pitchFamily="2" charset="0"/>
              <a:cs typeface="Times New Roman"/>
            </a:rPr>
            <a:t>ТОП-100 ХӨТӨЛБӨР</a:t>
          </a:r>
          <a:endParaRPr lang="en-US" sz="1800" kern="1200" dirty="0">
            <a:latin typeface="Mogul Helios" pitchFamily="2" charset="0"/>
            <a:cs typeface="Times New Roman"/>
          </a:endParaRPr>
        </a:p>
      </dsp:txBody>
      <dsp:txXfrm>
        <a:off x="9204510" y="2134137"/>
        <a:ext cx="2397834" cy="2793457"/>
      </dsp:txXfrm>
    </dsp:sp>
    <dsp:sp modelId="{2BFE68CA-4EF5-4EA4-BA0A-92CB560BF263}">
      <dsp:nvSpPr>
        <dsp:cNvPr id="0" name=""/>
        <dsp:cNvSpPr/>
      </dsp:nvSpPr>
      <dsp:spPr>
        <a:xfrm>
          <a:off x="11577183" y="1595908"/>
          <a:ext cx="3391048" cy="3950545"/>
        </a:xfrm>
        <a:prstGeom prst="ellipse">
          <a:avLst/>
        </a:prstGeom>
        <a:solidFill>
          <a:schemeClr val="accent1">
            <a:shade val="80000"/>
            <a:alpha val="50000"/>
            <a:hueOff val="166193"/>
            <a:satOff val="-3658"/>
            <a:lumOff val="14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7030" tIns="22860" rIns="147030" bIns="22860" numCol="1" spcCol="1270" anchor="ctr" anchorCtr="0">
          <a:noAutofit/>
        </a:bodyPr>
        <a:lstStyle/>
        <a:p>
          <a:pPr marL="0" lvl="0" indent="0" algn="ctr" defTabSz="800100">
            <a:lnSpc>
              <a:spcPct val="90000"/>
            </a:lnSpc>
            <a:spcBef>
              <a:spcPct val="0"/>
            </a:spcBef>
            <a:spcAft>
              <a:spcPct val="35000"/>
            </a:spcAft>
            <a:buNone/>
          </a:pPr>
          <a:r>
            <a:rPr lang="mn-MN" sz="1800" kern="1200" dirty="0">
              <a:latin typeface="Mogul Helios" pitchFamily="2" charset="0"/>
              <a:cs typeface="Times New Roman"/>
            </a:rPr>
            <a:t>Мэргэжлийн хөрөнгө оруулагчдыг нэмэгдүүлэх</a:t>
          </a:r>
          <a:endParaRPr lang="en-US" sz="1800" kern="1200" dirty="0">
            <a:latin typeface="Mogul Helios" pitchFamily="2" charset="0"/>
          </a:endParaRPr>
        </a:p>
      </dsp:txBody>
      <dsp:txXfrm>
        <a:off x="12073790" y="2174452"/>
        <a:ext cx="2397834" cy="2793457"/>
      </dsp:txXfrm>
    </dsp:sp>
  </dsp:spTree>
</dsp:drawing>
</file>

<file path=ppt/diagrams/layout1.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0.24274</cdr:x>
      <cdr:y>0.13488</cdr:y>
    </cdr:from>
    <cdr:to>
      <cdr:x>0.24274</cdr:x>
      <cdr:y>0.60213</cdr:y>
    </cdr:to>
    <cdr:cxnSp macro="">
      <cdr:nvCxnSpPr>
        <cdr:cNvPr id="2" name="Straight Arrow Connector 1">
          <a:extLst xmlns:a="http://schemas.openxmlformats.org/drawingml/2006/main">
            <a:ext uri="{FF2B5EF4-FFF2-40B4-BE49-F238E27FC236}">
              <a16:creationId xmlns:a16="http://schemas.microsoft.com/office/drawing/2014/main" id="{EFA622A7-6A97-6554-0EAB-5875069297F6}"/>
            </a:ext>
          </a:extLst>
        </cdr:cNvPr>
        <cdr:cNvCxnSpPr>
          <a:cxnSpLocks xmlns:a="http://schemas.openxmlformats.org/drawingml/2006/main"/>
        </cdr:cNvCxnSpPr>
      </cdr:nvCxnSpPr>
      <cdr:spPr>
        <a:xfrm xmlns:a="http://schemas.openxmlformats.org/drawingml/2006/main" flipV="1">
          <a:off x="1144169" y="479534"/>
          <a:ext cx="0" cy="1661234"/>
        </a:xfrm>
        <a:prstGeom xmlns:a="http://schemas.openxmlformats.org/drawingml/2006/main" prst="straightConnector1">
          <a:avLst/>
        </a:prstGeom>
        <a:ln xmlns:a="http://schemas.openxmlformats.org/drawingml/2006/main">
          <a:solidFill>
            <a:srgbClr val="384184"/>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0.1875</cdr:x>
      <cdr:y>0.0174</cdr:y>
    </cdr:from>
    <cdr:to>
      <cdr:x>0.3219</cdr:x>
      <cdr:y>0.12994</cdr:y>
    </cdr:to>
    <cdr:sp macro="" textlink="">
      <cdr:nvSpPr>
        <cdr:cNvPr id="4" name="TextBox 25">
          <a:extLst xmlns:a="http://schemas.openxmlformats.org/drawingml/2006/main">
            <a:ext uri="{FF2B5EF4-FFF2-40B4-BE49-F238E27FC236}">
              <a16:creationId xmlns:a16="http://schemas.microsoft.com/office/drawing/2014/main" id="{E083DB15-0F3B-EF5B-956E-0759214AB1DC}"/>
            </a:ext>
          </a:extLst>
        </cdr:cNvPr>
        <cdr:cNvSpPr txBox="1"/>
      </cdr:nvSpPr>
      <cdr:spPr>
        <a:xfrm xmlns:a="http://schemas.openxmlformats.org/drawingml/2006/main">
          <a:off x="883797" y="61854"/>
          <a:ext cx="633502" cy="400116"/>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mn-MN" sz="2000" b="1" dirty="0">
              <a:solidFill>
                <a:srgbClr val="C00000"/>
              </a:solidFill>
              <a:latin typeface="Times New Roman" panose="02020603050405020304" pitchFamily="18" charset="0"/>
              <a:cs typeface="Times New Roman" panose="02020603050405020304" pitchFamily="18" charset="0"/>
            </a:rPr>
            <a:t>3</a:t>
          </a:r>
          <a:r>
            <a:rPr lang="en-US" sz="2000" b="1" dirty="0">
              <a:solidFill>
                <a:srgbClr val="C00000"/>
              </a:solidFill>
              <a:latin typeface="Times New Roman" panose="02020603050405020304" pitchFamily="18" charset="0"/>
              <a:cs typeface="Times New Roman" panose="02020603050405020304" pitchFamily="18" charset="0"/>
            </a:rPr>
            <a:t>.</a:t>
          </a:r>
          <a:r>
            <a:rPr lang="mn-MN" sz="2000" b="1" dirty="0">
              <a:solidFill>
                <a:srgbClr val="C00000"/>
              </a:solidFill>
              <a:latin typeface="Times New Roman" panose="02020603050405020304" pitchFamily="18" charset="0"/>
              <a:cs typeface="Times New Roman" panose="02020603050405020304" pitchFamily="18" charset="0"/>
            </a:rPr>
            <a:t>2</a:t>
          </a:r>
          <a:r>
            <a:rPr lang="en-US" sz="2000" b="1" dirty="0">
              <a:solidFill>
                <a:srgbClr val="C00000"/>
              </a:solidFill>
              <a:latin typeface="Times New Roman" panose="02020603050405020304" pitchFamily="18" charset="0"/>
              <a:cs typeface="Times New Roman" panose="02020603050405020304" pitchFamily="18" charset="0"/>
            </a:rPr>
            <a:t>x</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1D7CD589-7D17-4073-83D8-8E1B49120568}" type="datetimeFigureOut">
              <a:rPr lang="en-US" smtClean="0"/>
              <a:t>10/27/2023</a:t>
            </a:fld>
            <a:endParaRPr lang="en-US"/>
          </a:p>
        </p:txBody>
      </p:sp>
      <p:sp>
        <p:nvSpPr>
          <p:cNvPr id="4" name="Slide Image Placeholder 3"/>
          <p:cNvSpPr>
            <a:spLocks noGrp="1" noRot="1" noChangeAspect="1"/>
          </p:cNvSpPr>
          <p:nvPr>
            <p:ph type="sldImg" idx="2"/>
          </p:nvPr>
        </p:nvSpPr>
        <p:spPr>
          <a:xfrm>
            <a:off x="2354263" y="857250"/>
            <a:ext cx="4435475"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789E4B31-43F4-40F7-86AF-315A4ED6DC88}" type="slidenum">
              <a:rPr lang="en-US" smtClean="0"/>
              <a:t>‹#›</a:t>
            </a:fld>
            <a:endParaRPr lang="en-US"/>
          </a:p>
        </p:txBody>
      </p:sp>
    </p:spTree>
    <p:extLst>
      <p:ext uri="{BB962C8B-B14F-4D97-AF65-F5344CB8AC3E}">
        <p14:creationId xmlns:p14="http://schemas.microsoft.com/office/powerpoint/2010/main" val="1695872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FF9399-A488-4AA8-9B3E-E8F2A6A524D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597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30425" y="933450"/>
            <a:ext cx="4827588" cy="2519363"/>
          </a:xfrm>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
                <a:srgbClr val="FF3300"/>
              </a:buClr>
              <a:buSzTx/>
              <a:buFontTx/>
              <a:buNone/>
              <a:tabLst/>
              <a:defRPr/>
            </a:pPr>
            <a:endParaRPr lang="en-US" strike="noStrike">
              <a:latin typeface="Mogul Helios" panose="020B060402020202020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4FF9399-A488-4AA8-9B3E-E8F2A6A524D3}" type="slidenum">
              <a:rPr lang="en-US" smtClean="0"/>
              <a:t>10</a:t>
            </a:fld>
            <a:endParaRPr lang="en-US"/>
          </a:p>
        </p:txBody>
      </p:sp>
    </p:spTree>
    <p:extLst>
      <p:ext uri="{BB962C8B-B14F-4D97-AF65-F5344CB8AC3E}">
        <p14:creationId xmlns:p14="http://schemas.microsoft.com/office/powerpoint/2010/main" val="681035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30425" y="933450"/>
            <a:ext cx="4827588" cy="2519363"/>
          </a:xfrm>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
                <a:srgbClr val="FF3300"/>
              </a:buClr>
              <a:buSzTx/>
              <a:buFontTx/>
              <a:buNone/>
              <a:tabLst/>
              <a:defRPr/>
            </a:pPr>
            <a:endParaRPr lang="en-US" strike="noStrike">
              <a:latin typeface="Mogul Helios" panose="020B060402020202020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4FF9399-A488-4AA8-9B3E-E8F2A6A524D3}" type="slidenum">
              <a:rPr lang="en-US" smtClean="0"/>
              <a:t>11</a:t>
            </a:fld>
            <a:endParaRPr lang="en-US"/>
          </a:p>
        </p:txBody>
      </p:sp>
    </p:spTree>
    <p:extLst>
      <p:ext uri="{BB962C8B-B14F-4D97-AF65-F5344CB8AC3E}">
        <p14:creationId xmlns:p14="http://schemas.microsoft.com/office/powerpoint/2010/main" val="1545586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30425" y="933450"/>
            <a:ext cx="4827588" cy="2519363"/>
          </a:xfrm>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
                <a:srgbClr val="FF3300"/>
              </a:buClr>
              <a:buSzTx/>
              <a:buFontTx/>
              <a:buNone/>
              <a:tabLst/>
              <a:defRPr/>
            </a:pPr>
            <a:endParaRPr lang="en-US" strike="noStrike" dirty="0">
              <a:latin typeface="Mogul Helios" panose="020B060402020202020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4FF9399-A488-4AA8-9B3E-E8F2A6A524D3}" type="slidenum">
              <a:rPr lang="en-US" smtClean="0"/>
              <a:t>12</a:t>
            </a:fld>
            <a:endParaRPr lang="en-US"/>
          </a:p>
        </p:txBody>
      </p:sp>
    </p:spTree>
    <p:extLst>
      <p:ext uri="{BB962C8B-B14F-4D97-AF65-F5344CB8AC3E}">
        <p14:creationId xmlns:p14="http://schemas.microsoft.com/office/powerpoint/2010/main" val="1988730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30425" y="933450"/>
            <a:ext cx="4827588" cy="2519363"/>
          </a:xfrm>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
                <a:srgbClr val="FF3300"/>
              </a:buClr>
              <a:buSzTx/>
              <a:buFontTx/>
              <a:buNone/>
              <a:tabLst/>
              <a:defRPr/>
            </a:pPr>
            <a:endParaRPr lang="en-US" strike="noStrike">
              <a:latin typeface="Mogul Helios" panose="020B060402020202020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4FF9399-A488-4AA8-9B3E-E8F2A6A524D3}" type="slidenum">
              <a:rPr lang="en-US" smtClean="0"/>
              <a:t>13</a:t>
            </a:fld>
            <a:endParaRPr lang="en-US"/>
          </a:p>
        </p:txBody>
      </p:sp>
    </p:spTree>
    <p:extLst>
      <p:ext uri="{BB962C8B-B14F-4D97-AF65-F5344CB8AC3E}">
        <p14:creationId xmlns:p14="http://schemas.microsoft.com/office/powerpoint/2010/main" val="2458725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30425" y="933450"/>
            <a:ext cx="4827588" cy="2519363"/>
          </a:xfrm>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
                <a:srgbClr val="FF3300"/>
              </a:buClr>
              <a:buSzTx/>
              <a:buFontTx/>
              <a:buNone/>
              <a:tabLst/>
              <a:defRPr/>
            </a:pPr>
            <a:endParaRPr lang="en-US" strike="noStrike">
              <a:latin typeface="Mogul Helios" panose="020B060402020202020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4FF9399-A488-4AA8-9B3E-E8F2A6A524D3}" type="slidenum">
              <a:rPr lang="en-US" smtClean="0"/>
              <a:t>14</a:t>
            </a:fld>
            <a:endParaRPr lang="en-US"/>
          </a:p>
        </p:txBody>
      </p:sp>
    </p:spTree>
    <p:extLst>
      <p:ext uri="{BB962C8B-B14F-4D97-AF65-F5344CB8AC3E}">
        <p14:creationId xmlns:p14="http://schemas.microsoft.com/office/powerpoint/2010/main" val="42647507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857250"/>
            <a:ext cx="4435475" cy="2314575"/>
          </a:xfrm>
        </p:spPr>
      </p:sp>
      <p:sp>
        <p:nvSpPr>
          <p:cNvPr id="3" name="Notes Placeholder 2"/>
          <p:cNvSpPr>
            <a:spLocks noGrp="1"/>
          </p:cNvSpPr>
          <p:nvPr>
            <p:ph type="body" idx="1"/>
          </p:nvPr>
        </p:nvSpPr>
        <p:spPr/>
        <p:txBody>
          <a:bodyPr/>
          <a:lstStyle/>
          <a:p>
            <a:endParaRPr lang="mn-MN"/>
          </a:p>
        </p:txBody>
      </p:sp>
    </p:spTree>
    <p:extLst>
      <p:ext uri="{BB962C8B-B14F-4D97-AF65-F5344CB8AC3E}">
        <p14:creationId xmlns:p14="http://schemas.microsoft.com/office/powerpoint/2010/main" val="1652891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30425" y="933450"/>
            <a:ext cx="4827588" cy="2519363"/>
          </a:xfrm>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
                <a:srgbClr val="FF3300"/>
              </a:buClr>
              <a:buSzTx/>
              <a:buFontTx/>
              <a:buNone/>
              <a:tabLst/>
              <a:defRPr/>
            </a:pPr>
            <a:endParaRPr lang="en-US" strike="noStrike" dirty="0">
              <a:latin typeface="Mogul Helios" panose="020B060402020202020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4FF9399-A488-4AA8-9B3E-E8F2A6A524D3}" type="slidenum">
              <a:rPr lang="en-US" smtClean="0"/>
              <a:t>2</a:t>
            </a:fld>
            <a:endParaRPr lang="en-US"/>
          </a:p>
        </p:txBody>
      </p:sp>
    </p:spTree>
    <p:extLst>
      <p:ext uri="{BB962C8B-B14F-4D97-AF65-F5344CB8AC3E}">
        <p14:creationId xmlns:p14="http://schemas.microsoft.com/office/powerpoint/2010/main" val="3085175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30425" y="933450"/>
            <a:ext cx="4827588" cy="2519363"/>
          </a:xfrm>
        </p:spPr>
      </p:sp>
      <p:sp>
        <p:nvSpPr>
          <p:cNvPr id="3" name="Notes Placeholder 2"/>
          <p:cNvSpPr>
            <a:spLocks noGrp="1"/>
          </p:cNvSpPr>
          <p:nvPr>
            <p:ph type="body" idx="1"/>
          </p:nvPr>
        </p:nvSpPr>
        <p:spPr/>
        <p:txBody>
          <a:bodyPr/>
          <a:lstStyle/>
          <a:p>
            <a:pPr algn="just"/>
            <a:r>
              <a:rPr lang="en-US" dirty="0"/>
              <a:t>1991.01.18 – МХБ </a:t>
            </a:r>
            <a:r>
              <a:rPr lang="en-US" dirty="0" err="1"/>
              <a:t>байгуулагдсан</a:t>
            </a:r>
            <a:r>
              <a:rPr lang="en-US" dirty="0"/>
              <a:t> /</a:t>
            </a:r>
            <a:r>
              <a:rPr lang="en-US" dirty="0" err="1"/>
              <a:t>Монгол</a:t>
            </a:r>
            <a:r>
              <a:rPr lang="en-US" dirty="0"/>
              <a:t> </a:t>
            </a:r>
            <a:r>
              <a:rPr lang="en-US" dirty="0" err="1"/>
              <a:t>Улсын</a:t>
            </a:r>
            <a:r>
              <a:rPr lang="en-US" dirty="0"/>
              <a:t> </a:t>
            </a:r>
            <a:r>
              <a:rPr lang="en-US" dirty="0" err="1"/>
              <a:t>Засгийн</a:t>
            </a:r>
            <a:r>
              <a:rPr lang="en-US" dirty="0"/>
              <a:t> </a:t>
            </a:r>
            <a:r>
              <a:rPr lang="en-US" dirty="0" err="1"/>
              <a:t>газрын</a:t>
            </a:r>
            <a:r>
              <a:rPr lang="en-US" dirty="0"/>
              <a:t> 1991 </a:t>
            </a:r>
            <a:r>
              <a:rPr lang="en-US" dirty="0" err="1"/>
              <a:t>оны</a:t>
            </a:r>
            <a:r>
              <a:rPr lang="en-US" dirty="0"/>
              <a:t> 22 </a:t>
            </a:r>
            <a:r>
              <a:rPr lang="en-US" dirty="0" err="1"/>
              <a:t>дугаар</a:t>
            </a:r>
            <a:r>
              <a:rPr lang="en-US" dirty="0"/>
              <a:t> </a:t>
            </a:r>
            <a:r>
              <a:rPr lang="en-US" dirty="0" err="1"/>
              <a:t>тогтоолоор</a:t>
            </a:r>
            <a:r>
              <a:rPr lang="en-US" dirty="0"/>
              <a:t> </a:t>
            </a:r>
            <a:r>
              <a:rPr lang="en-US" dirty="0" err="1"/>
              <a:t>улсын</a:t>
            </a:r>
            <a:r>
              <a:rPr lang="en-US" dirty="0"/>
              <a:t> </a:t>
            </a:r>
            <a:r>
              <a:rPr lang="en-US" dirty="0" err="1"/>
              <a:t>өмч</a:t>
            </a:r>
            <a:r>
              <a:rPr lang="en-US" dirty="0"/>
              <a:t> </a:t>
            </a:r>
            <a:r>
              <a:rPr lang="en-US" dirty="0" err="1"/>
              <a:t>хувьчлалын</a:t>
            </a:r>
            <a:r>
              <a:rPr lang="en-US" dirty="0"/>
              <a:t> </a:t>
            </a:r>
            <a:r>
              <a:rPr lang="en-US" dirty="0" err="1"/>
              <a:t>ажлыг</a:t>
            </a:r>
            <a:r>
              <a:rPr lang="en-US" dirty="0"/>
              <a:t> </a:t>
            </a:r>
            <a:r>
              <a:rPr lang="en-US" dirty="0" err="1"/>
              <a:t>эхлүүлэх</a:t>
            </a:r>
            <a:r>
              <a:rPr lang="en-US" dirty="0"/>
              <a:t>, </a:t>
            </a:r>
            <a:r>
              <a:rPr lang="en-US" dirty="0" err="1"/>
              <a:t>цаашид</a:t>
            </a:r>
            <a:r>
              <a:rPr lang="en-US" dirty="0"/>
              <a:t> </a:t>
            </a:r>
            <a:r>
              <a:rPr lang="en-US" dirty="0" err="1"/>
              <a:t>үнэт</a:t>
            </a:r>
            <a:r>
              <a:rPr lang="en-US" dirty="0"/>
              <a:t> </a:t>
            </a:r>
            <a:r>
              <a:rPr lang="en-US" dirty="0" err="1"/>
              <a:t>цаасны</a:t>
            </a:r>
            <a:r>
              <a:rPr lang="en-US" dirty="0"/>
              <a:t> </a:t>
            </a:r>
            <a:r>
              <a:rPr lang="en-US" dirty="0" err="1"/>
              <a:t>зах</a:t>
            </a:r>
            <a:r>
              <a:rPr lang="en-US" dirty="0"/>
              <a:t> </a:t>
            </a:r>
            <a:r>
              <a:rPr lang="en-US" dirty="0" err="1"/>
              <a:t>зээлийг</a:t>
            </a:r>
            <a:r>
              <a:rPr lang="en-US" dirty="0"/>
              <a:t> </a:t>
            </a:r>
            <a:r>
              <a:rPr lang="en-US" dirty="0" err="1"/>
              <a:t>хөгжүүлэх</a:t>
            </a:r>
            <a:r>
              <a:rPr lang="en-US" dirty="0"/>
              <a:t> </a:t>
            </a:r>
            <a:r>
              <a:rPr lang="en-US" dirty="0" err="1"/>
              <a:t>зорилгоор</a:t>
            </a:r>
            <a:r>
              <a:rPr lang="en-US" dirty="0"/>
              <a:t> </a:t>
            </a:r>
            <a:r>
              <a:rPr lang="en-US" dirty="0" err="1"/>
              <a:t>Монголын</a:t>
            </a:r>
            <a:r>
              <a:rPr lang="en-US" dirty="0"/>
              <a:t> </a:t>
            </a:r>
            <a:r>
              <a:rPr lang="en-US" dirty="0" err="1"/>
              <a:t>хөрөнгийн</a:t>
            </a:r>
            <a:r>
              <a:rPr lang="en-US" dirty="0"/>
              <a:t> </a:t>
            </a:r>
            <a:r>
              <a:rPr lang="en-US" dirty="0" err="1"/>
              <a:t>биржийг</a:t>
            </a:r>
            <a:r>
              <a:rPr lang="en-US" dirty="0"/>
              <a:t> </a:t>
            </a:r>
            <a:r>
              <a:rPr lang="en-US" dirty="0" err="1"/>
              <a:t>үүсгэн</a:t>
            </a:r>
            <a:r>
              <a:rPr lang="en-US" dirty="0"/>
              <a:t> </a:t>
            </a:r>
            <a:r>
              <a:rPr lang="en-US" dirty="0" err="1"/>
              <a:t>байгуулав</a:t>
            </a:r>
            <a:r>
              <a:rPr lang="en-US" dirty="0"/>
              <a:t>./</a:t>
            </a:r>
          </a:p>
          <a:p>
            <a:pPr algn="just"/>
            <a:r>
              <a:rPr lang="en-US" dirty="0"/>
              <a:t>1992 – </a:t>
            </a:r>
            <a:r>
              <a:rPr lang="en-US" dirty="0" err="1"/>
              <a:t>Өмч</a:t>
            </a:r>
            <a:r>
              <a:rPr lang="en-US" dirty="0"/>
              <a:t> </a:t>
            </a:r>
            <a:r>
              <a:rPr lang="en-US" dirty="0" err="1"/>
              <a:t>хувьчлал</a:t>
            </a:r>
            <a:r>
              <a:rPr lang="en-US" dirty="0"/>
              <a:t> /</a:t>
            </a:r>
            <a:r>
              <a:rPr lang="en-US" dirty="0" err="1"/>
              <a:t>Энэ</a:t>
            </a:r>
            <a:r>
              <a:rPr lang="en-US" dirty="0"/>
              <a:t> </a:t>
            </a:r>
            <a:r>
              <a:rPr lang="en-US" dirty="0" err="1"/>
              <a:t>ажлын</a:t>
            </a:r>
            <a:r>
              <a:rPr lang="en-US" dirty="0"/>
              <a:t> </a:t>
            </a:r>
            <a:r>
              <a:rPr lang="en-US" dirty="0" err="1"/>
              <a:t>үр</a:t>
            </a:r>
            <a:r>
              <a:rPr lang="en-US" dirty="0"/>
              <a:t> </a:t>
            </a:r>
            <a:r>
              <a:rPr lang="en-US" dirty="0" err="1"/>
              <a:t>дүнд</a:t>
            </a:r>
            <a:r>
              <a:rPr lang="en-US" dirty="0"/>
              <a:t> 466 </a:t>
            </a:r>
            <a:r>
              <a:rPr lang="en-US" dirty="0" err="1"/>
              <a:t>хувьцаат</a:t>
            </a:r>
            <a:r>
              <a:rPr lang="en-US" dirty="0"/>
              <a:t> </a:t>
            </a:r>
            <a:r>
              <a:rPr lang="en-US" dirty="0" err="1"/>
              <a:t>компани</a:t>
            </a:r>
            <a:r>
              <a:rPr lang="en-US" dirty="0"/>
              <a:t>, 1297 </a:t>
            </a:r>
            <a:r>
              <a:rPr lang="en-US" dirty="0" err="1"/>
              <a:t>бүрэн</a:t>
            </a:r>
            <a:r>
              <a:rPr lang="en-US" dirty="0"/>
              <a:t> </a:t>
            </a:r>
            <a:r>
              <a:rPr lang="en-US" dirty="0" err="1"/>
              <a:t>бус</a:t>
            </a:r>
            <a:r>
              <a:rPr lang="en-US" dirty="0"/>
              <a:t> </a:t>
            </a:r>
            <a:r>
              <a:rPr lang="en-US" dirty="0" err="1"/>
              <a:t>хариуцлагатай</a:t>
            </a:r>
            <a:r>
              <a:rPr lang="en-US" dirty="0"/>
              <a:t> </a:t>
            </a:r>
            <a:r>
              <a:rPr lang="en-US" dirty="0" err="1"/>
              <a:t>компани</a:t>
            </a:r>
            <a:r>
              <a:rPr lang="en-US" dirty="0"/>
              <a:t>, 1907 </a:t>
            </a:r>
            <a:r>
              <a:rPr lang="en-US" dirty="0" err="1"/>
              <a:t>хоршоо</a:t>
            </a:r>
            <a:r>
              <a:rPr lang="en-US" dirty="0"/>
              <a:t>, 850 </a:t>
            </a:r>
            <a:r>
              <a:rPr lang="en-US" dirty="0" err="1"/>
              <a:t>хувиараа</a:t>
            </a:r>
            <a:r>
              <a:rPr lang="en-US" dirty="0"/>
              <a:t> </a:t>
            </a:r>
            <a:r>
              <a:rPr lang="en-US" dirty="0" err="1"/>
              <a:t>эрхлэх</a:t>
            </a:r>
            <a:r>
              <a:rPr lang="en-US" dirty="0"/>
              <a:t> </a:t>
            </a:r>
            <a:r>
              <a:rPr lang="en-US" dirty="0" err="1"/>
              <a:t>аж</a:t>
            </a:r>
            <a:r>
              <a:rPr lang="en-US" dirty="0"/>
              <a:t> </a:t>
            </a:r>
            <a:r>
              <a:rPr lang="en-US" dirty="0" err="1"/>
              <a:t>ахуй</a:t>
            </a:r>
            <a:r>
              <a:rPr lang="en-US" dirty="0"/>
              <a:t> </a:t>
            </a:r>
            <a:r>
              <a:rPr lang="en-US" dirty="0" err="1"/>
              <a:t>бий</a:t>
            </a:r>
            <a:r>
              <a:rPr lang="en-US" dirty="0"/>
              <a:t> </a:t>
            </a:r>
            <a:r>
              <a:rPr lang="en-US" dirty="0" err="1"/>
              <a:t>болжээ</a:t>
            </a:r>
            <a:r>
              <a:rPr lang="en-US" dirty="0"/>
              <a:t>. /</a:t>
            </a:r>
            <a:r>
              <a:rPr lang="en-US" dirty="0" err="1"/>
              <a:t>Монгол</a:t>
            </a:r>
            <a:r>
              <a:rPr lang="en-US" dirty="0"/>
              <a:t> </a:t>
            </a:r>
            <a:r>
              <a:rPr lang="en-US" dirty="0" err="1"/>
              <a:t>Улсын</a:t>
            </a:r>
            <a:r>
              <a:rPr lang="en-US" dirty="0"/>
              <a:t> </a:t>
            </a:r>
            <a:r>
              <a:rPr lang="en-US" dirty="0" err="1"/>
              <a:t>Их</a:t>
            </a:r>
            <a:r>
              <a:rPr lang="en-US" dirty="0"/>
              <a:t> </a:t>
            </a:r>
            <a:r>
              <a:rPr lang="en-US" dirty="0" err="1"/>
              <a:t>хурлын</a:t>
            </a:r>
            <a:r>
              <a:rPr lang="en-US" dirty="0"/>
              <a:t> 1995 </a:t>
            </a:r>
            <a:r>
              <a:rPr lang="en-US" dirty="0" err="1"/>
              <a:t>оны</a:t>
            </a:r>
            <a:r>
              <a:rPr lang="en-US" dirty="0"/>
              <a:t> </a:t>
            </a:r>
            <a:r>
              <a:rPr lang="en-US" dirty="0" err="1"/>
              <a:t>Өмч</a:t>
            </a:r>
            <a:r>
              <a:rPr lang="en-US" dirty="0"/>
              <a:t> </a:t>
            </a:r>
            <a:r>
              <a:rPr lang="en-US" dirty="0" err="1"/>
              <a:t>хувьчлалын</a:t>
            </a:r>
            <a:r>
              <a:rPr lang="en-US" dirty="0"/>
              <a:t> </a:t>
            </a:r>
            <a:r>
              <a:rPr lang="en-US" dirty="0" err="1"/>
              <a:t>тухай</a:t>
            </a:r>
            <a:r>
              <a:rPr lang="en-US" dirty="0"/>
              <a:t> 11 </a:t>
            </a:r>
            <a:r>
              <a:rPr lang="en-US" dirty="0" err="1"/>
              <a:t>дүгээр</a:t>
            </a:r>
            <a:r>
              <a:rPr lang="en-US" dirty="0"/>
              <a:t> </a:t>
            </a:r>
            <a:r>
              <a:rPr lang="en-US" dirty="0" err="1"/>
              <a:t>тогтоол</a:t>
            </a:r>
            <a:r>
              <a:rPr lang="en-US" dirty="0"/>
              <a:t>/ </a:t>
            </a:r>
            <a:r>
              <a:rPr lang="en-US" dirty="0" err="1"/>
              <a:t>Өмч</a:t>
            </a:r>
            <a:r>
              <a:rPr lang="en-US" dirty="0"/>
              <a:t> </a:t>
            </a:r>
            <a:r>
              <a:rPr lang="en-US" dirty="0" err="1"/>
              <a:t>хувьчлалын</a:t>
            </a:r>
            <a:r>
              <a:rPr lang="en-US" dirty="0"/>
              <a:t> </a:t>
            </a:r>
            <a:r>
              <a:rPr lang="en-US" dirty="0" err="1"/>
              <a:t>явцад</a:t>
            </a:r>
            <a:r>
              <a:rPr lang="en-US" dirty="0"/>
              <a:t> </a:t>
            </a:r>
            <a:r>
              <a:rPr lang="en-US" dirty="0" err="1"/>
              <a:t>нийт</a:t>
            </a:r>
            <a:r>
              <a:rPr lang="en-US" dirty="0"/>
              <a:t> 1.9 </a:t>
            </a:r>
            <a:r>
              <a:rPr lang="en-US" dirty="0" err="1"/>
              <a:t>сая</a:t>
            </a:r>
            <a:r>
              <a:rPr lang="en-US" dirty="0"/>
              <a:t> </a:t>
            </a:r>
            <a:r>
              <a:rPr lang="en-US" dirty="0" err="1"/>
              <a:t>гаруй</a:t>
            </a:r>
            <a:r>
              <a:rPr lang="en-US" dirty="0"/>
              <a:t> </a:t>
            </a:r>
            <a:r>
              <a:rPr lang="en-US" dirty="0" err="1"/>
              <a:t>хүнд</a:t>
            </a:r>
            <a:r>
              <a:rPr lang="en-US" dirty="0"/>
              <a:t> </a:t>
            </a:r>
            <a:r>
              <a:rPr lang="en-US" dirty="0" err="1"/>
              <a:t>хөрөнгө</a:t>
            </a:r>
            <a:r>
              <a:rPr lang="en-US" dirty="0"/>
              <a:t> </a:t>
            </a:r>
            <a:r>
              <a:rPr lang="en-US" dirty="0" err="1"/>
              <a:t>оруулалтын</a:t>
            </a:r>
            <a:r>
              <a:rPr lang="en-US" dirty="0"/>
              <a:t> </a:t>
            </a:r>
            <a:r>
              <a:rPr lang="en-US" dirty="0" err="1"/>
              <a:t>эрхийн</a:t>
            </a:r>
            <a:r>
              <a:rPr lang="en-US" dirty="0"/>
              <a:t> </a:t>
            </a:r>
            <a:r>
              <a:rPr lang="en-US" dirty="0" err="1"/>
              <a:t>бичиг</a:t>
            </a:r>
            <a:r>
              <a:rPr lang="en-US" dirty="0"/>
              <a:t> </a:t>
            </a:r>
            <a:r>
              <a:rPr lang="en-US" dirty="0" err="1"/>
              <a:t>олгож</a:t>
            </a:r>
            <a:r>
              <a:rPr lang="en-US" dirty="0"/>
              <a:t>, 17.4 </a:t>
            </a:r>
            <a:r>
              <a:rPr lang="en-US" dirty="0" err="1"/>
              <a:t>тэрбум</a:t>
            </a:r>
            <a:r>
              <a:rPr lang="en-US" dirty="0"/>
              <a:t> </a:t>
            </a:r>
            <a:r>
              <a:rPr lang="en-US" dirty="0" err="1"/>
              <a:t>төгрөгийн</a:t>
            </a:r>
            <a:r>
              <a:rPr lang="en-US" dirty="0"/>
              <a:t> </a:t>
            </a:r>
            <a:r>
              <a:rPr lang="en-US" dirty="0" err="1"/>
              <a:t>үнэ</a:t>
            </a:r>
            <a:r>
              <a:rPr lang="en-US" dirty="0"/>
              <a:t> </a:t>
            </a:r>
            <a:r>
              <a:rPr lang="en-US" dirty="0" err="1"/>
              <a:t>бүхий</a:t>
            </a:r>
            <a:r>
              <a:rPr lang="en-US" dirty="0"/>
              <a:t> </a:t>
            </a:r>
            <a:r>
              <a:rPr lang="en-US" dirty="0" err="1"/>
              <a:t>хөрөнгө</a:t>
            </a:r>
            <a:r>
              <a:rPr lang="en-US" dirty="0"/>
              <a:t> </a:t>
            </a:r>
            <a:r>
              <a:rPr lang="en-US" dirty="0" err="1"/>
              <a:t>хувьчлагдан</a:t>
            </a:r>
            <a:r>
              <a:rPr lang="en-US" dirty="0"/>
              <a:t>, 1.1 </a:t>
            </a:r>
            <a:r>
              <a:rPr lang="en-US" dirty="0" err="1"/>
              <a:t>сая</a:t>
            </a:r>
            <a:r>
              <a:rPr lang="en-US" dirty="0"/>
              <a:t> </a:t>
            </a:r>
            <a:r>
              <a:rPr lang="en-US" dirty="0" err="1"/>
              <a:t>гаруй</a:t>
            </a:r>
            <a:r>
              <a:rPr lang="en-US" dirty="0"/>
              <a:t> </a:t>
            </a:r>
            <a:r>
              <a:rPr lang="en-US" dirty="0" err="1"/>
              <a:t>иргэд</a:t>
            </a:r>
            <a:r>
              <a:rPr lang="en-US" dirty="0"/>
              <a:t> </a:t>
            </a:r>
            <a:r>
              <a:rPr lang="en-US" dirty="0" err="1"/>
              <a:t>хөрөнгийн</a:t>
            </a:r>
            <a:r>
              <a:rPr lang="en-US" dirty="0"/>
              <a:t> </a:t>
            </a:r>
            <a:r>
              <a:rPr lang="en-US" dirty="0" err="1"/>
              <a:t>биржээр</a:t>
            </a:r>
            <a:r>
              <a:rPr lang="en-US" dirty="0"/>
              <a:t> </a:t>
            </a:r>
            <a:r>
              <a:rPr lang="en-US" dirty="0" err="1"/>
              <a:t>дамжуулан</a:t>
            </a:r>
            <a:r>
              <a:rPr lang="en-US" dirty="0"/>
              <a:t> </a:t>
            </a:r>
            <a:r>
              <a:rPr lang="en-US" dirty="0" err="1"/>
              <a:t>хувьцаа</a:t>
            </a:r>
            <a:r>
              <a:rPr lang="en-US" dirty="0"/>
              <a:t> </a:t>
            </a:r>
            <a:r>
              <a:rPr lang="en-US" dirty="0" err="1"/>
              <a:t>эзэмшигч</a:t>
            </a:r>
            <a:r>
              <a:rPr lang="en-US" dirty="0"/>
              <a:t> </a:t>
            </a:r>
            <a:r>
              <a:rPr lang="en-US" dirty="0" err="1"/>
              <a:t>болжээ</a:t>
            </a:r>
            <a:r>
              <a:rPr lang="en-US" dirty="0"/>
              <a:t>. </a:t>
            </a:r>
            <a:r>
              <a:rPr lang="en-US" dirty="0" err="1"/>
              <a:t>Янз</a:t>
            </a:r>
            <a:r>
              <a:rPr lang="en-US" dirty="0"/>
              <a:t> </a:t>
            </a:r>
            <a:r>
              <a:rPr lang="en-US" dirty="0" err="1"/>
              <a:t>бүрийн</a:t>
            </a:r>
            <a:r>
              <a:rPr lang="en-US" dirty="0"/>
              <a:t> </a:t>
            </a:r>
            <a:r>
              <a:rPr lang="en-US" dirty="0" err="1"/>
              <a:t>шалтгаанаар</a:t>
            </a:r>
            <a:r>
              <a:rPr lang="en-US" dirty="0"/>
              <a:t> 113 </a:t>
            </a:r>
            <a:r>
              <a:rPr lang="en-US" dirty="0" err="1"/>
              <a:t>мянган</a:t>
            </a:r>
            <a:r>
              <a:rPr lang="en-US" dirty="0"/>
              <a:t> </a:t>
            </a:r>
            <a:r>
              <a:rPr lang="en-US" dirty="0" err="1"/>
              <a:t>хүн</a:t>
            </a:r>
            <a:r>
              <a:rPr lang="en-US" dirty="0"/>
              <a:t> </a:t>
            </a:r>
            <a:r>
              <a:rPr lang="en-US" dirty="0" err="1"/>
              <a:t>хөрөнгө</a:t>
            </a:r>
            <a:r>
              <a:rPr lang="en-US" dirty="0"/>
              <a:t> </a:t>
            </a:r>
            <a:r>
              <a:rPr lang="en-US" dirty="0" err="1"/>
              <a:t>оруулалтын</a:t>
            </a:r>
            <a:r>
              <a:rPr lang="en-US" dirty="0"/>
              <a:t> </a:t>
            </a:r>
            <a:r>
              <a:rPr lang="en-US" dirty="0" err="1"/>
              <a:t>эрхийн</a:t>
            </a:r>
            <a:r>
              <a:rPr lang="en-US" dirty="0"/>
              <a:t> </a:t>
            </a:r>
            <a:r>
              <a:rPr lang="en-US" dirty="0" err="1"/>
              <a:t>бичиг</a:t>
            </a:r>
            <a:r>
              <a:rPr lang="en-US" dirty="0"/>
              <a:t> </a:t>
            </a:r>
            <a:r>
              <a:rPr lang="en-US" dirty="0" err="1"/>
              <a:t>авалгүй</a:t>
            </a:r>
            <a:r>
              <a:rPr lang="en-US" dirty="0"/>
              <a:t> </a:t>
            </a:r>
            <a:r>
              <a:rPr lang="en-US" dirty="0" err="1"/>
              <a:t>үлджээ</a:t>
            </a:r>
            <a:r>
              <a:rPr lang="en-US" dirty="0"/>
              <a:t>./</a:t>
            </a:r>
          </a:p>
          <a:p>
            <a:pPr algn="just"/>
            <a:r>
              <a:rPr lang="en-US" dirty="0"/>
              <a:t>1994.09.26 – </a:t>
            </a:r>
            <a:r>
              <a:rPr lang="en-US" dirty="0" err="1"/>
              <a:t>Үнэт</a:t>
            </a:r>
            <a:r>
              <a:rPr lang="en-US" dirty="0"/>
              <a:t> </a:t>
            </a:r>
            <a:r>
              <a:rPr lang="en-US" dirty="0" err="1"/>
              <a:t>цаасны</a:t>
            </a:r>
            <a:r>
              <a:rPr lang="en-US" dirty="0"/>
              <a:t> </a:t>
            </a:r>
            <a:r>
              <a:rPr lang="en-US" dirty="0" err="1"/>
              <a:t>тухай</a:t>
            </a:r>
            <a:r>
              <a:rPr lang="en-US" dirty="0"/>
              <a:t> </a:t>
            </a:r>
            <a:r>
              <a:rPr lang="en-US" dirty="0" err="1"/>
              <a:t>хууль</a:t>
            </a:r>
            <a:r>
              <a:rPr lang="en-US" dirty="0"/>
              <a:t> </a:t>
            </a:r>
            <a:r>
              <a:rPr lang="en-US" dirty="0" err="1"/>
              <a:t>баталсан</a:t>
            </a:r>
            <a:r>
              <a:rPr lang="en-US" dirty="0"/>
              <a:t>. </a:t>
            </a:r>
          </a:p>
          <a:p>
            <a:pPr algn="just"/>
            <a:r>
              <a:rPr lang="en-US" dirty="0"/>
              <a:t>1994.11.14 – </a:t>
            </a:r>
            <a:r>
              <a:rPr lang="en-US" dirty="0" err="1"/>
              <a:t>Үнэт</a:t>
            </a:r>
            <a:r>
              <a:rPr lang="en-US" dirty="0"/>
              <a:t> </a:t>
            </a:r>
            <a:r>
              <a:rPr lang="en-US" dirty="0" err="1"/>
              <a:t>цаасны</a:t>
            </a:r>
            <a:r>
              <a:rPr lang="en-US" dirty="0"/>
              <a:t> </a:t>
            </a:r>
            <a:r>
              <a:rPr lang="en-US" dirty="0" err="1"/>
              <a:t>хороог</a:t>
            </a:r>
            <a:r>
              <a:rPr lang="en-US" dirty="0"/>
              <a:t> </a:t>
            </a:r>
            <a:r>
              <a:rPr lang="en-US" dirty="0" err="1"/>
              <a:t>байгуулсан</a:t>
            </a:r>
            <a:r>
              <a:rPr lang="en-US" dirty="0"/>
              <a:t>.</a:t>
            </a:r>
          </a:p>
          <a:p>
            <a:pPr algn="just"/>
            <a:r>
              <a:rPr lang="en-US" dirty="0"/>
              <a:t>1991-1995 – </a:t>
            </a:r>
            <a:r>
              <a:rPr lang="en-US" dirty="0" err="1"/>
              <a:t>Брокер</a:t>
            </a:r>
            <a:r>
              <a:rPr lang="en-US" dirty="0"/>
              <a:t> </a:t>
            </a:r>
            <a:r>
              <a:rPr lang="en-US" dirty="0" err="1"/>
              <a:t>дилерийн</a:t>
            </a:r>
            <a:r>
              <a:rPr lang="en-US" dirty="0"/>
              <a:t> </a:t>
            </a:r>
            <a:r>
              <a:rPr lang="en-US" dirty="0" err="1"/>
              <a:t>компаниуд</a:t>
            </a:r>
            <a:r>
              <a:rPr lang="en-US" dirty="0"/>
              <a:t> </a:t>
            </a:r>
            <a:r>
              <a:rPr lang="en-US" dirty="0" err="1"/>
              <a:t>бий</a:t>
            </a:r>
            <a:r>
              <a:rPr lang="en-US" dirty="0"/>
              <a:t> </a:t>
            </a:r>
            <a:r>
              <a:rPr lang="en-US" dirty="0" err="1"/>
              <a:t>болов</a:t>
            </a:r>
            <a:r>
              <a:rPr lang="en-US" dirty="0"/>
              <a:t> /МХБ-с 1991.06.26-ны </a:t>
            </a:r>
            <a:r>
              <a:rPr lang="en-US" dirty="0" err="1"/>
              <a:t>өдрөөс</a:t>
            </a:r>
            <a:r>
              <a:rPr lang="en-US" dirty="0"/>
              <a:t>  </a:t>
            </a:r>
            <a:r>
              <a:rPr lang="en-US" dirty="0" err="1"/>
              <a:t>үнэт</a:t>
            </a:r>
            <a:r>
              <a:rPr lang="en-US" dirty="0"/>
              <a:t> </a:t>
            </a:r>
            <a:r>
              <a:rPr lang="en-US" dirty="0" err="1"/>
              <a:t>цаас</a:t>
            </a:r>
            <a:r>
              <a:rPr lang="en-US" dirty="0"/>
              <a:t>, </a:t>
            </a:r>
            <a:r>
              <a:rPr lang="en-US" dirty="0" err="1"/>
              <a:t>хөрөнгийн</a:t>
            </a:r>
            <a:r>
              <a:rPr lang="en-US" dirty="0"/>
              <a:t> </a:t>
            </a:r>
            <a:r>
              <a:rPr lang="en-US" dirty="0" err="1"/>
              <a:t>зах</a:t>
            </a:r>
            <a:r>
              <a:rPr lang="en-US" dirty="0"/>
              <a:t> </a:t>
            </a:r>
            <a:r>
              <a:rPr lang="en-US" dirty="0" err="1"/>
              <a:t>зээлийн</a:t>
            </a:r>
            <a:r>
              <a:rPr lang="en-US" dirty="0"/>
              <a:t> </a:t>
            </a:r>
            <a:r>
              <a:rPr lang="en-US" dirty="0" err="1"/>
              <a:t>түргэвчилсан</a:t>
            </a:r>
            <a:r>
              <a:rPr lang="en-US" dirty="0"/>
              <a:t> </a:t>
            </a:r>
            <a:r>
              <a:rPr lang="en-US" dirty="0" err="1"/>
              <a:t>сургалтыг</a:t>
            </a:r>
            <a:r>
              <a:rPr lang="en-US" dirty="0"/>
              <a:t> </a:t>
            </a:r>
            <a:r>
              <a:rPr lang="en-US" dirty="0" err="1"/>
              <a:t>хоёр</a:t>
            </a:r>
            <a:r>
              <a:rPr lang="en-US" dirty="0"/>
              <a:t> </a:t>
            </a:r>
            <a:r>
              <a:rPr lang="en-US" dirty="0" err="1"/>
              <a:t>сарын</a:t>
            </a:r>
            <a:r>
              <a:rPr lang="en-US" dirty="0"/>
              <a:t> </a:t>
            </a:r>
            <a:r>
              <a:rPr lang="en-US" dirty="0" err="1"/>
              <a:t>хугацаанд</a:t>
            </a:r>
            <a:r>
              <a:rPr lang="en-US" dirty="0"/>
              <a:t> </a:t>
            </a:r>
            <a:r>
              <a:rPr lang="en-US" dirty="0" err="1"/>
              <a:t>зохион</a:t>
            </a:r>
            <a:r>
              <a:rPr lang="en-US" dirty="0"/>
              <a:t> </a:t>
            </a:r>
            <a:r>
              <a:rPr lang="en-US" dirty="0" err="1"/>
              <a:t>байгуулсан</a:t>
            </a:r>
            <a:r>
              <a:rPr lang="en-US" dirty="0"/>
              <a:t>. 21 </a:t>
            </a:r>
            <a:r>
              <a:rPr lang="en-US" dirty="0" err="1"/>
              <a:t>аймагт</a:t>
            </a:r>
            <a:r>
              <a:rPr lang="en-US" dirty="0"/>
              <a:t> </a:t>
            </a:r>
            <a:r>
              <a:rPr lang="en-US" dirty="0" err="1"/>
              <a:t>тус</a:t>
            </a:r>
            <a:r>
              <a:rPr lang="en-US" dirty="0"/>
              <a:t> </a:t>
            </a:r>
            <a:r>
              <a:rPr lang="en-US" dirty="0" err="1"/>
              <a:t>бүр</a:t>
            </a:r>
            <a:r>
              <a:rPr lang="en-US" dirty="0"/>
              <a:t> 1, </a:t>
            </a:r>
            <a:r>
              <a:rPr lang="en-US" dirty="0" err="1"/>
              <a:t>нийслэлд</a:t>
            </a:r>
            <a:r>
              <a:rPr lang="en-US" dirty="0"/>
              <a:t> 8 </a:t>
            </a:r>
            <a:r>
              <a:rPr lang="en-US" dirty="0" err="1"/>
              <a:t>брокер</a:t>
            </a:r>
            <a:r>
              <a:rPr lang="en-US" dirty="0"/>
              <a:t> </a:t>
            </a:r>
            <a:r>
              <a:rPr lang="en-US" dirty="0" err="1"/>
              <a:t>байгуулахаар</a:t>
            </a:r>
            <a:r>
              <a:rPr lang="en-US" dirty="0"/>
              <a:t> </a:t>
            </a:r>
            <a:r>
              <a:rPr lang="en-US" dirty="0" err="1"/>
              <a:t>шийдвэрлэж</a:t>
            </a:r>
            <a:r>
              <a:rPr lang="en-US" dirty="0"/>
              <a:t>, </a:t>
            </a:r>
            <a:r>
              <a:rPr lang="en-US" dirty="0" err="1"/>
              <a:t>анхны</a:t>
            </a:r>
            <a:r>
              <a:rPr lang="en-US" dirty="0"/>
              <a:t> 29 </a:t>
            </a:r>
            <a:r>
              <a:rPr lang="en-US" dirty="0" err="1"/>
              <a:t>брокерийн</a:t>
            </a:r>
            <a:r>
              <a:rPr lang="en-US" dirty="0"/>
              <a:t> </a:t>
            </a:r>
            <a:r>
              <a:rPr lang="en-US" dirty="0" err="1"/>
              <a:t>пүүсийг</a:t>
            </a:r>
            <a:r>
              <a:rPr lang="en-US" dirty="0"/>
              <a:t> </a:t>
            </a:r>
            <a:r>
              <a:rPr lang="en-US" dirty="0" err="1"/>
              <a:t>байгуулсан</a:t>
            </a:r>
            <a:r>
              <a:rPr lang="en-US" dirty="0"/>
              <a:t>. 1991.09.30 – </a:t>
            </a:r>
            <a:r>
              <a:rPr lang="en-US" dirty="0" err="1"/>
              <a:t>Өвөрхангай</a:t>
            </a:r>
            <a:r>
              <a:rPr lang="en-US" dirty="0"/>
              <a:t> </a:t>
            </a:r>
            <a:r>
              <a:rPr lang="en-US" dirty="0" err="1"/>
              <a:t>аймагт</a:t>
            </a:r>
            <a:r>
              <a:rPr lang="en-US" dirty="0"/>
              <a:t> “</a:t>
            </a:r>
            <a:r>
              <a:rPr lang="en-US" dirty="0" err="1"/>
              <a:t>Ноён</a:t>
            </a:r>
            <a:r>
              <a:rPr lang="en-US" dirty="0"/>
              <a:t> </a:t>
            </a:r>
            <a:r>
              <a:rPr lang="en-US" dirty="0" err="1"/>
              <a:t>хайрхан</a:t>
            </a:r>
            <a:r>
              <a:rPr lang="en-US" dirty="0"/>
              <a:t>”, </a:t>
            </a:r>
            <a:r>
              <a:rPr lang="en-US" dirty="0" err="1"/>
              <a:t>Сэлэнгэ</a:t>
            </a:r>
            <a:r>
              <a:rPr lang="en-US" dirty="0"/>
              <a:t> </a:t>
            </a:r>
            <a:r>
              <a:rPr lang="en-US" dirty="0" err="1"/>
              <a:t>аймагт</a:t>
            </a:r>
            <a:r>
              <a:rPr lang="en-US" dirty="0"/>
              <a:t> “</a:t>
            </a:r>
            <a:r>
              <a:rPr lang="en-US" dirty="0" err="1"/>
              <a:t>Сэлэнгэ</a:t>
            </a:r>
            <a:r>
              <a:rPr lang="en-US" dirty="0"/>
              <a:t>” </a:t>
            </a:r>
            <a:r>
              <a:rPr lang="en-US" dirty="0" err="1"/>
              <a:t>брокерийн</a:t>
            </a:r>
            <a:r>
              <a:rPr lang="en-US" dirty="0"/>
              <a:t> </a:t>
            </a:r>
            <a:r>
              <a:rPr lang="en-US" dirty="0" err="1"/>
              <a:t>пүүсийг</a:t>
            </a:r>
            <a:r>
              <a:rPr lang="en-US" dirty="0"/>
              <a:t> </a:t>
            </a:r>
            <a:r>
              <a:rPr lang="en-US" dirty="0" err="1"/>
              <a:t>байгуулсан</a:t>
            </a:r>
            <a:r>
              <a:rPr lang="en-US" dirty="0"/>
              <a:t> </a:t>
            </a:r>
            <a:r>
              <a:rPr lang="en-US" dirty="0" err="1"/>
              <a:t>нь</a:t>
            </a:r>
            <a:r>
              <a:rPr lang="en-US" dirty="0"/>
              <a:t> </a:t>
            </a:r>
            <a:r>
              <a:rPr lang="en-US" dirty="0" err="1"/>
              <a:t>Монголын</a:t>
            </a:r>
            <a:r>
              <a:rPr lang="en-US" dirty="0"/>
              <a:t> </a:t>
            </a:r>
            <a:r>
              <a:rPr lang="en-US" dirty="0" err="1"/>
              <a:t>хөрөнгийн</a:t>
            </a:r>
            <a:r>
              <a:rPr lang="en-US" dirty="0"/>
              <a:t> </a:t>
            </a:r>
            <a:r>
              <a:rPr lang="en-US" dirty="0" err="1"/>
              <a:t>зуучлалын</a:t>
            </a:r>
            <a:r>
              <a:rPr lang="en-US" dirty="0"/>
              <a:t> </a:t>
            </a:r>
            <a:r>
              <a:rPr lang="en-US" dirty="0" err="1"/>
              <a:t>анхны</a:t>
            </a:r>
            <a:r>
              <a:rPr lang="en-US" dirty="0"/>
              <a:t> </a:t>
            </a:r>
            <a:r>
              <a:rPr lang="en-US" dirty="0" err="1"/>
              <a:t>байгууллага</a:t>
            </a:r>
            <a:r>
              <a:rPr lang="en-US" dirty="0"/>
              <a:t> </a:t>
            </a:r>
            <a:r>
              <a:rPr lang="en-US" dirty="0" err="1"/>
              <a:t>болсон</a:t>
            </a:r>
            <a:r>
              <a:rPr lang="en-US" dirty="0"/>
              <a:t>./</a:t>
            </a:r>
            <a:endParaRPr lang="en-US" dirty="0">
              <a:cs typeface="Calibri"/>
            </a:endParaRPr>
          </a:p>
          <a:p>
            <a:pPr algn="just"/>
            <a:r>
              <a:rPr lang="en-US" dirty="0"/>
              <a:t>2001.06.08 – </a:t>
            </a:r>
            <a:r>
              <a:rPr lang="en-US" dirty="0" err="1"/>
              <a:t>Анхны</a:t>
            </a:r>
            <a:r>
              <a:rPr lang="en-US" dirty="0"/>
              <a:t> </a:t>
            </a:r>
            <a:r>
              <a:rPr lang="en-US" dirty="0" err="1"/>
              <a:t>компанийн</a:t>
            </a:r>
            <a:r>
              <a:rPr lang="en-US" dirty="0"/>
              <a:t> </a:t>
            </a:r>
            <a:r>
              <a:rPr lang="en-US" dirty="0" err="1"/>
              <a:t>бонд</a:t>
            </a:r>
            <a:r>
              <a:rPr lang="en-US" dirty="0"/>
              <a:t> /“</a:t>
            </a:r>
            <a:r>
              <a:rPr lang="en-US" dirty="0" err="1"/>
              <a:t>Барилга</a:t>
            </a:r>
            <a:r>
              <a:rPr lang="en-US" dirty="0"/>
              <a:t> </a:t>
            </a:r>
            <a:r>
              <a:rPr lang="en-US" dirty="0" err="1"/>
              <a:t>корпораци</a:t>
            </a:r>
            <a:r>
              <a:rPr lang="en-US" dirty="0"/>
              <a:t>” ХХК </a:t>
            </a:r>
            <a:r>
              <a:rPr lang="en-US" dirty="0" err="1"/>
              <a:t>компани</a:t>
            </a:r>
            <a:r>
              <a:rPr lang="en-US" dirty="0"/>
              <a:t> </a:t>
            </a:r>
            <a:r>
              <a:rPr lang="en-US" dirty="0" err="1"/>
              <a:t>нь</a:t>
            </a:r>
            <a:r>
              <a:rPr lang="en-US" dirty="0"/>
              <a:t> “</a:t>
            </a:r>
            <a:r>
              <a:rPr lang="en-US" dirty="0" err="1"/>
              <a:t>Шинэ</a:t>
            </a:r>
            <a:r>
              <a:rPr lang="en-US" dirty="0"/>
              <a:t> зуун-210” </a:t>
            </a:r>
            <a:r>
              <a:rPr lang="en-US" dirty="0" err="1"/>
              <a:t>нэртэй</a:t>
            </a:r>
            <a:r>
              <a:rPr lang="en-US" dirty="0"/>
              <a:t> 210,000 </a:t>
            </a:r>
            <a:r>
              <a:rPr lang="en-US" dirty="0" err="1"/>
              <a:t>ширхэг</a:t>
            </a:r>
            <a:r>
              <a:rPr lang="en-US" dirty="0"/>
              <a:t> </a:t>
            </a:r>
            <a:r>
              <a:rPr lang="en-US" dirty="0" err="1"/>
              <a:t>компанийн</a:t>
            </a:r>
            <a:r>
              <a:rPr lang="en-US" dirty="0"/>
              <a:t> </a:t>
            </a:r>
            <a:r>
              <a:rPr lang="en-US" dirty="0" err="1"/>
              <a:t>бондыг</a:t>
            </a:r>
            <a:r>
              <a:rPr lang="en-US" dirty="0"/>
              <a:t> </a:t>
            </a:r>
            <a:r>
              <a:rPr lang="en-US" dirty="0" err="1"/>
              <a:t>Монголын</a:t>
            </a:r>
            <a:r>
              <a:rPr lang="en-US" dirty="0"/>
              <a:t> </a:t>
            </a:r>
            <a:r>
              <a:rPr lang="en-US" dirty="0" err="1"/>
              <a:t>хөрөнгийн</a:t>
            </a:r>
            <a:r>
              <a:rPr lang="en-US" dirty="0"/>
              <a:t> </a:t>
            </a:r>
            <a:r>
              <a:rPr lang="en-US" dirty="0" err="1"/>
              <a:t>биржид</a:t>
            </a:r>
            <a:r>
              <a:rPr lang="en-US" dirty="0"/>
              <a:t> </a:t>
            </a:r>
            <a:r>
              <a:rPr lang="en-US" dirty="0" err="1"/>
              <a:t>бүртгүүлж</a:t>
            </a:r>
            <a:r>
              <a:rPr lang="en-US" dirty="0"/>
              <a:t> </a:t>
            </a:r>
            <a:r>
              <a:rPr lang="en-US" dirty="0" err="1"/>
              <a:t>арилжаалсан</a:t>
            </a:r>
            <a:r>
              <a:rPr lang="en-US" dirty="0"/>
              <a:t> </a:t>
            </a:r>
            <a:r>
              <a:rPr lang="en-US" dirty="0" err="1"/>
              <a:t>нь</a:t>
            </a:r>
            <a:r>
              <a:rPr lang="en-US" dirty="0"/>
              <a:t> </a:t>
            </a:r>
            <a:r>
              <a:rPr lang="en-US" dirty="0" err="1"/>
              <a:t>компанийн</a:t>
            </a:r>
            <a:r>
              <a:rPr lang="en-US" dirty="0"/>
              <a:t> </a:t>
            </a:r>
            <a:r>
              <a:rPr lang="en-US" dirty="0" err="1"/>
              <a:t>бонд</a:t>
            </a:r>
            <a:r>
              <a:rPr lang="en-US" dirty="0"/>
              <a:t> </a:t>
            </a:r>
            <a:r>
              <a:rPr lang="en-US" dirty="0" err="1"/>
              <a:t>гаргасан</a:t>
            </a:r>
            <a:r>
              <a:rPr lang="en-US" dirty="0"/>
              <a:t> </a:t>
            </a:r>
            <a:r>
              <a:rPr lang="en-US" dirty="0" err="1"/>
              <a:t>анхны</a:t>
            </a:r>
            <a:r>
              <a:rPr lang="en-US" dirty="0"/>
              <a:t> </a:t>
            </a:r>
            <a:r>
              <a:rPr lang="en-US" dirty="0" err="1"/>
              <a:t>компани</a:t>
            </a:r>
            <a:r>
              <a:rPr lang="en-US" dirty="0"/>
              <a:t> </a:t>
            </a:r>
            <a:r>
              <a:rPr lang="en-US" dirty="0" err="1"/>
              <a:t>болов</a:t>
            </a:r>
            <a:r>
              <a:rPr lang="en-US" dirty="0"/>
              <a:t>./</a:t>
            </a:r>
            <a:endParaRPr lang="en-US" dirty="0">
              <a:cs typeface="Calibri"/>
            </a:endParaRPr>
          </a:p>
          <a:p>
            <a:pPr algn="just"/>
            <a:r>
              <a:rPr lang="en-US" dirty="0"/>
              <a:t>2005.05.25 -  </a:t>
            </a:r>
            <a:r>
              <a:rPr lang="en-US" dirty="0" err="1"/>
              <a:t>Анхны</a:t>
            </a:r>
            <a:r>
              <a:rPr lang="en-US" dirty="0"/>
              <a:t> IPO /"</a:t>
            </a:r>
            <a:r>
              <a:rPr lang="en-US" dirty="0" err="1"/>
              <a:t>Монгол</a:t>
            </a:r>
            <a:r>
              <a:rPr lang="en-US" dirty="0"/>
              <a:t> </a:t>
            </a:r>
            <a:r>
              <a:rPr lang="en-US" dirty="0" err="1"/>
              <a:t>шилтгээн</a:t>
            </a:r>
            <a:r>
              <a:rPr lang="en-US" dirty="0"/>
              <a:t>" ХХК </a:t>
            </a:r>
            <a:r>
              <a:rPr lang="en-US" dirty="0" err="1"/>
              <a:t>нь</a:t>
            </a:r>
            <a:r>
              <a:rPr lang="en-US" dirty="0"/>
              <a:t> 800 </a:t>
            </a:r>
            <a:r>
              <a:rPr lang="en-US" dirty="0" err="1"/>
              <a:t>сая</a:t>
            </a:r>
            <a:r>
              <a:rPr lang="en-US" dirty="0"/>
              <a:t> </a:t>
            </a:r>
            <a:r>
              <a:rPr lang="en-US" dirty="0" err="1"/>
              <a:t>төгрөгийн</a:t>
            </a:r>
            <a:r>
              <a:rPr lang="en-US" dirty="0"/>
              <a:t> </a:t>
            </a:r>
            <a:r>
              <a:rPr lang="en-US" dirty="0" err="1"/>
              <a:t>үнийн</a:t>
            </a:r>
            <a:r>
              <a:rPr lang="en-US" dirty="0"/>
              <a:t> </a:t>
            </a:r>
            <a:r>
              <a:rPr lang="en-US" dirty="0" err="1"/>
              <a:t>дүн</a:t>
            </a:r>
            <a:r>
              <a:rPr lang="en-US" dirty="0"/>
              <a:t> </a:t>
            </a:r>
            <a:r>
              <a:rPr lang="en-US" dirty="0" err="1"/>
              <a:t>бүхий</a:t>
            </a:r>
            <a:r>
              <a:rPr lang="en-US" dirty="0"/>
              <a:t> 1 </a:t>
            </a:r>
            <a:r>
              <a:rPr lang="en-US" dirty="0" err="1"/>
              <a:t>сая</a:t>
            </a:r>
            <a:r>
              <a:rPr lang="en-US" dirty="0"/>
              <a:t> </a:t>
            </a:r>
            <a:r>
              <a:rPr lang="en-US" dirty="0" err="1"/>
              <a:t>ширхэг</a:t>
            </a:r>
            <a:r>
              <a:rPr lang="en-US" dirty="0"/>
              <a:t> </a:t>
            </a:r>
            <a:r>
              <a:rPr lang="en-US" dirty="0" err="1"/>
              <a:t>хувьцааг</a:t>
            </a:r>
            <a:r>
              <a:rPr lang="en-US" dirty="0"/>
              <a:t> </a:t>
            </a:r>
            <a:r>
              <a:rPr lang="en-US" dirty="0" err="1"/>
              <a:t>Монголын</a:t>
            </a:r>
            <a:r>
              <a:rPr lang="en-US" dirty="0"/>
              <a:t> </a:t>
            </a:r>
            <a:r>
              <a:rPr lang="en-US" dirty="0" err="1"/>
              <a:t>хөрөнгийн</a:t>
            </a:r>
            <a:r>
              <a:rPr lang="en-US" dirty="0"/>
              <a:t> </a:t>
            </a:r>
            <a:r>
              <a:rPr lang="en-US" dirty="0" err="1"/>
              <a:t>биржид</a:t>
            </a:r>
            <a:r>
              <a:rPr lang="en-US" dirty="0"/>
              <a:t> </a:t>
            </a:r>
            <a:r>
              <a:rPr lang="en-US" dirty="0" err="1"/>
              <a:t>бүртгүүлж</a:t>
            </a:r>
            <a:r>
              <a:rPr lang="en-US" dirty="0"/>
              <a:t>, </a:t>
            </a:r>
            <a:r>
              <a:rPr lang="en-US" dirty="0" err="1"/>
              <a:t>олон</a:t>
            </a:r>
            <a:r>
              <a:rPr lang="en-US" dirty="0"/>
              <a:t> </a:t>
            </a:r>
            <a:r>
              <a:rPr lang="en-US" dirty="0" err="1"/>
              <a:t>нийтэд</a:t>
            </a:r>
            <a:r>
              <a:rPr lang="en-US" dirty="0"/>
              <a:t> </a:t>
            </a:r>
            <a:r>
              <a:rPr lang="en-US" dirty="0" err="1"/>
              <a:t>нээлттэйгээр</a:t>
            </a:r>
            <a:r>
              <a:rPr lang="en-US" dirty="0"/>
              <a:t> </a:t>
            </a:r>
            <a:r>
              <a:rPr lang="en-US" dirty="0" err="1"/>
              <a:t>санал</a:t>
            </a:r>
            <a:r>
              <a:rPr lang="en-US" dirty="0"/>
              <a:t> </a:t>
            </a:r>
            <a:r>
              <a:rPr lang="en-US" dirty="0" err="1"/>
              <a:t>болгон</a:t>
            </a:r>
            <a:r>
              <a:rPr lang="en-US" dirty="0"/>
              <a:t> </a:t>
            </a:r>
            <a:r>
              <a:rPr lang="en-US" dirty="0" err="1"/>
              <a:t>арилжаалсан</a:t>
            </a:r>
            <a:r>
              <a:rPr lang="en-US" dirty="0"/>
              <a:t> </a:t>
            </a:r>
            <a:r>
              <a:rPr lang="en-US" dirty="0" err="1"/>
              <a:t>нь</a:t>
            </a:r>
            <a:r>
              <a:rPr lang="en-US" dirty="0"/>
              <a:t> </a:t>
            </a:r>
            <a:r>
              <a:rPr lang="en-US" dirty="0" err="1"/>
              <a:t>Монголын</a:t>
            </a:r>
            <a:r>
              <a:rPr lang="en-US" dirty="0"/>
              <a:t> </a:t>
            </a:r>
            <a:r>
              <a:rPr lang="en-US" dirty="0" err="1"/>
              <a:t>хөрөнгийн</a:t>
            </a:r>
            <a:r>
              <a:rPr lang="en-US" dirty="0"/>
              <a:t> </a:t>
            </a:r>
            <a:r>
              <a:rPr lang="en-US" dirty="0" err="1"/>
              <a:t>бирж</a:t>
            </a:r>
            <a:r>
              <a:rPr lang="en-US" dirty="0"/>
              <a:t> </a:t>
            </a:r>
            <a:r>
              <a:rPr lang="en-US" dirty="0" err="1"/>
              <a:t>дээр</a:t>
            </a:r>
            <a:r>
              <a:rPr lang="en-US" dirty="0"/>
              <a:t> IPO </a:t>
            </a:r>
            <a:r>
              <a:rPr lang="en-US" dirty="0" err="1"/>
              <a:t>хийсэн</a:t>
            </a:r>
            <a:r>
              <a:rPr lang="en-US" dirty="0"/>
              <a:t> </a:t>
            </a:r>
            <a:r>
              <a:rPr lang="en-US" dirty="0" err="1"/>
              <a:t>анхны</a:t>
            </a:r>
            <a:r>
              <a:rPr lang="en-US" dirty="0"/>
              <a:t> </a:t>
            </a:r>
            <a:r>
              <a:rPr lang="en-US" dirty="0" err="1"/>
              <a:t>компани</a:t>
            </a:r>
            <a:r>
              <a:rPr lang="en-US" dirty="0"/>
              <a:t> </a:t>
            </a:r>
            <a:r>
              <a:rPr lang="en-US" dirty="0" err="1"/>
              <a:t>болов</a:t>
            </a:r>
            <a:r>
              <a:rPr lang="en-US" dirty="0"/>
              <a:t>./</a:t>
            </a:r>
            <a:endParaRPr lang="en-US" dirty="0">
              <a:cs typeface="Calibri"/>
            </a:endParaRPr>
          </a:p>
          <a:p>
            <a:pPr algn="just"/>
            <a:r>
              <a:rPr lang="en-US" b="1" dirty="0"/>
              <a:t>2005.11.17 – </a:t>
            </a:r>
            <a:r>
              <a:rPr lang="en-US" b="1" dirty="0" err="1"/>
              <a:t>Санхүүгийн</a:t>
            </a:r>
            <a:r>
              <a:rPr lang="en-US" b="1" dirty="0"/>
              <a:t> </a:t>
            </a:r>
            <a:r>
              <a:rPr lang="en-US" b="1" dirty="0" err="1"/>
              <a:t>зохицуулах</a:t>
            </a:r>
            <a:r>
              <a:rPr lang="en-US" b="1" dirty="0"/>
              <a:t> </a:t>
            </a:r>
            <a:r>
              <a:rPr lang="en-US" b="1" dirty="0" err="1"/>
              <a:t>хорооны</a:t>
            </a:r>
            <a:r>
              <a:rPr lang="en-US" b="1" dirty="0"/>
              <a:t> </a:t>
            </a:r>
            <a:r>
              <a:rPr lang="en-US" b="1" dirty="0" err="1"/>
              <a:t>эрх</a:t>
            </a:r>
            <a:r>
              <a:rPr lang="en-US" b="1" dirty="0"/>
              <a:t> </a:t>
            </a:r>
            <a:r>
              <a:rPr lang="en-US" b="1" dirty="0" err="1"/>
              <a:t>зүйн</a:t>
            </a:r>
            <a:r>
              <a:rPr lang="en-US" b="1" dirty="0"/>
              <a:t> </a:t>
            </a:r>
            <a:r>
              <a:rPr lang="en-US" b="1" dirty="0" err="1"/>
              <a:t>байдлын</a:t>
            </a:r>
            <a:r>
              <a:rPr lang="en-US" b="1" dirty="0"/>
              <a:t> </a:t>
            </a:r>
            <a:r>
              <a:rPr lang="en-US" b="1" dirty="0" err="1"/>
              <a:t>тухай</a:t>
            </a:r>
            <a:r>
              <a:rPr lang="en-US" b="1" dirty="0"/>
              <a:t> </a:t>
            </a:r>
            <a:r>
              <a:rPr lang="en-US" b="1" dirty="0" err="1"/>
              <a:t>хууль</a:t>
            </a:r>
            <a:r>
              <a:rPr lang="en-US" b="1" dirty="0"/>
              <a:t> </a:t>
            </a:r>
            <a:r>
              <a:rPr lang="en-US" b="1" dirty="0" err="1"/>
              <a:t>баталсан</a:t>
            </a:r>
            <a:r>
              <a:rPr lang="en-US" b="1" dirty="0"/>
              <a:t>.</a:t>
            </a:r>
            <a:endParaRPr lang="en-US" dirty="0"/>
          </a:p>
          <a:p>
            <a:pPr algn="just"/>
            <a:r>
              <a:rPr lang="en-US" b="1" dirty="0"/>
              <a:t>2006.05.26 - </a:t>
            </a:r>
            <a:r>
              <a:rPr lang="en-US" b="1" dirty="0" err="1"/>
              <a:t>Санхүүгийн</a:t>
            </a:r>
            <a:r>
              <a:rPr lang="en-US" b="1" dirty="0"/>
              <a:t> </a:t>
            </a:r>
            <a:r>
              <a:rPr lang="en-US" b="1" dirty="0" err="1"/>
              <a:t>зохицуулах</a:t>
            </a:r>
            <a:r>
              <a:rPr lang="en-US" b="1" dirty="0"/>
              <a:t> </a:t>
            </a:r>
            <a:r>
              <a:rPr lang="en-US" b="1" dirty="0" err="1"/>
              <a:t>хорооны</a:t>
            </a:r>
            <a:r>
              <a:rPr lang="en-US" b="1" dirty="0"/>
              <a:t> </a:t>
            </a:r>
            <a:r>
              <a:rPr lang="en-US" b="1" dirty="0" err="1"/>
              <a:t>дүрмийг</a:t>
            </a:r>
            <a:r>
              <a:rPr lang="en-US" b="1" dirty="0"/>
              <a:t> </a:t>
            </a:r>
            <a:r>
              <a:rPr lang="en-US" b="1" dirty="0" err="1"/>
              <a:t>баталж</a:t>
            </a:r>
            <a:r>
              <a:rPr lang="en-US" b="1" dirty="0"/>
              <a:t>, СЗХ </a:t>
            </a:r>
            <a:r>
              <a:rPr lang="en-US" b="1" dirty="0" err="1"/>
              <a:t>байгуулагдав</a:t>
            </a:r>
            <a:r>
              <a:rPr lang="en-US" b="1" dirty="0"/>
              <a:t>.</a:t>
            </a:r>
            <a:endParaRPr lang="en-US" dirty="0"/>
          </a:p>
          <a:p>
            <a:pPr algn="just"/>
            <a:r>
              <a:rPr lang="en-US" dirty="0"/>
              <a:t>2012.07.02 - Millennium IT </a:t>
            </a:r>
            <a:r>
              <a:rPr lang="en-US" dirty="0" err="1"/>
              <a:t>үйлдлийн</a:t>
            </a:r>
            <a:r>
              <a:rPr lang="en-US" dirty="0"/>
              <a:t> </a:t>
            </a:r>
            <a:r>
              <a:rPr lang="en-US" dirty="0" err="1"/>
              <a:t>системийг</a:t>
            </a:r>
            <a:r>
              <a:rPr lang="en-US" dirty="0"/>
              <a:t> МХБ </a:t>
            </a:r>
            <a:r>
              <a:rPr lang="en-US" dirty="0" err="1"/>
              <a:t>нэвтрүүлэв</a:t>
            </a:r>
            <a:r>
              <a:rPr lang="en-US" dirty="0"/>
              <a:t>. /</a:t>
            </a:r>
            <a:r>
              <a:rPr lang="en-US" dirty="0" err="1"/>
              <a:t>Дотоодын</a:t>
            </a:r>
            <a:r>
              <a:rPr lang="en-US" dirty="0"/>
              <a:t> </a:t>
            </a:r>
            <a:r>
              <a:rPr lang="en-US" dirty="0" err="1"/>
              <a:t>хөрөнгийн</a:t>
            </a:r>
            <a:r>
              <a:rPr lang="en-US" dirty="0"/>
              <a:t> </a:t>
            </a:r>
            <a:r>
              <a:rPr lang="en-US" dirty="0" err="1"/>
              <a:t>зах</a:t>
            </a:r>
            <a:r>
              <a:rPr lang="en-US" dirty="0"/>
              <a:t> </a:t>
            </a:r>
            <a:r>
              <a:rPr lang="en-US" dirty="0" err="1"/>
              <a:t>зээлийн</a:t>
            </a:r>
            <a:r>
              <a:rPr lang="en-US" dirty="0"/>
              <a:t> </a:t>
            </a:r>
            <a:r>
              <a:rPr lang="en-US" dirty="0" err="1"/>
              <a:t>дэд</a:t>
            </a:r>
            <a:r>
              <a:rPr lang="en-US" dirty="0"/>
              <a:t> </a:t>
            </a:r>
            <a:r>
              <a:rPr lang="en-US" dirty="0" err="1"/>
              <a:t>бүтцийг</a:t>
            </a:r>
            <a:r>
              <a:rPr lang="en-US" dirty="0"/>
              <a:t> </a:t>
            </a:r>
            <a:r>
              <a:rPr lang="en-US" dirty="0" err="1"/>
              <a:t>олон</a:t>
            </a:r>
            <a:r>
              <a:rPr lang="en-US" dirty="0"/>
              <a:t> </a:t>
            </a:r>
            <a:r>
              <a:rPr lang="en-US" dirty="0" err="1"/>
              <a:t>улсын</a:t>
            </a:r>
            <a:r>
              <a:rPr lang="en-US" dirty="0"/>
              <a:t> </a:t>
            </a:r>
            <a:r>
              <a:rPr lang="en-US" dirty="0" err="1"/>
              <a:t>жишигт</a:t>
            </a:r>
            <a:r>
              <a:rPr lang="en-US" dirty="0"/>
              <a:t> </a:t>
            </a:r>
            <a:r>
              <a:rPr lang="en-US" dirty="0" err="1"/>
              <a:t>нийцүүлэх</a:t>
            </a:r>
            <a:r>
              <a:rPr lang="en-US" dirty="0"/>
              <a:t> </a:t>
            </a:r>
            <a:r>
              <a:rPr lang="en-US" dirty="0" err="1"/>
              <a:t>зорилгын</a:t>
            </a:r>
            <a:r>
              <a:rPr lang="en-US" dirty="0"/>
              <a:t> </a:t>
            </a:r>
            <a:r>
              <a:rPr lang="en-US" dirty="0" err="1"/>
              <a:t>хүрээнд</a:t>
            </a:r>
            <a:r>
              <a:rPr lang="en-US" dirty="0"/>
              <a:t> </a:t>
            </a:r>
            <a:r>
              <a:rPr lang="en-US" dirty="0" err="1"/>
              <a:t>дэлхийн</a:t>
            </a:r>
            <a:r>
              <a:rPr lang="en-US" dirty="0"/>
              <a:t> 20 </a:t>
            </a:r>
            <a:r>
              <a:rPr lang="en-US" dirty="0" err="1"/>
              <a:t>гаруй</a:t>
            </a:r>
            <a:r>
              <a:rPr lang="en-US" dirty="0"/>
              <a:t> </a:t>
            </a:r>
            <a:r>
              <a:rPr lang="en-US" dirty="0" err="1"/>
              <a:t>улсын</a:t>
            </a:r>
            <a:r>
              <a:rPr lang="en-US" dirty="0"/>
              <a:t> 30 </a:t>
            </a:r>
            <a:r>
              <a:rPr lang="en-US" dirty="0" err="1"/>
              <a:t>гаруй</a:t>
            </a:r>
            <a:r>
              <a:rPr lang="en-US" dirty="0"/>
              <a:t> </a:t>
            </a:r>
            <a:r>
              <a:rPr lang="en-US" dirty="0" err="1"/>
              <a:t>хөрөнгийн</a:t>
            </a:r>
            <a:r>
              <a:rPr lang="en-US" dirty="0"/>
              <a:t> </a:t>
            </a:r>
            <a:r>
              <a:rPr lang="en-US" dirty="0" err="1"/>
              <a:t>бирж</a:t>
            </a:r>
            <a:r>
              <a:rPr lang="en-US" dirty="0"/>
              <a:t> </a:t>
            </a:r>
            <a:r>
              <a:rPr lang="en-US" dirty="0" err="1"/>
              <a:t>болон</a:t>
            </a:r>
            <a:r>
              <a:rPr lang="en-US" dirty="0"/>
              <a:t> </a:t>
            </a:r>
            <a:r>
              <a:rPr lang="en-US" dirty="0" err="1"/>
              <a:t>бусад</a:t>
            </a:r>
            <a:r>
              <a:rPr lang="en-US" dirty="0"/>
              <a:t> </a:t>
            </a:r>
            <a:r>
              <a:rPr lang="en-US" dirty="0" err="1"/>
              <a:t>санхүүгийн</a:t>
            </a:r>
            <a:r>
              <a:rPr lang="en-US" dirty="0"/>
              <a:t> </a:t>
            </a:r>
            <a:r>
              <a:rPr lang="en-US" dirty="0" err="1"/>
              <a:t>байгууллагуудад</a:t>
            </a:r>
            <a:r>
              <a:rPr lang="en-US" dirty="0"/>
              <a:t> </a:t>
            </a:r>
            <a:r>
              <a:rPr lang="en-US" dirty="0" err="1"/>
              <a:t>ашиглагддаг</a:t>
            </a:r>
            <a:r>
              <a:rPr lang="en-US" dirty="0"/>
              <a:t> “</a:t>
            </a:r>
            <a:r>
              <a:rPr lang="en-US" dirty="0" err="1"/>
              <a:t>Миллениум</a:t>
            </a:r>
            <a:r>
              <a:rPr lang="en-US" dirty="0"/>
              <a:t> </a:t>
            </a:r>
            <a:r>
              <a:rPr lang="en-US" dirty="0" err="1"/>
              <a:t>Ай</a:t>
            </a:r>
            <a:r>
              <a:rPr lang="en-US" dirty="0"/>
              <a:t> </a:t>
            </a:r>
            <a:r>
              <a:rPr lang="en-US" dirty="0" err="1"/>
              <a:t>Ти</a:t>
            </a:r>
            <a:r>
              <a:rPr lang="en-US" dirty="0"/>
              <a:t>" </a:t>
            </a:r>
            <a:r>
              <a:rPr lang="en-US" dirty="0" err="1"/>
              <a:t>Арилжаа</a:t>
            </a:r>
            <a:r>
              <a:rPr lang="en-US" dirty="0"/>
              <a:t>, </a:t>
            </a:r>
            <a:r>
              <a:rPr lang="en-US" dirty="0" err="1"/>
              <a:t>Төлбөр</a:t>
            </a:r>
            <a:r>
              <a:rPr lang="en-US" dirty="0"/>
              <a:t>, </a:t>
            </a:r>
            <a:r>
              <a:rPr lang="en-US" dirty="0" err="1"/>
              <a:t>Тооцоо</a:t>
            </a:r>
            <a:r>
              <a:rPr lang="en-US" dirty="0"/>
              <a:t>, </a:t>
            </a:r>
            <a:r>
              <a:rPr lang="en-US" dirty="0" err="1"/>
              <a:t>Хяналт</a:t>
            </a:r>
            <a:r>
              <a:rPr lang="en-US" dirty="0"/>
              <a:t>, </a:t>
            </a:r>
            <a:r>
              <a:rPr lang="en-US" dirty="0" err="1"/>
              <a:t>Хадгаламжийн</a:t>
            </a:r>
            <a:r>
              <a:rPr lang="en-US" dirty="0"/>
              <a:t> </a:t>
            </a:r>
            <a:r>
              <a:rPr lang="en-US" dirty="0" err="1"/>
              <a:t>цогц</a:t>
            </a:r>
            <a:r>
              <a:rPr lang="en-US" dirty="0"/>
              <a:t> </a:t>
            </a:r>
            <a:r>
              <a:rPr lang="en-US" dirty="0" err="1"/>
              <a:t>системийг</a:t>
            </a:r>
            <a:r>
              <a:rPr lang="en-US" dirty="0"/>
              <a:t> </a:t>
            </a:r>
            <a:r>
              <a:rPr lang="en-US" dirty="0" err="1"/>
              <a:t>зах</a:t>
            </a:r>
            <a:r>
              <a:rPr lang="en-US" dirty="0"/>
              <a:t> </a:t>
            </a:r>
            <a:r>
              <a:rPr lang="en-US" dirty="0" err="1"/>
              <a:t>зээлд</a:t>
            </a:r>
            <a:r>
              <a:rPr lang="en-US" dirty="0"/>
              <a:t> </a:t>
            </a:r>
            <a:r>
              <a:rPr lang="en-US" dirty="0" err="1"/>
              <a:t>нэвтрүүлэв</a:t>
            </a:r>
            <a:r>
              <a:rPr lang="en-US" dirty="0"/>
              <a:t>./</a:t>
            </a:r>
            <a:endParaRPr lang="en-US" dirty="0">
              <a:cs typeface="Calibri"/>
            </a:endParaRPr>
          </a:p>
          <a:p>
            <a:pPr algn="just"/>
            <a:r>
              <a:rPr lang="en-US" dirty="0"/>
              <a:t>2013.05.24 - ҮЦЗЗТХ </a:t>
            </a:r>
            <a:r>
              <a:rPr lang="en-US" dirty="0" err="1"/>
              <a:t>шинэчилсэн</a:t>
            </a:r>
            <a:r>
              <a:rPr lang="en-US" dirty="0"/>
              <a:t> </a:t>
            </a:r>
            <a:r>
              <a:rPr lang="en-US" dirty="0" err="1"/>
              <a:t>найруулга</a:t>
            </a:r>
            <a:r>
              <a:rPr lang="en-US" dirty="0"/>
              <a:t> </a:t>
            </a:r>
            <a:r>
              <a:rPr lang="en-US" dirty="0" err="1"/>
              <a:t>батлагдав</a:t>
            </a:r>
            <a:r>
              <a:rPr lang="en-US" dirty="0"/>
              <a:t> /</a:t>
            </a:r>
            <a:r>
              <a:rPr lang="en-US" dirty="0" err="1"/>
              <a:t>Үнэт</a:t>
            </a:r>
            <a:r>
              <a:rPr lang="en-US" dirty="0"/>
              <a:t> </a:t>
            </a:r>
            <a:r>
              <a:rPr lang="en-US" dirty="0" err="1"/>
              <a:t>цаасны</a:t>
            </a:r>
            <a:r>
              <a:rPr lang="en-US" dirty="0"/>
              <a:t> </a:t>
            </a:r>
            <a:r>
              <a:rPr lang="en-US" dirty="0" err="1"/>
              <a:t>зах</a:t>
            </a:r>
            <a:r>
              <a:rPr lang="en-US" dirty="0"/>
              <a:t> </a:t>
            </a:r>
            <a:r>
              <a:rPr lang="en-US" dirty="0" err="1"/>
              <a:t>зээлийн</a:t>
            </a:r>
            <a:r>
              <a:rPr lang="en-US" dirty="0"/>
              <a:t> </a:t>
            </a:r>
            <a:r>
              <a:rPr lang="en-US" dirty="0" err="1"/>
              <a:t>тухай</a:t>
            </a:r>
            <a:r>
              <a:rPr lang="en-US" dirty="0"/>
              <a:t> </a:t>
            </a:r>
            <a:r>
              <a:rPr lang="en-US" dirty="0" err="1"/>
              <a:t>хуулийн</a:t>
            </a:r>
            <a:r>
              <a:rPr lang="en-US" dirty="0"/>
              <a:t> </a:t>
            </a:r>
            <a:r>
              <a:rPr lang="en-US" dirty="0" err="1"/>
              <a:t>шинэчилсэн</a:t>
            </a:r>
            <a:r>
              <a:rPr lang="en-US" dirty="0"/>
              <a:t> </a:t>
            </a:r>
            <a:r>
              <a:rPr lang="en-US" dirty="0" err="1"/>
              <a:t>найруулга</a:t>
            </a:r>
            <a:r>
              <a:rPr lang="en-US" dirty="0"/>
              <a:t> </a:t>
            </a:r>
            <a:r>
              <a:rPr lang="en-US" dirty="0" err="1"/>
              <a:t>батлагдсанаар</a:t>
            </a:r>
            <a:r>
              <a:rPr lang="en-US" dirty="0"/>
              <a:t> </a:t>
            </a:r>
            <a:r>
              <a:rPr lang="en-US" dirty="0" err="1"/>
              <a:t>хөрөнгийн</a:t>
            </a:r>
            <a:r>
              <a:rPr lang="en-US" dirty="0"/>
              <a:t> </a:t>
            </a:r>
            <a:r>
              <a:rPr lang="en-US" dirty="0" err="1"/>
              <a:t>зах</a:t>
            </a:r>
            <a:r>
              <a:rPr lang="en-US" dirty="0"/>
              <a:t> </a:t>
            </a:r>
            <a:r>
              <a:rPr lang="en-US" dirty="0" err="1"/>
              <a:t>зээлийн</a:t>
            </a:r>
            <a:r>
              <a:rPr lang="en-US" dirty="0"/>
              <a:t> </a:t>
            </a:r>
            <a:r>
              <a:rPr lang="en-US" dirty="0" err="1"/>
              <a:t>хууль</a:t>
            </a:r>
            <a:r>
              <a:rPr lang="en-US" dirty="0"/>
              <a:t> </a:t>
            </a:r>
            <a:r>
              <a:rPr lang="en-US" dirty="0" err="1"/>
              <a:t>эрх</a:t>
            </a:r>
            <a:r>
              <a:rPr lang="en-US" dirty="0"/>
              <a:t> </a:t>
            </a:r>
            <a:r>
              <a:rPr lang="en-US" dirty="0" err="1"/>
              <a:t>зүйн</a:t>
            </a:r>
            <a:r>
              <a:rPr lang="en-US" dirty="0"/>
              <a:t> </a:t>
            </a:r>
            <a:r>
              <a:rPr lang="en-US" dirty="0" err="1"/>
              <a:t>орчин</a:t>
            </a:r>
            <a:r>
              <a:rPr lang="en-US" dirty="0"/>
              <a:t> </a:t>
            </a:r>
            <a:r>
              <a:rPr lang="en-US" dirty="0" err="1"/>
              <a:t>олон</a:t>
            </a:r>
            <a:r>
              <a:rPr lang="en-US" dirty="0"/>
              <a:t> </a:t>
            </a:r>
            <a:r>
              <a:rPr lang="en-US" dirty="0" err="1"/>
              <a:t>улсын</a:t>
            </a:r>
            <a:r>
              <a:rPr lang="en-US" dirty="0"/>
              <a:t> </a:t>
            </a:r>
            <a:r>
              <a:rPr lang="en-US" dirty="0" err="1"/>
              <a:t>сайн</a:t>
            </a:r>
            <a:r>
              <a:rPr lang="en-US" dirty="0"/>
              <a:t> </a:t>
            </a:r>
            <a:r>
              <a:rPr lang="en-US" dirty="0" err="1"/>
              <a:t>туршлагын</a:t>
            </a:r>
            <a:r>
              <a:rPr lang="en-US" dirty="0"/>
              <a:t> </a:t>
            </a:r>
            <a:r>
              <a:rPr lang="en-US" dirty="0" err="1"/>
              <a:t>дагуу</a:t>
            </a:r>
            <a:r>
              <a:rPr lang="en-US" dirty="0"/>
              <a:t> </a:t>
            </a:r>
            <a:r>
              <a:rPr lang="en-US" dirty="0" err="1"/>
              <a:t>шинэчлэгдэх</a:t>
            </a:r>
            <a:r>
              <a:rPr lang="en-US" dirty="0"/>
              <a:t> </a:t>
            </a:r>
            <a:r>
              <a:rPr lang="en-US" dirty="0" err="1"/>
              <a:t>нөхцөл</a:t>
            </a:r>
            <a:r>
              <a:rPr lang="en-US" dirty="0"/>
              <a:t> </a:t>
            </a:r>
            <a:r>
              <a:rPr lang="en-US" dirty="0" err="1"/>
              <a:t>бүрдсэн</a:t>
            </a:r>
            <a:r>
              <a:rPr lang="en-US" dirty="0"/>
              <a:t> </a:t>
            </a:r>
            <a:r>
              <a:rPr lang="en-US" dirty="0" err="1"/>
              <a:t>бөгөөд</a:t>
            </a:r>
            <a:r>
              <a:rPr lang="en-US" dirty="0"/>
              <a:t> </a:t>
            </a:r>
            <a:r>
              <a:rPr lang="en-US" dirty="0" err="1"/>
              <a:t>тус</a:t>
            </a:r>
            <a:r>
              <a:rPr lang="en-US" dirty="0"/>
              <a:t> </a:t>
            </a:r>
            <a:r>
              <a:rPr lang="en-US" dirty="0" err="1"/>
              <a:t>хуулийг</a:t>
            </a:r>
            <a:r>
              <a:rPr lang="en-US" dirty="0"/>
              <a:t> </a:t>
            </a:r>
            <a:r>
              <a:rPr lang="en-US" dirty="0" err="1"/>
              <a:t>үндэслэн</a:t>
            </a:r>
            <a:r>
              <a:rPr lang="en-US" dirty="0"/>
              <a:t> "</a:t>
            </a:r>
            <a:r>
              <a:rPr lang="en-US" dirty="0" err="1"/>
              <a:t>Хөрөнгө</a:t>
            </a:r>
            <a:r>
              <a:rPr lang="en-US" dirty="0"/>
              <a:t> </a:t>
            </a:r>
            <a:r>
              <a:rPr lang="en-US" dirty="0" err="1"/>
              <a:t>оруулалтын</a:t>
            </a:r>
            <a:r>
              <a:rPr lang="en-US" dirty="0"/>
              <a:t> </a:t>
            </a:r>
            <a:r>
              <a:rPr lang="en-US" dirty="0" err="1"/>
              <a:t>сангийн</a:t>
            </a:r>
            <a:r>
              <a:rPr lang="en-US" dirty="0"/>
              <a:t> </a:t>
            </a:r>
            <a:r>
              <a:rPr lang="en-US" dirty="0" err="1"/>
              <a:t>тухай</a:t>
            </a:r>
            <a:r>
              <a:rPr lang="en-US" dirty="0"/>
              <a:t> </a:t>
            </a:r>
            <a:r>
              <a:rPr lang="en-US" dirty="0" err="1"/>
              <a:t>хууль</a:t>
            </a:r>
            <a:r>
              <a:rPr lang="en-US" dirty="0"/>
              <a:t>" </a:t>
            </a:r>
            <a:r>
              <a:rPr lang="en-US" dirty="0" err="1"/>
              <a:t>болон</a:t>
            </a:r>
            <a:r>
              <a:rPr lang="en-US" dirty="0"/>
              <a:t> </a:t>
            </a:r>
            <a:r>
              <a:rPr lang="en-US" dirty="0" err="1"/>
              <a:t>зах</a:t>
            </a:r>
            <a:r>
              <a:rPr lang="en-US" dirty="0"/>
              <a:t> </a:t>
            </a:r>
            <a:r>
              <a:rPr lang="en-US" dirty="0" err="1"/>
              <a:t>зээлийн</a:t>
            </a:r>
            <a:r>
              <a:rPr lang="en-US" dirty="0"/>
              <a:t> </a:t>
            </a:r>
            <a:r>
              <a:rPr lang="en-US" dirty="0" err="1"/>
              <a:t>бусад</a:t>
            </a:r>
            <a:r>
              <a:rPr lang="en-US" dirty="0"/>
              <a:t> </a:t>
            </a:r>
            <a:r>
              <a:rPr lang="en-US" dirty="0" err="1"/>
              <a:t>дүрэм</a:t>
            </a:r>
            <a:r>
              <a:rPr lang="en-US" dirty="0"/>
              <a:t>, </a:t>
            </a:r>
            <a:r>
              <a:rPr lang="en-US" dirty="0" err="1"/>
              <a:t>журмууд</a:t>
            </a:r>
            <a:r>
              <a:rPr lang="en-US" dirty="0"/>
              <a:t> </a:t>
            </a:r>
            <a:r>
              <a:rPr lang="en-US" dirty="0" err="1"/>
              <a:t>шинээр</a:t>
            </a:r>
            <a:r>
              <a:rPr lang="en-US" dirty="0"/>
              <a:t> </a:t>
            </a:r>
            <a:r>
              <a:rPr lang="en-US" dirty="0" err="1"/>
              <a:t>батлагдсан</a:t>
            </a:r>
            <a:r>
              <a:rPr lang="en-US" dirty="0"/>
              <a:t> </a:t>
            </a:r>
            <a:r>
              <a:rPr lang="en-US" dirty="0" err="1"/>
              <a:t>юм</a:t>
            </a:r>
            <a:r>
              <a:rPr lang="en-US" dirty="0"/>
              <a:t>. 1995.08.28-ны </a:t>
            </a:r>
            <a:r>
              <a:rPr lang="en-US" dirty="0" err="1"/>
              <a:t>өдөр</a:t>
            </a:r>
            <a:r>
              <a:rPr lang="en-US" dirty="0"/>
              <a:t> </a:t>
            </a:r>
            <a:r>
              <a:rPr lang="en-US" dirty="0" err="1"/>
              <a:t>хоёрдогч</a:t>
            </a:r>
            <a:r>
              <a:rPr lang="en-US" dirty="0"/>
              <a:t> </a:t>
            </a:r>
            <a:r>
              <a:rPr lang="en-US" dirty="0" err="1"/>
              <a:t>зах</a:t>
            </a:r>
            <a:r>
              <a:rPr lang="en-US" dirty="0"/>
              <a:t> </a:t>
            </a:r>
            <a:r>
              <a:rPr lang="en-US" dirty="0" err="1"/>
              <a:t>зээлийн</a:t>
            </a:r>
            <a:r>
              <a:rPr lang="en-US" dirty="0"/>
              <a:t> </a:t>
            </a:r>
            <a:r>
              <a:rPr lang="en-US" dirty="0" err="1"/>
              <a:t>арилжаа</a:t>
            </a:r>
            <a:r>
              <a:rPr lang="en-US" dirty="0"/>
              <a:t> </a:t>
            </a:r>
            <a:r>
              <a:rPr lang="en-US" dirty="0" err="1"/>
              <a:t>хөрөнгийн</a:t>
            </a:r>
            <a:r>
              <a:rPr lang="en-US" dirty="0"/>
              <a:t> </a:t>
            </a:r>
            <a:r>
              <a:rPr lang="en-US" dirty="0" err="1"/>
              <a:t>бирж</a:t>
            </a:r>
            <a:r>
              <a:rPr lang="en-US" dirty="0"/>
              <a:t> </a:t>
            </a:r>
            <a:r>
              <a:rPr lang="en-US" dirty="0" err="1"/>
              <a:t>дээр</a:t>
            </a:r>
            <a:r>
              <a:rPr lang="en-US" dirty="0"/>
              <a:t> </a:t>
            </a:r>
            <a:r>
              <a:rPr lang="en-US" dirty="0" err="1"/>
              <a:t>явагдаж</a:t>
            </a:r>
            <a:r>
              <a:rPr lang="en-US" dirty="0"/>
              <a:t> </a:t>
            </a:r>
            <a:r>
              <a:rPr lang="en-US" dirty="0" err="1"/>
              <a:t>эхэлсэн</a:t>
            </a:r>
            <a:r>
              <a:rPr lang="en-US" dirty="0"/>
              <a:t>./</a:t>
            </a:r>
            <a:endParaRPr lang="en-US" dirty="0">
              <a:cs typeface="Calibri"/>
            </a:endParaRPr>
          </a:p>
          <a:p>
            <a:pPr algn="just"/>
            <a:r>
              <a:rPr lang="en-US" dirty="0"/>
              <a:t>2013.10.03 - </a:t>
            </a:r>
            <a:r>
              <a:rPr lang="en-US" dirty="0" err="1"/>
              <a:t>Хөрөнгө</a:t>
            </a:r>
            <a:r>
              <a:rPr lang="en-US" dirty="0"/>
              <a:t> </a:t>
            </a:r>
            <a:r>
              <a:rPr lang="en-US" dirty="0" err="1"/>
              <a:t>оруулалтын</a:t>
            </a:r>
            <a:r>
              <a:rPr lang="en-US" dirty="0"/>
              <a:t> </a:t>
            </a:r>
            <a:r>
              <a:rPr lang="en-US" dirty="0" err="1"/>
              <a:t>сангийн</a:t>
            </a:r>
            <a:r>
              <a:rPr lang="en-US" dirty="0"/>
              <a:t> </a:t>
            </a:r>
            <a:r>
              <a:rPr lang="en-US" dirty="0" err="1"/>
              <a:t>тухай</a:t>
            </a:r>
            <a:r>
              <a:rPr lang="en-US" dirty="0"/>
              <a:t> </a:t>
            </a:r>
            <a:r>
              <a:rPr lang="en-US" dirty="0" err="1"/>
              <a:t>хууль</a:t>
            </a:r>
            <a:r>
              <a:rPr lang="en-US" dirty="0"/>
              <a:t> </a:t>
            </a:r>
            <a:r>
              <a:rPr lang="en-US" dirty="0" err="1"/>
              <a:t>батлагдлаа</a:t>
            </a:r>
            <a:r>
              <a:rPr lang="en-US" dirty="0"/>
              <a:t>. /</a:t>
            </a:r>
            <a:r>
              <a:rPr lang="en-US" dirty="0" err="1"/>
              <a:t>Хөрөнгийн</a:t>
            </a:r>
            <a:r>
              <a:rPr lang="en-US" dirty="0"/>
              <a:t> </a:t>
            </a:r>
            <a:r>
              <a:rPr lang="en-US" dirty="0" err="1"/>
              <a:t>зах</a:t>
            </a:r>
            <a:r>
              <a:rPr lang="en-US" dirty="0"/>
              <a:t> </a:t>
            </a:r>
            <a:r>
              <a:rPr lang="en-US" dirty="0" err="1"/>
              <a:t>зээлийн</a:t>
            </a:r>
            <a:r>
              <a:rPr lang="en-US" dirty="0"/>
              <a:t> </a:t>
            </a:r>
            <a:r>
              <a:rPr lang="en-US" dirty="0" err="1"/>
              <a:t>идэвхтэй</a:t>
            </a:r>
            <a:r>
              <a:rPr lang="en-US" dirty="0"/>
              <a:t> </a:t>
            </a:r>
            <a:r>
              <a:rPr lang="en-US" dirty="0" err="1"/>
              <a:t>оролцогчид</a:t>
            </a:r>
            <a:r>
              <a:rPr lang="en-US" dirty="0"/>
              <a:t> </a:t>
            </a:r>
            <a:r>
              <a:rPr lang="en-US" dirty="0" err="1"/>
              <a:t>болох</a:t>
            </a:r>
            <a:r>
              <a:rPr lang="en-US" dirty="0"/>
              <a:t> </a:t>
            </a:r>
            <a:r>
              <a:rPr lang="en-US" dirty="0" err="1"/>
              <a:t>мэргэжлийн</a:t>
            </a:r>
            <a:r>
              <a:rPr lang="en-US" dirty="0"/>
              <a:t> </a:t>
            </a:r>
            <a:r>
              <a:rPr lang="en-US" dirty="0" err="1"/>
              <a:t>хөрөнгө</a:t>
            </a:r>
            <a:r>
              <a:rPr lang="en-US" dirty="0"/>
              <a:t> </a:t>
            </a:r>
            <a:r>
              <a:rPr lang="en-US" dirty="0" err="1"/>
              <a:t>оруулагчдын</a:t>
            </a:r>
            <a:r>
              <a:rPr lang="en-US" dirty="0"/>
              <a:t> </a:t>
            </a:r>
            <a:r>
              <a:rPr lang="en-US" dirty="0" err="1"/>
              <a:t>бүтэц</a:t>
            </a:r>
            <a:r>
              <a:rPr lang="en-US" dirty="0"/>
              <a:t>, </a:t>
            </a:r>
            <a:r>
              <a:rPr lang="en-US" dirty="0" err="1"/>
              <a:t>зохион</a:t>
            </a:r>
            <a:r>
              <a:rPr lang="en-US" dirty="0"/>
              <a:t> </a:t>
            </a:r>
            <a:r>
              <a:rPr lang="en-US" dirty="0" err="1"/>
              <a:t>байгуулалтыг</a:t>
            </a:r>
            <a:r>
              <a:rPr lang="en-US" dirty="0"/>
              <a:t> </a:t>
            </a:r>
            <a:r>
              <a:rPr lang="en-US" dirty="0" err="1"/>
              <a:t>сонгодог</a:t>
            </a:r>
            <a:r>
              <a:rPr lang="en-US" dirty="0"/>
              <a:t> </a:t>
            </a:r>
            <a:r>
              <a:rPr lang="en-US" dirty="0" err="1"/>
              <a:t>утгаар</a:t>
            </a:r>
            <a:r>
              <a:rPr lang="en-US" dirty="0"/>
              <a:t> </a:t>
            </a:r>
            <a:r>
              <a:rPr lang="en-US" dirty="0" err="1"/>
              <a:t>нь</a:t>
            </a:r>
            <a:r>
              <a:rPr lang="en-US" dirty="0"/>
              <a:t> </a:t>
            </a:r>
            <a:r>
              <a:rPr lang="en-US" dirty="0" err="1"/>
              <a:t>бий</a:t>
            </a:r>
            <a:r>
              <a:rPr lang="en-US" dirty="0"/>
              <a:t> </a:t>
            </a:r>
            <a:r>
              <a:rPr lang="en-US" dirty="0" err="1"/>
              <a:t>болгон</a:t>
            </a:r>
            <a:r>
              <a:rPr lang="en-US" dirty="0"/>
              <a:t> </a:t>
            </a:r>
            <a:r>
              <a:rPr lang="en-US" dirty="0" err="1"/>
              <a:t>хөгжүүлэхэд</a:t>
            </a:r>
            <a:r>
              <a:rPr lang="en-US" dirty="0"/>
              <a:t> </a:t>
            </a:r>
            <a:r>
              <a:rPr lang="en-US" dirty="0" err="1"/>
              <a:t>шаардлагатай</a:t>
            </a:r>
            <a:r>
              <a:rPr lang="en-US" dirty="0"/>
              <a:t> </a:t>
            </a:r>
            <a:r>
              <a:rPr lang="en-US" dirty="0" err="1"/>
              <a:t>эрх</a:t>
            </a:r>
            <a:r>
              <a:rPr lang="en-US" dirty="0"/>
              <a:t> </a:t>
            </a:r>
            <a:r>
              <a:rPr lang="en-US" dirty="0" err="1"/>
              <a:t>зүйн</a:t>
            </a:r>
            <a:r>
              <a:rPr lang="en-US" dirty="0"/>
              <a:t> </a:t>
            </a:r>
            <a:r>
              <a:rPr lang="en-US" dirty="0" err="1"/>
              <a:t>гол</a:t>
            </a:r>
            <a:r>
              <a:rPr lang="en-US" dirty="0"/>
              <a:t> </a:t>
            </a:r>
            <a:r>
              <a:rPr lang="en-US" dirty="0" err="1"/>
              <a:t>баримт</a:t>
            </a:r>
            <a:r>
              <a:rPr lang="en-US" dirty="0"/>
              <a:t> </a:t>
            </a:r>
            <a:r>
              <a:rPr lang="en-US" dirty="0" err="1"/>
              <a:t>бичиг</a:t>
            </a:r>
            <a:r>
              <a:rPr lang="en-US" dirty="0"/>
              <a:t> </a:t>
            </a:r>
            <a:r>
              <a:rPr lang="en-US" dirty="0" err="1"/>
              <a:t>болох</a:t>
            </a:r>
            <a:r>
              <a:rPr lang="en-US" dirty="0"/>
              <a:t> “</a:t>
            </a:r>
            <a:r>
              <a:rPr lang="en-US" dirty="0" err="1"/>
              <a:t>Хөрөнгө</a:t>
            </a:r>
            <a:r>
              <a:rPr lang="en-US" dirty="0"/>
              <a:t> </a:t>
            </a:r>
            <a:r>
              <a:rPr lang="en-US" dirty="0" err="1"/>
              <a:t>оруулалтын</a:t>
            </a:r>
            <a:r>
              <a:rPr lang="en-US" dirty="0"/>
              <a:t> </a:t>
            </a:r>
            <a:r>
              <a:rPr lang="en-US" dirty="0" err="1"/>
              <a:t>сангийн</a:t>
            </a:r>
            <a:r>
              <a:rPr lang="en-US" dirty="0"/>
              <a:t> </a:t>
            </a:r>
            <a:r>
              <a:rPr lang="en-US" dirty="0" err="1"/>
              <a:t>тухай</a:t>
            </a:r>
            <a:r>
              <a:rPr lang="en-US" dirty="0"/>
              <a:t> </a:t>
            </a:r>
            <a:r>
              <a:rPr lang="en-US" dirty="0" err="1"/>
              <a:t>хууль</a:t>
            </a:r>
            <a:r>
              <a:rPr lang="en-US" dirty="0"/>
              <a:t>” </a:t>
            </a:r>
            <a:r>
              <a:rPr lang="en-US" dirty="0" err="1"/>
              <a:t>батлагдсанаар</a:t>
            </a:r>
            <a:r>
              <a:rPr lang="en-US" dirty="0"/>
              <a:t> </a:t>
            </a:r>
            <a:r>
              <a:rPr lang="en-US" dirty="0" err="1"/>
              <a:t>гадаадын</a:t>
            </a:r>
            <a:r>
              <a:rPr lang="en-US" dirty="0"/>
              <a:t> </a:t>
            </a:r>
            <a:r>
              <a:rPr lang="en-US" dirty="0" err="1"/>
              <a:t>шууд</a:t>
            </a:r>
            <a:r>
              <a:rPr lang="en-US" dirty="0"/>
              <a:t> </a:t>
            </a:r>
            <a:r>
              <a:rPr lang="en-US" dirty="0" err="1"/>
              <a:t>бус</a:t>
            </a:r>
            <a:r>
              <a:rPr lang="en-US" dirty="0"/>
              <a:t> </a:t>
            </a:r>
            <a:r>
              <a:rPr lang="en-US" dirty="0" err="1"/>
              <a:t>хөрөнгө</a:t>
            </a:r>
            <a:r>
              <a:rPr lang="en-US" dirty="0"/>
              <a:t> </a:t>
            </a:r>
            <a:r>
              <a:rPr lang="en-US" dirty="0" err="1"/>
              <a:t>оруулалтыг</a:t>
            </a:r>
            <a:r>
              <a:rPr lang="en-US" dirty="0"/>
              <a:t> </a:t>
            </a:r>
            <a:r>
              <a:rPr lang="en-US" dirty="0" err="1"/>
              <a:t>хөхиүлэн</a:t>
            </a:r>
            <a:r>
              <a:rPr lang="en-US" dirty="0"/>
              <a:t> </a:t>
            </a:r>
            <a:r>
              <a:rPr lang="en-US" dirty="0" err="1"/>
              <a:t>дэмжих</a:t>
            </a:r>
            <a:r>
              <a:rPr lang="en-US" dirty="0"/>
              <a:t>, </a:t>
            </a:r>
            <a:r>
              <a:rPr lang="en-US" dirty="0" err="1"/>
              <a:t>үнэт</a:t>
            </a:r>
            <a:r>
              <a:rPr lang="en-US" dirty="0"/>
              <a:t> </a:t>
            </a:r>
            <a:r>
              <a:rPr lang="en-US" dirty="0" err="1"/>
              <a:t>цаасны</a:t>
            </a:r>
            <a:r>
              <a:rPr lang="en-US" dirty="0"/>
              <a:t> </a:t>
            </a:r>
            <a:r>
              <a:rPr lang="en-US" dirty="0" err="1"/>
              <a:t>зах</a:t>
            </a:r>
            <a:r>
              <a:rPr lang="en-US" dirty="0"/>
              <a:t> </a:t>
            </a:r>
            <a:r>
              <a:rPr lang="en-US" dirty="0" err="1"/>
              <a:t>зээлд</a:t>
            </a:r>
            <a:r>
              <a:rPr lang="en-US" dirty="0"/>
              <a:t> </a:t>
            </a:r>
            <a:r>
              <a:rPr lang="en-US" dirty="0" err="1"/>
              <a:t>жирийн</a:t>
            </a:r>
            <a:r>
              <a:rPr lang="en-US" dirty="0"/>
              <a:t> </a:t>
            </a:r>
            <a:r>
              <a:rPr lang="en-US" dirty="0" err="1"/>
              <a:t>иргэдийн</a:t>
            </a:r>
            <a:r>
              <a:rPr lang="en-US" dirty="0"/>
              <a:t> </a:t>
            </a:r>
            <a:r>
              <a:rPr lang="en-US" dirty="0" err="1"/>
              <a:t>оролцох</a:t>
            </a:r>
            <a:r>
              <a:rPr lang="en-US" dirty="0"/>
              <a:t> </a:t>
            </a:r>
            <a:r>
              <a:rPr lang="en-US" dirty="0" err="1"/>
              <a:t>оролцоог</a:t>
            </a:r>
            <a:r>
              <a:rPr lang="en-US" dirty="0"/>
              <a:t> </a:t>
            </a:r>
            <a:r>
              <a:rPr lang="en-US" dirty="0" err="1"/>
              <a:t>нэмэгдүүлэх</a:t>
            </a:r>
            <a:r>
              <a:rPr lang="en-US" dirty="0"/>
              <a:t> </a:t>
            </a:r>
            <a:r>
              <a:rPr lang="en-US" dirty="0" err="1"/>
              <a:t>замаар</a:t>
            </a:r>
            <a:r>
              <a:rPr lang="en-US" dirty="0"/>
              <a:t> </a:t>
            </a:r>
            <a:r>
              <a:rPr lang="en-US" dirty="0" err="1"/>
              <a:t>хөрөнгийн</a:t>
            </a:r>
            <a:r>
              <a:rPr lang="en-US" dirty="0"/>
              <a:t> </a:t>
            </a:r>
            <a:r>
              <a:rPr lang="en-US" dirty="0" err="1"/>
              <a:t>зах</a:t>
            </a:r>
            <a:r>
              <a:rPr lang="en-US" dirty="0"/>
              <a:t> </a:t>
            </a:r>
            <a:r>
              <a:rPr lang="en-US" dirty="0" err="1"/>
              <a:t>зээлийн</a:t>
            </a:r>
            <a:r>
              <a:rPr lang="en-US" dirty="0"/>
              <a:t> </a:t>
            </a:r>
            <a:r>
              <a:rPr lang="en-US" dirty="0" err="1"/>
              <a:t>цаашдын</a:t>
            </a:r>
            <a:r>
              <a:rPr lang="en-US" dirty="0"/>
              <a:t> </a:t>
            </a:r>
            <a:r>
              <a:rPr lang="en-US" dirty="0" err="1"/>
              <a:t>хөгжлийг</a:t>
            </a:r>
            <a:r>
              <a:rPr lang="en-US" dirty="0"/>
              <a:t> </a:t>
            </a:r>
            <a:r>
              <a:rPr lang="en-US" dirty="0" err="1"/>
              <a:t>эрчимжүүлэхэд</a:t>
            </a:r>
            <a:r>
              <a:rPr lang="en-US" dirty="0"/>
              <a:t> </a:t>
            </a:r>
            <a:r>
              <a:rPr lang="en-US" dirty="0" err="1"/>
              <a:t>чухал</a:t>
            </a:r>
            <a:r>
              <a:rPr lang="en-US" dirty="0"/>
              <a:t> </a:t>
            </a:r>
            <a:r>
              <a:rPr lang="en-US" dirty="0" err="1"/>
              <a:t>хувь</a:t>
            </a:r>
            <a:r>
              <a:rPr lang="en-US" dirty="0"/>
              <a:t> </a:t>
            </a:r>
            <a:r>
              <a:rPr lang="en-US" dirty="0" err="1"/>
              <a:t>нэмэр</a:t>
            </a:r>
            <a:r>
              <a:rPr lang="en-US" dirty="0"/>
              <a:t> </a:t>
            </a:r>
            <a:r>
              <a:rPr lang="en-US" dirty="0" err="1"/>
              <a:t>оруулах</a:t>
            </a:r>
            <a:r>
              <a:rPr lang="en-US" dirty="0"/>
              <a:t> </a:t>
            </a:r>
            <a:r>
              <a:rPr lang="en-US" dirty="0" err="1"/>
              <a:t>юм</a:t>
            </a:r>
            <a:r>
              <a:rPr lang="en-US" dirty="0"/>
              <a:t>/</a:t>
            </a:r>
            <a:endParaRPr lang="en-US" dirty="0">
              <a:cs typeface="Calibri"/>
            </a:endParaRPr>
          </a:p>
          <a:p>
            <a:pPr algn="just"/>
            <a:r>
              <a:rPr lang="en-US" dirty="0"/>
              <a:t>2014.10.21 - МХБ </a:t>
            </a:r>
            <a:r>
              <a:rPr lang="en-US" dirty="0" err="1"/>
              <a:t>дээр</a:t>
            </a:r>
            <a:r>
              <a:rPr lang="en-US" dirty="0"/>
              <a:t> ЗГ-</a:t>
            </a:r>
            <a:r>
              <a:rPr lang="en-US" dirty="0" err="1"/>
              <a:t>ын</a:t>
            </a:r>
            <a:r>
              <a:rPr lang="en-US" dirty="0"/>
              <a:t> </a:t>
            </a:r>
            <a:r>
              <a:rPr lang="en-US" dirty="0" err="1"/>
              <a:t>үнэт</a:t>
            </a:r>
            <a:r>
              <a:rPr lang="en-US" dirty="0"/>
              <a:t> </a:t>
            </a:r>
            <a:r>
              <a:rPr lang="en-US" dirty="0" err="1"/>
              <a:t>цаас</a:t>
            </a:r>
            <a:r>
              <a:rPr lang="en-US" dirty="0"/>
              <a:t> </a:t>
            </a:r>
            <a:r>
              <a:rPr lang="en-US" dirty="0" err="1"/>
              <a:t>арилжигдаж</a:t>
            </a:r>
            <a:r>
              <a:rPr lang="en-US" dirty="0"/>
              <a:t> </a:t>
            </a:r>
            <a:r>
              <a:rPr lang="en-US" dirty="0" err="1"/>
              <a:t>эхлэв</a:t>
            </a:r>
            <a:r>
              <a:rPr lang="en-US" dirty="0"/>
              <a:t>. /</a:t>
            </a:r>
            <a:r>
              <a:rPr lang="en-US" dirty="0" err="1"/>
              <a:t>нийт</a:t>
            </a:r>
            <a:r>
              <a:rPr lang="en-US" dirty="0"/>
              <a:t> 100 </a:t>
            </a:r>
            <a:r>
              <a:rPr lang="en-US" dirty="0" err="1"/>
              <a:t>тэрбум</a:t>
            </a:r>
            <a:r>
              <a:rPr lang="en-US" dirty="0"/>
              <a:t> </a:t>
            </a:r>
            <a:r>
              <a:rPr lang="en-US" dirty="0" err="1"/>
              <a:t>төгрөг</a:t>
            </a:r>
            <a:r>
              <a:rPr lang="en-US" dirty="0"/>
              <a:t> </a:t>
            </a:r>
            <a:r>
              <a:rPr lang="en-US" dirty="0" err="1"/>
              <a:t>хүртэлх</a:t>
            </a:r>
            <a:r>
              <a:rPr lang="en-US" dirty="0"/>
              <a:t> </a:t>
            </a:r>
            <a:r>
              <a:rPr lang="en-US" dirty="0" err="1"/>
              <a:t>үнийн</a:t>
            </a:r>
            <a:r>
              <a:rPr lang="en-US" dirty="0"/>
              <a:t> </a:t>
            </a:r>
            <a:r>
              <a:rPr lang="en-US" dirty="0" err="1"/>
              <a:t>дүнтэй</a:t>
            </a:r>
            <a:r>
              <a:rPr lang="en-US" dirty="0"/>
              <a:t> ЗГ-</a:t>
            </a:r>
            <a:r>
              <a:rPr lang="en-US" dirty="0" err="1"/>
              <a:t>ийн</a:t>
            </a:r>
            <a:r>
              <a:rPr lang="en-US" dirty="0"/>
              <a:t> </a:t>
            </a:r>
            <a:r>
              <a:rPr lang="en-US" dirty="0" err="1"/>
              <a:t>үнэт</a:t>
            </a:r>
            <a:r>
              <a:rPr lang="en-US" dirty="0"/>
              <a:t> </a:t>
            </a:r>
            <a:r>
              <a:rPr lang="en-US" dirty="0" err="1"/>
              <a:t>цаасыг</a:t>
            </a:r>
            <a:r>
              <a:rPr lang="en-US" dirty="0"/>
              <a:t> </a:t>
            </a:r>
            <a:r>
              <a:rPr lang="en-US" dirty="0" err="1"/>
              <a:t>Хорооны</a:t>
            </a:r>
            <a:r>
              <a:rPr lang="en-US" dirty="0"/>
              <a:t> 2014.10.21-ний </a:t>
            </a:r>
            <a:r>
              <a:rPr lang="en-US" dirty="0" err="1"/>
              <a:t>өдрийнн</a:t>
            </a:r>
            <a:r>
              <a:rPr lang="en-US" dirty="0"/>
              <a:t> 389 </a:t>
            </a:r>
            <a:r>
              <a:rPr lang="en-US" dirty="0" err="1"/>
              <a:t>дүгээр</a:t>
            </a:r>
            <a:r>
              <a:rPr lang="en-US" dirty="0"/>
              <a:t> </a:t>
            </a:r>
            <a:r>
              <a:rPr lang="en-US" dirty="0" err="1"/>
              <a:t>тогтоолоор</a:t>
            </a:r>
            <a:r>
              <a:rPr lang="en-US" dirty="0"/>
              <a:t> </a:t>
            </a:r>
            <a:r>
              <a:rPr lang="en-US" dirty="0" err="1"/>
              <a:t>бүртгэсэн</a:t>
            </a:r>
            <a:r>
              <a:rPr lang="en-US" dirty="0"/>
              <a:t>/</a:t>
            </a:r>
            <a:endParaRPr lang="en-US" dirty="0">
              <a:cs typeface="Calibri"/>
            </a:endParaRPr>
          </a:p>
          <a:p>
            <a:pPr algn="just"/>
            <a:r>
              <a:rPr lang="en-US" dirty="0"/>
              <a:t>2018.01.10 – </a:t>
            </a:r>
            <a:r>
              <a:rPr lang="en-US" dirty="0" err="1"/>
              <a:t>Үнэт</a:t>
            </a:r>
            <a:r>
              <a:rPr lang="en-US" dirty="0"/>
              <a:t> </a:t>
            </a:r>
            <a:r>
              <a:rPr lang="en-US" dirty="0" err="1"/>
              <a:t>цаасны</a:t>
            </a:r>
            <a:r>
              <a:rPr lang="en-US" dirty="0"/>
              <a:t> </a:t>
            </a:r>
            <a:r>
              <a:rPr lang="en-US" dirty="0" err="1"/>
              <a:t>давхар</a:t>
            </a:r>
            <a:r>
              <a:rPr lang="en-US" dirty="0"/>
              <a:t> </a:t>
            </a:r>
            <a:r>
              <a:rPr lang="en-US" dirty="0" err="1"/>
              <a:t>бүртгэлийн</a:t>
            </a:r>
            <a:r>
              <a:rPr lang="en-US" dirty="0"/>
              <a:t> </a:t>
            </a:r>
            <a:r>
              <a:rPr lang="en-US" dirty="0" err="1"/>
              <a:t>орчин</a:t>
            </a:r>
            <a:r>
              <a:rPr lang="en-US" dirty="0"/>
              <a:t> </a:t>
            </a:r>
            <a:r>
              <a:rPr lang="en-US" dirty="0" err="1"/>
              <a:t>бүрдэв</a:t>
            </a:r>
            <a:r>
              <a:rPr lang="en-US" dirty="0"/>
              <a:t> /</a:t>
            </a:r>
            <a:r>
              <a:rPr lang="en-US" dirty="0" err="1"/>
              <a:t>Хорооны</a:t>
            </a:r>
            <a:r>
              <a:rPr lang="en-US" dirty="0"/>
              <a:t> 19 </a:t>
            </a:r>
            <a:r>
              <a:rPr lang="en-US" dirty="0" err="1"/>
              <a:t>дүгээр</a:t>
            </a:r>
            <a:r>
              <a:rPr lang="en-US" dirty="0"/>
              <a:t> </a:t>
            </a:r>
            <a:r>
              <a:rPr lang="en-US" dirty="0" err="1"/>
              <a:t>тогтоолоор</a:t>
            </a:r>
            <a:r>
              <a:rPr lang="en-US" dirty="0"/>
              <a:t> “</a:t>
            </a:r>
            <a:r>
              <a:rPr lang="en-US" dirty="0" err="1"/>
              <a:t>Гадаад</a:t>
            </a:r>
            <a:r>
              <a:rPr lang="en-US" dirty="0"/>
              <a:t> </a:t>
            </a:r>
            <a:r>
              <a:rPr lang="en-US" dirty="0" err="1"/>
              <a:t>улсын</a:t>
            </a:r>
            <a:r>
              <a:rPr lang="en-US" dirty="0"/>
              <a:t> </a:t>
            </a:r>
            <a:r>
              <a:rPr lang="en-US" dirty="0" err="1"/>
              <a:t>арилжаа</a:t>
            </a:r>
            <a:r>
              <a:rPr lang="en-US" dirty="0"/>
              <a:t> </a:t>
            </a:r>
            <a:r>
              <a:rPr lang="en-US" dirty="0" err="1"/>
              <a:t>эрхлэх</a:t>
            </a:r>
            <a:r>
              <a:rPr lang="en-US" dirty="0"/>
              <a:t> </a:t>
            </a:r>
            <a:r>
              <a:rPr lang="en-US" dirty="0" err="1"/>
              <a:t>байгууллагад</a:t>
            </a:r>
            <a:r>
              <a:rPr lang="en-US" dirty="0"/>
              <a:t> </a:t>
            </a:r>
            <a:r>
              <a:rPr lang="en-US" dirty="0" err="1"/>
              <a:t>бүртгэлтэй</a:t>
            </a:r>
            <a:r>
              <a:rPr lang="en-US" dirty="0"/>
              <a:t> </a:t>
            </a:r>
            <a:r>
              <a:rPr lang="en-US" dirty="0" err="1"/>
              <a:t>хуулийн</a:t>
            </a:r>
            <a:r>
              <a:rPr lang="en-US" dirty="0"/>
              <a:t> </a:t>
            </a:r>
            <a:r>
              <a:rPr lang="en-US" dirty="0" err="1"/>
              <a:t>этгээд</a:t>
            </a:r>
            <a:r>
              <a:rPr lang="en-US" dirty="0"/>
              <a:t> </a:t>
            </a:r>
            <a:r>
              <a:rPr lang="en-US" dirty="0" err="1"/>
              <a:t>Монгол</a:t>
            </a:r>
            <a:r>
              <a:rPr lang="en-US" dirty="0"/>
              <a:t> </a:t>
            </a:r>
            <a:r>
              <a:rPr lang="en-US" dirty="0" err="1"/>
              <a:t>Улсад</a:t>
            </a:r>
            <a:r>
              <a:rPr lang="en-US" dirty="0"/>
              <a:t> </a:t>
            </a:r>
            <a:r>
              <a:rPr lang="en-US" dirty="0" err="1"/>
              <a:t>үнэт</a:t>
            </a:r>
            <a:r>
              <a:rPr lang="en-US" dirty="0"/>
              <a:t> </a:t>
            </a:r>
            <a:r>
              <a:rPr lang="en-US" dirty="0" err="1"/>
              <a:t>цаас</a:t>
            </a:r>
            <a:r>
              <a:rPr lang="en-US" dirty="0"/>
              <a:t> </a:t>
            </a:r>
            <a:r>
              <a:rPr lang="en-US" dirty="0" err="1"/>
              <a:t>гаргах</a:t>
            </a:r>
            <a:r>
              <a:rPr lang="en-US" dirty="0"/>
              <a:t>, </a:t>
            </a:r>
            <a:r>
              <a:rPr lang="en-US" dirty="0" err="1"/>
              <a:t>Монгол</a:t>
            </a:r>
            <a:r>
              <a:rPr lang="en-US" dirty="0"/>
              <a:t> </a:t>
            </a:r>
            <a:r>
              <a:rPr lang="en-US" dirty="0" err="1"/>
              <a:t>Улсын</a:t>
            </a:r>
            <a:r>
              <a:rPr lang="en-US" dirty="0"/>
              <a:t> </a:t>
            </a:r>
            <a:r>
              <a:rPr lang="en-US" dirty="0" err="1"/>
              <a:t>арилжаа</a:t>
            </a:r>
            <a:r>
              <a:rPr lang="en-US" dirty="0"/>
              <a:t> </a:t>
            </a:r>
            <a:r>
              <a:rPr lang="en-US" dirty="0" err="1"/>
              <a:t>эрхлэх</a:t>
            </a:r>
            <a:r>
              <a:rPr lang="en-US" dirty="0"/>
              <a:t> </a:t>
            </a:r>
            <a:r>
              <a:rPr lang="en-US" dirty="0" err="1"/>
              <a:t>байгууллагад</a:t>
            </a:r>
            <a:r>
              <a:rPr lang="en-US" dirty="0"/>
              <a:t> </a:t>
            </a:r>
            <a:r>
              <a:rPr lang="en-US" dirty="0" err="1"/>
              <a:t>бүртгэлтэй</a:t>
            </a:r>
            <a:r>
              <a:rPr lang="en-US" dirty="0"/>
              <a:t> </a:t>
            </a:r>
            <a:r>
              <a:rPr lang="en-US" dirty="0" err="1"/>
              <a:t>хуулийн</a:t>
            </a:r>
            <a:r>
              <a:rPr lang="en-US" dirty="0"/>
              <a:t> </a:t>
            </a:r>
            <a:r>
              <a:rPr lang="en-US" dirty="0" err="1"/>
              <a:t>этгээд</a:t>
            </a:r>
            <a:r>
              <a:rPr lang="en-US" dirty="0"/>
              <a:t> </a:t>
            </a:r>
            <a:r>
              <a:rPr lang="en-US" dirty="0" err="1"/>
              <a:t>гадаад</a:t>
            </a:r>
            <a:r>
              <a:rPr lang="en-US" dirty="0"/>
              <a:t> </a:t>
            </a:r>
            <a:r>
              <a:rPr lang="en-US" dirty="0" err="1"/>
              <a:t>улсад</a:t>
            </a:r>
            <a:r>
              <a:rPr lang="en-US" dirty="0"/>
              <a:t> </a:t>
            </a:r>
            <a:r>
              <a:rPr lang="en-US" dirty="0" err="1"/>
              <a:t>гаргах</a:t>
            </a:r>
            <a:r>
              <a:rPr lang="en-US" dirty="0"/>
              <a:t> </a:t>
            </a:r>
            <a:r>
              <a:rPr lang="en-US" dirty="0" err="1"/>
              <a:t>үнэт</a:t>
            </a:r>
            <a:r>
              <a:rPr lang="en-US" dirty="0"/>
              <a:t> </a:t>
            </a:r>
            <a:r>
              <a:rPr lang="en-US" dirty="0" err="1"/>
              <a:t>цаасыг</a:t>
            </a:r>
            <a:r>
              <a:rPr lang="en-US" dirty="0"/>
              <a:t> </a:t>
            </a:r>
            <a:r>
              <a:rPr lang="en-US" dirty="0" err="1"/>
              <a:t>бүртгэх</a:t>
            </a:r>
            <a:r>
              <a:rPr lang="en-US" dirty="0"/>
              <a:t> </a:t>
            </a:r>
            <a:r>
              <a:rPr lang="en-US" dirty="0" err="1"/>
              <a:t>журам</a:t>
            </a:r>
            <a:r>
              <a:rPr lang="en-US" dirty="0"/>
              <a:t>”-</a:t>
            </a:r>
            <a:r>
              <a:rPr lang="en-US" dirty="0" err="1"/>
              <a:t>ыг</a:t>
            </a:r>
            <a:r>
              <a:rPr lang="en-US" dirty="0"/>
              <a:t> </a:t>
            </a:r>
            <a:r>
              <a:rPr lang="en-US" dirty="0" err="1"/>
              <a:t>баталсан</a:t>
            </a:r>
            <a:r>
              <a:rPr lang="en-US" dirty="0"/>
              <a:t>/</a:t>
            </a:r>
            <a:endParaRPr lang="en-US" dirty="0">
              <a:cs typeface="Calibri"/>
            </a:endParaRPr>
          </a:p>
          <a:p>
            <a:pPr algn="just"/>
            <a:r>
              <a:rPr lang="en-US" dirty="0"/>
              <a:t>2020.03.31 – </a:t>
            </a:r>
            <a:r>
              <a:rPr lang="en-US" dirty="0" err="1"/>
              <a:t>Үнэт</a:t>
            </a:r>
            <a:r>
              <a:rPr lang="en-US" dirty="0"/>
              <a:t> </a:t>
            </a:r>
            <a:r>
              <a:rPr lang="en-US" dirty="0" err="1"/>
              <a:t>цаасны</a:t>
            </a:r>
            <a:r>
              <a:rPr lang="en-US" dirty="0"/>
              <a:t> </a:t>
            </a:r>
            <a:r>
              <a:rPr lang="en-US" dirty="0" err="1"/>
              <a:t>төлбөр</a:t>
            </a:r>
            <a:r>
              <a:rPr lang="en-US" dirty="0"/>
              <a:t> </a:t>
            </a:r>
            <a:r>
              <a:rPr lang="en-US" dirty="0" err="1"/>
              <a:t>тооцооны</a:t>
            </a:r>
            <a:r>
              <a:rPr lang="en-US" dirty="0"/>
              <a:t> Т+2 </a:t>
            </a:r>
            <a:r>
              <a:rPr lang="en-US" dirty="0" err="1"/>
              <a:t>горимд</a:t>
            </a:r>
            <a:r>
              <a:rPr lang="en-US" dirty="0"/>
              <a:t> </a:t>
            </a:r>
            <a:r>
              <a:rPr lang="en-US" dirty="0" err="1"/>
              <a:t>шилжив</a:t>
            </a:r>
            <a:r>
              <a:rPr lang="en-US" dirty="0"/>
              <a:t>. /</a:t>
            </a:r>
            <a:r>
              <a:rPr lang="en-US" dirty="0" err="1"/>
              <a:t>Хорооны</a:t>
            </a:r>
            <a:r>
              <a:rPr lang="en-US" dirty="0"/>
              <a:t> 2020.01.29-ны </a:t>
            </a:r>
            <a:r>
              <a:rPr lang="en-US" dirty="0" err="1"/>
              <a:t>өдрийн</a:t>
            </a:r>
            <a:r>
              <a:rPr lang="en-US" dirty="0"/>
              <a:t> 29 </a:t>
            </a:r>
            <a:r>
              <a:rPr lang="en-US" dirty="0" err="1"/>
              <a:t>дүгээр</a:t>
            </a:r>
            <a:r>
              <a:rPr lang="en-US" dirty="0"/>
              <a:t> </a:t>
            </a:r>
            <a:r>
              <a:rPr lang="en-US" dirty="0" err="1"/>
              <a:t>тогтоолоор</a:t>
            </a:r>
            <a:r>
              <a:rPr lang="en-US" dirty="0"/>
              <a:t> </a:t>
            </a:r>
            <a:r>
              <a:rPr lang="en-US" dirty="0" err="1"/>
              <a:t>Үнэт</a:t>
            </a:r>
            <a:r>
              <a:rPr lang="en-US" dirty="0"/>
              <a:t> </a:t>
            </a:r>
            <a:r>
              <a:rPr lang="en-US" dirty="0" err="1"/>
              <a:t>цаасны</a:t>
            </a:r>
            <a:r>
              <a:rPr lang="en-US" dirty="0"/>
              <a:t> </a:t>
            </a:r>
            <a:r>
              <a:rPr lang="en-US" dirty="0" err="1"/>
              <a:t>дараа</a:t>
            </a:r>
            <a:r>
              <a:rPr lang="en-US" dirty="0"/>
              <a:t> </a:t>
            </a:r>
            <a:r>
              <a:rPr lang="en-US" dirty="0" err="1"/>
              <a:t>төлбөр</a:t>
            </a:r>
            <a:r>
              <a:rPr lang="en-US" dirty="0"/>
              <a:t> </a:t>
            </a:r>
            <a:r>
              <a:rPr lang="en-US" dirty="0" err="1"/>
              <a:t>тооцооны</a:t>
            </a:r>
            <a:r>
              <a:rPr lang="en-US" dirty="0"/>
              <a:t> Т+2 </a:t>
            </a:r>
            <a:r>
              <a:rPr lang="en-US" dirty="0" err="1"/>
              <a:t>горим</a:t>
            </a:r>
            <a:r>
              <a:rPr lang="en-US" dirty="0"/>
              <a:t>, </a:t>
            </a:r>
            <a:r>
              <a:rPr lang="en-US" dirty="0" err="1"/>
              <a:t>төлбөрийн</a:t>
            </a:r>
            <a:r>
              <a:rPr lang="en-US" dirty="0"/>
              <a:t> </a:t>
            </a:r>
            <a:r>
              <a:rPr lang="en-US" dirty="0" err="1"/>
              <a:t>эсрэг</a:t>
            </a:r>
            <a:r>
              <a:rPr lang="en-US" dirty="0"/>
              <a:t> </a:t>
            </a:r>
            <a:r>
              <a:rPr lang="en-US" dirty="0" err="1"/>
              <a:t>нийлүүлэлт</a:t>
            </a:r>
            <a:r>
              <a:rPr lang="en-US" dirty="0"/>
              <a:t> </a:t>
            </a:r>
            <a:r>
              <a:rPr lang="en-US" dirty="0" err="1"/>
              <a:t>зарчмыг</a:t>
            </a:r>
            <a:r>
              <a:rPr lang="en-US" dirty="0"/>
              <a:t> 2020 </a:t>
            </a:r>
            <a:r>
              <a:rPr lang="en-US" dirty="0" err="1"/>
              <a:t>оны</a:t>
            </a:r>
            <a:r>
              <a:rPr lang="en-US" dirty="0"/>
              <a:t> 3 </a:t>
            </a:r>
            <a:r>
              <a:rPr lang="en-US" dirty="0" err="1"/>
              <a:t>дугаар</a:t>
            </a:r>
            <a:r>
              <a:rPr lang="en-US" dirty="0"/>
              <a:t> </a:t>
            </a:r>
            <a:r>
              <a:rPr lang="en-US" dirty="0" err="1"/>
              <a:t>сарын</a:t>
            </a:r>
            <a:r>
              <a:rPr lang="en-US" dirty="0"/>
              <a:t> 31-ний </a:t>
            </a:r>
            <a:r>
              <a:rPr lang="en-US" dirty="0" err="1"/>
              <a:t>өдрийн</a:t>
            </a:r>
            <a:r>
              <a:rPr lang="en-US" dirty="0"/>
              <a:t> </a:t>
            </a:r>
            <a:r>
              <a:rPr lang="en-US" dirty="0" err="1"/>
              <a:t>дотор</a:t>
            </a:r>
            <a:r>
              <a:rPr lang="en-US" dirty="0"/>
              <a:t> </a:t>
            </a:r>
            <a:r>
              <a:rPr lang="en-US" dirty="0" err="1"/>
              <a:t>нэвтрүүлэхээр</a:t>
            </a:r>
            <a:r>
              <a:rPr lang="en-US" dirty="0"/>
              <a:t> </a:t>
            </a:r>
            <a:r>
              <a:rPr lang="en-US" dirty="0" err="1"/>
              <a:t>шийдвэрлэсэн</a:t>
            </a:r>
            <a:r>
              <a:rPr lang="en-US" dirty="0"/>
              <a:t>/</a:t>
            </a:r>
            <a:endParaRPr lang="en-US" dirty="0">
              <a:cs typeface="Calibri"/>
            </a:endParaRPr>
          </a:p>
          <a:p>
            <a:pPr algn="just"/>
            <a:r>
              <a:rPr lang="en-US" dirty="0"/>
              <a:t>2020.12.09 – </a:t>
            </a:r>
            <a:r>
              <a:rPr lang="en-US" dirty="0" err="1"/>
              <a:t>Биржийн</a:t>
            </a:r>
            <a:r>
              <a:rPr lang="en-US" dirty="0"/>
              <a:t> </a:t>
            </a:r>
            <a:r>
              <a:rPr lang="en-US" dirty="0" err="1"/>
              <a:t>бус</a:t>
            </a:r>
            <a:r>
              <a:rPr lang="en-US" dirty="0"/>
              <a:t> </a:t>
            </a:r>
            <a:r>
              <a:rPr lang="en-US" dirty="0" err="1"/>
              <a:t>зах</a:t>
            </a:r>
            <a:r>
              <a:rPr lang="en-US" dirty="0"/>
              <a:t> </a:t>
            </a:r>
            <a:r>
              <a:rPr lang="en-US" dirty="0" err="1"/>
              <a:t>зээлийн</a:t>
            </a:r>
            <a:r>
              <a:rPr lang="en-US" dirty="0"/>
              <a:t> </a:t>
            </a:r>
            <a:r>
              <a:rPr lang="en-US" dirty="0" err="1"/>
              <a:t>үйл</a:t>
            </a:r>
            <a:r>
              <a:rPr lang="en-US" dirty="0"/>
              <a:t> </a:t>
            </a:r>
            <a:r>
              <a:rPr lang="en-US" dirty="0" err="1"/>
              <a:t>ажиллагааны</a:t>
            </a:r>
            <a:r>
              <a:rPr lang="en-US" dirty="0"/>
              <a:t> </a:t>
            </a:r>
            <a:r>
              <a:rPr lang="en-US" dirty="0" err="1"/>
              <a:t>журмыг</a:t>
            </a:r>
            <a:r>
              <a:rPr lang="en-US" dirty="0"/>
              <a:t> </a:t>
            </a:r>
            <a:r>
              <a:rPr lang="en-US" dirty="0" err="1"/>
              <a:t>баталсан</a:t>
            </a:r>
            <a:r>
              <a:rPr lang="en-US" dirty="0"/>
              <a:t>.</a:t>
            </a:r>
            <a:endParaRPr lang="en-US" dirty="0">
              <a:cs typeface="Calibri"/>
            </a:endParaRPr>
          </a:p>
        </p:txBody>
      </p:sp>
      <p:sp>
        <p:nvSpPr>
          <p:cNvPr id="4" name="Slide Number Placeholder 3"/>
          <p:cNvSpPr>
            <a:spLocks noGrp="1"/>
          </p:cNvSpPr>
          <p:nvPr>
            <p:ph type="sldNum" sz="quarter" idx="10"/>
          </p:nvPr>
        </p:nvSpPr>
        <p:spPr/>
        <p:txBody>
          <a:bodyPr/>
          <a:lstStyle/>
          <a:p>
            <a:fld id="{84FF9399-A488-4AA8-9B3E-E8F2A6A524D3}" type="slidenum">
              <a:rPr lang="en-US" smtClean="0"/>
              <a:t>3</a:t>
            </a:fld>
            <a:endParaRPr lang="en-US"/>
          </a:p>
        </p:txBody>
      </p:sp>
    </p:spTree>
    <p:extLst>
      <p:ext uri="{BB962C8B-B14F-4D97-AF65-F5344CB8AC3E}">
        <p14:creationId xmlns:p14="http://schemas.microsoft.com/office/powerpoint/2010/main" val="3114648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30425" y="933450"/>
            <a:ext cx="4827588" cy="2519363"/>
          </a:xfrm>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
                <a:srgbClr val="FF3300"/>
              </a:buClr>
              <a:buSzTx/>
              <a:buFontTx/>
              <a:buNone/>
              <a:tabLst/>
              <a:defRPr/>
            </a:pPr>
            <a:endParaRPr lang="en-US" strike="noStrike">
              <a:latin typeface="Mogul Helios" panose="020B060402020202020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4FF9399-A488-4AA8-9B3E-E8F2A6A524D3}" type="slidenum">
              <a:rPr lang="en-US" smtClean="0"/>
              <a:t>4</a:t>
            </a:fld>
            <a:endParaRPr lang="en-US"/>
          </a:p>
        </p:txBody>
      </p:sp>
    </p:spTree>
    <p:extLst>
      <p:ext uri="{BB962C8B-B14F-4D97-AF65-F5344CB8AC3E}">
        <p14:creationId xmlns:p14="http://schemas.microsoft.com/office/powerpoint/2010/main" val="3698720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30425" y="933450"/>
            <a:ext cx="4827588" cy="2519363"/>
          </a:xfrm>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
                <a:srgbClr val="FF3300"/>
              </a:buClr>
              <a:buSzTx/>
              <a:buFontTx/>
              <a:buNone/>
              <a:tabLst/>
              <a:defRPr/>
            </a:pPr>
            <a:endParaRPr lang="en-US" strike="noStrike">
              <a:latin typeface="Mogul Helios" panose="020B060402020202020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4FF9399-A488-4AA8-9B3E-E8F2A6A524D3}" type="slidenum">
              <a:rPr lang="en-US" smtClean="0"/>
              <a:t>5</a:t>
            </a:fld>
            <a:endParaRPr lang="en-US"/>
          </a:p>
        </p:txBody>
      </p:sp>
    </p:spTree>
    <p:extLst>
      <p:ext uri="{BB962C8B-B14F-4D97-AF65-F5344CB8AC3E}">
        <p14:creationId xmlns:p14="http://schemas.microsoft.com/office/powerpoint/2010/main" val="2534162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30425" y="933450"/>
            <a:ext cx="4827588" cy="2519363"/>
          </a:xfrm>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
                <a:srgbClr val="FF3300"/>
              </a:buClr>
              <a:buSzTx/>
              <a:buFontTx/>
              <a:buNone/>
              <a:tabLst/>
              <a:defRPr/>
            </a:pPr>
            <a:endParaRPr lang="en-US" strike="noStrike">
              <a:latin typeface="Mogul Helios" panose="020B060402020202020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4FF9399-A488-4AA8-9B3E-E8F2A6A524D3}" type="slidenum">
              <a:rPr lang="en-US" smtClean="0"/>
              <a:t>6</a:t>
            </a:fld>
            <a:endParaRPr lang="en-US"/>
          </a:p>
        </p:txBody>
      </p:sp>
    </p:spTree>
    <p:extLst>
      <p:ext uri="{BB962C8B-B14F-4D97-AF65-F5344CB8AC3E}">
        <p14:creationId xmlns:p14="http://schemas.microsoft.com/office/powerpoint/2010/main" val="321987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30425" y="933450"/>
            <a:ext cx="4827588" cy="2519363"/>
          </a:xfrm>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
                <a:srgbClr val="FF3300"/>
              </a:buClr>
              <a:buSzTx/>
              <a:buFontTx/>
              <a:buNone/>
              <a:tabLst/>
              <a:defRPr/>
            </a:pPr>
            <a:endParaRPr lang="en-US" strike="noStrike">
              <a:latin typeface="Mogul Helios" panose="020B060402020202020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4FF9399-A488-4AA8-9B3E-E8F2A6A524D3}" type="slidenum">
              <a:rPr lang="en-US" smtClean="0"/>
              <a:t>7</a:t>
            </a:fld>
            <a:endParaRPr lang="en-US"/>
          </a:p>
        </p:txBody>
      </p:sp>
    </p:spTree>
    <p:extLst>
      <p:ext uri="{BB962C8B-B14F-4D97-AF65-F5344CB8AC3E}">
        <p14:creationId xmlns:p14="http://schemas.microsoft.com/office/powerpoint/2010/main" val="551693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30425" y="933450"/>
            <a:ext cx="4827588" cy="2519363"/>
          </a:xfrm>
        </p:spPr>
      </p:sp>
      <p:sp>
        <p:nvSpPr>
          <p:cNvPr id="3" name="Notes Placeholder 2"/>
          <p:cNvSpPr>
            <a:spLocks noGrp="1"/>
          </p:cNvSpPr>
          <p:nvPr>
            <p:ph type="body" idx="1"/>
          </p:nvPr>
        </p:nvSpPr>
        <p:spPr/>
        <p:txBody>
          <a:bodyPr/>
          <a:lstStyle/>
          <a:p>
            <a:pPr algn="just">
              <a:defRPr/>
            </a:pPr>
            <a:endParaRPr lang="en-US" strike="noStrike">
              <a:latin typeface="Mogul Helios" panose="020B060402020202020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4FF9399-A488-4AA8-9B3E-E8F2A6A524D3}" type="slidenum">
              <a:rPr lang="en-US" smtClean="0"/>
              <a:t>8</a:t>
            </a:fld>
            <a:endParaRPr lang="en-US"/>
          </a:p>
        </p:txBody>
      </p:sp>
    </p:spTree>
    <p:extLst>
      <p:ext uri="{BB962C8B-B14F-4D97-AF65-F5344CB8AC3E}">
        <p14:creationId xmlns:p14="http://schemas.microsoft.com/office/powerpoint/2010/main" val="3324840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30425" y="933450"/>
            <a:ext cx="4827588" cy="2519363"/>
          </a:xfrm>
        </p:spPr>
      </p:sp>
      <p:sp>
        <p:nvSpPr>
          <p:cNvPr id="3" name="Notes Placeholder 2"/>
          <p:cNvSpPr>
            <a:spLocks noGrp="1"/>
          </p:cNvSpPr>
          <p:nvPr>
            <p:ph type="body" idx="1"/>
          </p:nvPr>
        </p:nvSpPr>
        <p:spPr/>
        <p:txBody>
          <a:bodyPr/>
          <a:lstStyle/>
          <a:p>
            <a:pPr algn="just">
              <a:defRPr/>
            </a:pPr>
            <a:r>
              <a:rPr lang="mn-MN" dirty="0"/>
              <a:t>ТОП-100  аж ахуйн нэгжүүдийг хөрөнгийн зах зээлээс санхүүжилт татах боломжийг нэмэгдүүлэх зорилгоор Санхүүгийн зохицуулах хороо МҮХАҮТ-тай хамтран “ТОП-100 аж ахуйн нэгжийн хөрөнгийн зах зээл дэх оролцоог өсгөх арга хэмжээний хөтөлбөр”-ийг 2023.05.22-ны өдөр баталсан. </a:t>
            </a:r>
          </a:p>
          <a:p>
            <a:pPr algn="just">
              <a:defRPr/>
            </a:pPr>
            <a:r>
              <a:rPr lang="mn-MN" dirty="0"/>
              <a:t>Уг хөтөлбөрийн хүрээнд ТОП-100  аж ахуйн нэгжүүд хөрөнгийн зах зээлд IPO хийх, компанийн бонд гаргахад тавих нөхцөл, шаардлага, цаг хугацаа, өртгийг бууруулж, IPO хийхэд хөрөнгийн үнэлгээ хийлгэхийг шаардахгүй байх зэргээр үнэт цаас гаргах ажиллагааг хялбаршуулах зохицуулалтуудыг </a:t>
            </a:r>
            <a:r>
              <a:rPr lang="mn-MN" b="1" dirty="0"/>
              <a:t>Үнэт цаасны бүртгэлийн журам, Өрийн хэрэгслийн бүртгэлийн журам, биржийн бус зах зээлийн үйл ажиллагааны журамд</a:t>
            </a:r>
            <a:r>
              <a:rPr lang="mn-MN" dirty="0"/>
              <a:t> тусгахаар ажиллаж байна. </a:t>
            </a:r>
          </a:p>
        </p:txBody>
      </p:sp>
      <p:sp>
        <p:nvSpPr>
          <p:cNvPr id="4" name="Slide Number Placeholder 3"/>
          <p:cNvSpPr>
            <a:spLocks noGrp="1"/>
          </p:cNvSpPr>
          <p:nvPr>
            <p:ph type="sldNum" sz="quarter" idx="10"/>
          </p:nvPr>
        </p:nvSpPr>
        <p:spPr/>
        <p:txBody>
          <a:bodyPr/>
          <a:lstStyle/>
          <a:p>
            <a:fld id="{84FF9399-A488-4AA8-9B3E-E8F2A6A524D3}" type="slidenum">
              <a:rPr lang="en-US" smtClean="0"/>
              <a:t>9</a:t>
            </a:fld>
            <a:endParaRPr lang="en-US"/>
          </a:p>
        </p:txBody>
      </p:sp>
    </p:spTree>
    <p:extLst>
      <p:ext uri="{BB962C8B-B14F-4D97-AF65-F5344CB8AC3E}">
        <p14:creationId xmlns:p14="http://schemas.microsoft.com/office/powerpoint/2010/main" val="3619170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69902" y="1414125"/>
            <a:ext cx="12419410" cy="3008266"/>
          </a:xfrm>
        </p:spPr>
        <p:txBody>
          <a:bodyPr anchor="b"/>
          <a:lstStyle>
            <a:lvl1pPr algn="ctr">
              <a:defRPr sz="7560"/>
            </a:lvl1pPr>
          </a:lstStyle>
          <a:p>
            <a:r>
              <a:rPr lang="en-US"/>
              <a:t>Click to edit Master title style</a:t>
            </a:r>
          </a:p>
        </p:txBody>
      </p:sp>
      <p:sp>
        <p:nvSpPr>
          <p:cNvPr id="3" name="Subtitle 2"/>
          <p:cNvSpPr>
            <a:spLocks noGrp="1"/>
          </p:cNvSpPr>
          <p:nvPr>
            <p:ph type="subTitle" idx="1"/>
          </p:nvPr>
        </p:nvSpPr>
        <p:spPr>
          <a:xfrm>
            <a:off x="2069902" y="4538401"/>
            <a:ext cx="12419410" cy="2086184"/>
          </a:xfrm>
        </p:spPr>
        <p:txBody>
          <a:bodyPr/>
          <a:lstStyle>
            <a:lvl1pPr marL="0" indent="0" algn="ctr">
              <a:buNone/>
              <a:defRPr sz="3024"/>
            </a:lvl1pPr>
            <a:lvl2pPr marL="576072" indent="0" algn="ctr">
              <a:buNone/>
              <a:defRPr sz="2520"/>
            </a:lvl2pPr>
            <a:lvl3pPr marL="1152144" indent="0" algn="ctr">
              <a:buNone/>
              <a:defRPr sz="2268"/>
            </a:lvl3pPr>
            <a:lvl4pPr marL="1728216" indent="0" algn="ctr">
              <a:buNone/>
              <a:defRPr sz="2016"/>
            </a:lvl4pPr>
            <a:lvl5pPr marL="2304288" indent="0" algn="ctr">
              <a:buNone/>
              <a:defRPr sz="2016"/>
            </a:lvl5pPr>
            <a:lvl6pPr marL="2880360" indent="0" algn="ctr">
              <a:buNone/>
              <a:defRPr sz="2016"/>
            </a:lvl6pPr>
            <a:lvl7pPr marL="3456432" indent="0" algn="ctr">
              <a:buNone/>
              <a:defRPr sz="2016"/>
            </a:lvl7pPr>
            <a:lvl8pPr marL="4032504" indent="0" algn="ctr">
              <a:buNone/>
              <a:defRPr sz="2016"/>
            </a:lvl8pPr>
            <a:lvl9pPr marL="4608576" indent="0" algn="ctr">
              <a:buNone/>
              <a:defRPr sz="2016"/>
            </a:lvl9pPr>
          </a:lstStyle>
          <a:p>
            <a:r>
              <a:rPr lang="en-US"/>
              <a:t>Click to edit Master subtitle style</a:t>
            </a:r>
          </a:p>
        </p:txBody>
      </p:sp>
      <p:sp>
        <p:nvSpPr>
          <p:cNvPr id="4" name="Date Placeholder 3"/>
          <p:cNvSpPr>
            <a:spLocks noGrp="1"/>
          </p:cNvSpPr>
          <p:nvPr>
            <p:ph type="dt" sz="half" idx="10"/>
          </p:nvPr>
        </p:nvSpPr>
        <p:spPr/>
        <p:txBody>
          <a:bodyPr/>
          <a:lstStyle/>
          <a:p>
            <a:fld id="{2EC818CB-A897-422B-9546-7587EA938EE0}"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C5EA2-02FA-43AC-A2CA-463C7AD07E1C}" type="slidenum">
              <a:rPr lang="en-US" smtClean="0"/>
              <a:t>‹#›</a:t>
            </a:fld>
            <a:endParaRPr lang="en-US"/>
          </a:p>
        </p:txBody>
      </p:sp>
    </p:spTree>
    <p:extLst>
      <p:ext uri="{BB962C8B-B14F-4D97-AF65-F5344CB8AC3E}">
        <p14:creationId xmlns:p14="http://schemas.microsoft.com/office/powerpoint/2010/main" val="3996938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C818CB-A897-422B-9546-7587EA938EE0}"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C5EA2-02FA-43AC-A2CA-463C7AD07E1C}" type="slidenum">
              <a:rPr lang="en-US" smtClean="0"/>
              <a:t>‹#›</a:t>
            </a:fld>
            <a:endParaRPr lang="en-US"/>
          </a:p>
        </p:txBody>
      </p:sp>
    </p:spTree>
    <p:extLst>
      <p:ext uri="{BB962C8B-B14F-4D97-AF65-F5344CB8AC3E}">
        <p14:creationId xmlns:p14="http://schemas.microsoft.com/office/powerpoint/2010/main" val="3512424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50187" y="460043"/>
            <a:ext cx="3570580" cy="732264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38447" y="460043"/>
            <a:ext cx="10504751" cy="732264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C818CB-A897-422B-9546-7587EA938EE0}"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C5EA2-02FA-43AC-A2CA-463C7AD07E1C}" type="slidenum">
              <a:rPr lang="en-US" smtClean="0"/>
              <a:t>‹#›</a:t>
            </a:fld>
            <a:endParaRPr lang="en-US"/>
          </a:p>
        </p:txBody>
      </p:sp>
    </p:spTree>
    <p:extLst>
      <p:ext uri="{BB962C8B-B14F-4D97-AF65-F5344CB8AC3E}">
        <p14:creationId xmlns:p14="http://schemas.microsoft.com/office/powerpoint/2010/main" val="3819797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C818CB-A897-422B-9546-7587EA938EE0}"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C5EA2-02FA-43AC-A2CA-463C7AD07E1C}" type="slidenum">
              <a:rPr lang="en-US" smtClean="0"/>
              <a:t>‹#›</a:t>
            </a:fld>
            <a:endParaRPr lang="en-US"/>
          </a:p>
        </p:txBody>
      </p:sp>
    </p:spTree>
    <p:extLst>
      <p:ext uri="{BB962C8B-B14F-4D97-AF65-F5344CB8AC3E}">
        <p14:creationId xmlns:p14="http://schemas.microsoft.com/office/powerpoint/2010/main" val="1353725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9822" y="2154191"/>
            <a:ext cx="14282321" cy="3594317"/>
          </a:xfrm>
        </p:spPr>
        <p:txBody>
          <a:bodyPr anchor="b"/>
          <a:lstStyle>
            <a:lvl1pPr>
              <a:defRPr sz="7560"/>
            </a:lvl1pPr>
          </a:lstStyle>
          <a:p>
            <a:r>
              <a:rPr lang="en-US"/>
              <a:t>Click to edit Master title style</a:t>
            </a:r>
          </a:p>
        </p:txBody>
      </p:sp>
      <p:sp>
        <p:nvSpPr>
          <p:cNvPr id="3" name="Text Placeholder 2"/>
          <p:cNvSpPr>
            <a:spLocks noGrp="1"/>
          </p:cNvSpPr>
          <p:nvPr>
            <p:ph type="body" idx="1"/>
          </p:nvPr>
        </p:nvSpPr>
        <p:spPr>
          <a:xfrm>
            <a:off x="1129822" y="5782512"/>
            <a:ext cx="14282321" cy="1890166"/>
          </a:xfrm>
        </p:spPr>
        <p:txBody>
          <a:bodyPr/>
          <a:lstStyle>
            <a:lvl1pPr marL="0" indent="0">
              <a:buNone/>
              <a:defRPr sz="3024">
                <a:solidFill>
                  <a:schemeClr val="tx1">
                    <a:tint val="75000"/>
                  </a:schemeClr>
                </a:solidFill>
              </a:defRPr>
            </a:lvl1pPr>
            <a:lvl2pPr marL="576072" indent="0">
              <a:buNone/>
              <a:defRPr sz="2520">
                <a:solidFill>
                  <a:schemeClr val="tx1">
                    <a:tint val="75000"/>
                  </a:schemeClr>
                </a:solidFill>
              </a:defRPr>
            </a:lvl2pPr>
            <a:lvl3pPr marL="1152144" indent="0">
              <a:buNone/>
              <a:defRPr sz="2268">
                <a:solidFill>
                  <a:schemeClr val="tx1">
                    <a:tint val="75000"/>
                  </a:schemeClr>
                </a:solidFill>
              </a:defRPr>
            </a:lvl3pPr>
            <a:lvl4pPr marL="1728216" indent="0">
              <a:buNone/>
              <a:defRPr sz="2016">
                <a:solidFill>
                  <a:schemeClr val="tx1">
                    <a:tint val="75000"/>
                  </a:schemeClr>
                </a:solidFill>
              </a:defRPr>
            </a:lvl4pPr>
            <a:lvl5pPr marL="2304288" indent="0">
              <a:buNone/>
              <a:defRPr sz="2016">
                <a:solidFill>
                  <a:schemeClr val="tx1">
                    <a:tint val="75000"/>
                  </a:schemeClr>
                </a:solidFill>
              </a:defRPr>
            </a:lvl5pPr>
            <a:lvl6pPr marL="2880360" indent="0">
              <a:buNone/>
              <a:defRPr sz="2016">
                <a:solidFill>
                  <a:schemeClr val="tx1">
                    <a:tint val="75000"/>
                  </a:schemeClr>
                </a:solidFill>
              </a:defRPr>
            </a:lvl6pPr>
            <a:lvl7pPr marL="3456432" indent="0">
              <a:buNone/>
              <a:defRPr sz="2016">
                <a:solidFill>
                  <a:schemeClr val="tx1">
                    <a:tint val="75000"/>
                  </a:schemeClr>
                </a:solidFill>
              </a:defRPr>
            </a:lvl7pPr>
            <a:lvl8pPr marL="4032504" indent="0">
              <a:buNone/>
              <a:defRPr sz="2016">
                <a:solidFill>
                  <a:schemeClr val="tx1">
                    <a:tint val="75000"/>
                  </a:schemeClr>
                </a:solidFill>
              </a:defRPr>
            </a:lvl8pPr>
            <a:lvl9pPr marL="4608576" indent="0">
              <a:buNone/>
              <a:defRPr sz="201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C818CB-A897-422B-9546-7587EA938EE0}"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C5EA2-02FA-43AC-A2CA-463C7AD07E1C}" type="slidenum">
              <a:rPr lang="en-US" smtClean="0"/>
              <a:t>‹#›</a:t>
            </a:fld>
            <a:endParaRPr lang="en-US"/>
          </a:p>
        </p:txBody>
      </p:sp>
    </p:spTree>
    <p:extLst>
      <p:ext uri="{BB962C8B-B14F-4D97-AF65-F5344CB8AC3E}">
        <p14:creationId xmlns:p14="http://schemas.microsoft.com/office/powerpoint/2010/main" val="273867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38445" y="2300205"/>
            <a:ext cx="7037666" cy="54824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383102" y="2300205"/>
            <a:ext cx="7037666" cy="54824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C818CB-A897-422B-9546-7587EA938EE0}" type="datetimeFigureOut">
              <a:rPr lang="en-US" smtClean="0"/>
              <a:t>10/27/2023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EC5EA2-02FA-43AC-A2CA-463C7AD07E1C}" type="slidenum">
              <a:rPr lang="en-US" smtClean="0"/>
              <a:t>‹#›</a:t>
            </a:fld>
            <a:endParaRPr lang="en-US"/>
          </a:p>
        </p:txBody>
      </p:sp>
    </p:spTree>
    <p:extLst>
      <p:ext uri="{BB962C8B-B14F-4D97-AF65-F5344CB8AC3E}">
        <p14:creationId xmlns:p14="http://schemas.microsoft.com/office/powerpoint/2010/main" val="1129322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0605" y="460041"/>
            <a:ext cx="14282321" cy="1670148"/>
          </a:xfrm>
        </p:spPr>
        <p:txBody>
          <a:bodyPr/>
          <a:lstStyle/>
          <a:p>
            <a:r>
              <a:rPr lang="en-US"/>
              <a:t>Click to edit Master title style</a:t>
            </a:r>
          </a:p>
        </p:txBody>
      </p:sp>
      <p:sp>
        <p:nvSpPr>
          <p:cNvPr id="3" name="Text Placeholder 2"/>
          <p:cNvSpPr>
            <a:spLocks noGrp="1"/>
          </p:cNvSpPr>
          <p:nvPr>
            <p:ph type="body" idx="1"/>
          </p:nvPr>
        </p:nvSpPr>
        <p:spPr>
          <a:xfrm>
            <a:off x="1140604" y="2118190"/>
            <a:ext cx="7005323" cy="1038091"/>
          </a:xfrm>
        </p:spPr>
        <p:txBody>
          <a:bodyPr anchor="b"/>
          <a:lstStyle>
            <a:lvl1pPr marL="0" indent="0">
              <a:buNone/>
              <a:defRPr sz="3024" b="1"/>
            </a:lvl1pPr>
            <a:lvl2pPr marL="576072" indent="0">
              <a:buNone/>
              <a:defRPr sz="2520" b="1"/>
            </a:lvl2pPr>
            <a:lvl3pPr marL="1152144" indent="0">
              <a:buNone/>
              <a:defRPr sz="2268" b="1"/>
            </a:lvl3pPr>
            <a:lvl4pPr marL="1728216" indent="0">
              <a:buNone/>
              <a:defRPr sz="2016" b="1"/>
            </a:lvl4pPr>
            <a:lvl5pPr marL="2304288" indent="0">
              <a:buNone/>
              <a:defRPr sz="2016" b="1"/>
            </a:lvl5pPr>
            <a:lvl6pPr marL="2880360" indent="0">
              <a:buNone/>
              <a:defRPr sz="2016" b="1"/>
            </a:lvl6pPr>
            <a:lvl7pPr marL="3456432" indent="0">
              <a:buNone/>
              <a:defRPr sz="2016" b="1"/>
            </a:lvl7pPr>
            <a:lvl8pPr marL="4032504" indent="0">
              <a:buNone/>
              <a:defRPr sz="2016" b="1"/>
            </a:lvl8pPr>
            <a:lvl9pPr marL="4608576" indent="0">
              <a:buNone/>
              <a:defRPr sz="2016" b="1"/>
            </a:lvl9pPr>
          </a:lstStyle>
          <a:p>
            <a:pPr lvl="0"/>
            <a:r>
              <a:rPr lang="en-US"/>
              <a:t>Click to edit Master text styles</a:t>
            </a:r>
          </a:p>
        </p:txBody>
      </p:sp>
      <p:sp>
        <p:nvSpPr>
          <p:cNvPr id="4" name="Content Placeholder 3"/>
          <p:cNvSpPr>
            <a:spLocks noGrp="1"/>
          </p:cNvSpPr>
          <p:nvPr>
            <p:ph sz="half" idx="2"/>
          </p:nvPr>
        </p:nvSpPr>
        <p:spPr>
          <a:xfrm>
            <a:off x="1140604" y="3156280"/>
            <a:ext cx="7005323" cy="46424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383102" y="2118190"/>
            <a:ext cx="7039822" cy="1038091"/>
          </a:xfrm>
        </p:spPr>
        <p:txBody>
          <a:bodyPr anchor="b"/>
          <a:lstStyle>
            <a:lvl1pPr marL="0" indent="0">
              <a:buNone/>
              <a:defRPr sz="3024" b="1"/>
            </a:lvl1pPr>
            <a:lvl2pPr marL="576072" indent="0">
              <a:buNone/>
              <a:defRPr sz="2520" b="1"/>
            </a:lvl2pPr>
            <a:lvl3pPr marL="1152144" indent="0">
              <a:buNone/>
              <a:defRPr sz="2268" b="1"/>
            </a:lvl3pPr>
            <a:lvl4pPr marL="1728216" indent="0">
              <a:buNone/>
              <a:defRPr sz="2016" b="1"/>
            </a:lvl4pPr>
            <a:lvl5pPr marL="2304288" indent="0">
              <a:buNone/>
              <a:defRPr sz="2016" b="1"/>
            </a:lvl5pPr>
            <a:lvl6pPr marL="2880360" indent="0">
              <a:buNone/>
              <a:defRPr sz="2016" b="1"/>
            </a:lvl6pPr>
            <a:lvl7pPr marL="3456432" indent="0">
              <a:buNone/>
              <a:defRPr sz="2016" b="1"/>
            </a:lvl7pPr>
            <a:lvl8pPr marL="4032504" indent="0">
              <a:buNone/>
              <a:defRPr sz="2016" b="1"/>
            </a:lvl8pPr>
            <a:lvl9pPr marL="4608576" indent="0">
              <a:buNone/>
              <a:defRPr sz="2016" b="1"/>
            </a:lvl9pPr>
          </a:lstStyle>
          <a:p>
            <a:pPr lvl="0"/>
            <a:r>
              <a:rPr lang="en-US"/>
              <a:t>Click to edit Master text styles</a:t>
            </a:r>
          </a:p>
        </p:txBody>
      </p:sp>
      <p:sp>
        <p:nvSpPr>
          <p:cNvPr id="6" name="Content Placeholder 5"/>
          <p:cNvSpPr>
            <a:spLocks noGrp="1"/>
          </p:cNvSpPr>
          <p:nvPr>
            <p:ph sz="quarter" idx="4"/>
          </p:nvPr>
        </p:nvSpPr>
        <p:spPr>
          <a:xfrm>
            <a:off x="8383102" y="3156280"/>
            <a:ext cx="7039822" cy="46424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EC818CB-A897-422B-9546-7587EA938EE0}" type="datetimeFigureOut">
              <a:rPr lang="en-US" smtClean="0"/>
              <a:t>10/27/2023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EC5EA2-02FA-43AC-A2CA-463C7AD07E1C}" type="slidenum">
              <a:rPr lang="en-US" smtClean="0"/>
              <a:t>‹#›</a:t>
            </a:fld>
            <a:endParaRPr lang="en-US"/>
          </a:p>
        </p:txBody>
      </p:sp>
    </p:spTree>
    <p:extLst>
      <p:ext uri="{BB962C8B-B14F-4D97-AF65-F5344CB8AC3E}">
        <p14:creationId xmlns:p14="http://schemas.microsoft.com/office/powerpoint/2010/main" val="173475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C818CB-A897-422B-9546-7587EA938EE0}" type="datetimeFigureOut">
              <a:rPr lang="en-US" smtClean="0"/>
              <a:t>10/27/2023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EC5EA2-02FA-43AC-A2CA-463C7AD07E1C}" type="slidenum">
              <a:rPr lang="en-US" smtClean="0"/>
              <a:t>‹#›</a:t>
            </a:fld>
            <a:endParaRPr lang="en-US"/>
          </a:p>
        </p:txBody>
      </p:sp>
    </p:spTree>
    <p:extLst>
      <p:ext uri="{BB962C8B-B14F-4D97-AF65-F5344CB8AC3E}">
        <p14:creationId xmlns:p14="http://schemas.microsoft.com/office/powerpoint/2010/main" val="3100997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C818CB-A897-422B-9546-7587EA938EE0}" type="datetimeFigureOut">
              <a:rPr lang="en-US" smtClean="0"/>
              <a:t>10/27/2023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EC5EA2-02FA-43AC-A2CA-463C7AD07E1C}" type="slidenum">
              <a:rPr lang="en-US" smtClean="0"/>
              <a:t>‹#›</a:t>
            </a:fld>
            <a:endParaRPr lang="en-US"/>
          </a:p>
        </p:txBody>
      </p:sp>
    </p:spTree>
    <p:extLst>
      <p:ext uri="{BB962C8B-B14F-4D97-AF65-F5344CB8AC3E}">
        <p14:creationId xmlns:p14="http://schemas.microsoft.com/office/powerpoint/2010/main" val="2585540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0605" y="576051"/>
            <a:ext cx="5340777" cy="2016178"/>
          </a:xfrm>
        </p:spPr>
        <p:txBody>
          <a:bodyPr anchor="b"/>
          <a:lstStyle>
            <a:lvl1pPr>
              <a:defRPr sz="4032"/>
            </a:lvl1pPr>
          </a:lstStyle>
          <a:p>
            <a:r>
              <a:rPr lang="en-US"/>
              <a:t>Click to edit Master title style</a:t>
            </a:r>
          </a:p>
        </p:txBody>
      </p:sp>
      <p:sp>
        <p:nvSpPr>
          <p:cNvPr id="3" name="Content Placeholder 2"/>
          <p:cNvSpPr>
            <a:spLocks noGrp="1"/>
          </p:cNvSpPr>
          <p:nvPr>
            <p:ph idx="1"/>
          </p:nvPr>
        </p:nvSpPr>
        <p:spPr>
          <a:xfrm>
            <a:off x="7039823" y="1244111"/>
            <a:ext cx="8383102" cy="6140542"/>
          </a:xfrm>
        </p:spPr>
        <p:txBody>
          <a:bodyPr/>
          <a:lstStyle>
            <a:lvl1pPr>
              <a:defRPr sz="4032"/>
            </a:lvl1pPr>
            <a:lvl2pPr>
              <a:defRPr sz="3528"/>
            </a:lvl2pPr>
            <a:lvl3pPr>
              <a:defRPr sz="3024"/>
            </a:lvl3pPr>
            <a:lvl4pPr>
              <a:defRPr sz="2520"/>
            </a:lvl4pPr>
            <a:lvl5pPr>
              <a:defRPr sz="2520"/>
            </a:lvl5pPr>
            <a:lvl6pPr>
              <a:defRPr sz="2520"/>
            </a:lvl6pPr>
            <a:lvl7pPr>
              <a:defRPr sz="2520"/>
            </a:lvl7pPr>
            <a:lvl8pPr>
              <a:defRPr sz="2520"/>
            </a:lvl8pPr>
            <a:lvl9pPr>
              <a:defRPr sz="25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0605" y="2592231"/>
            <a:ext cx="5340777" cy="4802425"/>
          </a:xfrm>
        </p:spPr>
        <p:txBody>
          <a:bodyPr/>
          <a:lstStyle>
            <a:lvl1pPr marL="0" indent="0">
              <a:buNone/>
              <a:defRPr sz="2016"/>
            </a:lvl1pPr>
            <a:lvl2pPr marL="576072" indent="0">
              <a:buNone/>
              <a:defRPr sz="1764"/>
            </a:lvl2pPr>
            <a:lvl3pPr marL="1152144" indent="0">
              <a:buNone/>
              <a:defRPr sz="1512"/>
            </a:lvl3pPr>
            <a:lvl4pPr marL="1728216" indent="0">
              <a:buNone/>
              <a:defRPr sz="1260"/>
            </a:lvl4pPr>
            <a:lvl5pPr marL="2304288" indent="0">
              <a:buNone/>
              <a:defRPr sz="1260"/>
            </a:lvl5pPr>
            <a:lvl6pPr marL="2880360" indent="0">
              <a:buNone/>
              <a:defRPr sz="1260"/>
            </a:lvl6pPr>
            <a:lvl7pPr marL="3456432" indent="0">
              <a:buNone/>
              <a:defRPr sz="1260"/>
            </a:lvl7pPr>
            <a:lvl8pPr marL="4032504" indent="0">
              <a:buNone/>
              <a:defRPr sz="1260"/>
            </a:lvl8pPr>
            <a:lvl9pPr marL="4608576" indent="0">
              <a:buNone/>
              <a:defRPr sz="1260"/>
            </a:lvl9pPr>
          </a:lstStyle>
          <a:p>
            <a:pPr lvl="0"/>
            <a:r>
              <a:rPr lang="en-US"/>
              <a:t>Click to edit Master text styles</a:t>
            </a:r>
          </a:p>
        </p:txBody>
      </p:sp>
      <p:sp>
        <p:nvSpPr>
          <p:cNvPr id="5" name="Date Placeholder 4"/>
          <p:cNvSpPr>
            <a:spLocks noGrp="1"/>
          </p:cNvSpPr>
          <p:nvPr>
            <p:ph type="dt" sz="half" idx="10"/>
          </p:nvPr>
        </p:nvSpPr>
        <p:spPr/>
        <p:txBody>
          <a:bodyPr/>
          <a:lstStyle/>
          <a:p>
            <a:fld id="{2EC818CB-A897-422B-9546-7587EA938EE0}" type="datetimeFigureOut">
              <a:rPr lang="en-US" smtClean="0"/>
              <a:t>10/27/2023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EC5EA2-02FA-43AC-A2CA-463C7AD07E1C}" type="slidenum">
              <a:rPr lang="en-US" smtClean="0"/>
              <a:t>‹#›</a:t>
            </a:fld>
            <a:endParaRPr lang="en-US"/>
          </a:p>
        </p:txBody>
      </p:sp>
    </p:spTree>
    <p:extLst>
      <p:ext uri="{BB962C8B-B14F-4D97-AF65-F5344CB8AC3E}">
        <p14:creationId xmlns:p14="http://schemas.microsoft.com/office/powerpoint/2010/main" val="3865123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0605" y="576051"/>
            <a:ext cx="5340777" cy="2016178"/>
          </a:xfrm>
        </p:spPr>
        <p:txBody>
          <a:bodyPr anchor="b"/>
          <a:lstStyle>
            <a:lvl1pPr>
              <a:defRPr sz="4032"/>
            </a:lvl1pPr>
          </a:lstStyle>
          <a:p>
            <a:r>
              <a:rPr lang="en-US"/>
              <a:t>Click to edit Master title style</a:t>
            </a:r>
          </a:p>
        </p:txBody>
      </p:sp>
      <p:sp>
        <p:nvSpPr>
          <p:cNvPr id="3" name="Picture Placeholder 2"/>
          <p:cNvSpPr>
            <a:spLocks noGrp="1" noChangeAspect="1"/>
          </p:cNvSpPr>
          <p:nvPr>
            <p:ph type="pic" idx="1"/>
          </p:nvPr>
        </p:nvSpPr>
        <p:spPr>
          <a:xfrm>
            <a:off x="7039823" y="1244111"/>
            <a:ext cx="8383102" cy="6140542"/>
          </a:xfrm>
        </p:spPr>
        <p:txBody>
          <a:bodyPr anchor="t"/>
          <a:lstStyle>
            <a:lvl1pPr marL="0" indent="0">
              <a:buNone/>
              <a:defRPr sz="4032"/>
            </a:lvl1pPr>
            <a:lvl2pPr marL="576072" indent="0">
              <a:buNone/>
              <a:defRPr sz="3528"/>
            </a:lvl2pPr>
            <a:lvl3pPr marL="1152144" indent="0">
              <a:buNone/>
              <a:defRPr sz="3024"/>
            </a:lvl3pPr>
            <a:lvl4pPr marL="1728216" indent="0">
              <a:buNone/>
              <a:defRPr sz="2520"/>
            </a:lvl4pPr>
            <a:lvl5pPr marL="2304288" indent="0">
              <a:buNone/>
              <a:defRPr sz="2520"/>
            </a:lvl5pPr>
            <a:lvl6pPr marL="2880360" indent="0">
              <a:buNone/>
              <a:defRPr sz="2520"/>
            </a:lvl6pPr>
            <a:lvl7pPr marL="3456432" indent="0">
              <a:buNone/>
              <a:defRPr sz="2520"/>
            </a:lvl7pPr>
            <a:lvl8pPr marL="4032504" indent="0">
              <a:buNone/>
              <a:defRPr sz="2520"/>
            </a:lvl8pPr>
            <a:lvl9pPr marL="4608576" indent="0">
              <a:buNone/>
              <a:defRPr sz="2520"/>
            </a:lvl9pPr>
          </a:lstStyle>
          <a:p>
            <a:r>
              <a:rPr lang="en-US"/>
              <a:t>Click icon to add picture</a:t>
            </a:r>
          </a:p>
        </p:txBody>
      </p:sp>
      <p:sp>
        <p:nvSpPr>
          <p:cNvPr id="4" name="Text Placeholder 3"/>
          <p:cNvSpPr>
            <a:spLocks noGrp="1"/>
          </p:cNvSpPr>
          <p:nvPr>
            <p:ph type="body" sz="half" idx="2"/>
          </p:nvPr>
        </p:nvSpPr>
        <p:spPr>
          <a:xfrm>
            <a:off x="1140605" y="2592231"/>
            <a:ext cx="5340777" cy="4802425"/>
          </a:xfrm>
        </p:spPr>
        <p:txBody>
          <a:bodyPr/>
          <a:lstStyle>
            <a:lvl1pPr marL="0" indent="0">
              <a:buNone/>
              <a:defRPr sz="2016"/>
            </a:lvl1pPr>
            <a:lvl2pPr marL="576072" indent="0">
              <a:buNone/>
              <a:defRPr sz="1764"/>
            </a:lvl2pPr>
            <a:lvl3pPr marL="1152144" indent="0">
              <a:buNone/>
              <a:defRPr sz="1512"/>
            </a:lvl3pPr>
            <a:lvl4pPr marL="1728216" indent="0">
              <a:buNone/>
              <a:defRPr sz="1260"/>
            </a:lvl4pPr>
            <a:lvl5pPr marL="2304288" indent="0">
              <a:buNone/>
              <a:defRPr sz="1260"/>
            </a:lvl5pPr>
            <a:lvl6pPr marL="2880360" indent="0">
              <a:buNone/>
              <a:defRPr sz="1260"/>
            </a:lvl6pPr>
            <a:lvl7pPr marL="3456432" indent="0">
              <a:buNone/>
              <a:defRPr sz="1260"/>
            </a:lvl7pPr>
            <a:lvl8pPr marL="4032504" indent="0">
              <a:buNone/>
              <a:defRPr sz="1260"/>
            </a:lvl8pPr>
            <a:lvl9pPr marL="4608576" indent="0">
              <a:buNone/>
              <a:defRPr sz="1260"/>
            </a:lvl9pPr>
          </a:lstStyle>
          <a:p>
            <a:pPr lvl="0"/>
            <a:r>
              <a:rPr lang="en-US"/>
              <a:t>Click to edit Master text styles</a:t>
            </a:r>
          </a:p>
        </p:txBody>
      </p:sp>
      <p:sp>
        <p:nvSpPr>
          <p:cNvPr id="5" name="Date Placeholder 4"/>
          <p:cNvSpPr>
            <a:spLocks noGrp="1"/>
          </p:cNvSpPr>
          <p:nvPr>
            <p:ph type="dt" sz="half" idx="10"/>
          </p:nvPr>
        </p:nvSpPr>
        <p:spPr/>
        <p:txBody>
          <a:bodyPr/>
          <a:lstStyle/>
          <a:p>
            <a:fld id="{2EC818CB-A897-422B-9546-7587EA938EE0}" type="datetimeFigureOut">
              <a:rPr lang="en-US" smtClean="0"/>
              <a:t>10/27/2023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EC5EA2-02FA-43AC-A2CA-463C7AD07E1C}" type="slidenum">
              <a:rPr lang="en-US" smtClean="0"/>
              <a:t>‹#›</a:t>
            </a:fld>
            <a:endParaRPr lang="en-US"/>
          </a:p>
        </p:txBody>
      </p:sp>
    </p:spTree>
    <p:extLst>
      <p:ext uri="{BB962C8B-B14F-4D97-AF65-F5344CB8AC3E}">
        <p14:creationId xmlns:p14="http://schemas.microsoft.com/office/powerpoint/2010/main" val="1097065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38447" y="460041"/>
            <a:ext cx="14282321" cy="167014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38447" y="2300205"/>
            <a:ext cx="14282321" cy="54824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38447" y="8008710"/>
            <a:ext cx="3725823" cy="460041"/>
          </a:xfrm>
          <a:prstGeom prst="rect">
            <a:avLst/>
          </a:prstGeom>
        </p:spPr>
        <p:txBody>
          <a:bodyPr vert="horz" lIns="91440" tIns="45720" rIns="91440" bIns="45720" rtlCol="0" anchor="ctr"/>
          <a:lstStyle>
            <a:lvl1pPr algn="l">
              <a:defRPr sz="1512">
                <a:solidFill>
                  <a:schemeClr val="tx1">
                    <a:tint val="75000"/>
                  </a:schemeClr>
                </a:solidFill>
              </a:defRPr>
            </a:lvl1pPr>
          </a:lstStyle>
          <a:p>
            <a:fld id="{2EC818CB-A897-422B-9546-7587EA938EE0}" type="datetimeFigureOut">
              <a:rPr lang="en-US" smtClean="0"/>
              <a:t>10/27/2023</a:t>
            </a:fld>
            <a:endParaRPr lang="en-US"/>
          </a:p>
        </p:txBody>
      </p:sp>
      <p:sp>
        <p:nvSpPr>
          <p:cNvPr id="5" name="Footer Placeholder 4"/>
          <p:cNvSpPr>
            <a:spLocks noGrp="1"/>
          </p:cNvSpPr>
          <p:nvPr>
            <p:ph type="ftr" sz="quarter" idx="3"/>
          </p:nvPr>
        </p:nvSpPr>
        <p:spPr>
          <a:xfrm>
            <a:off x="5485240" y="8008710"/>
            <a:ext cx="5588733" cy="460041"/>
          </a:xfrm>
          <a:prstGeom prst="rect">
            <a:avLst/>
          </a:prstGeom>
        </p:spPr>
        <p:txBody>
          <a:bodyPr vert="horz" lIns="91440" tIns="45720" rIns="91440" bIns="45720" rtlCol="0" anchor="ctr"/>
          <a:lstStyle>
            <a:lvl1pPr algn="ctr">
              <a:defRPr sz="151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94945" y="8008710"/>
            <a:ext cx="3725823" cy="460041"/>
          </a:xfrm>
          <a:prstGeom prst="rect">
            <a:avLst/>
          </a:prstGeom>
        </p:spPr>
        <p:txBody>
          <a:bodyPr vert="horz" lIns="91440" tIns="45720" rIns="91440" bIns="45720" rtlCol="0" anchor="ctr"/>
          <a:lstStyle>
            <a:lvl1pPr algn="r">
              <a:defRPr sz="1512">
                <a:solidFill>
                  <a:schemeClr val="tx1">
                    <a:tint val="75000"/>
                  </a:schemeClr>
                </a:solidFill>
              </a:defRPr>
            </a:lvl1pPr>
          </a:lstStyle>
          <a:p>
            <a:fld id="{DBEC5EA2-02FA-43AC-A2CA-463C7AD07E1C}" type="slidenum">
              <a:rPr lang="en-US" smtClean="0"/>
              <a:t>‹#›</a:t>
            </a:fld>
            <a:endParaRPr lang="en-US"/>
          </a:p>
        </p:txBody>
      </p:sp>
    </p:spTree>
    <p:extLst>
      <p:ext uri="{BB962C8B-B14F-4D97-AF65-F5344CB8AC3E}">
        <p14:creationId xmlns:p14="http://schemas.microsoft.com/office/powerpoint/2010/main" val="398020730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1152144" rtl="0" eaLnBrk="1" latinLnBrk="0" hangingPunct="1">
        <a:lnSpc>
          <a:spcPct val="90000"/>
        </a:lnSpc>
        <a:spcBef>
          <a:spcPct val="0"/>
        </a:spcBef>
        <a:buNone/>
        <a:defRPr sz="5544" kern="1200">
          <a:solidFill>
            <a:schemeClr val="tx1"/>
          </a:solidFill>
          <a:latin typeface="+mj-lt"/>
          <a:ea typeface="+mj-ea"/>
          <a:cs typeface="+mj-cs"/>
        </a:defRPr>
      </a:lvl1pPr>
    </p:titleStyle>
    <p:bodyStyle>
      <a:lvl1pPr marL="288036" indent="-288036" algn="l" defTabSz="1152144" rtl="0" eaLnBrk="1" latinLnBrk="0" hangingPunct="1">
        <a:lnSpc>
          <a:spcPct val="90000"/>
        </a:lnSpc>
        <a:spcBef>
          <a:spcPts val="1260"/>
        </a:spcBef>
        <a:buFont typeface="Arial" panose="020B0604020202020204" pitchFamily="34" charset="0"/>
        <a:buChar char="•"/>
        <a:defRPr sz="3528" kern="1200">
          <a:solidFill>
            <a:schemeClr val="tx1"/>
          </a:solidFill>
          <a:latin typeface="+mn-lt"/>
          <a:ea typeface="+mn-ea"/>
          <a:cs typeface="+mn-cs"/>
        </a:defRPr>
      </a:lvl1pPr>
      <a:lvl2pPr marL="864108" indent="-288036" algn="l" defTabSz="1152144" rtl="0" eaLnBrk="1" latinLnBrk="0" hangingPunct="1">
        <a:lnSpc>
          <a:spcPct val="90000"/>
        </a:lnSpc>
        <a:spcBef>
          <a:spcPts val="630"/>
        </a:spcBef>
        <a:buFont typeface="Arial" panose="020B0604020202020204" pitchFamily="34" charset="0"/>
        <a:buChar char="•"/>
        <a:defRPr sz="3024" kern="1200">
          <a:solidFill>
            <a:schemeClr val="tx1"/>
          </a:solidFill>
          <a:latin typeface="+mn-lt"/>
          <a:ea typeface="+mn-ea"/>
          <a:cs typeface="+mn-cs"/>
        </a:defRPr>
      </a:lvl2pPr>
      <a:lvl3pPr marL="1440180" indent="-288036" algn="l" defTabSz="1152144" rtl="0" eaLnBrk="1" latinLnBrk="0" hangingPunct="1">
        <a:lnSpc>
          <a:spcPct val="90000"/>
        </a:lnSpc>
        <a:spcBef>
          <a:spcPts val="630"/>
        </a:spcBef>
        <a:buFont typeface="Arial" panose="020B0604020202020204" pitchFamily="34" charset="0"/>
        <a:buChar char="•"/>
        <a:defRPr sz="2520" kern="1200">
          <a:solidFill>
            <a:schemeClr val="tx1"/>
          </a:solidFill>
          <a:latin typeface="+mn-lt"/>
          <a:ea typeface="+mn-ea"/>
          <a:cs typeface="+mn-cs"/>
        </a:defRPr>
      </a:lvl3pPr>
      <a:lvl4pPr marL="2016252" indent="-288036" algn="l" defTabSz="1152144" rtl="0" eaLnBrk="1" latinLnBrk="0" hangingPunct="1">
        <a:lnSpc>
          <a:spcPct val="90000"/>
        </a:lnSpc>
        <a:spcBef>
          <a:spcPts val="630"/>
        </a:spcBef>
        <a:buFont typeface="Arial" panose="020B0604020202020204" pitchFamily="34" charset="0"/>
        <a:buChar char="•"/>
        <a:defRPr sz="2268" kern="1200">
          <a:solidFill>
            <a:schemeClr val="tx1"/>
          </a:solidFill>
          <a:latin typeface="+mn-lt"/>
          <a:ea typeface="+mn-ea"/>
          <a:cs typeface="+mn-cs"/>
        </a:defRPr>
      </a:lvl4pPr>
      <a:lvl5pPr marL="2592324" indent="-288036" algn="l" defTabSz="1152144" rtl="0" eaLnBrk="1" latinLnBrk="0" hangingPunct="1">
        <a:lnSpc>
          <a:spcPct val="90000"/>
        </a:lnSpc>
        <a:spcBef>
          <a:spcPts val="630"/>
        </a:spcBef>
        <a:buFont typeface="Arial" panose="020B0604020202020204" pitchFamily="34" charset="0"/>
        <a:buChar char="•"/>
        <a:defRPr sz="2268" kern="1200">
          <a:solidFill>
            <a:schemeClr val="tx1"/>
          </a:solidFill>
          <a:latin typeface="+mn-lt"/>
          <a:ea typeface="+mn-ea"/>
          <a:cs typeface="+mn-cs"/>
        </a:defRPr>
      </a:lvl5pPr>
      <a:lvl6pPr marL="3168396" indent="-288036" algn="l" defTabSz="1152144" rtl="0" eaLnBrk="1" latinLnBrk="0" hangingPunct="1">
        <a:lnSpc>
          <a:spcPct val="90000"/>
        </a:lnSpc>
        <a:spcBef>
          <a:spcPts val="630"/>
        </a:spcBef>
        <a:buFont typeface="Arial" panose="020B0604020202020204" pitchFamily="34" charset="0"/>
        <a:buChar char="•"/>
        <a:defRPr sz="2268" kern="1200">
          <a:solidFill>
            <a:schemeClr val="tx1"/>
          </a:solidFill>
          <a:latin typeface="+mn-lt"/>
          <a:ea typeface="+mn-ea"/>
          <a:cs typeface="+mn-cs"/>
        </a:defRPr>
      </a:lvl6pPr>
      <a:lvl7pPr marL="3744468" indent="-288036" algn="l" defTabSz="1152144" rtl="0" eaLnBrk="1" latinLnBrk="0" hangingPunct="1">
        <a:lnSpc>
          <a:spcPct val="90000"/>
        </a:lnSpc>
        <a:spcBef>
          <a:spcPts val="630"/>
        </a:spcBef>
        <a:buFont typeface="Arial" panose="020B0604020202020204" pitchFamily="34" charset="0"/>
        <a:buChar char="•"/>
        <a:defRPr sz="2268" kern="1200">
          <a:solidFill>
            <a:schemeClr val="tx1"/>
          </a:solidFill>
          <a:latin typeface="+mn-lt"/>
          <a:ea typeface="+mn-ea"/>
          <a:cs typeface="+mn-cs"/>
        </a:defRPr>
      </a:lvl7pPr>
      <a:lvl8pPr marL="4320540" indent="-288036" algn="l" defTabSz="1152144" rtl="0" eaLnBrk="1" latinLnBrk="0" hangingPunct="1">
        <a:lnSpc>
          <a:spcPct val="90000"/>
        </a:lnSpc>
        <a:spcBef>
          <a:spcPts val="630"/>
        </a:spcBef>
        <a:buFont typeface="Arial" panose="020B0604020202020204" pitchFamily="34" charset="0"/>
        <a:buChar char="•"/>
        <a:defRPr sz="2268" kern="1200">
          <a:solidFill>
            <a:schemeClr val="tx1"/>
          </a:solidFill>
          <a:latin typeface="+mn-lt"/>
          <a:ea typeface="+mn-ea"/>
          <a:cs typeface="+mn-cs"/>
        </a:defRPr>
      </a:lvl8pPr>
      <a:lvl9pPr marL="4896612" indent="-288036" algn="l" defTabSz="1152144" rtl="0" eaLnBrk="1" latinLnBrk="0" hangingPunct="1">
        <a:lnSpc>
          <a:spcPct val="90000"/>
        </a:lnSpc>
        <a:spcBef>
          <a:spcPts val="630"/>
        </a:spcBef>
        <a:buFont typeface="Arial" panose="020B0604020202020204" pitchFamily="34" charset="0"/>
        <a:buChar char="•"/>
        <a:defRPr sz="2268" kern="1200">
          <a:solidFill>
            <a:schemeClr val="tx1"/>
          </a:solidFill>
          <a:latin typeface="+mn-lt"/>
          <a:ea typeface="+mn-ea"/>
          <a:cs typeface="+mn-cs"/>
        </a:defRPr>
      </a:lvl9pPr>
    </p:bodyStyle>
    <p:otherStyle>
      <a:defPPr>
        <a:defRPr lang="en-US"/>
      </a:defPPr>
      <a:lvl1pPr marL="0" algn="l" defTabSz="1152144" rtl="0" eaLnBrk="1" latinLnBrk="0" hangingPunct="1">
        <a:defRPr sz="2268" kern="1200">
          <a:solidFill>
            <a:schemeClr val="tx1"/>
          </a:solidFill>
          <a:latin typeface="+mn-lt"/>
          <a:ea typeface="+mn-ea"/>
          <a:cs typeface="+mn-cs"/>
        </a:defRPr>
      </a:lvl1pPr>
      <a:lvl2pPr marL="576072" algn="l" defTabSz="1152144" rtl="0" eaLnBrk="1" latinLnBrk="0" hangingPunct="1">
        <a:defRPr sz="2268" kern="1200">
          <a:solidFill>
            <a:schemeClr val="tx1"/>
          </a:solidFill>
          <a:latin typeface="+mn-lt"/>
          <a:ea typeface="+mn-ea"/>
          <a:cs typeface="+mn-cs"/>
        </a:defRPr>
      </a:lvl2pPr>
      <a:lvl3pPr marL="1152144" algn="l" defTabSz="1152144" rtl="0" eaLnBrk="1" latinLnBrk="0" hangingPunct="1">
        <a:defRPr sz="2268" kern="1200">
          <a:solidFill>
            <a:schemeClr val="tx1"/>
          </a:solidFill>
          <a:latin typeface="+mn-lt"/>
          <a:ea typeface="+mn-ea"/>
          <a:cs typeface="+mn-cs"/>
        </a:defRPr>
      </a:lvl3pPr>
      <a:lvl4pPr marL="1728216" algn="l" defTabSz="1152144" rtl="0" eaLnBrk="1" latinLnBrk="0" hangingPunct="1">
        <a:defRPr sz="2268" kern="1200">
          <a:solidFill>
            <a:schemeClr val="tx1"/>
          </a:solidFill>
          <a:latin typeface="+mn-lt"/>
          <a:ea typeface="+mn-ea"/>
          <a:cs typeface="+mn-cs"/>
        </a:defRPr>
      </a:lvl4pPr>
      <a:lvl5pPr marL="2304288" algn="l" defTabSz="1152144" rtl="0" eaLnBrk="1" latinLnBrk="0" hangingPunct="1">
        <a:defRPr sz="2268" kern="1200">
          <a:solidFill>
            <a:schemeClr val="tx1"/>
          </a:solidFill>
          <a:latin typeface="+mn-lt"/>
          <a:ea typeface="+mn-ea"/>
          <a:cs typeface="+mn-cs"/>
        </a:defRPr>
      </a:lvl5pPr>
      <a:lvl6pPr marL="2880360" algn="l" defTabSz="1152144" rtl="0" eaLnBrk="1" latinLnBrk="0" hangingPunct="1">
        <a:defRPr sz="2268" kern="1200">
          <a:solidFill>
            <a:schemeClr val="tx1"/>
          </a:solidFill>
          <a:latin typeface="+mn-lt"/>
          <a:ea typeface="+mn-ea"/>
          <a:cs typeface="+mn-cs"/>
        </a:defRPr>
      </a:lvl6pPr>
      <a:lvl7pPr marL="3456432" algn="l" defTabSz="1152144" rtl="0" eaLnBrk="1" latinLnBrk="0" hangingPunct="1">
        <a:defRPr sz="2268" kern="1200">
          <a:solidFill>
            <a:schemeClr val="tx1"/>
          </a:solidFill>
          <a:latin typeface="+mn-lt"/>
          <a:ea typeface="+mn-ea"/>
          <a:cs typeface="+mn-cs"/>
        </a:defRPr>
      </a:lvl7pPr>
      <a:lvl8pPr marL="4032504" algn="l" defTabSz="1152144" rtl="0" eaLnBrk="1" latinLnBrk="0" hangingPunct="1">
        <a:defRPr sz="2268" kern="1200">
          <a:solidFill>
            <a:schemeClr val="tx1"/>
          </a:solidFill>
          <a:latin typeface="+mn-lt"/>
          <a:ea typeface="+mn-ea"/>
          <a:cs typeface="+mn-cs"/>
        </a:defRPr>
      </a:lvl8pPr>
      <a:lvl9pPr marL="4608576" algn="l" defTabSz="1152144" rtl="0" eaLnBrk="1" latinLnBrk="0" hangingPunct="1">
        <a:defRPr sz="22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55.jpeg"/><Relationship Id="rId13" Type="http://schemas.openxmlformats.org/officeDocument/2006/relationships/image" Target="../media/image60.png"/><Relationship Id="rId3" Type="http://schemas.openxmlformats.org/officeDocument/2006/relationships/image" Target="../media/image3.jpeg"/><Relationship Id="rId7" Type="http://schemas.microsoft.com/office/2007/relationships/hdphoto" Target="../media/hdphoto1.wdp"/><Relationship Id="rId12" Type="http://schemas.openxmlformats.org/officeDocument/2006/relationships/image" Target="../media/image59.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58.jpeg"/><Relationship Id="rId5" Type="http://schemas.openxmlformats.org/officeDocument/2006/relationships/image" Target="../media/image5.png"/><Relationship Id="rId10" Type="http://schemas.openxmlformats.org/officeDocument/2006/relationships/image" Target="../media/image57.png"/><Relationship Id="rId4" Type="http://schemas.openxmlformats.org/officeDocument/2006/relationships/image" Target="../media/image4.png"/><Relationship Id="rId9" Type="http://schemas.openxmlformats.org/officeDocument/2006/relationships/image" Target="../media/image56.jpeg"/><Relationship Id="rId1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svg"/><Relationship Id="rId18" Type="http://schemas.openxmlformats.org/officeDocument/2006/relationships/image" Target="../media/image73.png"/><Relationship Id="rId3" Type="http://schemas.openxmlformats.org/officeDocument/2006/relationships/image" Target="../media/image3.jpeg"/><Relationship Id="rId7" Type="http://schemas.openxmlformats.org/officeDocument/2006/relationships/image" Target="../media/image62.png"/><Relationship Id="rId12" Type="http://schemas.openxmlformats.org/officeDocument/2006/relationships/image" Target="../media/image67.png"/><Relationship Id="rId17" Type="http://schemas.openxmlformats.org/officeDocument/2006/relationships/image" Target="../media/image72.svg"/><Relationship Id="rId2" Type="http://schemas.openxmlformats.org/officeDocument/2006/relationships/notesSlide" Target="../notesSlides/notesSlide11.xml"/><Relationship Id="rId16" Type="http://schemas.openxmlformats.org/officeDocument/2006/relationships/image" Target="../media/image71.png"/><Relationship Id="rId20"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5.png"/><Relationship Id="rId15" Type="http://schemas.openxmlformats.org/officeDocument/2006/relationships/image" Target="../media/image70.svg"/><Relationship Id="rId10" Type="http://schemas.openxmlformats.org/officeDocument/2006/relationships/image" Target="../media/image65.png"/><Relationship Id="rId19" Type="http://schemas.openxmlformats.org/officeDocument/2006/relationships/image" Target="../media/image74.svg"/><Relationship Id="rId4" Type="http://schemas.openxmlformats.org/officeDocument/2006/relationships/image" Target="../media/image4.png"/><Relationship Id="rId9" Type="http://schemas.openxmlformats.org/officeDocument/2006/relationships/image" Target="../media/image64.png"/><Relationship Id="rId14" Type="http://schemas.openxmlformats.org/officeDocument/2006/relationships/image" Target="../media/image69.png"/></Relationships>
</file>

<file path=ppt/slides/_rels/slide12.xml.rels><?xml version="1.0" encoding="UTF-8" standalone="yes"?>
<Relationships xmlns="http://schemas.openxmlformats.org/package/2006/relationships"><Relationship Id="rId8" Type="http://schemas.openxmlformats.org/officeDocument/2006/relationships/image" Target="../media/image77.jpeg"/><Relationship Id="rId13" Type="http://schemas.openxmlformats.org/officeDocument/2006/relationships/diagramColors" Target="../diagrams/colors1.xml"/><Relationship Id="rId3" Type="http://schemas.openxmlformats.org/officeDocument/2006/relationships/image" Target="../media/image3.jpeg"/><Relationship Id="rId7" Type="http://schemas.openxmlformats.org/officeDocument/2006/relationships/image" Target="../media/image76.jpeg"/><Relationship Id="rId12" Type="http://schemas.openxmlformats.org/officeDocument/2006/relationships/diagramQuickStyle" Target="../diagrams/quickStyle1.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75.png"/><Relationship Id="rId11" Type="http://schemas.openxmlformats.org/officeDocument/2006/relationships/diagramLayout" Target="../diagrams/layout1.xml"/><Relationship Id="rId5" Type="http://schemas.openxmlformats.org/officeDocument/2006/relationships/image" Target="../media/image5.png"/><Relationship Id="rId15" Type="http://schemas.openxmlformats.org/officeDocument/2006/relationships/image" Target="../media/image7.png"/><Relationship Id="rId10" Type="http://schemas.openxmlformats.org/officeDocument/2006/relationships/diagramData" Target="../diagrams/data1.xml"/><Relationship Id="rId4" Type="http://schemas.openxmlformats.org/officeDocument/2006/relationships/image" Target="../media/image4.png"/><Relationship Id="rId9" Type="http://schemas.openxmlformats.org/officeDocument/2006/relationships/image" Target="../media/image78.jpeg"/><Relationship Id="rId14" Type="http://schemas.microsoft.com/office/2007/relationships/diagramDrawing" Target="../diagrams/drawing1.xml"/></Relationships>
</file>

<file path=ppt/slides/_rels/slide13.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87.svg"/><Relationship Id="rId18" Type="http://schemas.openxmlformats.org/officeDocument/2006/relationships/diagramQuickStyle" Target="../diagrams/quickStyle2.xml"/><Relationship Id="rId3" Type="http://schemas.openxmlformats.org/officeDocument/2006/relationships/image" Target="../media/image3.jpeg"/><Relationship Id="rId21" Type="http://schemas.openxmlformats.org/officeDocument/2006/relationships/image" Target="../media/image7.png"/><Relationship Id="rId7" Type="http://schemas.openxmlformats.org/officeDocument/2006/relationships/image" Target="../media/image81.svg"/><Relationship Id="rId12" Type="http://schemas.openxmlformats.org/officeDocument/2006/relationships/image" Target="../media/image86.png"/><Relationship Id="rId17" Type="http://schemas.openxmlformats.org/officeDocument/2006/relationships/diagramLayout" Target="../diagrams/layout2.xml"/><Relationship Id="rId2" Type="http://schemas.openxmlformats.org/officeDocument/2006/relationships/notesSlide" Target="../notesSlides/notesSlide13.xml"/><Relationship Id="rId16" Type="http://schemas.openxmlformats.org/officeDocument/2006/relationships/diagramData" Target="../diagrams/data2.xml"/><Relationship Id="rId20" Type="http://schemas.microsoft.com/office/2007/relationships/diagramDrawing" Target="../diagrams/drawing2.xml"/><Relationship Id="rId1" Type="http://schemas.openxmlformats.org/officeDocument/2006/relationships/slideLayout" Target="../slideLayouts/slideLayout7.xml"/><Relationship Id="rId6" Type="http://schemas.openxmlformats.org/officeDocument/2006/relationships/image" Target="../media/image80.png"/><Relationship Id="rId11" Type="http://schemas.openxmlformats.org/officeDocument/2006/relationships/image" Target="../media/image85.svg"/><Relationship Id="rId5" Type="http://schemas.openxmlformats.org/officeDocument/2006/relationships/image" Target="../media/image5.png"/><Relationship Id="rId15" Type="http://schemas.openxmlformats.org/officeDocument/2006/relationships/image" Target="../media/image89.svg"/><Relationship Id="rId10" Type="http://schemas.openxmlformats.org/officeDocument/2006/relationships/image" Target="../media/image84.png"/><Relationship Id="rId19" Type="http://schemas.openxmlformats.org/officeDocument/2006/relationships/diagramColors" Target="../diagrams/colors2.xml"/><Relationship Id="rId4" Type="http://schemas.openxmlformats.org/officeDocument/2006/relationships/image" Target="../media/image4.png"/><Relationship Id="rId9" Type="http://schemas.openxmlformats.org/officeDocument/2006/relationships/image" Target="../media/image83.svg"/><Relationship Id="rId14" Type="http://schemas.openxmlformats.org/officeDocument/2006/relationships/image" Target="../media/image88.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jpeg"/><Relationship Id="rId3" Type="http://schemas.openxmlformats.org/officeDocument/2006/relationships/image" Target="../media/image3.jpeg"/><Relationship Id="rId21" Type="http://schemas.openxmlformats.org/officeDocument/2006/relationships/image" Target="../media/image23.svg"/><Relationship Id="rId7" Type="http://schemas.openxmlformats.org/officeDocument/2006/relationships/image" Target="../media/image9.sv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3.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7.png"/><Relationship Id="rId5" Type="http://schemas.openxmlformats.org/officeDocument/2006/relationships/image" Target="../media/image5.png"/><Relationship Id="rId15" Type="http://schemas.openxmlformats.org/officeDocument/2006/relationships/image" Target="../media/image17.png"/><Relationship Id="rId23" Type="http://schemas.openxmlformats.org/officeDocument/2006/relationships/image" Target="../media/image25.sv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4.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eg"/><Relationship Id="rId7" Type="http://schemas.openxmlformats.org/officeDocument/2006/relationships/image" Target="../media/image27.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svg"/><Relationship Id="rId3" Type="http://schemas.openxmlformats.org/officeDocument/2006/relationships/image" Target="../media/image3.jpeg"/><Relationship Id="rId7" Type="http://schemas.openxmlformats.org/officeDocument/2006/relationships/chart" Target="../charts/chart2.xml"/><Relationship Id="rId12" Type="http://schemas.openxmlformats.org/officeDocument/2006/relationships/image" Target="../media/image32.png"/><Relationship Id="rId17" Type="http://schemas.openxmlformats.org/officeDocument/2006/relationships/image" Target="../media/image7.png"/><Relationship Id="rId2" Type="http://schemas.openxmlformats.org/officeDocument/2006/relationships/notesSlide" Target="../notesSlides/notesSlide5.xml"/><Relationship Id="rId16" Type="http://schemas.openxmlformats.org/officeDocument/2006/relationships/chart" Target="../charts/chart3.xml"/><Relationship Id="rId1" Type="http://schemas.openxmlformats.org/officeDocument/2006/relationships/slideLayout" Target="../slideLayouts/slideLayout7.xml"/><Relationship Id="rId6" Type="http://schemas.openxmlformats.org/officeDocument/2006/relationships/chart" Target="../charts/chart1.xml"/><Relationship Id="rId11" Type="http://schemas.openxmlformats.org/officeDocument/2006/relationships/image" Target="../media/image31.svg"/><Relationship Id="rId5" Type="http://schemas.openxmlformats.org/officeDocument/2006/relationships/image" Target="../media/image5.png"/><Relationship Id="rId15" Type="http://schemas.openxmlformats.org/officeDocument/2006/relationships/image" Target="../media/image35.svg"/><Relationship Id="rId10" Type="http://schemas.openxmlformats.org/officeDocument/2006/relationships/image" Target="../media/image30.png"/><Relationship Id="rId4" Type="http://schemas.openxmlformats.org/officeDocument/2006/relationships/image" Target="../media/image4.png"/><Relationship Id="rId9" Type="http://schemas.openxmlformats.org/officeDocument/2006/relationships/image" Target="../media/image29.svg"/><Relationship Id="rId14"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43.png"/><Relationship Id="rId3" Type="http://schemas.openxmlformats.org/officeDocument/2006/relationships/image" Target="../media/image3.jpeg"/><Relationship Id="rId7" Type="http://schemas.openxmlformats.org/officeDocument/2006/relationships/image" Target="../media/image37.png"/><Relationship Id="rId12" Type="http://schemas.openxmlformats.org/officeDocument/2006/relationships/image" Target="../media/image42.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5.png"/><Relationship Id="rId15" Type="http://schemas.openxmlformats.org/officeDocument/2006/relationships/image" Target="../media/image7.png"/><Relationship Id="rId10" Type="http://schemas.openxmlformats.org/officeDocument/2006/relationships/image" Target="../media/image40.svg"/><Relationship Id="rId4" Type="http://schemas.openxmlformats.org/officeDocument/2006/relationships/image" Target="../media/image4.png"/><Relationship Id="rId9" Type="http://schemas.openxmlformats.org/officeDocument/2006/relationships/image" Target="../media/image39.png"/><Relationship Id="rId14" Type="http://schemas.openxmlformats.org/officeDocument/2006/relationships/image" Target="../media/image44.svg"/></Relationships>
</file>

<file path=ppt/slides/_rels/slide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3.jpeg"/><Relationship Id="rId7" Type="http://schemas.openxmlformats.org/officeDocument/2006/relationships/image" Target="../media/image46.svg"/><Relationship Id="rId12"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50.svg"/><Relationship Id="rId5" Type="http://schemas.openxmlformats.org/officeDocument/2006/relationships/image" Target="../media/image5.png"/><Relationship Id="rId10" Type="http://schemas.openxmlformats.org/officeDocument/2006/relationships/image" Target="../media/image49.png"/><Relationship Id="rId4" Type="http://schemas.openxmlformats.org/officeDocument/2006/relationships/image" Target="../media/image4.png"/><Relationship Id="rId9" Type="http://schemas.openxmlformats.org/officeDocument/2006/relationships/image" Target="../media/image48.svg"/></Relationships>
</file>

<file path=ppt/slides/_rels/slide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3.jpeg"/><Relationship Id="rId7" Type="http://schemas.openxmlformats.org/officeDocument/2006/relationships/image" Target="../media/image5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Video 4" title="Dots Connecting Lines">
            <a:hlinkClick r:id="" action="ppaction://media"/>
            <a:extLst>
              <a:ext uri="{FF2B5EF4-FFF2-40B4-BE49-F238E27FC236}">
                <a16:creationId xmlns:a16="http://schemas.microsoft.com/office/drawing/2014/main" id="{5923D4B2-297C-4985-9798-0531B6D0BF70}"/>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r="16667"/>
          <a:stretch/>
        </p:blipFill>
        <p:spPr>
          <a:xfrm>
            <a:off x="-1" y="-1"/>
            <a:ext cx="16559213" cy="8640763"/>
          </a:xfrm>
          <a:prstGeom prst="rect">
            <a:avLst/>
          </a:prstGeom>
        </p:spPr>
      </p:pic>
      <p:sp>
        <p:nvSpPr>
          <p:cNvPr id="9" name="Rectangle: Rounded Corners 8">
            <a:extLst>
              <a:ext uri="{FF2B5EF4-FFF2-40B4-BE49-F238E27FC236}">
                <a16:creationId xmlns:a16="http://schemas.microsoft.com/office/drawing/2014/main" id="{1AF7F8D2-0A6C-46F4-AB1E-A2A256E3CB7D}"/>
              </a:ext>
            </a:extLst>
          </p:cNvPr>
          <p:cNvSpPr/>
          <p:nvPr/>
        </p:nvSpPr>
        <p:spPr>
          <a:xfrm>
            <a:off x="-1" y="-1"/>
            <a:ext cx="16559213" cy="8640763"/>
          </a:xfrm>
          <a:prstGeom prst="roundRect">
            <a:avLst>
              <a:gd name="adj" fmla="val 0"/>
            </a:avLst>
          </a:prstGeom>
          <a:gradFill>
            <a:gsLst>
              <a:gs pos="0">
                <a:srgbClr val="0070C0"/>
              </a:gs>
              <a:gs pos="68000">
                <a:srgbClr val="002060">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41"/>
            <a:endParaRPr lang="en-US" sz="1890" dirty="0">
              <a:solidFill>
                <a:prstClr val="white"/>
              </a:solidFill>
              <a:latin typeface="Calibri" panose="020F0502020204030204"/>
            </a:endParaRPr>
          </a:p>
        </p:txBody>
      </p:sp>
      <p:grpSp>
        <p:nvGrpSpPr>
          <p:cNvPr id="6" name="Group 5">
            <a:extLst>
              <a:ext uri="{FF2B5EF4-FFF2-40B4-BE49-F238E27FC236}">
                <a16:creationId xmlns:a16="http://schemas.microsoft.com/office/drawing/2014/main" id="{12C44745-CBEB-4278-B81D-82C1E2C3C852}"/>
              </a:ext>
            </a:extLst>
          </p:cNvPr>
          <p:cNvGrpSpPr/>
          <p:nvPr/>
        </p:nvGrpSpPr>
        <p:grpSpPr>
          <a:xfrm>
            <a:off x="1258405" y="375992"/>
            <a:ext cx="5356267" cy="1839350"/>
            <a:chOff x="1463571" y="1002733"/>
            <a:chExt cx="1895265" cy="794852"/>
          </a:xfrm>
        </p:grpSpPr>
        <p:pic>
          <p:nvPicPr>
            <p:cNvPr id="7" name="Picture 6">
              <a:extLst>
                <a:ext uri="{FF2B5EF4-FFF2-40B4-BE49-F238E27FC236}">
                  <a16:creationId xmlns:a16="http://schemas.microsoft.com/office/drawing/2014/main" id="{1F1EF5ED-6DC7-46D4-88A8-1D8C362BAD6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61335"/>
            <a:stretch/>
          </p:blipFill>
          <p:spPr>
            <a:xfrm>
              <a:off x="1463571" y="1025293"/>
              <a:ext cx="647237" cy="624378"/>
            </a:xfrm>
            <a:prstGeom prst="rect">
              <a:avLst/>
            </a:prstGeom>
          </p:spPr>
        </p:pic>
        <p:sp>
          <p:nvSpPr>
            <p:cNvPr id="8" name="Google Shape;1444;p47">
              <a:extLst>
                <a:ext uri="{FF2B5EF4-FFF2-40B4-BE49-F238E27FC236}">
                  <a16:creationId xmlns:a16="http://schemas.microsoft.com/office/drawing/2014/main" id="{4D09B395-FCF7-4C0A-8705-E9B56B8EE4ED}"/>
                </a:ext>
              </a:extLst>
            </p:cNvPr>
            <p:cNvSpPr txBox="1"/>
            <p:nvPr/>
          </p:nvSpPr>
          <p:spPr>
            <a:xfrm>
              <a:off x="2108577" y="1002733"/>
              <a:ext cx="1250259" cy="794852"/>
            </a:xfrm>
            <a:prstGeom prst="rect">
              <a:avLst/>
            </a:prstGeom>
            <a:noFill/>
            <a:ln w="19050">
              <a:noFill/>
            </a:ln>
          </p:spPr>
          <p:txBody>
            <a:bodyPr spcFirstLastPara="1" wrap="square" lIns="95993" tIns="95993" rIns="95993" bIns="95993" anchor="t" anchorCtr="0">
              <a:noAutofit/>
            </a:bodyPr>
            <a:lstStyle/>
            <a:p>
              <a:pPr defTabSz="480041">
                <a:spcAft>
                  <a:spcPts val="1680"/>
                </a:spcAft>
              </a:pPr>
              <a:r>
                <a:rPr lang="mn-MN" sz="3024" dirty="0">
                  <a:solidFill>
                    <a:prstClr val="white"/>
                  </a:solidFill>
                  <a:latin typeface="Mogul Helios" pitchFamily="2" charset="0"/>
                  <a:ea typeface="Tahoma" panose="020B0604030504040204" pitchFamily="34" charset="0"/>
                  <a:cs typeface="Times New Roman" panose="02020603050405020304" pitchFamily="18" charset="0"/>
                  <a:sym typeface="Roboto"/>
                </a:rPr>
                <a:t>САНХҮҮГИЙН ЗОХИЦУУЛАХ </a:t>
              </a:r>
              <a:br>
                <a:rPr lang="en-US" sz="3024" dirty="0">
                  <a:solidFill>
                    <a:prstClr val="white"/>
                  </a:solidFill>
                  <a:latin typeface="Mogul Helios" pitchFamily="2" charset="0"/>
                  <a:ea typeface="Tahoma" panose="020B0604030504040204" pitchFamily="34" charset="0"/>
                  <a:cs typeface="Times New Roman" panose="02020603050405020304" pitchFamily="18" charset="0"/>
                  <a:sym typeface="Roboto"/>
                </a:rPr>
              </a:br>
              <a:r>
                <a:rPr lang="mn-MN" sz="3024" dirty="0">
                  <a:solidFill>
                    <a:prstClr val="white"/>
                  </a:solidFill>
                  <a:latin typeface="Mogul Helios" pitchFamily="2" charset="0"/>
                  <a:ea typeface="Tahoma" panose="020B0604030504040204" pitchFamily="34" charset="0"/>
                  <a:cs typeface="Times New Roman" panose="02020603050405020304" pitchFamily="18" charset="0"/>
                  <a:sym typeface="Roboto"/>
                </a:rPr>
                <a:t>ХОРОО</a:t>
              </a:r>
            </a:p>
          </p:txBody>
        </p:sp>
      </p:grpSp>
      <p:sp>
        <p:nvSpPr>
          <p:cNvPr id="11" name="TextBox 10">
            <a:extLst>
              <a:ext uri="{FF2B5EF4-FFF2-40B4-BE49-F238E27FC236}">
                <a16:creationId xmlns:a16="http://schemas.microsoft.com/office/drawing/2014/main" id="{9300CCF7-F650-4659-96E9-66D2E15029E2}"/>
              </a:ext>
            </a:extLst>
          </p:cNvPr>
          <p:cNvSpPr txBox="1"/>
          <p:nvPr/>
        </p:nvSpPr>
        <p:spPr>
          <a:xfrm>
            <a:off x="2373714" y="2997779"/>
            <a:ext cx="11592809" cy="2794088"/>
          </a:xfrm>
          <a:prstGeom prst="rect">
            <a:avLst/>
          </a:prstGeom>
          <a:noFill/>
        </p:spPr>
        <p:txBody>
          <a:bodyPr wrap="square" lIns="84825" tIns="42413" rIns="84825" bIns="42413" rtlCol="0" anchor="t">
            <a:spAutoFit/>
          </a:bodyPr>
          <a:lstStyle/>
          <a:p>
            <a:pPr algn="ctr" defTabSz="457270">
              <a:defRPr/>
            </a:pPr>
            <a:r>
              <a:rPr lang="mn-MN" sz="4400" b="1" dirty="0">
                <a:solidFill>
                  <a:schemeClr val="bg1"/>
                </a:solidFill>
                <a:latin typeface="Mogul Helios" pitchFamily="2" charset="0"/>
                <a:cs typeface="Times New Roman"/>
              </a:rPr>
              <a:t>МОНГОЛ УЛСЫН ХӨРӨНГИЙН ЗАХ ЗЭЭЛИЙН ӨНӨӨГИЙН НӨХЦӨЛ БАЙДАЛ, ХӨГЖЛИЙН БОДЛОГО ЗОХИЦУУЛАЛТ, ЦААШИД ХЭРЭГЖҮҮЛЭХ АРГА ХЭМЖЭЭ </a:t>
            </a:r>
          </a:p>
        </p:txBody>
      </p:sp>
      <p:sp>
        <p:nvSpPr>
          <p:cNvPr id="12" name="TextBox 11">
            <a:extLst>
              <a:ext uri="{FF2B5EF4-FFF2-40B4-BE49-F238E27FC236}">
                <a16:creationId xmlns:a16="http://schemas.microsoft.com/office/drawing/2014/main" id="{D6404DEA-C934-4CD7-88E6-477E0E3D5D62}"/>
              </a:ext>
            </a:extLst>
          </p:cNvPr>
          <p:cNvSpPr txBox="1"/>
          <p:nvPr/>
        </p:nvSpPr>
        <p:spPr>
          <a:xfrm>
            <a:off x="9581863" y="7345096"/>
            <a:ext cx="4572354" cy="885232"/>
          </a:xfrm>
          <a:prstGeom prst="rect">
            <a:avLst/>
          </a:prstGeom>
          <a:noFill/>
        </p:spPr>
        <p:txBody>
          <a:bodyPr wrap="square" lIns="84825" tIns="42413" rIns="84825" bIns="42413" rtlCol="0" anchor="t">
            <a:spAutoFit/>
          </a:bodyPr>
          <a:lstStyle/>
          <a:p>
            <a:pPr algn="ctr"/>
            <a:r>
              <a:rPr lang="mn-MN" sz="2598" dirty="0">
                <a:ln w="19050">
                  <a:solidFill>
                    <a:schemeClr val="bg1"/>
                  </a:solidFill>
                </a:ln>
                <a:solidFill>
                  <a:schemeClr val="bg1"/>
                </a:solidFill>
                <a:latin typeface="Mogul Helios" pitchFamily="2" charset="0"/>
                <a:cs typeface="Times New Roman"/>
              </a:rPr>
              <a:t>Үнэт цаасны газар</a:t>
            </a:r>
          </a:p>
          <a:p>
            <a:pPr algn="ctr"/>
            <a:r>
              <a:rPr lang="mn-MN" sz="2598" dirty="0">
                <a:ln w="19050">
                  <a:solidFill>
                    <a:schemeClr val="bg1"/>
                  </a:solidFill>
                </a:ln>
                <a:solidFill>
                  <a:schemeClr val="bg1"/>
                </a:solidFill>
                <a:latin typeface="Mogul Helios" pitchFamily="2" charset="0"/>
                <a:cs typeface="Times New Roman"/>
              </a:rPr>
              <a:t>Дарга Б.Дөлгөөн</a:t>
            </a:r>
          </a:p>
        </p:txBody>
      </p:sp>
    </p:spTree>
    <p:extLst>
      <p:ext uri="{BB962C8B-B14F-4D97-AF65-F5344CB8AC3E}">
        <p14:creationId xmlns:p14="http://schemas.microsoft.com/office/powerpoint/2010/main" val="162478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04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7" repeatCount="indefinite"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3" name="Picture 2" descr="2560x1440 Blue Digital Art Squares 1440P Resolution Wallpaper, HD Abstract  4K Wallpapers, Images, Photos and Background - Wallpapers Den">
            <a:extLst>
              <a:ext uri="{FF2B5EF4-FFF2-40B4-BE49-F238E27FC236}">
                <a16:creationId xmlns:a16="http://schemas.microsoft.com/office/drawing/2014/main" id="{CD4A7D38-D290-4143-A004-5DE4D47B6B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b="73446"/>
          <a:stretch/>
        </p:blipFill>
        <p:spPr bwMode="auto">
          <a:xfrm>
            <a:off x="0" y="-32981"/>
            <a:ext cx="16559213" cy="1248872"/>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48">
            <a:extLst>
              <a:ext uri="{FF2B5EF4-FFF2-40B4-BE49-F238E27FC236}">
                <a16:creationId xmlns:a16="http://schemas.microsoft.com/office/drawing/2014/main" id="{ECC7895C-A04B-4C84-BB16-A2F8CFA2CEBC}"/>
              </a:ext>
            </a:extLst>
          </p:cNvPr>
          <p:cNvSpPr/>
          <p:nvPr/>
        </p:nvSpPr>
        <p:spPr>
          <a:xfrm>
            <a:off x="0" y="-56349"/>
            <a:ext cx="16559212" cy="1274743"/>
          </a:xfrm>
          <a:prstGeom prst="rect">
            <a:avLst/>
          </a:prstGeom>
          <a:gradFill>
            <a:gsLst>
              <a:gs pos="82000">
                <a:srgbClr val="002060">
                  <a:alpha val="50000"/>
                </a:srgbClr>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68">
              <a:solidFill>
                <a:schemeClr val="tx1"/>
              </a:solidFill>
              <a:latin typeface="Mogul Helios" pitchFamily="2" charset="0"/>
            </a:endParaRPr>
          </a:p>
        </p:txBody>
      </p:sp>
      <p:grpSp>
        <p:nvGrpSpPr>
          <p:cNvPr id="62" name="Group 61">
            <a:extLst>
              <a:ext uri="{FF2B5EF4-FFF2-40B4-BE49-F238E27FC236}">
                <a16:creationId xmlns:a16="http://schemas.microsoft.com/office/drawing/2014/main" id="{9419E22C-BBF0-43F5-A1CE-ABD108B26549}"/>
              </a:ext>
            </a:extLst>
          </p:cNvPr>
          <p:cNvGrpSpPr/>
          <p:nvPr/>
        </p:nvGrpSpPr>
        <p:grpSpPr>
          <a:xfrm>
            <a:off x="15467878" y="56536"/>
            <a:ext cx="766291" cy="991862"/>
            <a:chOff x="10911257" y="-82064"/>
            <a:chExt cx="1271225" cy="1052275"/>
          </a:xfrm>
        </p:grpSpPr>
        <p:pic>
          <p:nvPicPr>
            <p:cNvPr id="66" name="Picture 65">
              <a:extLst>
                <a:ext uri="{FF2B5EF4-FFF2-40B4-BE49-F238E27FC236}">
                  <a16:creationId xmlns:a16="http://schemas.microsoft.com/office/drawing/2014/main" id="{DD33F788-A904-4306-91F6-1461039728E6}"/>
                </a:ext>
              </a:extLst>
            </p:cNvPr>
            <p:cNvPicPr>
              <a:picLocks noChangeAspect="1"/>
            </p:cNvPicPr>
            <p:nvPr/>
          </p:nvPicPr>
          <p:blipFill rotWithShape="1">
            <a:blip r:embed="rId4">
              <a:biLevel thresh="25000"/>
            </a:blip>
            <a:srcRect t="37472" b="29972"/>
            <a:stretch/>
          </p:blipFill>
          <p:spPr>
            <a:xfrm>
              <a:off x="11261614" y="86233"/>
              <a:ext cx="646232" cy="833612"/>
            </a:xfrm>
            <a:prstGeom prst="rect">
              <a:avLst/>
            </a:prstGeom>
          </p:spPr>
        </p:pic>
        <p:pic>
          <p:nvPicPr>
            <p:cNvPr id="67" name="Picture 66">
              <a:extLst>
                <a:ext uri="{FF2B5EF4-FFF2-40B4-BE49-F238E27FC236}">
                  <a16:creationId xmlns:a16="http://schemas.microsoft.com/office/drawing/2014/main" id="{6709F3B2-0CC8-43D5-9D93-5AC241872ED1}"/>
                </a:ext>
              </a:extLst>
            </p:cNvPr>
            <p:cNvPicPr>
              <a:picLocks noChangeAspect="1"/>
            </p:cNvPicPr>
            <p:nvPr/>
          </p:nvPicPr>
          <p:blipFill rotWithShape="1">
            <a:blip r:embed="rId4">
              <a:biLevel thresh="25000"/>
            </a:blip>
            <a:srcRect t="70123" b="6572"/>
            <a:stretch/>
          </p:blipFill>
          <p:spPr>
            <a:xfrm>
              <a:off x="11536250" y="73384"/>
              <a:ext cx="646232" cy="596757"/>
            </a:xfrm>
            <a:prstGeom prst="rect">
              <a:avLst/>
            </a:prstGeom>
          </p:spPr>
        </p:pic>
        <p:grpSp>
          <p:nvGrpSpPr>
            <p:cNvPr id="68" name="Group 67">
              <a:extLst>
                <a:ext uri="{FF2B5EF4-FFF2-40B4-BE49-F238E27FC236}">
                  <a16:creationId xmlns:a16="http://schemas.microsoft.com/office/drawing/2014/main" id="{9BA5FB15-9D14-468D-A207-9D7484785840}"/>
                </a:ext>
              </a:extLst>
            </p:cNvPr>
            <p:cNvGrpSpPr/>
            <p:nvPr/>
          </p:nvGrpSpPr>
          <p:grpSpPr>
            <a:xfrm>
              <a:off x="10911257" y="-82064"/>
              <a:ext cx="646232" cy="1052275"/>
              <a:chOff x="10798957" y="-82064"/>
              <a:chExt cx="646232" cy="1052275"/>
            </a:xfrm>
          </p:grpSpPr>
          <p:pic>
            <p:nvPicPr>
              <p:cNvPr id="69" name="Picture 68">
                <a:extLst>
                  <a:ext uri="{FF2B5EF4-FFF2-40B4-BE49-F238E27FC236}">
                    <a16:creationId xmlns:a16="http://schemas.microsoft.com/office/drawing/2014/main" id="{AEBB1C90-FFC9-4D18-80AA-18EE55ABA4A8}"/>
                  </a:ext>
                </a:extLst>
              </p:cNvPr>
              <p:cNvPicPr>
                <a:picLocks noChangeAspect="1"/>
              </p:cNvPicPr>
              <p:nvPr/>
            </p:nvPicPr>
            <p:blipFill rotWithShape="1">
              <a:blip r:embed="rId5">
                <a:biLevel thresh="25000"/>
              </a:blip>
              <a:srcRect b="81203"/>
              <a:stretch/>
            </p:blipFill>
            <p:spPr>
              <a:xfrm>
                <a:off x="10798957" y="-82064"/>
                <a:ext cx="646232" cy="539743"/>
              </a:xfrm>
              <a:prstGeom prst="rect">
                <a:avLst/>
              </a:prstGeom>
            </p:spPr>
          </p:pic>
          <p:pic>
            <p:nvPicPr>
              <p:cNvPr id="70" name="Picture 69">
                <a:extLst>
                  <a:ext uri="{FF2B5EF4-FFF2-40B4-BE49-F238E27FC236}">
                    <a16:creationId xmlns:a16="http://schemas.microsoft.com/office/drawing/2014/main" id="{719CEAFF-E854-40FC-9E24-F07CA29FFA93}"/>
                  </a:ext>
                </a:extLst>
              </p:cNvPr>
              <p:cNvPicPr>
                <a:picLocks noChangeAspect="1"/>
              </p:cNvPicPr>
              <p:nvPr/>
            </p:nvPicPr>
            <p:blipFill rotWithShape="1">
              <a:blip r:embed="rId5">
                <a:biLevel thresh="25000"/>
              </a:blip>
              <a:srcRect t="17851" b="74874"/>
              <a:stretch/>
            </p:blipFill>
            <p:spPr>
              <a:xfrm>
                <a:off x="10798957" y="364716"/>
                <a:ext cx="646232" cy="208906"/>
              </a:xfrm>
              <a:prstGeom prst="rect">
                <a:avLst/>
              </a:prstGeom>
            </p:spPr>
          </p:pic>
          <p:pic>
            <p:nvPicPr>
              <p:cNvPr id="71" name="Picture 70">
                <a:extLst>
                  <a:ext uri="{FF2B5EF4-FFF2-40B4-BE49-F238E27FC236}">
                    <a16:creationId xmlns:a16="http://schemas.microsoft.com/office/drawing/2014/main" id="{D4CEEE16-04E3-4A7A-A162-6DAA8EA38F46}"/>
                  </a:ext>
                </a:extLst>
              </p:cNvPr>
              <p:cNvPicPr>
                <a:picLocks noChangeAspect="1"/>
              </p:cNvPicPr>
              <p:nvPr/>
            </p:nvPicPr>
            <p:blipFill rotWithShape="1">
              <a:blip r:embed="rId5">
                <a:biLevel thresh="25000"/>
              </a:blip>
              <a:srcRect t="26993" b="68607"/>
              <a:stretch/>
            </p:blipFill>
            <p:spPr>
              <a:xfrm>
                <a:off x="10798957" y="569041"/>
                <a:ext cx="646232" cy="126398"/>
              </a:xfrm>
              <a:prstGeom prst="rect">
                <a:avLst/>
              </a:prstGeom>
            </p:spPr>
          </p:pic>
          <p:pic>
            <p:nvPicPr>
              <p:cNvPr id="72" name="Picture 71">
                <a:extLst>
                  <a:ext uri="{FF2B5EF4-FFF2-40B4-BE49-F238E27FC236}">
                    <a16:creationId xmlns:a16="http://schemas.microsoft.com/office/drawing/2014/main" id="{27DE7829-0AFD-4764-9275-7B2EAD8CD502}"/>
                  </a:ext>
                </a:extLst>
              </p:cNvPr>
              <p:cNvPicPr>
                <a:picLocks noChangeAspect="1"/>
              </p:cNvPicPr>
              <p:nvPr/>
            </p:nvPicPr>
            <p:blipFill rotWithShape="1">
              <a:blip r:embed="rId5">
                <a:biLevel thresh="25000"/>
              </a:blip>
              <a:srcRect t="31096" b="59067"/>
              <a:stretch/>
            </p:blipFill>
            <p:spPr>
              <a:xfrm>
                <a:off x="10798957" y="687740"/>
                <a:ext cx="646232" cy="282471"/>
              </a:xfrm>
              <a:prstGeom prst="rect">
                <a:avLst/>
              </a:prstGeom>
            </p:spPr>
          </p:pic>
        </p:grpSp>
      </p:grpSp>
      <p:sp>
        <p:nvSpPr>
          <p:cNvPr id="34" name="TextBox 33">
            <a:extLst>
              <a:ext uri="{FF2B5EF4-FFF2-40B4-BE49-F238E27FC236}">
                <a16:creationId xmlns:a16="http://schemas.microsoft.com/office/drawing/2014/main" id="{6282BE14-F52F-893B-7005-B32D57AE1CE6}"/>
              </a:ext>
            </a:extLst>
          </p:cNvPr>
          <p:cNvSpPr txBox="1"/>
          <p:nvPr/>
        </p:nvSpPr>
        <p:spPr>
          <a:xfrm>
            <a:off x="3723537" y="84602"/>
            <a:ext cx="10947362" cy="1077218"/>
          </a:xfrm>
          <a:prstGeom prst="rect">
            <a:avLst/>
          </a:prstGeom>
          <a:noFill/>
        </p:spPr>
        <p:txBody>
          <a:bodyPr wrap="square" lIns="91440" tIns="45720" rIns="91440" bIns="45720" anchor="t">
            <a:spAutoFit/>
          </a:bodyPr>
          <a:lstStyle/>
          <a:p>
            <a:pPr algn="ctr"/>
            <a:r>
              <a:rPr lang="mn-MN" sz="3200" b="1" dirty="0">
                <a:solidFill>
                  <a:schemeClr val="bg1"/>
                </a:solidFill>
                <a:latin typeface="Mogul Helios" pitchFamily="2" charset="0"/>
                <a:cs typeface="Times New Roman"/>
              </a:rPr>
              <a:t>ҮНЭТ ЦААСНЫ АРИЛЖААНЫ ШИМТГЭЛ, ХУРААМЖИЙГ БУУРУУЛАХ </a:t>
            </a:r>
          </a:p>
        </p:txBody>
      </p:sp>
      <p:sp>
        <p:nvSpPr>
          <p:cNvPr id="2" name="TextBox 1">
            <a:extLst>
              <a:ext uri="{FF2B5EF4-FFF2-40B4-BE49-F238E27FC236}">
                <a16:creationId xmlns:a16="http://schemas.microsoft.com/office/drawing/2014/main" id="{32BF0E5E-76E1-7DB8-2F93-53A59EE42905}"/>
              </a:ext>
            </a:extLst>
          </p:cNvPr>
          <p:cNvSpPr txBox="1"/>
          <p:nvPr/>
        </p:nvSpPr>
        <p:spPr>
          <a:xfrm>
            <a:off x="4509057" y="1401286"/>
            <a:ext cx="11735052" cy="646331"/>
          </a:xfrm>
          <a:prstGeom prst="rect">
            <a:avLst/>
          </a:prstGeom>
          <a:noFill/>
        </p:spPr>
        <p:txBody>
          <a:bodyPr wrap="square">
            <a:spAutoFit/>
          </a:bodyPr>
          <a:lstStyle/>
          <a:p>
            <a:pPr algn="just"/>
            <a:r>
              <a:rPr lang="mn-MN">
                <a:latin typeface="Mogul Helios" pitchFamily="2" charset="0"/>
                <a:ea typeface="Roboto" panose="02000000000000000000" pitchFamily="2" charset="0"/>
                <a:cs typeface="Times New Roman" panose="02020603050405020304" pitchFamily="18" charset="0"/>
              </a:rPr>
              <a:t>СЗХ болон Монголбанкнаас </a:t>
            </a:r>
            <a:r>
              <a:rPr lang="en-US" err="1">
                <a:latin typeface="Mogul Helios" pitchFamily="2" charset="0"/>
                <a:ea typeface="Roboto" panose="02000000000000000000" pitchFamily="2" charset="0"/>
                <a:cs typeface="Times New Roman" panose="02020603050405020304" pitchFamily="18" charset="0"/>
              </a:rPr>
              <a:t>Зээлийн</a:t>
            </a:r>
            <a:r>
              <a:rPr lang="en-US">
                <a:latin typeface="Mogul Helios" pitchFamily="2" charset="0"/>
                <a:ea typeface="Roboto" panose="02000000000000000000" pitchFamily="2" charset="0"/>
                <a:cs typeface="Times New Roman" panose="02020603050405020304" pitchFamily="18" charset="0"/>
              </a:rPr>
              <a:t> </a:t>
            </a:r>
            <a:r>
              <a:rPr lang="en-US" err="1">
                <a:latin typeface="Mogul Helios" pitchFamily="2" charset="0"/>
                <a:ea typeface="Roboto" panose="02000000000000000000" pitchFamily="2" charset="0"/>
                <a:cs typeface="Times New Roman" panose="02020603050405020304" pitchFamily="18" charset="0"/>
              </a:rPr>
              <a:t>хүүг</a:t>
            </a:r>
            <a:r>
              <a:rPr lang="en-US">
                <a:latin typeface="Mogul Helios" pitchFamily="2" charset="0"/>
                <a:ea typeface="Roboto" panose="02000000000000000000" pitchFamily="2" charset="0"/>
                <a:cs typeface="Times New Roman" panose="02020603050405020304" pitchFamily="18" charset="0"/>
              </a:rPr>
              <a:t> </a:t>
            </a:r>
            <a:r>
              <a:rPr lang="en-US" err="1">
                <a:latin typeface="Mogul Helios" pitchFamily="2" charset="0"/>
                <a:ea typeface="Roboto" panose="02000000000000000000" pitchFamily="2" charset="0"/>
                <a:cs typeface="Times New Roman" panose="02020603050405020304" pitchFamily="18" charset="0"/>
              </a:rPr>
              <a:t>бууруулах</a:t>
            </a:r>
            <a:r>
              <a:rPr lang="en-US">
                <a:latin typeface="Mogul Helios" pitchFamily="2" charset="0"/>
                <a:ea typeface="Roboto" panose="02000000000000000000" pitchFamily="2" charset="0"/>
                <a:cs typeface="Times New Roman" panose="02020603050405020304" pitchFamily="18" charset="0"/>
              </a:rPr>
              <a:t> </a:t>
            </a:r>
            <a:r>
              <a:rPr lang="en-US" err="1">
                <a:latin typeface="Mogul Helios" pitchFamily="2" charset="0"/>
                <a:ea typeface="Roboto" panose="02000000000000000000" pitchFamily="2" charset="0"/>
                <a:cs typeface="Times New Roman" panose="02020603050405020304" pitchFamily="18" charset="0"/>
              </a:rPr>
              <a:t>стратеги</a:t>
            </a:r>
            <a:r>
              <a:rPr lang="mn-MN">
                <a:latin typeface="Mogul Helios" pitchFamily="2" charset="0"/>
                <a:ea typeface="Roboto" panose="02000000000000000000" pitchFamily="2" charset="0"/>
                <a:cs typeface="Times New Roman" panose="02020603050405020304" pitchFamily="18" charset="0"/>
              </a:rPr>
              <a:t>йг боловсруулан УИХ-ын </a:t>
            </a:r>
            <a:r>
              <a:rPr lang="mn-MN" b="1" i="1" u="sng">
                <a:latin typeface="Mogul Helios" pitchFamily="2" charset="0"/>
                <a:ea typeface="Roboto" panose="02000000000000000000" pitchFamily="2" charset="0"/>
                <a:cs typeface="Times New Roman" panose="02020603050405020304" pitchFamily="18" charset="0"/>
              </a:rPr>
              <a:t>2020 оны 21 дүгээр тогтоол-</a:t>
            </a:r>
            <a:r>
              <a:rPr lang="mn-MN">
                <a:latin typeface="Mogul Helios" pitchFamily="2" charset="0"/>
                <a:ea typeface="Roboto" panose="02000000000000000000" pitchFamily="2" charset="0"/>
                <a:cs typeface="Times New Roman" panose="02020603050405020304" pitchFamily="18" charset="0"/>
              </a:rPr>
              <a:t>оор батлуулсан.</a:t>
            </a:r>
            <a:endParaRPr lang="en-US">
              <a:latin typeface="Mogul Helios" pitchFamily="2" charset="0"/>
              <a:ea typeface="Roboto" panose="02000000000000000000" pitchFamily="2" charset="0"/>
              <a:cs typeface="Times New Roman" panose="02020603050405020304" pitchFamily="18" charset="0"/>
            </a:endParaRPr>
          </a:p>
        </p:txBody>
      </p:sp>
      <p:pic>
        <p:nvPicPr>
          <p:cNvPr id="3" name="Picture 2">
            <a:extLst>
              <a:ext uri="{FF2B5EF4-FFF2-40B4-BE49-F238E27FC236}">
                <a16:creationId xmlns:a16="http://schemas.microsoft.com/office/drawing/2014/main" id="{8839A8C4-CE42-D236-8D8C-69E255B7016C}"/>
              </a:ext>
            </a:extLst>
          </p:cNvPr>
          <p:cNvPicPr>
            <a:picLocks noChangeAspect="1"/>
          </p:cNvPicPr>
          <p:nvPr/>
        </p:nvPicPr>
        <p:blipFill>
          <a:blip r:embed="rId6">
            <a:clrChange>
              <a:clrFrom>
                <a:srgbClr val="FDFDFD"/>
              </a:clrFrom>
              <a:clrTo>
                <a:srgbClr val="FDFDFD">
                  <a:alpha val="0"/>
                </a:srgbClr>
              </a:clrTo>
            </a:clrChange>
            <a:extLst>
              <a:ext uri="{BEBA8EAE-BF5A-486C-A8C5-ECC9F3942E4B}">
                <a14:imgProps xmlns:a14="http://schemas.microsoft.com/office/drawing/2010/main">
                  <a14:imgLayer r:embed="rId7">
                    <a14:imgEffect>
                      <a14:colorTemperature colorTemp="6145"/>
                    </a14:imgEffect>
                    <a14:imgEffect>
                      <a14:saturation sat="400000"/>
                    </a14:imgEffect>
                  </a14:imgLayer>
                </a14:imgProps>
              </a:ext>
            </a:extLst>
          </a:blip>
          <a:stretch>
            <a:fillRect/>
          </a:stretch>
        </p:blipFill>
        <p:spPr>
          <a:xfrm>
            <a:off x="2067811" y="1542173"/>
            <a:ext cx="1102438" cy="824432"/>
          </a:xfrm>
          <a:prstGeom prst="rect">
            <a:avLst/>
          </a:prstGeom>
        </p:spPr>
      </p:pic>
      <p:pic>
        <p:nvPicPr>
          <p:cNvPr id="4" name="Picture 2" descr="See the source image">
            <a:extLst>
              <a:ext uri="{FF2B5EF4-FFF2-40B4-BE49-F238E27FC236}">
                <a16:creationId xmlns:a16="http://schemas.microsoft.com/office/drawing/2014/main" id="{9379C94B-07C8-E603-BC27-D7BB8D580518}"/>
              </a:ext>
            </a:extLst>
          </p:cNvPr>
          <p:cNvPicPr>
            <a:picLocks noChangeAspect="1" noChangeArrowheads="1"/>
          </p:cNvPicPr>
          <p:nvPr/>
        </p:nvPicPr>
        <p:blipFill>
          <a:blip r:embed="rId8"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3488171" y="1497327"/>
            <a:ext cx="812103" cy="81210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ҮНЭТ ЦААСНЫ ЗАХ ЗЭЭЛИЙН ТУХАЙ /Шинэчилсэн найруулга/">
            <a:extLst>
              <a:ext uri="{FF2B5EF4-FFF2-40B4-BE49-F238E27FC236}">
                <a16:creationId xmlns:a16="http://schemas.microsoft.com/office/drawing/2014/main" id="{C8479747-7787-3630-2F83-2AF8B7965A1E}"/>
              </a:ext>
            </a:extLst>
          </p:cNvPr>
          <p:cNvPicPr>
            <a:picLocks noChangeAspect="1" noChangeArrowheads="1"/>
          </p:cNvPicPr>
          <p:nvPr/>
        </p:nvPicPr>
        <p:blipFill rotWithShape="1">
          <a:blip r:embed="rId9" cstate="print">
            <a:clrChange>
              <a:clrFrom>
                <a:srgbClr val="FAFFFE"/>
              </a:clrFrom>
              <a:clrTo>
                <a:srgbClr val="FAFFFE">
                  <a:alpha val="0"/>
                </a:srgbClr>
              </a:clrTo>
            </a:clrChange>
            <a:extLst>
              <a:ext uri="{28A0092B-C50C-407E-A947-70E740481C1C}">
                <a14:useLocalDpi xmlns:a14="http://schemas.microsoft.com/office/drawing/2010/main" val="0"/>
              </a:ext>
            </a:extLst>
          </a:blip>
          <a:srcRect r="14798"/>
          <a:stretch/>
        </p:blipFill>
        <p:spPr bwMode="auto">
          <a:xfrm>
            <a:off x="866328" y="1486792"/>
            <a:ext cx="953538" cy="83935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6F25544F-02B5-B28D-A920-3E02E706E697}"/>
              </a:ext>
            </a:extLst>
          </p:cNvPr>
          <p:cNvSpPr txBox="1"/>
          <p:nvPr/>
        </p:nvSpPr>
        <p:spPr>
          <a:xfrm>
            <a:off x="4244601" y="2072734"/>
            <a:ext cx="11233217" cy="369332"/>
          </a:xfrm>
          <a:prstGeom prst="rect">
            <a:avLst/>
          </a:prstGeom>
          <a:noFill/>
        </p:spPr>
        <p:txBody>
          <a:bodyPr wrap="square">
            <a:spAutoFit/>
          </a:bodyPr>
          <a:lstStyle/>
          <a:p>
            <a:pPr algn="ctr"/>
            <a:r>
              <a:rPr lang="mn-MN" b="1">
                <a:latin typeface="Mogul Helios" pitchFamily="2" charset="0"/>
                <a:cs typeface="Times New Roman" panose="02020603050405020304" pitchFamily="18" charset="0"/>
              </a:rPr>
              <a:t>Чиглэл 4: </a:t>
            </a:r>
            <a:r>
              <a:rPr lang="mn-MN" u="sng">
                <a:latin typeface="Mogul Helios" pitchFamily="2" charset="0"/>
                <a:cs typeface="Times New Roman" panose="02020603050405020304" pitchFamily="18" charset="0"/>
              </a:rPr>
              <a:t>Х</a:t>
            </a:r>
            <a:r>
              <a:rPr lang="mn-MN" i="0" u="sng">
                <a:effectLst/>
                <a:latin typeface="Mogul Helios" pitchFamily="2" charset="0"/>
                <a:cs typeface="Times New Roman" panose="02020603050405020304" pitchFamily="18" charset="0"/>
              </a:rPr>
              <a:t>өрөнгийн зах зээлийг хөгжүүлэх, өрсөлдөөнийг бий болгож санхүүжилтийн зардлыг бууруулах</a:t>
            </a:r>
            <a:endParaRPr lang="en-US" u="sng">
              <a:latin typeface="Mogul Helios" pitchFamily="2" charset="0"/>
              <a:cs typeface="Times New Roman" panose="02020603050405020304" pitchFamily="18" charset="0"/>
            </a:endParaRPr>
          </a:p>
        </p:txBody>
      </p:sp>
      <p:sp>
        <p:nvSpPr>
          <p:cNvPr id="14" name="Rectangle 13">
            <a:extLst>
              <a:ext uri="{FF2B5EF4-FFF2-40B4-BE49-F238E27FC236}">
                <a16:creationId xmlns:a16="http://schemas.microsoft.com/office/drawing/2014/main" id="{37AF6579-B102-FC47-49C1-6EF5A1CA6B35}"/>
              </a:ext>
            </a:extLst>
          </p:cNvPr>
          <p:cNvSpPr/>
          <p:nvPr/>
        </p:nvSpPr>
        <p:spPr>
          <a:xfrm>
            <a:off x="227569" y="2851382"/>
            <a:ext cx="5206722" cy="646331"/>
          </a:xfrm>
          <a:prstGeom prst="rect">
            <a:avLst/>
          </a:prstGeom>
          <a:solidFill>
            <a:schemeClr val="bg1"/>
          </a:solidFill>
          <a:ln w="12700">
            <a:solidFill>
              <a:schemeClr val="accent1">
                <a:lumMod val="50000"/>
              </a:schemeClr>
            </a:solidFill>
            <a:prstDash val="dashDot"/>
          </a:ln>
        </p:spPr>
        <p:style>
          <a:lnRef idx="1">
            <a:schemeClr val="accent5"/>
          </a:lnRef>
          <a:fillRef idx="2">
            <a:schemeClr val="accent5"/>
          </a:fillRef>
          <a:effectRef idx="1">
            <a:schemeClr val="accent5"/>
          </a:effectRef>
          <a:fontRef idx="minor">
            <a:schemeClr val="dk1"/>
          </a:fontRef>
        </p:style>
        <p:txBody>
          <a:bodyPr wrap="square" lIns="91440" tIns="45720" rIns="91440" bIns="45720" anchor="t">
            <a:spAutoFit/>
          </a:bodyPr>
          <a:lstStyle/>
          <a:p>
            <a:pPr algn="just"/>
            <a:r>
              <a:rPr lang="mn-MN" b="1" dirty="0">
                <a:solidFill>
                  <a:schemeClr val="tx1"/>
                </a:solidFill>
                <a:latin typeface="Mogul Helios" pitchFamily="2" charset="0"/>
                <a:ea typeface="Roboto"/>
                <a:cs typeface="Times New Roman"/>
              </a:rPr>
              <a:t>Дэд бүтцийн байгууллагууд холбогдох шимтгэлээ дараах хэмжээгээр бууруулсан /2020/</a:t>
            </a:r>
            <a:endParaRPr lang="en-US" b="1" dirty="0">
              <a:solidFill>
                <a:schemeClr val="tx1"/>
              </a:solidFill>
              <a:latin typeface="Mogul Helios" pitchFamily="2" charset="0"/>
              <a:ea typeface="Roboto" panose="02000000000000000000" pitchFamily="2" charset="0"/>
              <a:cs typeface="Times New Roman" panose="02020603050405020304" pitchFamily="18" charset="0"/>
            </a:endParaRPr>
          </a:p>
        </p:txBody>
      </p:sp>
      <p:sp>
        <p:nvSpPr>
          <p:cNvPr id="19" name="Rectangle 18">
            <a:extLst>
              <a:ext uri="{FF2B5EF4-FFF2-40B4-BE49-F238E27FC236}">
                <a16:creationId xmlns:a16="http://schemas.microsoft.com/office/drawing/2014/main" id="{EE8210E5-7F5E-0CF1-890B-4E1B861CAC35}"/>
              </a:ext>
            </a:extLst>
          </p:cNvPr>
          <p:cNvSpPr/>
          <p:nvPr/>
        </p:nvSpPr>
        <p:spPr>
          <a:xfrm>
            <a:off x="5751034" y="2851382"/>
            <a:ext cx="10317585" cy="646331"/>
          </a:xfrm>
          <a:prstGeom prst="rect">
            <a:avLst/>
          </a:prstGeom>
          <a:solidFill>
            <a:schemeClr val="bg1"/>
          </a:solidFill>
          <a:ln w="12700">
            <a:solidFill>
              <a:schemeClr val="accent1">
                <a:lumMod val="50000"/>
              </a:schemeClr>
            </a:solidFill>
            <a:prstDash val="dashDot"/>
          </a:ln>
        </p:spPr>
        <p:style>
          <a:lnRef idx="1">
            <a:schemeClr val="accent5"/>
          </a:lnRef>
          <a:fillRef idx="2">
            <a:schemeClr val="accent5"/>
          </a:fillRef>
          <a:effectRef idx="1">
            <a:schemeClr val="accent5"/>
          </a:effectRef>
          <a:fontRef idx="minor">
            <a:schemeClr val="dk1"/>
          </a:fontRef>
        </p:style>
        <p:txBody>
          <a:bodyPr wrap="square" lIns="91440" tIns="45720" rIns="91440" bIns="45720" anchor="t">
            <a:spAutoFit/>
          </a:bodyPr>
          <a:lstStyle/>
          <a:p>
            <a:pPr algn="ctr"/>
            <a:r>
              <a:rPr lang="mn-MN" b="1">
                <a:solidFill>
                  <a:schemeClr val="tx1"/>
                </a:solidFill>
                <a:latin typeface="Mogul Helios" pitchFamily="2" charset="0"/>
                <a:ea typeface="Roboto"/>
                <a:cs typeface="Times New Roman"/>
              </a:rPr>
              <a:t>Арилжаа эрхлэх байгууллагууд дараах байдлаар холбогдох шимтгэлийн хэмжээгээ бууруулсан /2022-2023/</a:t>
            </a:r>
            <a:endParaRPr lang="en-US" b="1">
              <a:solidFill>
                <a:schemeClr val="tx1"/>
              </a:solidFill>
              <a:latin typeface="Mogul Helios" pitchFamily="2" charset="0"/>
              <a:ea typeface="Roboto"/>
              <a:cs typeface="Times New Roman"/>
            </a:endParaRPr>
          </a:p>
        </p:txBody>
      </p:sp>
      <p:sp>
        <p:nvSpPr>
          <p:cNvPr id="22" name="TextBox 1">
            <a:extLst>
              <a:ext uri="{FF2B5EF4-FFF2-40B4-BE49-F238E27FC236}">
                <a16:creationId xmlns:a16="http://schemas.microsoft.com/office/drawing/2014/main" id="{23710774-B6B6-6DFF-A725-2575811D9561}"/>
              </a:ext>
            </a:extLst>
          </p:cNvPr>
          <p:cNvSpPr txBox="1"/>
          <p:nvPr/>
        </p:nvSpPr>
        <p:spPr>
          <a:xfrm>
            <a:off x="5751034" y="4337540"/>
            <a:ext cx="5375002" cy="4401205"/>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lgn="just">
              <a:spcBef>
                <a:spcPts val="600"/>
              </a:spcBef>
              <a:buFont typeface="Arial" panose="020B0604020202020204" pitchFamily="34" charset="0"/>
              <a:buChar char="•"/>
            </a:pPr>
            <a:r>
              <a:rPr lang="mn-MN" dirty="0">
                <a:latin typeface="Mogul Helios" pitchFamily="2" charset="0"/>
                <a:ea typeface="Segoe UI Historic"/>
                <a:cs typeface="Times New Roman"/>
              </a:rPr>
              <a:t>Хамтын хаалттай ХОС-гийн нэгж эрх бүртгэх үйлчилгээний хөлс </a:t>
            </a:r>
            <a:r>
              <a:rPr lang="mn-MN" sz="2000" b="1" dirty="0">
                <a:latin typeface="Mogul Helios" pitchFamily="2" charset="0"/>
                <a:ea typeface="Segoe UI Historic"/>
                <a:cs typeface="Times New Roman"/>
              </a:rPr>
              <a:t>1% →</a:t>
            </a:r>
            <a:r>
              <a:rPr lang="en-US" sz="2000" b="1" dirty="0">
                <a:latin typeface="Mogul Helios" pitchFamily="2" charset="0"/>
                <a:ea typeface="Segoe UI Historic"/>
                <a:cs typeface="Times New Roman"/>
              </a:rPr>
              <a:t> </a:t>
            </a:r>
            <a:r>
              <a:rPr lang="mn-MN" sz="2000" b="1" dirty="0">
                <a:latin typeface="Mogul Helios" pitchFamily="2" charset="0"/>
                <a:ea typeface="Segoe UI Historic"/>
                <a:cs typeface="Times New Roman"/>
              </a:rPr>
              <a:t>0.25-0.5%</a:t>
            </a:r>
            <a:endParaRPr lang="en-US" dirty="0">
              <a:latin typeface="Mogul Helios" pitchFamily="2" charset="0"/>
              <a:ea typeface="Segoe UI Historic" panose="020B0502040204020203" pitchFamily="34" charset="0"/>
              <a:cs typeface="Times New Roman" panose="02020603050405020304" pitchFamily="18" charset="0"/>
            </a:endParaRPr>
          </a:p>
          <a:p>
            <a:pPr marL="285750" indent="-285750" algn="just">
              <a:spcBef>
                <a:spcPts val="600"/>
              </a:spcBef>
              <a:buFont typeface="Arial" panose="020B0604020202020204" pitchFamily="34" charset="0"/>
              <a:buChar char="•"/>
            </a:pPr>
            <a:r>
              <a:rPr lang="mn-MN" dirty="0">
                <a:latin typeface="Mogul Helios" pitchFamily="2" charset="0"/>
                <a:ea typeface="Segoe UI Historic"/>
                <a:cs typeface="Times New Roman"/>
              </a:rPr>
              <a:t>Жилийн үйлчилгээний хөлсний хэмжээ сангийн цэвэр хөрөнгийн дүнгийн</a:t>
            </a:r>
            <a:r>
              <a:rPr lang="mn-MN" sz="2000" dirty="0">
                <a:latin typeface="Mogul Helios" pitchFamily="2" charset="0"/>
                <a:ea typeface="Segoe UI Historic"/>
                <a:cs typeface="Times New Roman"/>
              </a:rPr>
              <a:t> </a:t>
            </a:r>
            <a:r>
              <a:rPr lang="mn-MN" sz="2000" b="1" dirty="0">
                <a:latin typeface="Mogul Helios" pitchFamily="2" charset="0"/>
                <a:ea typeface="Segoe UI Historic"/>
                <a:cs typeface="Times New Roman"/>
              </a:rPr>
              <a:t>0.1% →</a:t>
            </a:r>
            <a:r>
              <a:rPr lang="en-US" sz="2000" b="1" dirty="0">
                <a:latin typeface="Mogul Helios" pitchFamily="2" charset="0"/>
                <a:ea typeface="Segoe UI Historic"/>
                <a:cs typeface="Times New Roman"/>
              </a:rPr>
              <a:t> </a:t>
            </a:r>
            <a:r>
              <a:rPr lang="mn-MN" sz="2000" b="1" dirty="0">
                <a:latin typeface="Mogul Helios" pitchFamily="2" charset="0"/>
                <a:ea typeface="Segoe UI Historic"/>
                <a:cs typeface="Times New Roman"/>
              </a:rPr>
              <a:t>0.05%</a:t>
            </a:r>
            <a:endParaRPr lang="en-US" sz="2000" b="1" dirty="0">
              <a:latin typeface="Mogul Helios" pitchFamily="2" charset="0"/>
              <a:ea typeface="Segoe UI Historic"/>
              <a:cs typeface="Times New Roman"/>
            </a:endParaRPr>
          </a:p>
          <a:p>
            <a:pPr marL="285750" indent="-285750" algn="just">
              <a:spcBef>
                <a:spcPts val="600"/>
              </a:spcBef>
              <a:buFont typeface="Arial" panose="020B0604020202020204" pitchFamily="34" charset="0"/>
              <a:buChar char="•"/>
            </a:pPr>
            <a:r>
              <a:rPr lang="mn-MN" dirty="0">
                <a:latin typeface="Mogul Helios" pitchFamily="2" charset="0"/>
                <a:ea typeface="Segoe UI Historic"/>
                <a:cs typeface="Times New Roman"/>
              </a:rPr>
              <a:t>Хувьцааг бүртгэх үйлчилгээний хөлс нийт бүртгүүлсэн үнийн дүнгийн </a:t>
            </a:r>
            <a:r>
              <a:rPr lang="mn-MN" sz="2000" b="1" dirty="0">
                <a:latin typeface="Mogul Helios" pitchFamily="2" charset="0"/>
                <a:ea typeface="Segoe UI Historic"/>
                <a:cs typeface="Times New Roman"/>
              </a:rPr>
              <a:t>0.1% →</a:t>
            </a:r>
            <a:r>
              <a:rPr lang="en-US" sz="2000" b="1" dirty="0">
                <a:latin typeface="Mogul Helios" pitchFamily="2" charset="0"/>
                <a:ea typeface="Segoe UI Historic"/>
                <a:cs typeface="Times New Roman"/>
              </a:rPr>
              <a:t> </a:t>
            </a:r>
            <a:r>
              <a:rPr lang="mn-MN" sz="2000" b="1" dirty="0">
                <a:latin typeface="Mogul Helios" pitchFamily="2" charset="0"/>
                <a:ea typeface="Segoe UI Historic"/>
                <a:cs typeface="Times New Roman"/>
              </a:rPr>
              <a:t>0.06-0.08% </a:t>
            </a:r>
            <a:r>
              <a:rPr lang="mn-MN" b="1" dirty="0">
                <a:latin typeface="Mogul Helios" pitchFamily="2" charset="0"/>
                <a:ea typeface="Segoe UI Historic"/>
                <a:cs typeface="Times New Roman"/>
              </a:rPr>
              <a:t> </a:t>
            </a:r>
            <a:endParaRPr lang="en-US" b="1" dirty="0">
              <a:latin typeface="Mogul Helios" pitchFamily="2" charset="0"/>
              <a:ea typeface="Segoe UI Historic" panose="020B0502040204020203" pitchFamily="34" charset="0"/>
              <a:cs typeface="Times New Roman" panose="02020603050405020304" pitchFamily="18" charset="0"/>
            </a:endParaRPr>
          </a:p>
          <a:p>
            <a:pPr marL="285750" indent="-285750" algn="just">
              <a:spcBef>
                <a:spcPts val="600"/>
              </a:spcBef>
              <a:buFont typeface="Arial" panose="020B0604020202020204" pitchFamily="34" charset="0"/>
              <a:buChar char="•"/>
            </a:pPr>
            <a:r>
              <a:rPr lang="mn-MN" dirty="0">
                <a:latin typeface="Mogul Helios" pitchFamily="2" charset="0"/>
                <a:ea typeface="Segoe UI Historic" panose="020B0502040204020203" pitchFamily="34" charset="0"/>
                <a:cs typeface="Times New Roman" panose="02020603050405020304" pitchFamily="18" charset="0"/>
              </a:rPr>
              <a:t>Өрийн хэрэгсэл бүртгэх үйлчилгээний хөлс үнэт цаасны арилжаанаас төвлөрүүлбэл зохих мөнгөн хөрөнгийн</a:t>
            </a:r>
            <a:r>
              <a:rPr lang="en-US" dirty="0">
                <a:latin typeface="Mogul Helios" pitchFamily="2" charset="0"/>
                <a:ea typeface="Segoe UI Historic" panose="020B0502040204020203" pitchFamily="34" charset="0"/>
                <a:cs typeface="Times New Roman" panose="02020603050405020304" pitchFamily="18" charset="0"/>
              </a:rPr>
              <a:t> </a:t>
            </a:r>
            <a:r>
              <a:rPr lang="mn-MN" sz="2000" b="1" dirty="0">
                <a:latin typeface="Mogul Helios" pitchFamily="2" charset="0"/>
                <a:ea typeface="Segoe UI Historic"/>
                <a:cs typeface="Times New Roman"/>
              </a:rPr>
              <a:t>0.1% →</a:t>
            </a:r>
            <a:r>
              <a:rPr lang="en-US" sz="2000" b="1" dirty="0">
                <a:latin typeface="Mogul Helios" pitchFamily="2" charset="0"/>
                <a:ea typeface="Segoe UI Historic"/>
                <a:cs typeface="Times New Roman"/>
              </a:rPr>
              <a:t> </a:t>
            </a:r>
            <a:r>
              <a:rPr lang="mn-MN" sz="2000" b="1" dirty="0">
                <a:latin typeface="Mogul Helios" pitchFamily="2" charset="0"/>
                <a:ea typeface="Segoe UI Historic"/>
                <a:cs typeface="Times New Roman"/>
              </a:rPr>
              <a:t>0.064-0.1%</a:t>
            </a:r>
            <a:r>
              <a:rPr lang="mn-MN" b="1" dirty="0">
                <a:latin typeface="Mogul Helios" pitchFamily="2" charset="0"/>
                <a:ea typeface="Segoe UI Historic"/>
                <a:cs typeface="Times New Roman"/>
              </a:rPr>
              <a:t> </a:t>
            </a:r>
            <a:endParaRPr lang="en-US" b="1" dirty="0">
              <a:latin typeface="Mogul Helios" pitchFamily="2" charset="0"/>
              <a:ea typeface="Segoe UI Historic"/>
              <a:cs typeface="Times New Roman"/>
            </a:endParaRPr>
          </a:p>
          <a:p>
            <a:pPr marL="285750" indent="-285750" algn="just">
              <a:spcBef>
                <a:spcPts val="600"/>
              </a:spcBef>
              <a:buFont typeface="Arial" panose="020B0604020202020204" pitchFamily="34" charset="0"/>
              <a:buChar char="•"/>
            </a:pPr>
            <a:r>
              <a:rPr lang="mn-MN" dirty="0">
                <a:latin typeface="Mogul Helios" pitchFamily="2" charset="0"/>
                <a:ea typeface="Segoe UI Historic"/>
                <a:cs typeface="Times New Roman"/>
              </a:rPr>
              <a:t>Хувьцаа, ХОС-гийн нэгж эрхийн анхдагч зах зээлийн арилжаанд худалдсан тал </a:t>
            </a:r>
            <a:r>
              <a:rPr lang="mn-MN" b="1" dirty="0">
                <a:latin typeface="Mogul Helios" pitchFamily="2" charset="0"/>
                <a:ea typeface="Segoe UI Historic"/>
                <a:cs typeface="Times New Roman"/>
              </a:rPr>
              <a:t>шимтгэлгүй 0% болсон.</a:t>
            </a:r>
            <a:r>
              <a:rPr lang="mn-MN" dirty="0">
                <a:latin typeface="Mogul Helios" pitchFamily="2" charset="0"/>
                <a:ea typeface="Segoe UI Historic"/>
                <a:cs typeface="Times New Roman"/>
              </a:rPr>
              <a:t> </a:t>
            </a:r>
            <a:endParaRPr lang="mn-MN" dirty="0">
              <a:latin typeface="Mogul Helios" pitchFamily="2" charset="0"/>
              <a:ea typeface="Segoe UI Historic" panose="020B0502040204020203" pitchFamily="34" charset="0"/>
              <a:cs typeface="Times New Roman" panose="02020603050405020304" pitchFamily="18" charset="0"/>
            </a:endParaRPr>
          </a:p>
          <a:p>
            <a:pPr algn="just"/>
            <a:endParaRPr lang="mn-MN" dirty="0">
              <a:latin typeface="Mogul Helios" pitchFamily="2" charset="0"/>
              <a:ea typeface="Segoe UI Historic" panose="020B0502040204020203" pitchFamily="34" charset="0"/>
              <a:cs typeface="Times New Roman" panose="02020603050405020304" pitchFamily="18" charset="0"/>
            </a:endParaRPr>
          </a:p>
          <a:p>
            <a:pPr marL="285750" indent="-285750" algn="just">
              <a:buFont typeface="Arial" panose="020B0604020202020204" pitchFamily="34" charset="0"/>
              <a:buChar char="•"/>
            </a:pPr>
            <a:endParaRPr lang="mn-MN" b="1" dirty="0">
              <a:latin typeface="Mogul Helios" pitchFamily="2" charset="0"/>
              <a:ea typeface="Segoe UI Historic"/>
              <a:cs typeface="Times New Roman"/>
            </a:endParaRPr>
          </a:p>
        </p:txBody>
      </p:sp>
      <p:sp>
        <p:nvSpPr>
          <p:cNvPr id="25" name="TextBox 22">
            <a:extLst>
              <a:ext uri="{FF2B5EF4-FFF2-40B4-BE49-F238E27FC236}">
                <a16:creationId xmlns:a16="http://schemas.microsoft.com/office/drawing/2014/main" id="{F1943CFA-8232-10C2-A182-3DBB18AAAF5A}"/>
              </a:ext>
            </a:extLst>
          </p:cNvPr>
          <p:cNvSpPr txBox="1"/>
          <p:nvPr/>
        </p:nvSpPr>
        <p:spPr>
          <a:xfrm>
            <a:off x="2512191" y="4342929"/>
            <a:ext cx="2453348" cy="2000548"/>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mn-MN" dirty="0">
                <a:latin typeface="Mogul Helios" pitchFamily="2" charset="0"/>
                <a:ea typeface="Segoe UI Historic"/>
                <a:cs typeface="Times New Roman"/>
              </a:rPr>
              <a:t>Хоёрдогч зах зээлийн арилжааны шимтгэл цэвэршүүлсэн дүнг хэлцэл тус бүрээс </a:t>
            </a:r>
            <a:r>
              <a:rPr lang="mn-MN" b="1" dirty="0">
                <a:latin typeface="Mogul Helios" pitchFamily="2" charset="0"/>
                <a:ea typeface="Segoe UI Historic"/>
                <a:cs typeface="Times New Roman"/>
              </a:rPr>
              <a:t>50%-</a:t>
            </a:r>
            <a:r>
              <a:rPr lang="mn-MN" dirty="0">
                <a:latin typeface="Mogul Helios" pitchFamily="2" charset="0"/>
                <a:ea typeface="Segoe UI Historic"/>
                <a:cs typeface="Times New Roman"/>
              </a:rPr>
              <a:t>аар бууруулсан.</a:t>
            </a:r>
            <a:endParaRPr lang="mn-MN" sz="1600" dirty="0">
              <a:latin typeface="Mogul Helios" pitchFamily="2" charset="0"/>
            </a:endParaRPr>
          </a:p>
          <a:p>
            <a:pPr algn="just"/>
            <a:endParaRPr lang="mn-MN" sz="1600" dirty="0">
              <a:latin typeface="Mogul Helios" pitchFamily="2" charset="0"/>
            </a:endParaRPr>
          </a:p>
          <a:p>
            <a:pPr algn="ctr"/>
            <a:r>
              <a:rPr lang="mn-MN" dirty="0">
                <a:latin typeface="Mogul Helios" pitchFamily="2" charset="0"/>
                <a:ea typeface="Segoe UI Historic"/>
                <a:cs typeface="Times New Roman"/>
              </a:rPr>
              <a:t>  0.24% </a:t>
            </a:r>
            <a:r>
              <a:rPr lang="mn-MN" sz="1800" b="1" dirty="0">
                <a:latin typeface="Mogul Helios" pitchFamily="2" charset="0"/>
                <a:ea typeface="Segoe UI Historic"/>
                <a:cs typeface="Times New Roman"/>
              </a:rPr>
              <a:t>→</a:t>
            </a:r>
            <a:r>
              <a:rPr lang="mn-MN" dirty="0">
                <a:latin typeface="Mogul Helios" pitchFamily="2" charset="0"/>
                <a:ea typeface="Segoe UI Historic"/>
                <a:cs typeface="Times New Roman"/>
              </a:rPr>
              <a:t> </a:t>
            </a:r>
            <a:r>
              <a:rPr lang="mn-MN" b="1" dirty="0">
                <a:latin typeface="Mogul Helios" pitchFamily="2" charset="0"/>
                <a:ea typeface="Segoe UI Historic"/>
                <a:cs typeface="Times New Roman"/>
              </a:rPr>
              <a:t>0.12% </a:t>
            </a:r>
            <a:endParaRPr lang="mn-MN" dirty="0">
              <a:latin typeface="Mogul Helios" pitchFamily="2" charset="0"/>
              <a:ea typeface="Segoe UI Historic"/>
              <a:cs typeface="Times New Roman"/>
            </a:endParaRPr>
          </a:p>
        </p:txBody>
      </p:sp>
      <p:sp>
        <p:nvSpPr>
          <p:cNvPr id="39" name="TextBox 21">
            <a:extLst>
              <a:ext uri="{FF2B5EF4-FFF2-40B4-BE49-F238E27FC236}">
                <a16:creationId xmlns:a16="http://schemas.microsoft.com/office/drawing/2014/main" id="{2958FCF9-644E-CD16-DD27-F4115F1C435D}"/>
              </a:ext>
            </a:extLst>
          </p:cNvPr>
          <p:cNvSpPr txBox="1"/>
          <p:nvPr/>
        </p:nvSpPr>
        <p:spPr>
          <a:xfrm>
            <a:off x="-31190" y="4342929"/>
            <a:ext cx="2748574" cy="2000548"/>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mn-MN" dirty="0">
                <a:latin typeface="Mogul Helios" pitchFamily="2" charset="0"/>
                <a:ea typeface="Segoe UI Historic"/>
                <a:cs typeface="Times New Roman"/>
              </a:rPr>
              <a:t>Анхдагч зах зээл дэх  арилжааны шимтгэл </a:t>
            </a:r>
            <a:endParaRPr lang="en-US" sz="1600" dirty="0">
              <a:latin typeface="Mogul Helios" pitchFamily="2" charset="0"/>
            </a:endParaRPr>
          </a:p>
          <a:p>
            <a:pPr algn="ctr"/>
            <a:r>
              <a:rPr lang="mn-MN" b="1" dirty="0">
                <a:latin typeface="Mogul Helios" pitchFamily="2" charset="0"/>
                <a:ea typeface="Segoe UI Historic"/>
                <a:cs typeface="Times New Roman"/>
              </a:rPr>
              <a:t>50%-аар </a:t>
            </a:r>
            <a:endParaRPr lang="mn-MN" sz="1600" dirty="0">
              <a:latin typeface="Mogul Helios" pitchFamily="2" charset="0"/>
              <a:ea typeface="Segoe UI Historic"/>
              <a:cs typeface="Segoe UI"/>
            </a:endParaRPr>
          </a:p>
          <a:p>
            <a:pPr algn="ctr"/>
            <a:r>
              <a:rPr lang="mn-MN" dirty="0">
                <a:latin typeface="Mogul Helios" pitchFamily="2" charset="0"/>
                <a:ea typeface="Segoe UI Historic"/>
                <a:cs typeface="Times New Roman"/>
              </a:rPr>
              <a:t>бууруулсан.</a:t>
            </a:r>
            <a:endParaRPr lang="mn-MN" sz="1600" dirty="0">
              <a:latin typeface="Mogul Helios" pitchFamily="2" charset="0"/>
              <a:cs typeface="Segoe UI"/>
            </a:endParaRPr>
          </a:p>
          <a:p>
            <a:pPr algn="ctr"/>
            <a:endParaRPr lang="mn-MN" sz="1600" b="1" dirty="0">
              <a:latin typeface="Mogul Helios" pitchFamily="2" charset="0"/>
              <a:ea typeface="Segoe UI Historic"/>
              <a:cs typeface="Segoe UI"/>
            </a:endParaRPr>
          </a:p>
          <a:p>
            <a:pPr algn="ctr"/>
            <a:r>
              <a:rPr lang="mn-MN" dirty="0">
                <a:latin typeface="Mogul Helios" pitchFamily="2" charset="0"/>
                <a:ea typeface="Segoe UI Historic"/>
                <a:cs typeface="Times New Roman"/>
              </a:rPr>
              <a:t>0.24%</a:t>
            </a:r>
            <a:r>
              <a:rPr lang="mn-MN" sz="1800" b="1" dirty="0">
                <a:latin typeface="Mogul Helios" pitchFamily="2" charset="0"/>
                <a:ea typeface="Segoe UI Historic"/>
                <a:cs typeface="Times New Roman"/>
              </a:rPr>
              <a:t> → </a:t>
            </a:r>
            <a:r>
              <a:rPr lang="mn-MN" b="1" dirty="0">
                <a:latin typeface="Mogul Helios" pitchFamily="2" charset="0"/>
                <a:ea typeface="Segoe UI Historic"/>
                <a:cs typeface="Times New Roman"/>
              </a:rPr>
              <a:t>0.12% </a:t>
            </a:r>
            <a:endParaRPr lang="mn-MN" sz="1600" dirty="0">
              <a:latin typeface="Mogul Helios" pitchFamily="2" charset="0"/>
            </a:endParaRPr>
          </a:p>
          <a:p>
            <a:pPr algn="just"/>
            <a:endParaRPr lang="en-US" b="1" dirty="0">
              <a:latin typeface="Mogul Helios" pitchFamily="2" charset="0"/>
              <a:ea typeface="Segoe UI Historic" panose="020B0502040204020203" pitchFamily="34" charset="0"/>
              <a:cs typeface="Times New Roman" panose="02020603050405020304" pitchFamily="18" charset="0"/>
            </a:endParaRPr>
          </a:p>
        </p:txBody>
      </p:sp>
      <p:sp>
        <p:nvSpPr>
          <p:cNvPr id="41" name="TextBox 1">
            <a:extLst>
              <a:ext uri="{FF2B5EF4-FFF2-40B4-BE49-F238E27FC236}">
                <a16:creationId xmlns:a16="http://schemas.microsoft.com/office/drawing/2014/main" id="{B5E8B25B-D163-D16C-3105-354A33ED9941}"/>
              </a:ext>
            </a:extLst>
          </p:cNvPr>
          <p:cNvSpPr txBox="1"/>
          <p:nvPr/>
        </p:nvSpPr>
        <p:spPr>
          <a:xfrm>
            <a:off x="11521168" y="4340785"/>
            <a:ext cx="4547451" cy="4462760"/>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lgn="just">
              <a:spcBef>
                <a:spcPts val="600"/>
              </a:spcBef>
              <a:buFont typeface="Arial" panose="020B0604020202020204" pitchFamily="34" charset="0"/>
              <a:buChar char="•"/>
            </a:pPr>
            <a:r>
              <a:rPr lang="mn-MN">
                <a:latin typeface="Mogul Helios" pitchFamily="2" charset="0"/>
                <a:ea typeface="Segoe UI Historic"/>
                <a:cs typeface="Times New Roman"/>
              </a:rPr>
              <a:t>Хувьцаа, варрант бүртгэх хураамж </a:t>
            </a:r>
            <a:r>
              <a:rPr lang="mn-MN" sz="2000" b="1">
                <a:latin typeface="Mogul Helios" pitchFamily="2" charset="0"/>
                <a:ea typeface="Segoe UI Historic"/>
                <a:cs typeface="Times New Roman"/>
              </a:rPr>
              <a:t>0.1% →</a:t>
            </a:r>
            <a:r>
              <a:rPr lang="en-US" sz="2000" b="1">
                <a:latin typeface="Mogul Helios" pitchFamily="2" charset="0"/>
                <a:ea typeface="Segoe UI Historic"/>
                <a:cs typeface="Times New Roman"/>
              </a:rPr>
              <a:t> </a:t>
            </a:r>
            <a:r>
              <a:rPr lang="mn-MN" sz="2000" b="1">
                <a:latin typeface="Mogul Helios" pitchFamily="2" charset="0"/>
                <a:ea typeface="Segoe UI Historic"/>
                <a:cs typeface="Times New Roman"/>
              </a:rPr>
              <a:t>0.05%</a:t>
            </a:r>
            <a:endParaRPr lang="mn-MN" sz="2000" b="1">
              <a:latin typeface="Mogul Helios" pitchFamily="2" charset="0"/>
              <a:ea typeface="Segoe UI Historic" panose="020B0502040204020203" pitchFamily="34" charset="0"/>
              <a:cs typeface="Times New Roman" panose="02020603050405020304" pitchFamily="18" charset="0"/>
            </a:endParaRPr>
          </a:p>
          <a:p>
            <a:pPr marL="285750" indent="-285750" algn="just">
              <a:spcBef>
                <a:spcPts val="600"/>
              </a:spcBef>
              <a:buFont typeface="Arial" panose="020B0604020202020204" pitchFamily="34" charset="0"/>
              <a:buChar char="•"/>
            </a:pPr>
            <a:r>
              <a:rPr lang="mn-MN">
                <a:latin typeface="Mogul Helios" pitchFamily="2" charset="0"/>
                <a:ea typeface="Segoe UI Historic"/>
                <a:cs typeface="Times New Roman"/>
              </a:rPr>
              <a:t>ХОС-ийн нэгж эрх бүртгэх хураамж </a:t>
            </a:r>
            <a:r>
              <a:rPr lang="mn-MN" sz="2000" b="1">
                <a:latin typeface="Mogul Helios" pitchFamily="2" charset="0"/>
                <a:ea typeface="Segoe UI Historic" panose="020B0502040204020203" pitchFamily="34" charset="0"/>
                <a:cs typeface="Times New Roman" panose="02020603050405020304" pitchFamily="18" charset="0"/>
              </a:rPr>
              <a:t>0.5% </a:t>
            </a:r>
            <a:r>
              <a:rPr lang="mn-MN" sz="2000" b="1">
                <a:latin typeface="Mogul Helios" pitchFamily="2" charset="0"/>
                <a:ea typeface="Segoe UI Historic"/>
                <a:cs typeface="Times New Roman"/>
              </a:rPr>
              <a:t>→ </a:t>
            </a:r>
            <a:r>
              <a:rPr lang="mn-MN" sz="2000" b="1">
                <a:latin typeface="Mogul Helios" pitchFamily="2" charset="0"/>
                <a:ea typeface="Segoe UI Historic" panose="020B0502040204020203" pitchFamily="34" charset="0"/>
                <a:cs typeface="Times New Roman" panose="02020603050405020304" pitchFamily="18" charset="0"/>
              </a:rPr>
              <a:t>0.2%</a:t>
            </a:r>
          </a:p>
          <a:p>
            <a:pPr marL="285750" indent="-285750" algn="just">
              <a:spcBef>
                <a:spcPts val="600"/>
              </a:spcBef>
              <a:buFont typeface="Arial" panose="020B0604020202020204" pitchFamily="34" charset="0"/>
              <a:buChar char="•"/>
            </a:pPr>
            <a:r>
              <a:rPr lang="mn-MN">
                <a:latin typeface="Mogul Helios" pitchFamily="2" charset="0"/>
                <a:ea typeface="Segoe UI Historic"/>
                <a:cs typeface="Times New Roman"/>
              </a:rPr>
              <a:t>Өрийн хэрэгсэл, ХБҮЦ бүртгэх хураамж </a:t>
            </a:r>
            <a:r>
              <a:rPr lang="mn-MN" sz="2000" b="1">
                <a:latin typeface="Mogul Helios" pitchFamily="2" charset="0"/>
                <a:ea typeface="Segoe UI Historic" panose="020B0502040204020203" pitchFamily="34" charset="0"/>
                <a:cs typeface="Times New Roman" panose="02020603050405020304" pitchFamily="18" charset="0"/>
              </a:rPr>
              <a:t>0.1%</a:t>
            </a:r>
            <a:r>
              <a:rPr lang="mn-MN" sz="2000" b="1">
                <a:latin typeface="Mogul Helios" pitchFamily="2" charset="0"/>
                <a:ea typeface="Segoe UI Historic"/>
                <a:cs typeface="Times New Roman"/>
              </a:rPr>
              <a:t> →</a:t>
            </a:r>
            <a:r>
              <a:rPr lang="mn-MN" sz="2000" b="1">
                <a:latin typeface="Mogul Helios" pitchFamily="2" charset="0"/>
                <a:ea typeface="Segoe UI Historic" panose="020B0502040204020203" pitchFamily="34" charset="0"/>
                <a:cs typeface="Times New Roman" panose="02020603050405020304" pitchFamily="18" charset="0"/>
              </a:rPr>
              <a:t> 0.05%</a:t>
            </a:r>
          </a:p>
          <a:p>
            <a:pPr marL="285750" indent="-285750" algn="just">
              <a:spcBef>
                <a:spcPts val="600"/>
              </a:spcBef>
              <a:buFont typeface="Arial" panose="020B0604020202020204" pitchFamily="34" charset="0"/>
              <a:buChar char="•"/>
            </a:pPr>
            <a:r>
              <a:rPr lang="mn-MN">
                <a:latin typeface="Mogul Helios" pitchFamily="2" charset="0"/>
                <a:ea typeface="Segoe UI Historic"/>
                <a:cs typeface="Times New Roman"/>
              </a:rPr>
              <a:t>Анхдагч зах зээлийн арилжааны хувьд зах зээл үүсгэгчээс авах арилжааны шимтгэл </a:t>
            </a:r>
            <a:r>
              <a:rPr lang="mn-MN" sz="2000" b="1">
                <a:latin typeface="Mogul Helios" pitchFamily="2" charset="0"/>
                <a:ea typeface="Segoe UI Historic" panose="020B0502040204020203" pitchFamily="34" charset="0"/>
                <a:cs typeface="Times New Roman" panose="02020603050405020304" pitchFamily="18" charset="0"/>
              </a:rPr>
              <a:t>0% </a:t>
            </a:r>
            <a:r>
              <a:rPr lang="mn-MN">
                <a:latin typeface="Mogul Helios" pitchFamily="2" charset="0"/>
                <a:ea typeface="Segoe UI Historic"/>
                <a:cs typeface="Times New Roman"/>
              </a:rPr>
              <a:t>болсон</a:t>
            </a:r>
          </a:p>
          <a:p>
            <a:pPr marL="285750" indent="-285750" algn="just">
              <a:spcBef>
                <a:spcPts val="600"/>
              </a:spcBef>
              <a:buFont typeface="Arial" panose="020B0604020202020204" pitchFamily="34" charset="0"/>
              <a:buChar char="•"/>
            </a:pPr>
            <a:r>
              <a:rPr lang="mn-MN">
                <a:latin typeface="Mogul Helios" pitchFamily="2" charset="0"/>
                <a:ea typeface="Segoe UI Historic"/>
                <a:cs typeface="Times New Roman"/>
              </a:rPr>
              <a:t>Хувьцаа, ХОС, варрант, өрийн хэрэгсэл, ХБҮЦ-ийн анхдагч зах зээлийн арилжааны тооцооны шимтгэл </a:t>
            </a:r>
            <a:r>
              <a:rPr kumimoji="0" lang="mn-MN" sz="2000" b="1" i="0" u="none" strike="noStrike" kern="1200" cap="none" spc="0" normalizeH="0" baseline="0" noProof="0">
                <a:ln>
                  <a:noFill/>
                </a:ln>
                <a:effectLst/>
                <a:uLnTx/>
                <a:uFillTx/>
                <a:latin typeface="Mogul Helios" pitchFamily="2" charset="0"/>
                <a:ea typeface="Segoe UI Historic" panose="020B0502040204020203" pitchFamily="34" charset="0"/>
                <a:cs typeface="Times New Roman" panose="02020603050405020304" pitchFamily="18" charset="0"/>
              </a:rPr>
              <a:t>0% </a:t>
            </a:r>
            <a:r>
              <a:rPr lang="mn-MN">
                <a:latin typeface="Mogul Helios" pitchFamily="2" charset="0"/>
                <a:ea typeface="Segoe UI Historic"/>
                <a:cs typeface="Times New Roman"/>
              </a:rPr>
              <a:t>болсон гэх мэт</a:t>
            </a:r>
          </a:p>
          <a:p>
            <a:pPr marL="285750" indent="-285750" algn="just">
              <a:buFont typeface="Arial" panose="020B0604020202020204" pitchFamily="34" charset="0"/>
              <a:buChar char="•"/>
            </a:pPr>
            <a:endParaRPr lang="mn-MN" b="1">
              <a:latin typeface="Mogul Helios" pitchFamily="2" charset="0"/>
              <a:ea typeface="Segoe UI Historic"/>
              <a:cs typeface="Times New Roman"/>
            </a:endParaRPr>
          </a:p>
        </p:txBody>
      </p:sp>
      <p:pic>
        <p:nvPicPr>
          <p:cNvPr id="42" name="Picture 41">
            <a:extLst>
              <a:ext uri="{FF2B5EF4-FFF2-40B4-BE49-F238E27FC236}">
                <a16:creationId xmlns:a16="http://schemas.microsoft.com/office/drawing/2014/main" id="{9C0C0059-DEB7-0778-BC50-4E5AB78FD608}"/>
              </a:ext>
            </a:extLst>
          </p:cNvPr>
          <p:cNvPicPr>
            <a:picLocks noChangeAspect="1"/>
          </p:cNvPicPr>
          <p:nvPr/>
        </p:nvPicPr>
        <p:blipFill>
          <a:blip r:embed="rId10"/>
          <a:stretch>
            <a:fillRect/>
          </a:stretch>
        </p:blipFill>
        <p:spPr>
          <a:xfrm>
            <a:off x="12744485" y="3763403"/>
            <a:ext cx="2723393" cy="390353"/>
          </a:xfrm>
          <a:prstGeom prst="rect">
            <a:avLst/>
          </a:prstGeom>
        </p:spPr>
      </p:pic>
      <p:pic>
        <p:nvPicPr>
          <p:cNvPr id="1026" name="Picture 2" descr="МОНГОЛЫН ХӨРӨНГИЙН БИРЖ 592,764 ширхэг хувьцаа арилжжээ - Мэдээ, мэдээлэл -  Монголын иргэн бүрд ажлын байр!">
            <a:extLst>
              <a:ext uri="{FF2B5EF4-FFF2-40B4-BE49-F238E27FC236}">
                <a16:creationId xmlns:a16="http://schemas.microsoft.com/office/drawing/2014/main" id="{B260EE73-A11C-30CC-50D3-AEE863A854B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45512" y="3561125"/>
            <a:ext cx="1668187" cy="7375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CF17AA4-9752-0C21-9FA9-24C15D2B038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01008" y="3621429"/>
            <a:ext cx="652682" cy="6695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Монголын үнэт цаасны клирингийн төв">
            <a:extLst>
              <a:ext uri="{FF2B5EF4-FFF2-40B4-BE49-F238E27FC236}">
                <a16:creationId xmlns:a16="http://schemas.microsoft.com/office/drawing/2014/main" id="{395FE93A-D037-1C40-4030-3289973806B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30930" y="3762985"/>
            <a:ext cx="1668187" cy="43419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03156CA1-C10C-4A41-A435-D0D7BDFB659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29724" y="106830"/>
            <a:ext cx="2409507" cy="894094"/>
          </a:xfrm>
          <a:prstGeom prst="rect">
            <a:avLst/>
          </a:prstGeom>
        </p:spPr>
      </p:pic>
    </p:spTree>
    <p:extLst>
      <p:ext uri="{BB962C8B-B14F-4D97-AF65-F5344CB8AC3E}">
        <p14:creationId xmlns:p14="http://schemas.microsoft.com/office/powerpoint/2010/main" val="1325669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3" name="Picture 2" descr="2560x1440 Blue Digital Art Squares 1440P Resolution Wallpaper, HD Abstract  4K Wallpapers, Images, Photos and Background - Wallpapers Den">
            <a:extLst>
              <a:ext uri="{FF2B5EF4-FFF2-40B4-BE49-F238E27FC236}">
                <a16:creationId xmlns:a16="http://schemas.microsoft.com/office/drawing/2014/main" id="{CD4A7D38-D290-4143-A004-5DE4D47B6B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b="73446"/>
          <a:stretch/>
        </p:blipFill>
        <p:spPr bwMode="auto">
          <a:xfrm>
            <a:off x="0" y="-32981"/>
            <a:ext cx="16559213" cy="1248872"/>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48">
            <a:extLst>
              <a:ext uri="{FF2B5EF4-FFF2-40B4-BE49-F238E27FC236}">
                <a16:creationId xmlns:a16="http://schemas.microsoft.com/office/drawing/2014/main" id="{ECC7895C-A04B-4C84-BB16-A2F8CFA2CEBC}"/>
              </a:ext>
            </a:extLst>
          </p:cNvPr>
          <p:cNvSpPr/>
          <p:nvPr/>
        </p:nvSpPr>
        <p:spPr>
          <a:xfrm>
            <a:off x="0" y="-56349"/>
            <a:ext cx="16559212" cy="1274743"/>
          </a:xfrm>
          <a:prstGeom prst="rect">
            <a:avLst/>
          </a:prstGeom>
          <a:gradFill>
            <a:gsLst>
              <a:gs pos="82000">
                <a:srgbClr val="002060">
                  <a:alpha val="50000"/>
                </a:srgbClr>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68">
              <a:solidFill>
                <a:schemeClr val="tx1"/>
              </a:solidFill>
              <a:latin typeface="Mogul Helios" pitchFamily="2" charset="0"/>
            </a:endParaRPr>
          </a:p>
        </p:txBody>
      </p:sp>
      <p:grpSp>
        <p:nvGrpSpPr>
          <p:cNvPr id="62" name="Group 61">
            <a:extLst>
              <a:ext uri="{FF2B5EF4-FFF2-40B4-BE49-F238E27FC236}">
                <a16:creationId xmlns:a16="http://schemas.microsoft.com/office/drawing/2014/main" id="{9419E22C-BBF0-43F5-A1CE-ABD108B26549}"/>
              </a:ext>
            </a:extLst>
          </p:cNvPr>
          <p:cNvGrpSpPr/>
          <p:nvPr/>
        </p:nvGrpSpPr>
        <p:grpSpPr>
          <a:xfrm>
            <a:off x="15467878" y="56536"/>
            <a:ext cx="766291" cy="991862"/>
            <a:chOff x="10911257" y="-82064"/>
            <a:chExt cx="1271225" cy="1052275"/>
          </a:xfrm>
        </p:grpSpPr>
        <p:pic>
          <p:nvPicPr>
            <p:cNvPr id="66" name="Picture 65">
              <a:extLst>
                <a:ext uri="{FF2B5EF4-FFF2-40B4-BE49-F238E27FC236}">
                  <a16:creationId xmlns:a16="http://schemas.microsoft.com/office/drawing/2014/main" id="{DD33F788-A904-4306-91F6-1461039728E6}"/>
                </a:ext>
              </a:extLst>
            </p:cNvPr>
            <p:cNvPicPr>
              <a:picLocks noChangeAspect="1"/>
            </p:cNvPicPr>
            <p:nvPr/>
          </p:nvPicPr>
          <p:blipFill rotWithShape="1">
            <a:blip r:embed="rId4">
              <a:biLevel thresh="25000"/>
            </a:blip>
            <a:srcRect t="37472" b="29972"/>
            <a:stretch/>
          </p:blipFill>
          <p:spPr>
            <a:xfrm>
              <a:off x="11261614" y="86233"/>
              <a:ext cx="646232" cy="833612"/>
            </a:xfrm>
            <a:prstGeom prst="rect">
              <a:avLst/>
            </a:prstGeom>
          </p:spPr>
        </p:pic>
        <p:pic>
          <p:nvPicPr>
            <p:cNvPr id="67" name="Picture 66">
              <a:extLst>
                <a:ext uri="{FF2B5EF4-FFF2-40B4-BE49-F238E27FC236}">
                  <a16:creationId xmlns:a16="http://schemas.microsoft.com/office/drawing/2014/main" id="{6709F3B2-0CC8-43D5-9D93-5AC241872ED1}"/>
                </a:ext>
              </a:extLst>
            </p:cNvPr>
            <p:cNvPicPr>
              <a:picLocks noChangeAspect="1"/>
            </p:cNvPicPr>
            <p:nvPr/>
          </p:nvPicPr>
          <p:blipFill rotWithShape="1">
            <a:blip r:embed="rId4">
              <a:biLevel thresh="25000"/>
            </a:blip>
            <a:srcRect t="70123" b="6572"/>
            <a:stretch/>
          </p:blipFill>
          <p:spPr>
            <a:xfrm>
              <a:off x="11536250" y="73384"/>
              <a:ext cx="646232" cy="596757"/>
            </a:xfrm>
            <a:prstGeom prst="rect">
              <a:avLst/>
            </a:prstGeom>
          </p:spPr>
        </p:pic>
        <p:grpSp>
          <p:nvGrpSpPr>
            <p:cNvPr id="68" name="Group 67">
              <a:extLst>
                <a:ext uri="{FF2B5EF4-FFF2-40B4-BE49-F238E27FC236}">
                  <a16:creationId xmlns:a16="http://schemas.microsoft.com/office/drawing/2014/main" id="{9BA5FB15-9D14-468D-A207-9D7484785840}"/>
                </a:ext>
              </a:extLst>
            </p:cNvPr>
            <p:cNvGrpSpPr/>
            <p:nvPr/>
          </p:nvGrpSpPr>
          <p:grpSpPr>
            <a:xfrm>
              <a:off x="10911257" y="-82064"/>
              <a:ext cx="646232" cy="1052275"/>
              <a:chOff x="10798957" y="-82064"/>
              <a:chExt cx="646232" cy="1052275"/>
            </a:xfrm>
          </p:grpSpPr>
          <p:pic>
            <p:nvPicPr>
              <p:cNvPr id="69" name="Picture 68">
                <a:extLst>
                  <a:ext uri="{FF2B5EF4-FFF2-40B4-BE49-F238E27FC236}">
                    <a16:creationId xmlns:a16="http://schemas.microsoft.com/office/drawing/2014/main" id="{AEBB1C90-FFC9-4D18-80AA-18EE55ABA4A8}"/>
                  </a:ext>
                </a:extLst>
              </p:cNvPr>
              <p:cNvPicPr>
                <a:picLocks noChangeAspect="1"/>
              </p:cNvPicPr>
              <p:nvPr/>
            </p:nvPicPr>
            <p:blipFill rotWithShape="1">
              <a:blip r:embed="rId5">
                <a:biLevel thresh="25000"/>
              </a:blip>
              <a:srcRect b="81203"/>
              <a:stretch/>
            </p:blipFill>
            <p:spPr>
              <a:xfrm>
                <a:off x="10798957" y="-82064"/>
                <a:ext cx="646232" cy="539743"/>
              </a:xfrm>
              <a:prstGeom prst="rect">
                <a:avLst/>
              </a:prstGeom>
            </p:spPr>
          </p:pic>
          <p:pic>
            <p:nvPicPr>
              <p:cNvPr id="70" name="Picture 69">
                <a:extLst>
                  <a:ext uri="{FF2B5EF4-FFF2-40B4-BE49-F238E27FC236}">
                    <a16:creationId xmlns:a16="http://schemas.microsoft.com/office/drawing/2014/main" id="{719CEAFF-E854-40FC-9E24-F07CA29FFA93}"/>
                  </a:ext>
                </a:extLst>
              </p:cNvPr>
              <p:cNvPicPr>
                <a:picLocks noChangeAspect="1"/>
              </p:cNvPicPr>
              <p:nvPr/>
            </p:nvPicPr>
            <p:blipFill rotWithShape="1">
              <a:blip r:embed="rId5">
                <a:biLevel thresh="25000"/>
              </a:blip>
              <a:srcRect t="17851" b="74874"/>
              <a:stretch/>
            </p:blipFill>
            <p:spPr>
              <a:xfrm>
                <a:off x="10798957" y="364716"/>
                <a:ext cx="646232" cy="208906"/>
              </a:xfrm>
              <a:prstGeom prst="rect">
                <a:avLst/>
              </a:prstGeom>
            </p:spPr>
          </p:pic>
          <p:pic>
            <p:nvPicPr>
              <p:cNvPr id="71" name="Picture 70">
                <a:extLst>
                  <a:ext uri="{FF2B5EF4-FFF2-40B4-BE49-F238E27FC236}">
                    <a16:creationId xmlns:a16="http://schemas.microsoft.com/office/drawing/2014/main" id="{D4CEEE16-04E3-4A7A-A162-6DAA8EA38F46}"/>
                  </a:ext>
                </a:extLst>
              </p:cNvPr>
              <p:cNvPicPr>
                <a:picLocks noChangeAspect="1"/>
              </p:cNvPicPr>
              <p:nvPr/>
            </p:nvPicPr>
            <p:blipFill rotWithShape="1">
              <a:blip r:embed="rId5">
                <a:biLevel thresh="25000"/>
              </a:blip>
              <a:srcRect t="26993" b="68607"/>
              <a:stretch/>
            </p:blipFill>
            <p:spPr>
              <a:xfrm>
                <a:off x="10798957" y="569041"/>
                <a:ext cx="646232" cy="126398"/>
              </a:xfrm>
              <a:prstGeom prst="rect">
                <a:avLst/>
              </a:prstGeom>
            </p:spPr>
          </p:pic>
          <p:pic>
            <p:nvPicPr>
              <p:cNvPr id="72" name="Picture 71">
                <a:extLst>
                  <a:ext uri="{FF2B5EF4-FFF2-40B4-BE49-F238E27FC236}">
                    <a16:creationId xmlns:a16="http://schemas.microsoft.com/office/drawing/2014/main" id="{27DE7829-0AFD-4764-9275-7B2EAD8CD502}"/>
                  </a:ext>
                </a:extLst>
              </p:cNvPr>
              <p:cNvPicPr>
                <a:picLocks noChangeAspect="1"/>
              </p:cNvPicPr>
              <p:nvPr/>
            </p:nvPicPr>
            <p:blipFill rotWithShape="1">
              <a:blip r:embed="rId5">
                <a:biLevel thresh="25000"/>
              </a:blip>
              <a:srcRect t="31096" b="59067"/>
              <a:stretch/>
            </p:blipFill>
            <p:spPr>
              <a:xfrm>
                <a:off x="10798957" y="687740"/>
                <a:ext cx="646232" cy="282471"/>
              </a:xfrm>
              <a:prstGeom prst="rect">
                <a:avLst/>
              </a:prstGeom>
            </p:spPr>
          </p:pic>
        </p:grpSp>
      </p:grpSp>
      <p:sp>
        <p:nvSpPr>
          <p:cNvPr id="34" name="TextBox 33">
            <a:extLst>
              <a:ext uri="{FF2B5EF4-FFF2-40B4-BE49-F238E27FC236}">
                <a16:creationId xmlns:a16="http://schemas.microsoft.com/office/drawing/2014/main" id="{6282BE14-F52F-893B-7005-B32D57AE1CE6}"/>
              </a:ext>
            </a:extLst>
          </p:cNvPr>
          <p:cNvSpPr txBox="1"/>
          <p:nvPr/>
        </p:nvSpPr>
        <p:spPr>
          <a:xfrm>
            <a:off x="4305145" y="400690"/>
            <a:ext cx="8277726" cy="584775"/>
          </a:xfrm>
          <a:prstGeom prst="rect">
            <a:avLst/>
          </a:prstGeom>
          <a:noFill/>
        </p:spPr>
        <p:txBody>
          <a:bodyPr wrap="square">
            <a:spAutoFit/>
          </a:bodyPr>
          <a:lstStyle/>
          <a:p>
            <a:pPr algn="ctr"/>
            <a:r>
              <a:rPr lang="mn-MN" sz="3200" b="1" dirty="0">
                <a:solidFill>
                  <a:schemeClr val="bg1"/>
                </a:solidFill>
                <a:latin typeface="Mogul Helios" pitchFamily="2" charset="0"/>
                <a:cs typeface="Times New Roman"/>
              </a:rPr>
              <a:t>БАНКНЫ САЛБАРЫН РЕФОРМ</a:t>
            </a:r>
            <a:endParaRPr lang="en-US" sz="3200" dirty="0">
              <a:solidFill>
                <a:schemeClr val="bg1"/>
              </a:solidFill>
              <a:latin typeface="Mogul Helios" pitchFamily="2" charset="0"/>
              <a:cs typeface="Times New Roman"/>
            </a:endParaRPr>
          </a:p>
        </p:txBody>
      </p:sp>
      <p:sp>
        <p:nvSpPr>
          <p:cNvPr id="3" name="TextBox 2">
            <a:extLst>
              <a:ext uri="{FF2B5EF4-FFF2-40B4-BE49-F238E27FC236}">
                <a16:creationId xmlns:a16="http://schemas.microsoft.com/office/drawing/2014/main" id="{D89E12B4-304D-10C1-2306-255D89598DF6}"/>
              </a:ext>
            </a:extLst>
          </p:cNvPr>
          <p:cNvSpPr txBox="1"/>
          <p:nvPr/>
        </p:nvSpPr>
        <p:spPr>
          <a:xfrm>
            <a:off x="4966404" y="2226122"/>
            <a:ext cx="1392725" cy="1204941"/>
          </a:xfrm>
          <a:prstGeom prst="rect">
            <a:avLst/>
          </a:prstGeom>
          <a:noFill/>
        </p:spPr>
        <p:txBody>
          <a:bodyPr rot="0" spcFirstLastPara="0" vertOverflow="overflow" horzOverflow="overflow" vert="horz" wrap="square" lIns="96008" tIns="48004" rIns="96008" bIns="48004" numCol="1" spcCol="0" rtlCol="0" fromWordArt="0" anchor="t" anchorCtr="0" forceAA="0" compatLnSpc="1">
            <a:prstTxWarp prst="textNoShape">
              <a:avLst/>
            </a:prstTxWarp>
            <a:spAutoFit/>
          </a:bodyPr>
          <a:lstStyle/>
          <a:p>
            <a:pPr algn="ctr"/>
            <a:r>
              <a:rPr lang="mn-MN">
                <a:latin typeface="Mogul Helios" pitchFamily="2" charset="0"/>
                <a:cs typeface="Times New Roman" panose="02020603050405020304" pitchFamily="18" charset="0"/>
              </a:rPr>
              <a:t>2022.09.21-ний өдрийн 505 дугаар тогтоол </a:t>
            </a:r>
          </a:p>
        </p:txBody>
      </p:sp>
      <p:sp>
        <p:nvSpPr>
          <p:cNvPr id="4" name="TextBox 3">
            <a:extLst>
              <a:ext uri="{FF2B5EF4-FFF2-40B4-BE49-F238E27FC236}">
                <a16:creationId xmlns:a16="http://schemas.microsoft.com/office/drawing/2014/main" id="{9E3A10D4-6DCA-F365-988A-A9FB64CBAEE8}"/>
              </a:ext>
            </a:extLst>
          </p:cNvPr>
          <p:cNvSpPr txBox="1"/>
          <p:nvPr/>
        </p:nvSpPr>
        <p:spPr>
          <a:xfrm>
            <a:off x="7145964" y="2240139"/>
            <a:ext cx="1392725" cy="1204941"/>
          </a:xfrm>
          <a:prstGeom prst="rect">
            <a:avLst/>
          </a:prstGeom>
          <a:noFill/>
        </p:spPr>
        <p:txBody>
          <a:bodyPr rot="0" spcFirstLastPara="0" vertOverflow="overflow" horzOverflow="overflow" vert="horz" wrap="square" lIns="96008" tIns="48004" rIns="96008" bIns="48004" numCol="1" spcCol="0" rtlCol="0" fromWordArt="0" anchor="t" anchorCtr="0" forceAA="0" compatLnSpc="1">
            <a:prstTxWarp prst="textNoShape">
              <a:avLst/>
            </a:prstTxWarp>
            <a:spAutoFit/>
          </a:bodyPr>
          <a:lstStyle>
            <a:defPPr>
              <a:defRPr lang="en-US"/>
            </a:defPPr>
            <a:lvl1pPr algn="just">
              <a:defRPr sz="1500">
                <a:latin typeface="Times New Roman" panose="02020603050405020304" pitchFamily="18" charset="0"/>
                <a:cs typeface="Times New Roman" panose="02020603050405020304" pitchFamily="18" charset="0"/>
              </a:defRPr>
            </a:lvl1pPr>
          </a:lstStyle>
          <a:p>
            <a:pPr algn="ctr"/>
            <a:r>
              <a:rPr lang="mn-MN" sz="1800">
                <a:latin typeface="Mogul Helios" pitchFamily="2" charset="0"/>
              </a:rPr>
              <a:t>2022.11.09-ний өдрийн 634 дугаар тогтоол</a:t>
            </a:r>
            <a:endParaRPr lang="en-US" sz="1800">
              <a:latin typeface="Mogul Helios" pitchFamily="2" charset="0"/>
            </a:endParaRPr>
          </a:p>
        </p:txBody>
      </p:sp>
      <p:sp>
        <p:nvSpPr>
          <p:cNvPr id="5" name="TextBox 4">
            <a:extLst>
              <a:ext uri="{FF2B5EF4-FFF2-40B4-BE49-F238E27FC236}">
                <a16:creationId xmlns:a16="http://schemas.microsoft.com/office/drawing/2014/main" id="{B912ABC1-051D-2F07-A48F-BB4C3AAE68A4}"/>
              </a:ext>
            </a:extLst>
          </p:cNvPr>
          <p:cNvSpPr txBox="1"/>
          <p:nvPr/>
        </p:nvSpPr>
        <p:spPr>
          <a:xfrm>
            <a:off x="9457542" y="2204261"/>
            <a:ext cx="1392726" cy="1204941"/>
          </a:xfrm>
          <a:prstGeom prst="rect">
            <a:avLst/>
          </a:prstGeom>
          <a:noFill/>
        </p:spPr>
        <p:txBody>
          <a:bodyPr rot="0" spcFirstLastPara="0" vertOverflow="overflow" horzOverflow="overflow" vert="horz" wrap="square" lIns="96008" tIns="48004" rIns="96008" bIns="48004" numCol="1" spcCol="0" rtlCol="0" fromWordArt="0" anchor="t" anchorCtr="0" forceAA="0" compatLnSpc="1">
            <a:prstTxWarp prst="textNoShape">
              <a:avLst/>
            </a:prstTxWarp>
            <a:spAutoFit/>
          </a:bodyPr>
          <a:lstStyle>
            <a:defPPr>
              <a:defRPr lang="en-US"/>
            </a:defPPr>
            <a:lvl1pPr algn="just">
              <a:defRPr sz="1500">
                <a:latin typeface="Times New Roman" panose="02020603050405020304" pitchFamily="18" charset="0"/>
                <a:cs typeface="Times New Roman" panose="02020603050405020304" pitchFamily="18" charset="0"/>
              </a:defRPr>
            </a:lvl1pPr>
          </a:lstStyle>
          <a:p>
            <a:pPr algn="ctr"/>
            <a:r>
              <a:rPr lang="mn-MN" sz="1800">
                <a:latin typeface="Mogul Helios" pitchFamily="2" charset="0"/>
              </a:rPr>
              <a:t>2022.12.09-ний өдрийн </a:t>
            </a:r>
            <a:r>
              <a:rPr lang="en-US" sz="1800">
                <a:latin typeface="Mogul Helios" pitchFamily="2" charset="0"/>
              </a:rPr>
              <a:t>689</a:t>
            </a:r>
            <a:r>
              <a:rPr lang="mn-MN" sz="1800">
                <a:latin typeface="Mogul Helios" pitchFamily="2" charset="0"/>
              </a:rPr>
              <a:t> дүгээр тогтоол</a:t>
            </a:r>
            <a:endParaRPr lang="en-US" sz="1800">
              <a:latin typeface="Mogul Helios" pitchFamily="2" charset="0"/>
            </a:endParaRPr>
          </a:p>
        </p:txBody>
      </p:sp>
      <p:sp>
        <p:nvSpPr>
          <p:cNvPr id="7" name="TextBox 6">
            <a:extLst>
              <a:ext uri="{FF2B5EF4-FFF2-40B4-BE49-F238E27FC236}">
                <a16:creationId xmlns:a16="http://schemas.microsoft.com/office/drawing/2014/main" id="{414806DF-575D-A59A-AB84-5E8CF07888A3}"/>
              </a:ext>
            </a:extLst>
          </p:cNvPr>
          <p:cNvSpPr txBox="1"/>
          <p:nvPr/>
        </p:nvSpPr>
        <p:spPr>
          <a:xfrm>
            <a:off x="6970432" y="3632148"/>
            <a:ext cx="1805367" cy="650943"/>
          </a:xfrm>
          <a:prstGeom prst="rect">
            <a:avLst/>
          </a:prstGeom>
          <a:noFill/>
        </p:spPr>
        <p:txBody>
          <a:bodyPr rot="0" spcFirstLastPara="0" vertOverflow="overflow" horzOverflow="overflow" vert="horz" wrap="square" lIns="96008" tIns="48004" rIns="96008" bIns="48004" numCol="1" spcCol="0" rtlCol="0" fromWordArt="0" anchor="t" anchorCtr="0" forceAA="0" compatLnSpc="1">
            <a:prstTxWarp prst="textNoShape">
              <a:avLst/>
            </a:prstTxWarp>
            <a:spAutoFit/>
          </a:bodyPr>
          <a:lstStyle>
            <a:defPPr>
              <a:defRPr lang="en-US"/>
            </a:defPPr>
            <a:lvl1pPr algn="just">
              <a:defRPr sz="1500">
                <a:latin typeface="Times New Roman" panose="02020603050405020304" pitchFamily="18" charset="0"/>
                <a:ea typeface="+mn-lt"/>
                <a:cs typeface="Times New Roman" panose="02020603050405020304" pitchFamily="18" charset="0"/>
              </a:defRPr>
            </a:lvl1pPr>
          </a:lstStyle>
          <a:p>
            <a:pPr algn="ctr"/>
            <a:r>
              <a:rPr lang="mn-MN" sz="1800">
                <a:latin typeface="Mogul Helios" pitchFamily="2" charset="0"/>
              </a:rPr>
              <a:t>2022.11.23-2022.11.30</a:t>
            </a:r>
          </a:p>
        </p:txBody>
      </p:sp>
      <p:sp>
        <p:nvSpPr>
          <p:cNvPr id="8" name="TextBox 7">
            <a:extLst>
              <a:ext uri="{FF2B5EF4-FFF2-40B4-BE49-F238E27FC236}">
                <a16:creationId xmlns:a16="http://schemas.microsoft.com/office/drawing/2014/main" id="{93A880DF-3CCD-48E2-9491-0F45564931C5}"/>
              </a:ext>
            </a:extLst>
          </p:cNvPr>
          <p:cNvSpPr txBox="1"/>
          <p:nvPr/>
        </p:nvSpPr>
        <p:spPr>
          <a:xfrm>
            <a:off x="5001540" y="3612110"/>
            <a:ext cx="1542832" cy="650943"/>
          </a:xfrm>
          <a:prstGeom prst="rect">
            <a:avLst/>
          </a:prstGeom>
          <a:noFill/>
        </p:spPr>
        <p:txBody>
          <a:bodyPr rot="0" spcFirstLastPara="0" vertOverflow="overflow" horzOverflow="overflow" vert="horz" wrap="square" lIns="96008" tIns="48004" rIns="96008" bIns="48004" numCol="1" spcCol="0" rtlCol="0" fromWordArt="0" anchor="t" anchorCtr="0" forceAA="0" compatLnSpc="1">
            <a:prstTxWarp prst="textNoShape">
              <a:avLst/>
            </a:prstTxWarp>
            <a:spAutoFit/>
          </a:bodyPr>
          <a:lstStyle>
            <a:defPPr>
              <a:defRPr lang="en-US"/>
            </a:defPPr>
            <a:lvl1pPr algn="just">
              <a:defRPr sz="1500">
                <a:latin typeface="Times New Roman" panose="02020603050405020304" pitchFamily="18" charset="0"/>
                <a:ea typeface="+mn-lt"/>
                <a:cs typeface="Times New Roman" panose="02020603050405020304" pitchFamily="18" charset="0"/>
              </a:defRPr>
            </a:lvl1pPr>
          </a:lstStyle>
          <a:p>
            <a:pPr algn="ctr"/>
            <a:r>
              <a:rPr lang="mn-MN" sz="1800">
                <a:latin typeface="Mogul Helios" pitchFamily="2" charset="0"/>
              </a:rPr>
              <a:t>2022.09.30-2022.10.06</a:t>
            </a:r>
          </a:p>
        </p:txBody>
      </p:sp>
      <p:pic>
        <p:nvPicPr>
          <p:cNvPr id="9" name="Picture 2" descr="Богд Банк | Итгэл түгээнэ">
            <a:extLst>
              <a:ext uri="{FF2B5EF4-FFF2-40B4-BE49-F238E27FC236}">
                <a16:creationId xmlns:a16="http://schemas.microsoft.com/office/drawing/2014/main" id="{61164E4E-2649-F586-A27C-413D34EC85D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76094" b="-4888"/>
          <a:stretch/>
        </p:blipFill>
        <p:spPr bwMode="auto">
          <a:xfrm>
            <a:off x="2721154" y="1492673"/>
            <a:ext cx="600523" cy="53241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Голомт банкны лого татах">
            <a:extLst>
              <a:ext uri="{FF2B5EF4-FFF2-40B4-BE49-F238E27FC236}">
                <a16:creationId xmlns:a16="http://schemas.microsoft.com/office/drawing/2014/main" id="{114FDA3E-6270-B738-7984-84815429DE7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0576" t="-11873" r="30364" b="48043"/>
          <a:stretch/>
        </p:blipFill>
        <p:spPr bwMode="auto">
          <a:xfrm>
            <a:off x="6442759" y="1355445"/>
            <a:ext cx="828948" cy="65923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ХААН Банк. Интернэт Банк">
            <a:extLst>
              <a:ext uri="{FF2B5EF4-FFF2-40B4-BE49-F238E27FC236}">
                <a16:creationId xmlns:a16="http://schemas.microsoft.com/office/drawing/2014/main" id="{66D3CCEF-80B5-9AEC-E025-DBB7D74EC7F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 r="78803" b="-18470"/>
          <a:stretch/>
        </p:blipFill>
        <p:spPr bwMode="auto">
          <a:xfrm>
            <a:off x="9201501" y="1479957"/>
            <a:ext cx="534025" cy="56967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ADED72A3-B36B-DEFC-10AF-729C723373B8}"/>
              </a:ext>
            </a:extLst>
          </p:cNvPr>
          <p:cNvSpPr txBox="1"/>
          <p:nvPr/>
        </p:nvSpPr>
        <p:spPr>
          <a:xfrm>
            <a:off x="2970394" y="2223587"/>
            <a:ext cx="1392725" cy="1204941"/>
          </a:xfrm>
          <a:prstGeom prst="rect">
            <a:avLst/>
          </a:prstGeom>
          <a:noFill/>
        </p:spPr>
        <p:txBody>
          <a:bodyPr rot="0" spcFirstLastPara="0" vertOverflow="overflow" horzOverflow="overflow" vert="horz" wrap="square" lIns="96008" tIns="48004" rIns="96008" bIns="48004" numCol="1" spcCol="0" rtlCol="0" fromWordArt="0" anchor="t" anchorCtr="0" forceAA="0" compatLnSpc="1">
            <a:prstTxWarp prst="textNoShape">
              <a:avLst/>
            </a:prstTxWarp>
            <a:spAutoFit/>
          </a:bodyPr>
          <a:lstStyle/>
          <a:p>
            <a:pPr algn="ctr"/>
            <a:r>
              <a:rPr lang="mn-MN">
                <a:latin typeface="Mogul Helios" pitchFamily="2" charset="0"/>
                <a:cs typeface="Times New Roman" panose="02020603050405020304" pitchFamily="18" charset="0"/>
              </a:rPr>
              <a:t>2021.11.10-ны</a:t>
            </a:r>
            <a:r>
              <a:rPr lang="en-US">
                <a:latin typeface="Mogul Helios" pitchFamily="2" charset="0"/>
                <a:cs typeface="Times New Roman" panose="02020603050405020304" pitchFamily="18" charset="0"/>
              </a:rPr>
              <a:t> </a:t>
            </a:r>
            <a:r>
              <a:rPr lang="mn-MN">
                <a:latin typeface="Mogul Helios" pitchFamily="2" charset="0"/>
                <a:cs typeface="Times New Roman" panose="02020603050405020304" pitchFamily="18" charset="0"/>
              </a:rPr>
              <a:t>өдрийн</a:t>
            </a:r>
            <a:r>
              <a:rPr lang="en-US">
                <a:latin typeface="Mogul Helios" pitchFamily="2" charset="0"/>
                <a:cs typeface="Times New Roman" panose="02020603050405020304" pitchFamily="18" charset="0"/>
              </a:rPr>
              <a:t> </a:t>
            </a:r>
            <a:r>
              <a:rPr lang="mn-MN">
                <a:latin typeface="Mogul Helios" pitchFamily="2" charset="0"/>
                <a:cs typeface="Times New Roman" panose="02020603050405020304" pitchFamily="18" charset="0"/>
              </a:rPr>
              <a:t>508 дугаар тогтоол</a:t>
            </a:r>
            <a:endParaRPr lang="en-US">
              <a:latin typeface="Mogul Helios" pitchFamily="2" charset="0"/>
              <a:cs typeface="Times New Roman" panose="02020603050405020304" pitchFamily="18" charset="0"/>
            </a:endParaRPr>
          </a:p>
        </p:txBody>
      </p:sp>
      <p:sp>
        <p:nvSpPr>
          <p:cNvPr id="13" name="TextBox 12">
            <a:extLst>
              <a:ext uri="{FF2B5EF4-FFF2-40B4-BE49-F238E27FC236}">
                <a16:creationId xmlns:a16="http://schemas.microsoft.com/office/drawing/2014/main" id="{1F6AB0D0-418C-68C2-56D1-D30D217742EE}"/>
              </a:ext>
            </a:extLst>
          </p:cNvPr>
          <p:cNvSpPr txBox="1"/>
          <p:nvPr/>
        </p:nvSpPr>
        <p:spPr>
          <a:xfrm>
            <a:off x="2638947" y="3640431"/>
            <a:ext cx="2070203" cy="927942"/>
          </a:xfrm>
          <a:prstGeom prst="rect">
            <a:avLst/>
          </a:prstGeom>
          <a:noFill/>
        </p:spPr>
        <p:txBody>
          <a:bodyPr rot="0" spcFirstLastPara="0" vertOverflow="overflow" horzOverflow="overflow" vert="horz" wrap="square" lIns="96008" tIns="48004" rIns="96008" bIns="48004" numCol="1" spcCol="0" rtlCol="0" fromWordArt="0" anchor="t" anchorCtr="0" forceAA="0" compatLnSpc="1">
            <a:prstTxWarp prst="textNoShape">
              <a:avLst/>
            </a:prstTxWarp>
            <a:spAutoFit/>
          </a:bodyPr>
          <a:lstStyle/>
          <a:p>
            <a:pPr algn="ctr"/>
            <a:r>
              <a:rPr lang="mn-MN">
                <a:latin typeface="Mogul Helios" pitchFamily="2" charset="0"/>
                <a:ea typeface="+mn-lt"/>
                <a:cs typeface="Times New Roman" panose="02020603050405020304" pitchFamily="18" charset="0"/>
              </a:rPr>
              <a:t>2021.12.01-2021.12.07</a:t>
            </a:r>
          </a:p>
          <a:p>
            <a:pPr algn="ctr"/>
            <a:endParaRPr lang="mn-MN">
              <a:latin typeface="Mogul Helios" pitchFamily="2" charset="0"/>
              <a:cs typeface="Times New Roman" panose="02020603050405020304" pitchFamily="18" charset="0"/>
            </a:endParaRPr>
          </a:p>
        </p:txBody>
      </p:sp>
      <p:sp>
        <p:nvSpPr>
          <p:cNvPr id="14" name="TextBox 13">
            <a:extLst>
              <a:ext uri="{FF2B5EF4-FFF2-40B4-BE49-F238E27FC236}">
                <a16:creationId xmlns:a16="http://schemas.microsoft.com/office/drawing/2014/main" id="{8FDA1E78-79A4-959E-2DD1-5071DE53455F}"/>
              </a:ext>
            </a:extLst>
          </p:cNvPr>
          <p:cNvSpPr txBox="1"/>
          <p:nvPr/>
        </p:nvSpPr>
        <p:spPr>
          <a:xfrm>
            <a:off x="2713620" y="4502431"/>
            <a:ext cx="2077782" cy="650943"/>
          </a:xfrm>
          <a:prstGeom prst="rect">
            <a:avLst/>
          </a:prstGeom>
          <a:noFill/>
        </p:spPr>
        <p:txBody>
          <a:bodyPr rot="0" spcFirstLastPara="0" vertOverflow="overflow" horzOverflow="overflow" vert="horz" wrap="square" lIns="96008" tIns="48004" rIns="96008" bIns="48004" numCol="1" spcCol="0" rtlCol="0" fromWordArt="0" anchor="t" anchorCtr="0" forceAA="0" compatLnSpc="1">
            <a:prstTxWarp prst="textNoShape">
              <a:avLst/>
            </a:prstTxWarp>
            <a:spAutoFit/>
          </a:bodyPr>
          <a:lstStyle/>
          <a:p>
            <a:pPr algn="ctr"/>
            <a:r>
              <a:rPr lang="mn-MN">
                <a:latin typeface="Mogul Helios" pitchFamily="2" charset="0"/>
                <a:cs typeface="Times New Roman" panose="02020603050405020304" pitchFamily="18" charset="0"/>
              </a:rPr>
              <a:t>31.75 тэрбум төгрөг</a:t>
            </a:r>
            <a:endParaRPr lang="en-US">
              <a:latin typeface="Mogul Helios" pitchFamily="2" charset="0"/>
              <a:cs typeface="Times New Roman" panose="02020603050405020304" pitchFamily="18" charset="0"/>
            </a:endParaRPr>
          </a:p>
        </p:txBody>
      </p:sp>
      <p:sp>
        <p:nvSpPr>
          <p:cNvPr id="15" name="TextBox 14">
            <a:extLst>
              <a:ext uri="{FF2B5EF4-FFF2-40B4-BE49-F238E27FC236}">
                <a16:creationId xmlns:a16="http://schemas.microsoft.com/office/drawing/2014/main" id="{D21C81BF-BBC9-C704-01A9-84D0367E3CEC}"/>
              </a:ext>
            </a:extLst>
          </p:cNvPr>
          <p:cNvSpPr txBox="1"/>
          <p:nvPr/>
        </p:nvSpPr>
        <p:spPr>
          <a:xfrm>
            <a:off x="4803521" y="4517013"/>
            <a:ext cx="1844203" cy="650943"/>
          </a:xfrm>
          <a:prstGeom prst="rect">
            <a:avLst/>
          </a:prstGeom>
          <a:noFill/>
        </p:spPr>
        <p:txBody>
          <a:bodyPr rot="0" spcFirstLastPara="0" vertOverflow="overflow" horzOverflow="overflow" vert="horz" wrap="square" lIns="96008" tIns="48004" rIns="96008" bIns="48004" numCol="1" spcCol="0" rtlCol="0" fromWordArt="0" anchor="t" anchorCtr="0" forceAA="0" compatLnSpc="1">
            <a:prstTxWarp prst="textNoShape">
              <a:avLst/>
            </a:prstTxWarp>
            <a:spAutoFit/>
          </a:bodyPr>
          <a:lstStyle>
            <a:defPPr>
              <a:defRPr lang="en-US"/>
            </a:defPPr>
            <a:lvl1pPr algn="just">
              <a:defRPr sz="1600" i="1">
                <a:solidFill>
                  <a:schemeClr val="accent1">
                    <a:lumMod val="50000"/>
                  </a:schemeClr>
                </a:solidFill>
                <a:latin typeface="Times New Roman" panose="02020603050405020304" pitchFamily="18" charset="0"/>
                <a:cs typeface="Times New Roman" panose="02020603050405020304" pitchFamily="18" charset="0"/>
              </a:defRPr>
            </a:lvl1pPr>
          </a:lstStyle>
          <a:p>
            <a:pPr algn="ctr"/>
            <a:r>
              <a:rPr lang="mn-MN" sz="1800" i="0">
                <a:solidFill>
                  <a:schemeClr val="tx1"/>
                </a:solidFill>
                <a:latin typeface="Mogul Helios" pitchFamily="2" charset="0"/>
              </a:rPr>
              <a:t>2</a:t>
            </a:r>
            <a:r>
              <a:rPr lang="en-US" sz="1800" i="0">
                <a:solidFill>
                  <a:schemeClr val="tx1"/>
                </a:solidFill>
                <a:latin typeface="Mogul Helios" pitchFamily="2" charset="0"/>
              </a:rPr>
              <a:t>5</a:t>
            </a:r>
            <a:r>
              <a:rPr lang="mn-MN" sz="1800" i="0">
                <a:solidFill>
                  <a:schemeClr val="tx1"/>
                </a:solidFill>
                <a:latin typeface="Mogul Helios" pitchFamily="2" charset="0"/>
              </a:rPr>
              <a:t>.</a:t>
            </a:r>
            <a:r>
              <a:rPr lang="en-US" sz="1800" i="0">
                <a:solidFill>
                  <a:schemeClr val="tx1"/>
                </a:solidFill>
                <a:latin typeface="Mogul Helios" pitchFamily="2" charset="0"/>
              </a:rPr>
              <a:t>4 </a:t>
            </a:r>
            <a:r>
              <a:rPr lang="mn-MN" sz="1800" i="0">
                <a:solidFill>
                  <a:schemeClr val="tx1"/>
                </a:solidFill>
                <a:latin typeface="Mogul Helios" pitchFamily="2" charset="0"/>
              </a:rPr>
              <a:t>тэрбум төгрөг</a:t>
            </a:r>
            <a:endParaRPr lang="en-US" sz="1800" i="0">
              <a:solidFill>
                <a:schemeClr val="tx1"/>
              </a:solidFill>
              <a:latin typeface="Mogul Helios" pitchFamily="2" charset="0"/>
            </a:endParaRPr>
          </a:p>
        </p:txBody>
      </p:sp>
      <p:sp>
        <p:nvSpPr>
          <p:cNvPr id="16" name="TextBox 15">
            <a:extLst>
              <a:ext uri="{FF2B5EF4-FFF2-40B4-BE49-F238E27FC236}">
                <a16:creationId xmlns:a16="http://schemas.microsoft.com/office/drawing/2014/main" id="{1FC5190D-6385-474F-2523-EC1FF08174C7}"/>
              </a:ext>
            </a:extLst>
          </p:cNvPr>
          <p:cNvSpPr txBox="1"/>
          <p:nvPr/>
        </p:nvSpPr>
        <p:spPr>
          <a:xfrm>
            <a:off x="7049888" y="4515903"/>
            <a:ext cx="1725911" cy="650943"/>
          </a:xfrm>
          <a:prstGeom prst="rect">
            <a:avLst/>
          </a:prstGeom>
          <a:noFill/>
        </p:spPr>
        <p:txBody>
          <a:bodyPr rot="0" spcFirstLastPara="0" vertOverflow="overflow" horzOverflow="overflow" vert="horz" wrap="square" lIns="96008" tIns="48004" rIns="96008" bIns="48004" numCol="1" spcCol="0" rtlCol="0" fromWordArt="0" anchor="t" anchorCtr="0" forceAA="0" compatLnSpc="1">
            <a:prstTxWarp prst="textNoShape">
              <a:avLst/>
            </a:prstTxWarp>
            <a:spAutoFit/>
          </a:bodyPr>
          <a:lstStyle>
            <a:defPPr>
              <a:defRPr lang="en-US"/>
            </a:defPPr>
            <a:lvl1pPr algn="just">
              <a:defRPr sz="1600" i="1">
                <a:solidFill>
                  <a:schemeClr val="accent1">
                    <a:lumMod val="50000"/>
                  </a:schemeClr>
                </a:solidFill>
                <a:latin typeface="Times New Roman" panose="02020603050405020304" pitchFamily="18" charset="0"/>
                <a:cs typeface="Times New Roman" panose="02020603050405020304" pitchFamily="18" charset="0"/>
              </a:defRPr>
            </a:lvl1pPr>
          </a:lstStyle>
          <a:p>
            <a:pPr algn="ctr"/>
            <a:r>
              <a:rPr lang="mn-MN" sz="1800" i="0">
                <a:solidFill>
                  <a:schemeClr val="tx1"/>
                </a:solidFill>
                <a:latin typeface="Mogul Helios" pitchFamily="2" charset="0"/>
              </a:rPr>
              <a:t>1</a:t>
            </a:r>
            <a:r>
              <a:rPr lang="en-US" sz="1800" i="0">
                <a:solidFill>
                  <a:schemeClr val="tx1"/>
                </a:solidFill>
                <a:latin typeface="Mogul Helios" pitchFamily="2" charset="0"/>
              </a:rPr>
              <a:t>18</a:t>
            </a:r>
            <a:r>
              <a:rPr lang="mn-MN" sz="1800" i="0">
                <a:solidFill>
                  <a:schemeClr val="tx1"/>
                </a:solidFill>
                <a:latin typeface="Mogul Helios" pitchFamily="2" charset="0"/>
              </a:rPr>
              <a:t>.</a:t>
            </a:r>
            <a:r>
              <a:rPr lang="en-US" sz="1800" i="0">
                <a:solidFill>
                  <a:schemeClr val="tx1"/>
                </a:solidFill>
                <a:latin typeface="Mogul Helios" pitchFamily="2" charset="0"/>
              </a:rPr>
              <a:t>81</a:t>
            </a:r>
            <a:r>
              <a:rPr lang="mn-MN" sz="1800" i="0">
                <a:solidFill>
                  <a:schemeClr val="tx1"/>
                </a:solidFill>
                <a:latin typeface="Mogul Helios" pitchFamily="2" charset="0"/>
              </a:rPr>
              <a:t> тэрбум төгрөг</a:t>
            </a:r>
            <a:endParaRPr lang="en-US" sz="1800" i="0">
              <a:solidFill>
                <a:schemeClr val="tx1"/>
              </a:solidFill>
              <a:latin typeface="Mogul Helios" pitchFamily="2" charset="0"/>
            </a:endParaRPr>
          </a:p>
        </p:txBody>
      </p:sp>
      <p:grpSp>
        <p:nvGrpSpPr>
          <p:cNvPr id="17" name="Group 16">
            <a:extLst>
              <a:ext uri="{FF2B5EF4-FFF2-40B4-BE49-F238E27FC236}">
                <a16:creationId xmlns:a16="http://schemas.microsoft.com/office/drawing/2014/main" id="{86428E41-BF5C-F1D3-6E89-56AF003C528C}"/>
              </a:ext>
            </a:extLst>
          </p:cNvPr>
          <p:cNvGrpSpPr/>
          <p:nvPr/>
        </p:nvGrpSpPr>
        <p:grpSpPr>
          <a:xfrm>
            <a:off x="1012169" y="2142016"/>
            <a:ext cx="14274570" cy="48003"/>
            <a:chOff x="7602347" y="3364459"/>
            <a:chExt cx="2360577" cy="24080"/>
          </a:xfrm>
        </p:grpSpPr>
        <p:sp>
          <p:nvSpPr>
            <p:cNvPr id="20" name="Rectangle 19">
              <a:extLst>
                <a:ext uri="{FF2B5EF4-FFF2-40B4-BE49-F238E27FC236}">
                  <a16:creationId xmlns:a16="http://schemas.microsoft.com/office/drawing/2014/main" id="{0C92D70A-A051-51F0-6299-577C3CC60498}"/>
                </a:ext>
              </a:extLst>
            </p:cNvPr>
            <p:cNvSpPr/>
            <p:nvPr/>
          </p:nvSpPr>
          <p:spPr>
            <a:xfrm>
              <a:off x="7602347" y="3364459"/>
              <a:ext cx="290087" cy="24080"/>
            </a:xfrm>
            <a:prstGeom prst="rect">
              <a:avLst/>
            </a:prstGeom>
            <a:solidFill>
              <a:srgbClr val="363F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N" sz="2940">
                <a:solidFill>
                  <a:schemeClr val="tx1"/>
                </a:solidFill>
                <a:latin typeface="Mogul Helios" pitchFamily="2" charset="0"/>
                <a:ea typeface="Segoe UI Historic" panose="020B0502040204020203" pitchFamily="34" charset="0"/>
                <a:cs typeface="Segoe UI" panose="020B0502040204020203" pitchFamily="34" charset="0"/>
              </a:endParaRPr>
            </a:p>
          </p:txBody>
        </p:sp>
        <p:cxnSp>
          <p:nvCxnSpPr>
            <p:cNvPr id="32" name="Straight Connector 31">
              <a:extLst>
                <a:ext uri="{FF2B5EF4-FFF2-40B4-BE49-F238E27FC236}">
                  <a16:creationId xmlns:a16="http://schemas.microsoft.com/office/drawing/2014/main" id="{72EB1370-62B3-4947-65B3-9F97E14ED58B}"/>
                </a:ext>
              </a:extLst>
            </p:cNvPr>
            <p:cNvCxnSpPr>
              <a:cxnSpLocks/>
            </p:cNvCxnSpPr>
            <p:nvPr/>
          </p:nvCxnSpPr>
          <p:spPr>
            <a:xfrm>
              <a:off x="7602347" y="3364459"/>
              <a:ext cx="2360577" cy="0"/>
            </a:xfrm>
            <a:prstGeom prst="line">
              <a:avLst/>
            </a:prstGeom>
            <a:ln>
              <a:solidFill>
                <a:srgbClr val="363F83"/>
              </a:solidFill>
            </a:ln>
          </p:spPr>
          <p:style>
            <a:lnRef idx="1">
              <a:schemeClr val="accent1"/>
            </a:lnRef>
            <a:fillRef idx="0">
              <a:schemeClr val="accent1"/>
            </a:fillRef>
            <a:effectRef idx="0">
              <a:schemeClr val="accent1"/>
            </a:effectRef>
            <a:fontRef idx="minor">
              <a:schemeClr val="tx1"/>
            </a:fontRef>
          </p:style>
        </p:cxnSp>
      </p:grpSp>
      <p:sp>
        <p:nvSpPr>
          <p:cNvPr id="33" name="TextBox 32">
            <a:extLst>
              <a:ext uri="{FF2B5EF4-FFF2-40B4-BE49-F238E27FC236}">
                <a16:creationId xmlns:a16="http://schemas.microsoft.com/office/drawing/2014/main" id="{D24F4B65-7459-B884-4CC6-0B998CCECF38}"/>
              </a:ext>
            </a:extLst>
          </p:cNvPr>
          <p:cNvSpPr txBox="1"/>
          <p:nvPr/>
        </p:nvSpPr>
        <p:spPr>
          <a:xfrm>
            <a:off x="3321677" y="1576924"/>
            <a:ext cx="2092176" cy="343167"/>
          </a:xfrm>
          <a:prstGeom prst="rect">
            <a:avLst/>
          </a:prstGeom>
          <a:noFill/>
        </p:spPr>
        <p:txBody>
          <a:bodyPr rot="0" spcFirstLastPara="0" vertOverflow="overflow" horzOverflow="overflow" vert="horz" wrap="square" lIns="96008" tIns="48004" rIns="96008" bIns="48004" numCol="1" spcCol="0" rtlCol="0" fromWordArt="0" anchor="t" anchorCtr="0" forceAA="0" compatLnSpc="1">
            <a:prstTxWarp prst="textNoShape">
              <a:avLst/>
            </a:prstTxWarp>
            <a:spAutoFit/>
          </a:bodyPr>
          <a:lstStyle/>
          <a:p>
            <a:pPr algn="just"/>
            <a:r>
              <a:rPr lang="mn-MN" sz="1600" b="1">
                <a:latin typeface="Mogul Helios" pitchFamily="2" charset="0"/>
                <a:cs typeface="Times New Roman" panose="02020603050405020304" pitchFamily="18" charset="0"/>
              </a:rPr>
              <a:t>БОГД БАНК</a:t>
            </a:r>
            <a:endParaRPr lang="en-US" sz="1600" b="1">
              <a:latin typeface="Mogul Helios" pitchFamily="2" charset="0"/>
              <a:cs typeface="Times New Roman" panose="02020603050405020304" pitchFamily="18" charset="0"/>
            </a:endParaRPr>
          </a:p>
        </p:txBody>
      </p:sp>
      <p:sp>
        <p:nvSpPr>
          <p:cNvPr id="36" name="TextBox 35">
            <a:extLst>
              <a:ext uri="{FF2B5EF4-FFF2-40B4-BE49-F238E27FC236}">
                <a16:creationId xmlns:a16="http://schemas.microsoft.com/office/drawing/2014/main" id="{9E89F7D8-A9FE-63E6-A192-9BAE37440C2A}"/>
              </a:ext>
            </a:extLst>
          </p:cNvPr>
          <p:cNvSpPr txBox="1"/>
          <p:nvPr/>
        </p:nvSpPr>
        <p:spPr>
          <a:xfrm>
            <a:off x="7126838" y="1535152"/>
            <a:ext cx="1760671" cy="343167"/>
          </a:xfrm>
          <a:prstGeom prst="rect">
            <a:avLst/>
          </a:prstGeom>
          <a:noFill/>
        </p:spPr>
        <p:txBody>
          <a:bodyPr rot="0" spcFirstLastPara="0" vertOverflow="overflow" horzOverflow="overflow" vert="horz" wrap="square" lIns="96008" tIns="48004" rIns="96008" bIns="48004" numCol="1" spcCol="0" rtlCol="0" fromWordArt="0" anchor="t" anchorCtr="0" forceAA="0" compatLnSpc="1">
            <a:prstTxWarp prst="textNoShape">
              <a:avLst/>
            </a:prstTxWarp>
            <a:spAutoFit/>
          </a:bodyPr>
          <a:lstStyle/>
          <a:p>
            <a:pPr algn="just"/>
            <a:r>
              <a:rPr lang="mn-MN" sz="1600" b="1">
                <a:latin typeface="Mogul Helios" pitchFamily="2" charset="0"/>
                <a:cs typeface="Times New Roman" panose="02020603050405020304" pitchFamily="18" charset="0"/>
              </a:rPr>
              <a:t>ГОЛОМТ БАНК</a:t>
            </a:r>
            <a:endParaRPr lang="en-US" sz="1600" b="1">
              <a:latin typeface="Mogul Helios" pitchFamily="2" charset="0"/>
              <a:cs typeface="Times New Roman" panose="02020603050405020304" pitchFamily="18" charset="0"/>
            </a:endParaRPr>
          </a:p>
        </p:txBody>
      </p:sp>
      <p:sp>
        <p:nvSpPr>
          <p:cNvPr id="37" name="TextBox 36">
            <a:extLst>
              <a:ext uri="{FF2B5EF4-FFF2-40B4-BE49-F238E27FC236}">
                <a16:creationId xmlns:a16="http://schemas.microsoft.com/office/drawing/2014/main" id="{AB8FB478-6BFE-0F01-A171-C0225761B352}"/>
              </a:ext>
            </a:extLst>
          </p:cNvPr>
          <p:cNvSpPr txBox="1"/>
          <p:nvPr/>
        </p:nvSpPr>
        <p:spPr>
          <a:xfrm>
            <a:off x="9736539" y="1502541"/>
            <a:ext cx="2092176" cy="373944"/>
          </a:xfrm>
          <a:prstGeom prst="rect">
            <a:avLst/>
          </a:prstGeom>
          <a:noFill/>
        </p:spPr>
        <p:txBody>
          <a:bodyPr rot="0" spcFirstLastPara="0" vertOverflow="overflow" horzOverflow="overflow" vert="horz" wrap="square" lIns="96008" tIns="48004" rIns="96008" bIns="48004" numCol="1" spcCol="0" rtlCol="0" fromWordArt="0" anchor="t" anchorCtr="0" forceAA="0" compatLnSpc="1">
            <a:prstTxWarp prst="textNoShape">
              <a:avLst/>
            </a:prstTxWarp>
            <a:spAutoFit/>
          </a:bodyPr>
          <a:lstStyle/>
          <a:p>
            <a:pPr algn="just"/>
            <a:r>
              <a:rPr lang="mn-MN" b="1">
                <a:latin typeface="Mogul Helios" pitchFamily="2" charset="0"/>
                <a:cs typeface="Times New Roman" panose="02020603050405020304" pitchFamily="18" charset="0"/>
              </a:rPr>
              <a:t>ХААН БАНК</a:t>
            </a:r>
            <a:endParaRPr lang="en-US" b="1">
              <a:latin typeface="Mogul Helios" pitchFamily="2" charset="0"/>
              <a:cs typeface="Times New Roman" panose="02020603050405020304" pitchFamily="18" charset="0"/>
            </a:endParaRPr>
          </a:p>
        </p:txBody>
      </p:sp>
      <p:sp>
        <p:nvSpPr>
          <p:cNvPr id="38" name="TextBox 37">
            <a:extLst>
              <a:ext uri="{FF2B5EF4-FFF2-40B4-BE49-F238E27FC236}">
                <a16:creationId xmlns:a16="http://schemas.microsoft.com/office/drawing/2014/main" id="{584D0464-D2B8-40C7-0EBB-1467E850E267}"/>
              </a:ext>
            </a:extLst>
          </p:cNvPr>
          <p:cNvSpPr txBox="1"/>
          <p:nvPr/>
        </p:nvSpPr>
        <p:spPr>
          <a:xfrm>
            <a:off x="937541" y="2233865"/>
            <a:ext cx="1810363" cy="350865"/>
          </a:xfrm>
          <a:prstGeom prst="rect">
            <a:avLst/>
          </a:prstGeom>
          <a:noFill/>
        </p:spPr>
        <p:txBody>
          <a:bodyPr wrap="square" rtlCol="0">
            <a:spAutoFit/>
          </a:bodyPr>
          <a:lstStyle/>
          <a:p>
            <a:pPr algn="ctr"/>
            <a:r>
              <a:rPr lang="mn-MN" sz="1680" b="1">
                <a:latin typeface="Mogul Helios" pitchFamily="2" charset="0"/>
                <a:cs typeface="Times New Roman" panose="02020603050405020304" pitchFamily="18" charset="0"/>
              </a:rPr>
              <a:t>Хорооны бүртгэл</a:t>
            </a:r>
            <a:endParaRPr lang="en-US" sz="1680" b="1">
              <a:latin typeface="Mogul Helios" pitchFamily="2" charset="0"/>
              <a:cs typeface="Times New Roman" panose="02020603050405020304" pitchFamily="18" charset="0"/>
            </a:endParaRPr>
          </a:p>
        </p:txBody>
      </p:sp>
      <p:grpSp>
        <p:nvGrpSpPr>
          <p:cNvPr id="39" name="Group 38">
            <a:extLst>
              <a:ext uri="{FF2B5EF4-FFF2-40B4-BE49-F238E27FC236}">
                <a16:creationId xmlns:a16="http://schemas.microsoft.com/office/drawing/2014/main" id="{E9FF3607-EEB3-33A6-5E12-2F81D24A047F}"/>
              </a:ext>
            </a:extLst>
          </p:cNvPr>
          <p:cNvGrpSpPr/>
          <p:nvPr/>
        </p:nvGrpSpPr>
        <p:grpSpPr>
          <a:xfrm>
            <a:off x="972306" y="3537147"/>
            <a:ext cx="14274571" cy="48003"/>
            <a:chOff x="7602347" y="3364459"/>
            <a:chExt cx="2360577" cy="24080"/>
          </a:xfrm>
        </p:grpSpPr>
        <p:sp>
          <p:nvSpPr>
            <p:cNvPr id="40" name="Rectangle 39">
              <a:extLst>
                <a:ext uri="{FF2B5EF4-FFF2-40B4-BE49-F238E27FC236}">
                  <a16:creationId xmlns:a16="http://schemas.microsoft.com/office/drawing/2014/main" id="{977DBD5C-2431-727A-5891-855CCE54A577}"/>
                </a:ext>
              </a:extLst>
            </p:cNvPr>
            <p:cNvSpPr/>
            <p:nvPr/>
          </p:nvSpPr>
          <p:spPr>
            <a:xfrm>
              <a:off x="7602347" y="3364459"/>
              <a:ext cx="290087" cy="24080"/>
            </a:xfrm>
            <a:prstGeom prst="rect">
              <a:avLst/>
            </a:prstGeom>
            <a:solidFill>
              <a:srgbClr val="363F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N" sz="2940">
                <a:solidFill>
                  <a:schemeClr val="tx1"/>
                </a:solidFill>
                <a:latin typeface="Mogul Helios" pitchFamily="2" charset="0"/>
                <a:ea typeface="Segoe UI Historic" panose="020B0502040204020203" pitchFamily="34" charset="0"/>
                <a:cs typeface="Segoe UI" panose="020B0502040204020203" pitchFamily="34" charset="0"/>
              </a:endParaRPr>
            </a:p>
          </p:txBody>
        </p:sp>
        <p:cxnSp>
          <p:nvCxnSpPr>
            <p:cNvPr id="41" name="Straight Connector 40">
              <a:extLst>
                <a:ext uri="{FF2B5EF4-FFF2-40B4-BE49-F238E27FC236}">
                  <a16:creationId xmlns:a16="http://schemas.microsoft.com/office/drawing/2014/main" id="{6E28274D-F6FE-318A-A4E7-098138633FFC}"/>
                </a:ext>
              </a:extLst>
            </p:cNvPr>
            <p:cNvCxnSpPr>
              <a:cxnSpLocks/>
            </p:cNvCxnSpPr>
            <p:nvPr/>
          </p:nvCxnSpPr>
          <p:spPr>
            <a:xfrm>
              <a:off x="7602347" y="3364459"/>
              <a:ext cx="2360577" cy="0"/>
            </a:xfrm>
            <a:prstGeom prst="line">
              <a:avLst/>
            </a:prstGeom>
            <a:ln>
              <a:solidFill>
                <a:srgbClr val="363F83"/>
              </a:solidFill>
            </a:ln>
          </p:spPr>
          <p:style>
            <a:lnRef idx="1">
              <a:schemeClr val="accent1"/>
            </a:lnRef>
            <a:fillRef idx="0">
              <a:schemeClr val="accent1"/>
            </a:fillRef>
            <a:effectRef idx="0">
              <a:schemeClr val="accent1"/>
            </a:effectRef>
            <a:fontRef idx="minor">
              <a:schemeClr val="tx1"/>
            </a:fontRef>
          </p:style>
        </p:cxnSp>
      </p:grpSp>
      <p:sp>
        <p:nvSpPr>
          <p:cNvPr id="42" name="TextBox 41">
            <a:extLst>
              <a:ext uri="{FF2B5EF4-FFF2-40B4-BE49-F238E27FC236}">
                <a16:creationId xmlns:a16="http://schemas.microsoft.com/office/drawing/2014/main" id="{E0F4A95E-E6A4-9BC1-55CA-3EE16DD3888E}"/>
              </a:ext>
            </a:extLst>
          </p:cNvPr>
          <p:cNvSpPr txBox="1"/>
          <p:nvPr/>
        </p:nvSpPr>
        <p:spPr>
          <a:xfrm>
            <a:off x="1106538" y="3621478"/>
            <a:ext cx="1542832" cy="609398"/>
          </a:xfrm>
          <a:prstGeom prst="rect">
            <a:avLst/>
          </a:prstGeom>
          <a:noFill/>
        </p:spPr>
        <p:txBody>
          <a:bodyPr wrap="square" rtlCol="0">
            <a:spAutoFit/>
          </a:bodyPr>
          <a:lstStyle/>
          <a:p>
            <a:pPr algn="ctr"/>
            <a:r>
              <a:rPr lang="mn-MN" sz="1680" b="1">
                <a:latin typeface="Mogul Helios" pitchFamily="2" charset="0"/>
                <a:cs typeface="Times New Roman" panose="02020603050405020304" pitchFamily="18" charset="0"/>
              </a:rPr>
              <a:t>Анхдагч ЗЗ-ийн арилжаа</a:t>
            </a:r>
          </a:p>
        </p:txBody>
      </p:sp>
      <p:grpSp>
        <p:nvGrpSpPr>
          <p:cNvPr id="43" name="Group 42">
            <a:extLst>
              <a:ext uri="{FF2B5EF4-FFF2-40B4-BE49-F238E27FC236}">
                <a16:creationId xmlns:a16="http://schemas.microsoft.com/office/drawing/2014/main" id="{9608A279-BD80-CD46-8C39-4EE7252FBD92}"/>
              </a:ext>
            </a:extLst>
          </p:cNvPr>
          <p:cNvGrpSpPr/>
          <p:nvPr/>
        </p:nvGrpSpPr>
        <p:grpSpPr>
          <a:xfrm>
            <a:off x="972305" y="4412959"/>
            <a:ext cx="14274571" cy="48003"/>
            <a:chOff x="7602347" y="3364459"/>
            <a:chExt cx="2360577" cy="24080"/>
          </a:xfrm>
        </p:grpSpPr>
        <p:sp>
          <p:nvSpPr>
            <p:cNvPr id="44" name="Rectangle 43">
              <a:extLst>
                <a:ext uri="{FF2B5EF4-FFF2-40B4-BE49-F238E27FC236}">
                  <a16:creationId xmlns:a16="http://schemas.microsoft.com/office/drawing/2014/main" id="{2A25623A-2288-20B2-BCF2-BFA4FBF35C4D}"/>
                </a:ext>
              </a:extLst>
            </p:cNvPr>
            <p:cNvSpPr/>
            <p:nvPr/>
          </p:nvSpPr>
          <p:spPr>
            <a:xfrm>
              <a:off x="7602347" y="3364459"/>
              <a:ext cx="290087" cy="24080"/>
            </a:xfrm>
            <a:prstGeom prst="rect">
              <a:avLst/>
            </a:prstGeom>
            <a:solidFill>
              <a:srgbClr val="363F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N" sz="2940">
                <a:solidFill>
                  <a:schemeClr val="tx1"/>
                </a:solidFill>
                <a:latin typeface="Mogul Helios" pitchFamily="2" charset="0"/>
                <a:ea typeface="Segoe UI Historic" panose="020B0502040204020203" pitchFamily="34" charset="0"/>
                <a:cs typeface="Segoe UI" panose="020B0502040204020203" pitchFamily="34" charset="0"/>
              </a:endParaRPr>
            </a:p>
          </p:txBody>
        </p:sp>
        <p:cxnSp>
          <p:nvCxnSpPr>
            <p:cNvPr id="45" name="Straight Connector 44">
              <a:extLst>
                <a:ext uri="{FF2B5EF4-FFF2-40B4-BE49-F238E27FC236}">
                  <a16:creationId xmlns:a16="http://schemas.microsoft.com/office/drawing/2014/main" id="{0FA84B0E-805F-B61B-5044-CC0D6103D660}"/>
                </a:ext>
              </a:extLst>
            </p:cNvPr>
            <p:cNvCxnSpPr>
              <a:cxnSpLocks/>
            </p:cNvCxnSpPr>
            <p:nvPr/>
          </p:nvCxnSpPr>
          <p:spPr>
            <a:xfrm>
              <a:off x="7602347" y="3364459"/>
              <a:ext cx="2360577" cy="0"/>
            </a:xfrm>
            <a:prstGeom prst="line">
              <a:avLst/>
            </a:prstGeom>
            <a:ln>
              <a:solidFill>
                <a:srgbClr val="363F83"/>
              </a:solidFill>
            </a:ln>
          </p:spPr>
          <p:style>
            <a:lnRef idx="1">
              <a:schemeClr val="accent1"/>
            </a:lnRef>
            <a:fillRef idx="0">
              <a:schemeClr val="accent1"/>
            </a:fillRef>
            <a:effectRef idx="0">
              <a:schemeClr val="accent1"/>
            </a:effectRef>
            <a:fontRef idx="minor">
              <a:schemeClr val="tx1"/>
            </a:fontRef>
          </p:style>
        </p:cxnSp>
      </p:grpSp>
      <p:cxnSp>
        <p:nvCxnSpPr>
          <p:cNvPr id="55" name="Straight Connector 54">
            <a:extLst>
              <a:ext uri="{FF2B5EF4-FFF2-40B4-BE49-F238E27FC236}">
                <a16:creationId xmlns:a16="http://schemas.microsoft.com/office/drawing/2014/main" id="{552F410B-B15D-A9E8-AE26-9527073DFD95}"/>
              </a:ext>
            </a:extLst>
          </p:cNvPr>
          <p:cNvCxnSpPr>
            <a:cxnSpLocks/>
          </p:cNvCxnSpPr>
          <p:nvPr/>
        </p:nvCxnSpPr>
        <p:spPr>
          <a:xfrm>
            <a:off x="937541" y="5273881"/>
            <a:ext cx="14274571"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99D8931F-D228-2C01-9DA9-568461D3CFDF}"/>
              </a:ext>
            </a:extLst>
          </p:cNvPr>
          <p:cNvSpPr txBox="1"/>
          <p:nvPr/>
        </p:nvSpPr>
        <p:spPr>
          <a:xfrm>
            <a:off x="972305" y="4400407"/>
            <a:ext cx="1810363" cy="867930"/>
          </a:xfrm>
          <a:prstGeom prst="rect">
            <a:avLst/>
          </a:prstGeom>
          <a:noFill/>
        </p:spPr>
        <p:txBody>
          <a:bodyPr wrap="square" rtlCol="0">
            <a:spAutoFit/>
          </a:bodyPr>
          <a:lstStyle/>
          <a:p>
            <a:pPr algn="ctr"/>
            <a:r>
              <a:rPr lang="mn-MN" sz="1680" b="1">
                <a:latin typeface="Mogul Helios" pitchFamily="2" charset="0"/>
                <a:cs typeface="Times New Roman" panose="02020603050405020304" pitchFamily="18" charset="0"/>
              </a:rPr>
              <a:t>Татан төвлөрүүлсэн дүн</a:t>
            </a:r>
            <a:endParaRPr lang="en-US" sz="1680" b="1">
              <a:latin typeface="Mogul Helios" pitchFamily="2" charset="0"/>
              <a:cs typeface="Times New Roman" panose="02020603050405020304" pitchFamily="18" charset="0"/>
            </a:endParaRPr>
          </a:p>
        </p:txBody>
      </p:sp>
      <p:pic>
        <p:nvPicPr>
          <p:cNvPr id="82" name="Picture 3" descr="Logo, company name&#10;&#10;Description automatically generated">
            <a:extLst>
              <a:ext uri="{FF2B5EF4-FFF2-40B4-BE49-F238E27FC236}">
                <a16:creationId xmlns:a16="http://schemas.microsoft.com/office/drawing/2014/main" id="{3465929D-3E32-87B5-3A91-2DF70FCBFF41}"/>
              </a:ext>
            </a:extLst>
          </p:cNvPr>
          <p:cNvPicPr>
            <a:picLocks noChangeAspect="1"/>
          </p:cNvPicPr>
          <p:nvPr/>
        </p:nvPicPr>
        <p:blipFill>
          <a:blip r:embed="rId9"/>
          <a:stretch>
            <a:fillRect/>
          </a:stretch>
        </p:blipFill>
        <p:spPr>
          <a:xfrm>
            <a:off x="5137782" y="1255331"/>
            <a:ext cx="1078367" cy="826512"/>
          </a:xfrm>
          <a:prstGeom prst="rect">
            <a:avLst/>
          </a:prstGeom>
        </p:spPr>
      </p:pic>
      <p:sp>
        <p:nvSpPr>
          <p:cNvPr id="83" name="TextBox 82">
            <a:extLst>
              <a:ext uri="{FF2B5EF4-FFF2-40B4-BE49-F238E27FC236}">
                <a16:creationId xmlns:a16="http://schemas.microsoft.com/office/drawing/2014/main" id="{D72CE8C2-82BA-50F9-3AD9-FB6246051F52}"/>
              </a:ext>
            </a:extLst>
          </p:cNvPr>
          <p:cNvSpPr txBox="1"/>
          <p:nvPr/>
        </p:nvSpPr>
        <p:spPr>
          <a:xfrm>
            <a:off x="11524859" y="3603938"/>
            <a:ext cx="1805367" cy="650943"/>
          </a:xfrm>
          <a:prstGeom prst="rect">
            <a:avLst/>
          </a:prstGeom>
          <a:noFill/>
        </p:spPr>
        <p:txBody>
          <a:bodyPr rot="0" spcFirstLastPara="0" vertOverflow="overflow" horzOverflow="overflow" vert="horz" wrap="square" lIns="96008" tIns="48004" rIns="96008" bIns="48004" numCol="1" spcCol="0" rtlCol="0" fromWordArt="0" anchor="t" anchorCtr="0" forceAA="0" compatLnSpc="1">
            <a:prstTxWarp prst="textNoShape">
              <a:avLst/>
            </a:prstTxWarp>
            <a:spAutoFit/>
          </a:bodyPr>
          <a:lstStyle>
            <a:defPPr>
              <a:defRPr lang="en-US"/>
            </a:defPPr>
            <a:lvl1pPr algn="just">
              <a:defRPr sz="1500">
                <a:latin typeface="Times New Roman" panose="02020603050405020304" pitchFamily="18" charset="0"/>
                <a:ea typeface="+mn-lt"/>
                <a:cs typeface="Times New Roman" panose="02020603050405020304" pitchFamily="18" charset="0"/>
              </a:defRPr>
            </a:lvl1pPr>
          </a:lstStyle>
          <a:p>
            <a:pPr algn="ctr"/>
            <a:r>
              <a:rPr lang="mn-MN" sz="1800">
                <a:latin typeface="Mogul Helios" pitchFamily="2" charset="0"/>
              </a:rPr>
              <a:t>2023.05.18-2022.05.23</a:t>
            </a:r>
          </a:p>
        </p:txBody>
      </p:sp>
      <p:sp>
        <p:nvSpPr>
          <p:cNvPr id="84" name="TextBox 83">
            <a:extLst>
              <a:ext uri="{FF2B5EF4-FFF2-40B4-BE49-F238E27FC236}">
                <a16:creationId xmlns:a16="http://schemas.microsoft.com/office/drawing/2014/main" id="{3D40400A-365D-3B4C-D7F1-62426BA3926A}"/>
              </a:ext>
            </a:extLst>
          </p:cNvPr>
          <p:cNvSpPr txBox="1"/>
          <p:nvPr/>
        </p:nvSpPr>
        <p:spPr>
          <a:xfrm>
            <a:off x="9443732" y="3640431"/>
            <a:ext cx="1542832" cy="650943"/>
          </a:xfrm>
          <a:prstGeom prst="rect">
            <a:avLst/>
          </a:prstGeom>
          <a:noFill/>
        </p:spPr>
        <p:txBody>
          <a:bodyPr rot="0" spcFirstLastPara="0" vertOverflow="overflow" horzOverflow="overflow" vert="horz" wrap="square" lIns="96008" tIns="48004" rIns="96008" bIns="48004" numCol="1" spcCol="0" rtlCol="0" fromWordArt="0" anchor="t" anchorCtr="0" forceAA="0" compatLnSpc="1">
            <a:prstTxWarp prst="textNoShape">
              <a:avLst/>
            </a:prstTxWarp>
            <a:spAutoFit/>
          </a:bodyPr>
          <a:lstStyle>
            <a:defPPr>
              <a:defRPr lang="en-US"/>
            </a:defPPr>
            <a:lvl1pPr algn="just">
              <a:defRPr sz="1500">
                <a:latin typeface="Times New Roman" panose="02020603050405020304" pitchFamily="18" charset="0"/>
                <a:ea typeface="+mn-lt"/>
                <a:cs typeface="Times New Roman" panose="02020603050405020304" pitchFamily="18" charset="0"/>
              </a:defRPr>
            </a:lvl1pPr>
          </a:lstStyle>
          <a:p>
            <a:pPr algn="ctr"/>
            <a:r>
              <a:rPr lang="mn-MN" sz="1800">
                <a:latin typeface="Mogul Helios" pitchFamily="2" charset="0"/>
              </a:rPr>
              <a:t>2023.04.13-2022.04.19</a:t>
            </a:r>
          </a:p>
        </p:txBody>
      </p:sp>
      <p:sp>
        <p:nvSpPr>
          <p:cNvPr id="85" name="TextBox 84">
            <a:extLst>
              <a:ext uri="{FF2B5EF4-FFF2-40B4-BE49-F238E27FC236}">
                <a16:creationId xmlns:a16="http://schemas.microsoft.com/office/drawing/2014/main" id="{04CCFE4B-ABA7-4069-7AEA-DE0777423BCD}"/>
              </a:ext>
            </a:extLst>
          </p:cNvPr>
          <p:cNvSpPr txBox="1"/>
          <p:nvPr/>
        </p:nvSpPr>
        <p:spPr>
          <a:xfrm>
            <a:off x="11731180" y="2227547"/>
            <a:ext cx="1392726" cy="1204941"/>
          </a:xfrm>
          <a:prstGeom prst="rect">
            <a:avLst/>
          </a:prstGeom>
          <a:noFill/>
        </p:spPr>
        <p:txBody>
          <a:bodyPr rot="0" spcFirstLastPara="0" vertOverflow="overflow" horzOverflow="overflow" vert="horz" wrap="square" lIns="96008" tIns="48004" rIns="96008" bIns="48004" numCol="1" spcCol="0" rtlCol="0" fromWordArt="0" anchor="t" anchorCtr="0" forceAA="0" compatLnSpc="1">
            <a:prstTxWarp prst="textNoShape">
              <a:avLst/>
            </a:prstTxWarp>
            <a:spAutoFit/>
          </a:bodyPr>
          <a:lstStyle>
            <a:defPPr>
              <a:defRPr lang="en-US"/>
            </a:defPPr>
            <a:lvl1pPr algn="just">
              <a:defRPr sz="1500">
                <a:latin typeface="Times New Roman" panose="02020603050405020304" pitchFamily="18" charset="0"/>
                <a:cs typeface="Times New Roman" panose="02020603050405020304" pitchFamily="18" charset="0"/>
              </a:defRPr>
            </a:lvl1pPr>
          </a:lstStyle>
          <a:p>
            <a:pPr algn="ctr"/>
            <a:r>
              <a:rPr lang="mn-MN" sz="1800">
                <a:latin typeface="Mogul Helios" pitchFamily="2" charset="0"/>
              </a:rPr>
              <a:t>2023.05.12-ны өдрийн 180 дугаар тогтоол</a:t>
            </a:r>
            <a:endParaRPr lang="en-US" sz="1800">
              <a:latin typeface="Mogul Helios" pitchFamily="2" charset="0"/>
            </a:endParaRPr>
          </a:p>
        </p:txBody>
      </p:sp>
      <p:pic>
        <p:nvPicPr>
          <p:cNvPr id="86" name="Picture 12" descr="XacBank">
            <a:extLst>
              <a:ext uri="{FF2B5EF4-FFF2-40B4-BE49-F238E27FC236}">
                <a16:creationId xmlns:a16="http://schemas.microsoft.com/office/drawing/2014/main" id="{AC576DA2-F792-A8CC-7DC6-F8A7DA402AF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884305" y="1429000"/>
            <a:ext cx="1029439" cy="555897"/>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6" descr="Trade and Development Bank of Mongolia (TDBM) | Green Climate Fund">
            <a:extLst>
              <a:ext uri="{FF2B5EF4-FFF2-40B4-BE49-F238E27FC236}">
                <a16:creationId xmlns:a16="http://schemas.microsoft.com/office/drawing/2014/main" id="{A8BAE812-991E-F3E0-C245-7F7790AC4C9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539030" y="1437180"/>
            <a:ext cx="1588872" cy="577898"/>
          </a:xfrm>
          <a:prstGeom prst="rect">
            <a:avLst/>
          </a:prstGeom>
          <a:noFill/>
          <a:extLst>
            <a:ext uri="{909E8E84-426E-40DD-AFC4-6F175D3DCCD1}">
              <a14:hiddenFill xmlns:a14="http://schemas.microsoft.com/office/drawing/2010/main">
                <a:solidFill>
                  <a:srgbClr val="FFFFFF"/>
                </a:solidFill>
              </a14:hiddenFill>
            </a:ext>
          </a:extLst>
        </p:spPr>
      </p:pic>
      <p:sp>
        <p:nvSpPr>
          <p:cNvPr id="88" name="TextBox 87">
            <a:extLst>
              <a:ext uri="{FF2B5EF4-FFF2-40B4-BE49-F238E27FC236}">
                <a16:creationId xmlns:a16="http://schemas.microsoft.com/office/drawing/2014/main" id="{FEF20BE7-23CA-2CA7-F6F6-9D7D39B1FAAB}"/>
              </a:ext>
            </a:extLst>
          </p:cNvPr>
          <p:cNvSpPr txBox="1"/>
          <p:nvPr/>
        </p:nvSpPr>
        <p:spPr>
          <a:xfrm>
            <a:off x="13705217" y="2187866"/>
            <a:ext cx="1392726" cy="1204941"/>
          </a:xfrm>
          <a:prstGeom prst="rect">
            <a:avLst/>
          </a:prstGeom>
          <a:noFill/>
        </p:spPr>
        <p:txBody>
          <a:bodyPr rot="0" spcFirstLastPara="0" vertOverflow="overflow" horzOverflow="overflow" vert="horz" wrap="square" lIns="96008" tIns="48004" rIns="96008" bIns="48004" numCol="1" spcCol="0" rtlCol="0" fromWordArt="0" anchor="t" anchorCtr="0" forceAA="0" compatLnSpc="1">
            <a:prstTxWarp prst="textNoShape">
              <a:avLst/>
            </a:prstTxWarp>
            <a:spAutoFit/>
          </a:bodyPr>
          <a:lstStyle>
            <a:defPPr>
              <a:defRPr lang="en-US"/>
            </a:defPPr>
            <a:lvl1pPr algn="just">
              <a:defRPr sz="1500">
                <a:latin typeface="Times New Roman" panose="02020603050405020304" pitchFamily="18" charset="0"/>
                <a:cs typeface="Times New Roman" panose="02020603050405020304" pitchFamily="18" charset="0"/>
              </a:defRPr>
            </a:lvl1pPr>
          </a:lstStyle>
          <a:p>
            <a:pPr algn="ctr"/>
            <a:r>
              <a:rPr lang="mn-MN" sz="1800">
                <a:latin typeface="Mogul Helios" pitchFamily="2" charset="0"/>
              </a:rPr>
              <a:t>2022.05.12-ны өдрийн 179 дүгээр тогтоол</a:t>
            </a:r>
            <a:endParaRPr lang="en-US" sz="1800">
              <a:latin typeface="Mogul Helios" pitchFamily="2" charset="0"/>
            </a:endParaRPr>
          </a:p>
        </p:txBody>
      </p:sp>
      <p:sp>
        <p:nvSpPr>
          <p:cNvPr id="89" name="TextBox 88">
            <a:extLst>
              <a:ext uri="{FF2B5EF4-FFF2-40B4-BE49-F238E27FC236}">
                <a16:creationId xmlns:a16="http://schemas.microsoft.com/office/drawing/2014/main" id="{9F674BFF-9E9F-BA69-2341-82C40DF1E246}"/>
              </a:ext>
            </a:extLst>
          </p:cNvPr>
          <p:cNvSpPr txBox="1"/>
          <p:nvPr/>
        </p:nvSpPr>
        <p:spPr>
          <a:xfrm>
            <a:off x="13479492" y="3672831"/>
            <a:ext cx="1805367" cy="650943"/>
          </a:xfrm>
          <a:prstGeom prst="rect">
            <a:avLst/>
          </a:prstGeom>
          <a:noFill/>
        </p:spPr>
        <p:txBody>
          <a:bodyPr rot="0" spcFirstLastPara="0" vertOverflow="overflow" horzOverflow="overflow" vert="horz" wrap="square" lIns="96008" tIns="48004" rIns="96008" bIns="48004" numCol="1" spcCol="0" rtlCol="0" fromWordArt="0" anchor="t" anchorCtr="0" forceAA="0" compatLnSpc="1">
            <a:prstTxWarp prst="textNoShape">
              <a:avLst/>
            </a:prstTxWarp>
            <a:spAutoFit/>
          </a:bodyPr>
          <a:lstStyle>
            <a:defPPr>
              <a:defRPr lang="en-US"/>
            </a:defPPr>
            <a:lvl1pPr algn="just">
              <a:defRPr sz="1500">
                <a:latin typeface="Times New Roman" panose="02020603050405020304" pitchFamily="18" charset="0"/>
                <a:ea typeface="+mn-lt"/>
                <a:cs typeface="Times New Roman" panose="02020603050405020304" pitchFamily="18" charset="0"/>
              </a:defRPr>
            </a:lvl1pPr>
          </a:lstStyle>
          <a:p>
            <a:pPr algn="ctr"/>
            <a:r>
              <a:rPr lang="mn-MN" sz="1800">
                <a:latin typeface="Mogul Helios" pitchFamily="2" charset="0"/>
              </a:rPr>
              <a:t>2023.05.29-2023.06.05</a:t>
            </a:r>
          </a:p>
        </p:txBody>
      </p:sp>
      <p:sp>
        <p:nvSpPr>
          <p:cNvPr id="90" name="TextBox 89">
            <a:extLst>
              <a:ext uri="{FF2B5EF4-FFF2-40B4-BE49-F238E27FC236}">
                <a16:creationId xmlns:a16="http://schemas.microsoft.com/office/drawing/2014/main" id="{5EA98CC4-EE92-9AD9-E7D8-68D6ABB6CC40}"/>
              </a:ext>
            </a:extLst>
          </p:cNvPr>
          <p:cNvSpPr txBox="1"/>
          <p:nvPr/>
        </p:nvSpPr>
        <p:spPr>
          <a:xfrm>
            <a:off x="9293046" y="4516075"/>
            <a:ext cx="1844203" cy="650943"/>
          </a:xfrm>
          <a:prstGeom prst="rect">
            <a:avLst/>
          </a:prstGeom>
          <a:noFill/>
        </p:spPr>
        <p:txBody>
          <a:bodyPr rot="0" spcFirstLastPara="0" vertOverflow="overflow" horzOverflow="overflow" vert="horz" wrap="square" lIns="96008" tIns="48004" rIns="96008" bIns="48004" numCol="1" spcCol="0" rtlCol="0" fromWordArt="0" anchor="t" anchorCtr="0" forceAA="0" compatLnSpc="1">
            <a:prstTxWarp prst="textNoShape">
              <a:avLst/>
            </a:prstTxWarp>
            <a:spAutoFit/>
          </a:bodyPr>
          <a:lstStyle>
            <a:defPPr>
              <a:defRPr lang="en-US"/>
            </a:defPPr>
            <a:lvl1pPr algn="just">
              <a:defRPr sz="1600" i="1">
                <a:solidFill>
                  <a:schemeClr val="accent1">
                    <a:lumMod val="50000"/>
                  </a:schemeClr>
                </a:solidFill>
                <a:latin typeface="Times New Roman" panose="02020603050405020304" pitchFamily="18" charset="0"/>
                <a:cs typeface="Times New Roman" panose="02020603050405020304" pitchFamily="18" charset="0"/>
              </a:defRPr>
            </a:lvl1pPr>
          </a:lstStyle>
          <a:p>
            <a:pPr algn="ctr"/>
            <a:r>
              <a:rPr lang="en-US" sz="1800" i="0">
                <a:solidFill>
                  <a:schemeClr val="tx1"/>
                </a:solidFill>
                <a:latin typeface="Mogul Helios" pitchFamily="2" charset="0"/>
              </a:rPr>
              <a:t>183</a:t>
            </a:r>
            <a:r>
              <a:rPr lang="mn-MN" sz="1800" i="0">
                <a:solidFill>
                  <a:schemeClr val="tx1"/>
                </a:solidFill>
                <a:latin typeface="Mogul Helios" pitchFamily="2" charset="0"/>
              </a:rPr>
              <a:t>.</a:t>
            </a:r>
            <a:r>
              <a:rPr lang="en-US" sz="1800" i="0">
                <a:solidFill>
                  <a:schemeClr val="tx1"/>
                </a:solidFill>
                <a:latin typeface="Mogul Helios" pitchFamily="2" charset="0"/>
              </a:rPr>
              <a:t>3</a:t>
            </a:r>
            <a:r>
              <a:rPr lang="mn-MN" sz="1800" i="0">
                <a:solidFill>
                  <a:schemeClr val="tx1"/>
                </a:solidFill>
                <a:latin typeface="Mogul Helios" pitchFamily="2" charset="0"/>
              </a:rPr>
              <a:t> тэрбум төгрөг</a:t>
            </a:r>
            <a:endParaRPr lang="en-US" sz="1800" i="0">
              <a:solidFill>
                <a:schemeClr val="tx1"/>
              </a:solidFill>
              <a:latin typeface="Mogul Helios" pitchFamily="2" charset="0"/>
            </a:endParaRPr>
          </a:p>
        </p:txBody>
      </p:sp>
      <p:sp>
        <p:nvSpPr>
          <p:cNvPr id="91" name="TextBox 90">
            <a:extLst>
              <a:ext uri="{FF2B5EF4-FFF2-40B4-BE49-F238E27FC236}">
                <a16:creationId xmlns:a16="http://schemas.microsoft.com/office/drawing/2014/main" id="{7F32AAEC-08DE-0AF2-D219-A1A2E37A8B00}"/>
              </a:ext>
            </a:extLst>
          </p:cNvPr>
          <p:cNvSpPr txBox="1"/>
          <p:nvPr/>
        </p:nvSpPr>
        <p:spPr>
          <a:xfrm>
            <a:off x="11745350" y="4514012"/>
            <a:ext cx="1584876" cy="650943"/>
          </a:xfrm>
          <a:prstGeom prst="rect">
            <a:avLst/>
          </a:prstGeom>
          <a:noFill/>
        </p:spPr>
        <p:txBody>
          <a:bodyPr rot="0" spcFirstLastPara="0" vertOverflow="overflow" horzOverflow="overflow" vert="horz" wrap="square" lIns="96008" tIns="48004" rIns="96008" bIns="48004" numCol="1" spcCol="0" rtlCol="0" fromWordArt="0" anchor="t" anchorCtr="0" forceAA="0" compatLnSpc="1">
            <a:prstTxWarp prst="textNoShape">
              <a:avLst/>
            </a:prstTxWarp>
            <a:spAutoFit/>
          </a:bodyPr>
          <a:lstStyle>
            <a:defPPr>
              <a:defRPr lang="en-US"/>
            </a:defPPr>
            <a:lvl1pPr algn="just">
              <a:defRPr sz="1600" i="1">
                <a:solidFill>
                  <a:schemeClr val="accent1">
                    <a:lumMod val="50000"/>
                  </a:schemeClr>
                </a:solidFill>
                <a:latin typeface="Times New Roman" panose="02020603050405020304" pitchFamily="18" charset="0"/>
                <a:cs typeface="Times New Roman" panose="02020603050405020304" pitchFamily="18" charset="0"/>
              </a:defRPr>
            </a:lvl1pPr>
          </a:lstStyle>
          <a:p>
            <a:pPr algn="ctr"/>
            <a:r>
              <a:rPr lang="en-US" sz="1800" i="0">
                <a:solidFill>
                  <a:schemeClr val="tx1"/>
                </a:solidFill>
                <a:latin typeface="Mogul Helios" pitchFamily="2" charset="0"/>
              </a:rPr>
              <a:t>83</a:t>
            </a:r>
            <a:r>
              <a:rPr lang="mn-MN" sz="1800" i="0">
                <a:solidFill>
                  <a:schemeClr val="tx1"/>
                </a:solidFill>
                <a:latin typeface="Mogul Helios" pitchFamily="2" charset="0"/>
              </a:rPr>
              <a:t>.</a:t>
            </a:r>
            <a:r>
              <a:rPr lang="en-US" sz="1800" i="0">
                <a:solidFill>
                  <a:schemeClr val="tx1"/>
                </a:solidFill>
                <a:latin typeface="Mogul Helios" pitchFamily="2" charset="0"/>
              </a:rPr>
              <a:t>49</a:t>
            </a:r>
            <a:r>
              <a:rPr lang="mn-MN" sz="1800" i="0">
                <a:solidFill>
                  <a:schemeClr val="tx1"/>
                </a:solidFill>
                <a:latin typeface="Mogul Helios" pitchFamily="2" charset="0"/>
              </a:rPr>
              <a:t> тэрбум төгрөг</a:t>
            </a:r>
            <a:endParaRPr lang="en-US" sz="1800" i="0">
              <a:solidFill>
                <a:schemeClr val="tx1"/>
              </a:solidFill>
              <a:latin typeface="Mogul Helios" pitchFamily="2" charset="0"/>
            </a:endParaRPr>
          </a:p>
        </p:txBody>
      </p:sp>
      <p:sp>
        <p:nvSpPr>
          <p:cNvPr id="92" name="TextBox 91">
            <a:extLst>
              <a:ext uri="{FF2B5EF4-FFF2-40B4-BE49-F238E27FC236}">
                <a16:creationId xmlns:a16="http://schemas.microsoft.com/office/drawing/2014/main" id="{199B147A-D712-A19F-7FE3-E519FC697481}"/>
              </a:ext>
            </a:extLst>
          </p:cNvPr>
          <p:cNvSpPr txBox="1"/>
          <p:nvPr/>
        </p:nvSpPr>
        <p:spPr>
          <a:xfrm>
            <a:off x="13627236" y="4521878"/>
            <a:ext cx="1584876" cy="650943"/>
          </a:xfrm>
          <a:prstGeom prst="rect">
            <a:avLst/>
          </a:prstGeom>
          <a:noFill/>
        </p:spPr>
        <p:txBody>
          <a:bodyPr rot="0" spcFirstLastPara="0" vertOverflow="overflow" horzOverflow="overflow" vert="horz" wrap="square" lIns="96008" tIns="48004" rIns="96008" bIns="48004" numCol="1" spcCol="0" rtlCol="0" fromWordArt="0" anchor="t" anchorCtr="0" forceAA="0" compatLnSpc="1">
            <a:prstTxWarp prst="textNoShape">
              <a:avLst/>
            </a:prstTxWarp>
            <a:spAutoFit/>
          </a:bodyPr>
          <a:lstStyle>
            <a:defPPr>
              <a:defRPr lang="en-US"/>
            </a:defPPr>
            <a:lvl1pPr algn="just">
              <a:defRPr sz="1600" i="1">
                <a:solidFill>
                  <a:schemeClr val="accent1">
                    <a:lumMod val="50000"/>
                  </a:schemeClr>
                </a:solidFill>
                <a:latin typeface="Times New Roman" panose="02020603050405020304" pitchFamily="18" charset="0"/>
                <a:cs typeface="Times New Roman" panose="02020603050405020304" pitchFamily="18" charset="0"/>
              </a:defRPr>
            </a:lvl1pPr>
          </a:lstStyle>
          <a:p>
            <a:pPr algn="ctr"/>
            <a:r>
              <a:rPr lang="en-US" sz="1800" i="0">
                <a:solidFill>
                  <a:schemeClr val="tx1"/>
                </a:solidFill>
                <a:latin typeface="Mogul Helios" pitchFamily="2" charset="0"/>
              </a:rPr>
              <a:t>35</a:t>
            </a:r>
            <a:r>
              <a:rPr lang="mn-MN" sz="1800" i="0">
                <a:solidFill>
                  <a:schemeClr val="tx1"/>
                </a:solidFill>
                <a:latin typeface="Mogul Helios" pitchFamily="2" charset="0"/>
              </a:rPr>
              <a:t>.</a:t>
            </a:r>
            <a:r>
              <a:rPr lang="en-US" sz="1800" i="0">
                <a:solidFill>
                  <a:schemeClr val="tx1"/>
                </a:solidFill>
                <a:latin typeface="Mogul Helios" pitchFamily="2" charset="0"/>
              </a:rPr>
              <a:t>67</a:t>
            </a:r>
            <a:r>
              <a:rPr lang="mn-MN" sz="1800" i="0">
                <a:solidFill>
                  <a:schemeClr val="tx1"/>
                </a:solidFill>
                <a:latin typeface="Mogul Helios" pitchFamily="2" charset="0"/>
              </a:rPr>
              <a:t> тэрбум төгрөг</a:t>
            </a:r>
            <a:endParaRPr lang="en-US" sz="1800" i="0">
              <a:solidFill>
                <a:schemeClr val="tx1"/>
              </a:solidFill>
              <a:latin typeface="Mogul Helios" pitchFamily="2" charset="0"/>
            </a:endParaRPr>
          </a:p>
        </p:txBody>
      </p:sp>
      <p:sp>
        <p:nvSpPr>
          <p:cNvPr id="22" name="TextBox 21">
            <a:extLst>
              <a:ext uri="{FF2B5EF4-FFF2-40B4-BE49-F238E27FC236}">
                <a16:creationId xmlns:a16="http://schemas.microsoft.com/office/drawing/2014/main" id="{78B028B6-9A1E-077A-C7B4-C5E4F2A1C9E8}"/>
              </a:ext>
            </a:extLst>
          </p:cNvPr>
          <p:cNvSpPr txBox="1"/>
          <p:nvPr/>
        </p:nvSpPr>
        <p:spPr>
          <a:xfrm>
            <a:off x="3049471" y="5890680"/>
            <a:ext cx="329225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latin typeface="Mogul Helios" pitchFamily="2" charset="0"/>
            </a:endParaRPr>
          </a:p>
        </p:txBody>
      </p:sp>
      <p:sp>
        <p:nvSpPr>
          <p:cNvPr id="23" name="TextBox 22">
            <a:extLst>
              <a:ext uri="{FF2B5EF4-FFF2-40B4-BE49-F238E27FC236}">
                <a16:creationId xmlns:a16="http://schemas.microsoft.com/office/drawing/2014/main" id="{C1C5B0A8-0753-48E6-646C-52955C635E4E}"/>
              </a:ext>
            </a:extLst>
          </p:cNvPr>
          <p:cNvSpPr txBox="1"/>
          <p:nvPr/>
        </p:nvSpPr>
        <p:spPr>
          <a:xfrm>
            <a:off x="4477720" y="5562024"/>
            <a:ext cx="10734392" cy="32644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just">
              <a:lnSpc>
                <a:spcPct val="107000"/>
              </a:lnSpc>
              <a:spcBef>
                <a:spcPts val="0"/>
              </a:spcBef>
              <a:spcAft>
                <a:spcPts val="0"/>
              </a:spcAft>
              <a:buFont typeface="Arial" panose="020B0604020202020204" pitchFamily="34" charset="0"/>
              <a:buChar char="•"/>
            </a:pPr>
            <a:r>
              <a:rPr lang="mn-MN" sz="2000">
                <a:effectLst/>
                <a:latin typeface="Mogul Helios" pitchFamily="2" charset="0"/>
                <a:ea typeface="Calibri" panose="020F0502020204030204" pitchFamily="34" charset="0"/>
                <a:cs typeface="Times New Roman" panose="02020603050405020304" pitchFamily="18" charset="0"/>
              </a:rPr>
              <a:t>Нийт </a:t>
            </a:r>
            <a:r>
              <a:rPr lang="mn-MN" sz="2000" b="1">
                <a:effectLst/>
                <a:latin typeface="Mogul Helios" pitchFamily="2" charset="0"/>
                <a:ea typeface="Calibri" panose="020F0502020204030204" pitchFamily="34" charset="0"/>
                <a:cs typeface="Times New Roman" panose="02020603050405020304" pitchFamily="18" charset="0"/>
              </a:rPr>
              <a:t>478.54 тэрбум төгрөгийг </a:t>
            </a:r>
            <a:r>
              <a:rPr lang="mn-MN" sz="2000">
                <a:effectLst/>
                <a:latin typeface="Mogul Helios" pitchFamily="2" charset="0"/>
                <a:ea typeface="Calibri" panose="020F0502020204030204" pitchFamily="34" charset="0"/>
                <a:cs typeface="Times New Roman" panose="02020603050405020304" pitchFamily="18" charset="0"/>
              </a:rPr>
              <a:t>олон нийтээс татан төвлөрүүлсэн. </a:t>
            </a:r>
            <a:endParaRPr lang="en-US" sz="2000">
              <a:effectLst/>
              <a:latin typeface="Mogul Helios" pitchFamily="2" charset="0"/>
              <a:ea typeface="Calibri" panose="020F0502020204030204" pitchFamily="34" charset="0"/>
              <a:cs typeface="Times New Roman" panose="02020603050405020304" pitchFamily="18" charset="0"/>
            </a:endParaRPr>
          </a:p>
          <a:p>
            <a:pPr marL="285750" marR="0" lvl="0" indent="-285750" algn="just">
              <a:lnSpc>
                <a:spcPct val="107000"/>
              </a:lnSpc>
              <a:spcBef>
                <a:spcPts val="0"/>
              </a:spcBef>
              <a:spcAft>
                <a:spcPts val="0"/>
              </a:spcAft>
              <a:buFont typeface="Arial" panose="020B0604020202020204" pitchFamily="34" charset="0"/>
              <a:buChar char="•"/>
            </a:pPr>
            <a:endParaRPr lang="en-US" sz="2000">
              <a:effectLst/>
              <a:latin typeface="Mogul Helios" pitchFamily="2" charset="0"/>
              <a:ea typeface="Calibri" panose="020F0502020204030204" pitchFamily="34" charset="0"/>
              <a:cs typeface="Times New Roman" panose="02020603050405020304" pitchFamily="18" charset="0"/>
            </a:endParaRPr>
          </a:p>
          <a:p>
            <a:pPr marL="285750" indent="-285750" algn="just">
              <a:lnSpc>
                <a:spcPct val="107000"/>
              </a:lnSpc>
              <a:buFont typeface="Arial" panose="020B0604020202020204" pitchFamily="34" charset="0"/>
              <a:buChar char="•"/>
            </a:pPr>
            <a:r>
              <a:rPr lang="mn-MN" sz="2000">
                <a:effectLst/>
                <a:latin typeface="Mogul Helios" pitchFamily="2" charset="0"/>
                <a:ea typeface="Calibri" panose="020F0502020204030204" pitchFamily="34" charset="0"/>
                <a:cs typeface="Times New Roman" panose="02020603050405020304" pitchFamily="18" charset="0"/>
              </a:rPr>
              <a:t>Банкууд </a:t>
            </a:r>
            <a:r>
              <a:rPr lang="en-US" sz="2000">
                <a:effectLst/>
                <a:latin typeface="Mogul Helios" pitchFamily="2" charset="0"/>
                <a:ea typeface="Calibri" panose="020F0502020204030204" pitchFamily="34" charset="0"/>
                <a:cs typeface="Times New Roman" panose="02020603050405020304" pitchFamily="18" charset="0"/>
              </a:rPr>
              <a:t>IPO </a:t>
            </a:r>
            <a:r>
              <a:rPr lang="mn-MN" sz="2000">
                <a:effectLst/>
                <a:latin typeface="Mogul Helios" pitchFamily="2" charset="0"/>
                <a:ea typeface="Calibri" panose="020F0502020204030204" pitchFamily="34" charset="0"/>
                <a:cs typeface="Times New Roman" panose="02020603050405020304" pitchFamily="18" charset="0"/>
              </a:rPr>
              <a:t>хийснээр </a:t>
            </a:r>
            <a:r>
              <a:rPr lang="mn-MN" sz="2000" b="1">
                <a:effectLst/>
                <a:latin typeface="Mogul Helios" pitchFamily="2" charset="0"/>
                <a:ea typeface="Calibri" panose="020F0502020204030204" pitchFamily="34" charset="0"/>
                <a:cs typeface="Times New Roman" panose="02020603050405020304" pitchFamily="18" charset="0"/>
              </a:rPr>
              <a:t>зах зээлийн үнэлгээ 5.86* их наяд төгрөгөөр нэмэгдсэн.</a:t>
            </a:r>
            <a:r>
              <a:rPr lang="en-US" sz="2000" b="1">
                <a:effectLst/>
                <a:latin typeface="Mogul Helios" pitchFamily="2" charset="0"/>
                <a:ea typeface="Calibri" panose="020F0502020204030204" pitchFamily="34" charset="0"/>
                <a:cs typeface="Times New Roman" panose="02020603050405020304" pitchFamily="18" charset="0"/>
              </a:rPr>
              <a:t> </a:t>
            </a:r>
            <a:endParaRPr lang="mn-MN" sz="2000" b="1">
              <a:effectLst/>
              <a:latin typeface="Mogul Helios" pitchFamily="2" charset="0"/>
              <a:ea typeface="Calibri" panose="020F0502020204030204" pitchFamily="34" charset="0"/>
              <a:cs typeface="Times New Roman" panose="02020603050405020304" pitchFamily="18" charset="0"/>
            </a:endParaRPr>
          </a:p>
          <a:p>
            <a:pPr algn="just">
              <a:lnSpc>
                <a:spcPct val="107000"/>
              </a:lnSpc>
            </a:pPr>
            <a:r>
              <a:rPr lang="mn-MN" sz="1400" i="1">
                <a:effectLst/>
                <a:latin typeface="Mogul Helios" pitchFamily="2" charset="0"/>
                <a:ea typeface="Calibri" panose="020F0502020204030204" pitchFamily="34" charset="0"/>
                <a:cs typeface="Times New Roman" panose="02020603050405020304" pitchFamily="18" charset="0"/>
              </a:rPr>
              <a:t>       *</a:t>
            </a:r>
            <a:r>
              <a:rPr lang="en-US" sz="1400" i="1">
                <a:effectLst/>
                <a:latin typeface="Mogul Helios" pitchFamily="2" charset="0"/>
                <a:ea typeface="Calibri" panose="020F0502020204030204" pitchFamily="34" charset="0"/>
                <a:cs typeface="Times New Roman" panose="02020603050405020304" pitchFamily="18" charset="0"/>
              </a:rPr>
              <a:t>IPO </a:t>
            </a:r>
            <a:r>
              <a:rPr lang="mn-MN" sz="1400" i="1">
                <a:effectLst/>
                <a:latin typeface="Mogul Helios" pitchFamily="2" charset="0"/>
                <a:ea typeface="Calibri" panose="020F0502020204030204" pitchFamily="34" charset="0"/>
                <a:cs typeface="Times New Roman" panose="02020603050405020304" pitchFamily="18" charset="0"/>
              </a:rPr>
              <a:t>хийсэн дүнгээс тооцсон.</a:t>
            </a:r>
            <a:endParaRPr lang="en-US" sz="2000">
              <a:effectLst/>
              <a:latin typeface="Mogul Helios" pitchFamily="2" charset="0"/>
              <a:ea typeface="Calibri" panose="020F0502020204030204" pitchFamily="34" charset="0"/>
              <a:cs typeface="Times New Roman" panose="02020603050405020304" pitchFamily="18" charset="0"/>
            </a:endParaRPr>
          </a:p>
          <a:p>
            <a:pPr marL="285750" marR="0" lvl="0" indent="-285750" algn="just">
              <a:lnSpc>
                <a:spcPct val="107000"/>
              </a:lnSpc>
              <a:spcBef>
                <a:spcPts val="0"/>
              </a:spcBef>
              <a:spcAft>
                <a:spcPts val="0"/>
              </a:spcAft>
              <a:buFont typeface="Arial" panose="020B0604020202020204" pitchFamily="34" charset="0"/>
              <a:buChar char="•"/>
            </a:pPr>
            <a:endParaRPr lang="mn-MN" sz="2000">
              <a:effectLst/>
              <a:latin typeface="Mogul Helios" pitchFamily="2" charset="0"/>
              <a:ea typeface="Calibri" panose="020F0502020204030204" pitchFamily="34" charset="0"/>
              <a:cs typeface="Times New Roman" panose="02020603050405020304" pitchFamily="18" charset="0"/>
            </a:endParaRPr>
          </a:p>
          <a:p>
            <a:pPr marL="285750" marR="0" lvl="0" indent="-285750" algn="just">
              <a:lnSpc>
                <a:spcPct val="107000"/>
              </a:lnSpc>
              <a:spcBef>
                <a:spcPts val="0"/>
              </a:spcBef>
              <a:spcAft>
                <a:spcPts val="0"/>
              </a:spcAft>
              <a:buFont typeface="Arial" panose="020B0604020202020204" pitchFamily="34" charset="0"/>
              <a:buChar char="•"/>
            </a:pPr>
            <a:r>
              <a:rPr lang="mn-MN" sz="2000">
                <a:effectLst/>
                <a:latin typeface="Mogul Helios" pitchFamily="2" charset="0"/>
                <a:ea typeface="Calibri" panose="020F0502020204030204" pitchFamily="34" charset="0"/>
                <a:cs typeface="Times New Roman" panose="02020603050405020304" pitchFamily="18" charset="0"/>
              </a:rPr>
              <a:t>6 банкны </a:t>
            </a:r>
            <a:r>
              <a:rPr lang="en-US" sz="2000">
                <a:effectLst/>
                <a:latin typeface="Mogul Helios" pitchFamily="2" charset="0"/>
                <a:ea typeface="Calibri" panose="020F0502020204030204" pitchFamily="34" charset="0"/>
                <a:cs typeface="Times New Roman" panose="02020603050405020304" pitchFamily="18" charset="0"/>
              </a:rPr>
              <a:t>IPO-</a:t>
            </a:r>
            <a:r>
              <a:rPr lang="mn-MN" sz="2000">
                <a:effectLst/>
                <a:latin typeface="Mogul Helios" pitchFamily="2" charset="0"/>
                <a:ea typeface="Calibri" panose="020F0502020204030204" pitchFamily="34" charset="0"/>
                <a:cs typeface="Times New Roman" panose="02020603050405020304" pitchFamily="18" charset="0"/>
              </a:rPr>
              <a:t>д нийт давтагдсан тоогоор</a:t>
            </a:r>
            <a:r>
              <a:rPr lang="mn-MN" sz="2000" b="1">
                <a:effectLst/>
                <a:latin typeface="Mogul Helios" pitchFamily="2" charset="0"/>
                <a:ea typeface="Calibri" panose="020F0502020204030204" pitchFamily="34" charset="0"/>
                <a:cs typeface="Times New Roman" panose="02020603050405020304" pitchFamily="18" charset="0"/>
              </a:rPr>
              <a:t> 72 мянга гаруй хөрөнгө оруулагчид оролцсон.</a:t>
            </a:r>
          </a:p>
          <a:p>
            <a:pPr marR="0" lvl="0" algn="just">
              <a:lnSpc>
                <a:spcPct val="107000"/>
              </a:lnSpc>
              <a:spcBef>
                <a:spcPts val="0"/>
              </a:spcBef>
              <a:spcAft>
                <a:spcPts val="0"/>
              </a:spcAft>
            </a:pPr>
            <a:endParaRPr lang="mn-MN" sz="2000" b="1">
              <a:latin typeface="Mogul Helios" pitchFamily="2" charset="0"/>
              <a:ea typeface="Calibri" panose="020F0502020204030204" pitchFamily="34" charset="0"/>
              <a:cs typeface="Times New Roman" panose="02020603050405020304" pitchFamily="18" charset="0"/>
            </a:endParaRPr>
          </a:p>
          <a:p>
            <a:pPr marL="285750" marR="0" lvl="0" indent="-285750" algn="just">
              <a:lnSpc>
                <a:spcPct val="107000"/>
              </a:lnSpc>
              <a:spcBef>
                <a:spcPts val="0"/>
              </a:spcBef>
              <a:spcAft>
                <a:spcPts val="0"/>
              </a:spcAft>
              <a:buFont typeface="Arial" panose="020B0604020202020204" pitchFamily="34" charset="0"/>
              <a:buChar char="•"/>
            </a:pPr>
            <a:r>
              <a:rPr lang="mn-MN" sz="2000">
                <a:effectLst/>
                <a:latin typeface="Mogul Helios" pitchFamily="2" charset="0"/>
                <a:ea typeface="Calibri" panose="020F0502020204030204" pitchFamily="34" charset="0"/>
                <a:cs typeface="Times New Roman" panose="02020603050405020304" pitchFamily="18" charset="0"/>
              </a:rPr>
              <a:t>20 хувийн хязгаарлалтыг хангахтай холбоотойгоор төлөвлөгөөнд тусгагдсаны дагуу </a:t>
            </a:r>
            <a:r>
              <a:rPr lang="mn-MN" sz="2000" b="1">
                <a:effectLst/>
                <a:latin typeface="Mogul Helios" pitchFamily="2" charset="0"/>
                <a:ea typeface="Calibri" panose="020F0502020204030204" pitchFamily="34" charset="0"/>
                <a:cs typeface="Times New Roman" panose="02020603050405020304" pitchFamily="18" charset="0"/>
              </a:rPr>
              <a:t>2.6 их наяд төгрөгийн арилжаа хийгдэхээр</a:t>
            </a:r>
            <a:r>
              <a:rPr lang="mn-MN" sz="2000">
                <a:effectLst/>
                <a:latin typeface="Mogul Helios" pitchFamily="2" charset="0"/>
                <a:ea typeface="Calibri" panose="020F0502020204030204" pitchFamily="34" charset="0"/>
                <a:cs typeface="Times New Roman" panose="02020603050405020304" pitchFamily="18" charset="0"/>
              </a:rPr>
              <a:t> хүлээгдэж байна.</a:t>
            </a:r>
          </a:p>
          <a:p>
            <a:pPr marL="285750" marR="0" lvl="0" indent="-285750" algn="just">
              <a:lnSpc>
                <a:spcPct val="107000"/>
              </a:lnSpc>
              <a:spcBef>
                <a:spcPts val="0"/>
              </a:spcBef>
              <a:spcAft>
                <a:spcPts val="0"/>
              </a:spcAft>
              <a:buFont typeface="Arial" panose="020B0604020202020204" pitchFamily="34" charset="0"/>
              <a:buChar char="•"/>
            </a:pPr>
            <a:endParaRPr lang="mn-MN" sz="2000" b="1">
              <a:latin typeface="Mogul Helios" pitchFamily="2" charset="0"/>
              <a:ea typeface="Calibri" panose="020F0502020204030204" pitchFamily="34" charset="0"/>
              <a:cs typeface="Times New Roman" panose="02020603050405020304" pitchFamily="18" charset="0"/>
            </a:endParaRPr>
          </a:p>
        </p:txBody>
      </p:sp>
      <p:pic>
        <p:nvPicPr>
          <p:cNvPr id="24" name="Graphic 23" descr="Money outline">
            <a:extLst>
              <a:ext uri="{FF2B5EF4-FFF2-40B4-BE49-F238E27FC236}">
                <a16:creationId xmlns:a16="http://schemas.microsoft.com/office/drawing/2014/main" id="{4B13AF4A-E1DD-CDA7-1C91-9F83C345B26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296065" y="5409304"/>
            <a:ext cx="836445" cy="696949"/>
          </a:xfrm>
          <a:prstGeom prst="rect">
            <a:avLst/>
          </a:prstGeom>
        </p:spPr>
      </p:pic>
      <p:pic>
        <p:nvPicPr>
          <p:cNvPr id="25" name="Graphic 24" descr="Bar graph with upward trend with solid fill">
            <a:extLst>
              <a:ext uri="{FF2B5EF4-FFF2-40B4-BE49-F238E27FC236}">
                <a16:creationId xmlns:a16="http://schemas.microsoft.com/office/drawing/2014/main" id="{AA977617-37D2-4F74-9BB2-1C06BC491CA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281139" y="6087295"/>
            <a:ext cx="866296" cy="721821"/>
          </a:xfrm>
          <a:prstGeom prst="rect">
            <a:avLst/>
          </a:prstGeom>
        </p:spPr>
      </p:pic>
      <p:pic>
        <p:nvPicPr>
          <p:cNvPr id="26" name="Graphic 25" descr="Group with solid fill">
            <a:extLst>
              <a:ext uri="{FF2B5EF4-FFF2-40B4-BE49-F238E27FC236}">
                <a16:creationId xmlns:a16="http://schemas.microsoft.com/office/drawing/2014/main" id="{93E794F5-628A-B561-780D-34A890B4B9B0}"/>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300752" y="6901811"/>
            <a:ext cx="866296" cy="721821"/>
          </a:xfrm>
          <a:prstGeom prst="rect">
            <a:avLst/>
          </a:prstGeom>
        </p:spPr>
      </p:pic>
      <p:sp>
        <p:nvSpPr>
          <p:cNvPr id="28" name="TextBox 27">
            <a:extLst>
              <a:ext uri="{FF2B5EF4-FFF2-40B4-BE49-F238E27FC236}">
                <a16:creationId xmlns:a16="http://schemas.microsoft.com/office/drawing/2014/main" id="{5372E7C5-25EA-16CF-2BC1-75E5366E233C}"/>
              </a:ext>
            </a:extLst>
          </p:cNvPr>
          <p:cNvSpPr txBox="1"/>
          <p:nvPr/>
        </p:nvSpPr>
        <p:spPr>
          <a:xfrm>
            <a:off x="900063" y="5891229"/>
            <a:ext cx="1738884" cy="1264642"/>
          </a:xfrm>
          <a:prstGeom prst="rect">
            <a:avLst/>
          </a:prstGeom>
          <a:noFill/>
        </p:spPr>
        <p:txBody>
          <a:bodyPr wrap="square">
            <a:spAutoFit/>
          </a:bodyPr>
          <a:lstStyle/>
          <a:p>
            <a:pPr marR="0" lvl="0">
              <a:lnSpc>
                <a:spcPct val="107000"/>
              </a:lnSpc>
              <a:spcBef>
                <a:spcPts val="0"/>
              </a:spcBef>
              <a:spcAft>
                <a:spcPts val="0"/>
              </a:spcAft>
            </a:pPr>
            <a:r>
              <a:rPr lang="mn-MN" sz="1800" b="1">
                <a:effectLst/>
                <a:latin typeface="Mogul Helios" pitchFamily="2" charset="0"/>
                <a:ea typeface="Calibri" panose="020F0502020204030204" pitchFamily="34" charset="0"/>
                <a:cs typeface="Times New Roman" panose="02020603050405020304" pitchFamily="18" charset="0"/>
              </a:rPr>
              <a:t>НИЙТ IPO ХИЙСЭН 6 БАНКНЫ ХУВЬД:</a:t>
            </a:r>
            <a:endParaRPr lang="en-US" sz="1800" b="1">
              <a:effectLst/>
              <a:latin typeface="Mogul Helios" pitchFamily="2" charset="0"/>
              <a:ea typeface="Calibri" panose="020F0502020204030204" pitchFamily="34" charset="0"/>
              <a:cs typeface="Times New Roman" panose="02020603050405020304" pitchFamily="18" charset="0"/>
            </a:endParaRPr>
          </a:p>
        </p:txBody>
      </p:sp>
      <p:cxnSp>
        <p:nvCxnSpPr>
          <p:cNvPr id="30" name="Straight Connector 29">
            <a:extLst>
              <a:ext uri="{FF2B5EF4-FFF2-40B4-BE49-F238E27FC236}">
                <a16:creationId xmlns:a16="http://schemas.microsoft.com/office/drawing/2014/main" id="{BA93C009-5975-762F-5823-A71B0AE03DC3}"/>
              </a:ext>
            </a:extLst>
          </p:cNvPr>
          <p:cNvCxnSpPr>
            <a:cxnSpLocks/>
          </p:cNvCxnSpPr>
          <p:nvPr/>
        </p:nvCxnSpPr>
        <p:spPr>
          <a:xfrm flipH="1">
            <a:off x="1106538" y="5288771"/>
            <a:ext cx="1999756" cy="3351992"/>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Graphic 5" descr="Upward trend outline">
            <a:extLst>
              <a:ext uri="{FF2B5EF4-FFF2-40B4-BE49-F238E27FC236}">
                <a16:creationId xmlns:a16="http://schemas.microsoft.com/office/drawing/2014/main" id="{B99E43B8-0303-AD32-34F1-8DC0094F4766}"/>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327003" y="7716327"/>
            <a:ext cx="820432" cy="721820"/>
          </a:xfrm>
          <a:prstGeom prst="rect">
            <a:avLst/>
          </a:prstGeom>
        </p:spPr>
      </p:pic>
      <p:pic>
        <p:nvPicPr>
          <p:cNvPr id="64" name="Picture 63">
            <a:extLst>
              <a:ext uri="{FF2B5EF4-FFF2-40B4-BE49-F238E27FC236}">
                <a16:creationId xmlns:a16="http://schemas.microsoft.com/office/drawing/2014/main" id="{F9C0FA6B-1758-42AC-9B1A-CC1C8B1B33E9}"/>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29724" y="106830"/>
            <a:ext cx="2409507" cy="894094"/>
          </a:xfrm>
          <a:prstGeom prst="rect">
            <a:avLst/>
          </a:prstGeom>
        </p:spPr>
      </p:pic>
    </p:spTree>
    <p:extLst>
      <p:ext uri="{BB962C8B-B14F-4D97-AF65-F5344CB8AC3E}">
        <p14:creationId xmlns:p14="http://schemas.microsoft.com/office/powerpoint/2010/main" val="3509867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3" name="Picture 2" descr="2560x1440 Blue Digital Art Squares 1440P Resolution Wallpaper, HD Abstract  4K Wallpapers, Images, Photos and Background - Wallpapers Den">
            <a:extLst>
              <a:ext uri="{FF2B5EF4-FFF2-40B4-BE49-F238E27FC236}">
                <a16:creationId xmlns:a16="http://schemas.microsoft.com/office/drawing/2014/main" id="{CD4A7D38-D290-4143-A004-5DE4D47B6B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b="73446"/>
          <a:stretch/>
        </p:blipFill>
        <p:spPr bwMode="auto">
          <a:xfrm>
            <a:off x="0" y="-32981"/>
            <a:ext cx="16559213" cy="1248872"/>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48">
            <a:extLst>
              <a:ext uri="{FF2B5EF4-FFF2-40B4-BE49-F238E27FC236}">
                <a16:creationId xmlns:a16="http://schemas.microsoft.com/office/drawing/2014/main" id="{ECC7895C-A04B-4C84-BB16-A2F8CFA2CEBC}"/>
              </a:ext>
            </a:extLst>
          </p:cNvPr>
          <p:cNvSpPr/>
          <p:nvPr/>
        </p:nvSpPr>
        <p:spPr>
          <a:xfrm>
            <a:off x="0" y="-56349"/>
            <a:ext cx="16559212" cy="1274743"/>
          </a:xfrm>
          <a:prstGeom prst="rect">
            <a:avLst/>
          </a:prstGeom>
          <a:gradFill>
            <a:gsLst>
              <a:gs pos="82000">
                <a:srgbClr val="002060">
                  <a:alpha val="50000"/>
                </a:srgbClr>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68">
              <a:solidFill>
                <a:schemeClr val="tx1"/>
              </a:solidFill>
              <a:latin typeface="Mogul Helios" pitchFamily="2" charset="0"/>
            </a:endParaRPr>
          </a:p>
        </p:txBody>
      </p:sp>
      <p:grpSp>
        <p:nvGrpSpPr>
          <p:cNvPr id="62" name="Group 61">
            <a:extLst>
              <a:ext uri="{FF2B5EF4-FFF2-40B4-BE49-F238E27FC236}">
                <a16:creationId xmlns:a16="http://schemas.microsoft.com/office/drawing/2014/main" id="{9419E22C-BBF0-43F5-A1CE-ABD108B26549}"/>
              </a:ext>
            </a:extLst>
          </p:cNvPr>
          <p:cNvGrpSpPr/>
          <p:nvPr/>
        </p:nvGrpSpPr>
        <p:grpSpPr>
          <a:xfrm>
            <a:off x="15467878" y="56536"/>
            <a:ext cx="766291" cy="991862"/>
            <a:chOff x="10911257" y="-82064"/>
            <a:chExt cx="1271225" cy="1052275"/>
          </a:xfrm>
        </p:grpSpPr>
        <p:pic>
          <p:nvPicPr>
            <p:cNvPr id="66" name="Picture 65">
              <a:extLst>
                <a:ext uri="{FF2B5EF4-FFF2-40B4-BE49-F238E27FC236}">
                  <a16:creationId xmlns:a16="http://schemas.microsoft.com/office/drawing/2014/main" id="{DD33F788-A904-4306-91F6-1461039728E6}"/>
                </a:ext>
              </a:extLst>
            </p:cNvPr>
            <p:cNvPicPr>
              <a:picLocks noChangeAspect="1"/>
            </p:cNvPicPr>
            <p:nvPr/>
          </p:nvPicPr>
          <p:blipFill rotWithShape="1">
            <a:blip r:embed="rId4">
              <a:biLevel thresh="25000"/>
            </a:blip>
            <a:srcRect t="37472" b="29972"/>
            <a:stretch/>
          </p:blipFill>
          <p:spPr>
            <a:xfrm>
              <a:off x="11261614" y="86233"/>
              <a:ext cx="646232" cy="833612"/>
            </a:xfrm>
            <a:prstGeom prst="rect">
              <a:avLst/>
            </a:prstGeom>
          </p:spPr>
        </p:pic>
        <p:pic>
          <p:nvPicPr>
            <p:cNvPr id="67" name="Picture 66">
              <a:extLst>
                <a:ext uri="{FF2B5EF4-FFF2-40B4-BE49-F238E27FC236}">
                  <a16:creationId xmlns:a16="http://schemas.microsoft.com/office/drawing/2014/main" id="{6709F3B2-0CC8-43D5-9D93-5AC241872ED1}"/>
                </a:ext>
              </a:extLst>
            </p:cNvPr>
            <p:cNvPicPr>
              <a:picLocks noChangeAspect="1"/>
            </p:cNvPicPr>
            <p:nvPr/>
          </p:nvPicPr>
          <p:blipFill rotWithShape="1">
            <a:blip r:embed="rId4">
              <a:biLevel thresh="25000"/>
            </a:blip>
            <a:srcRect t="70123" b="6572"/>
            <a:stretch/>
          </p:blipFill>
          <p:spPr>
            <a:xfrm>
              <a:off x="11536250" y="73384"/>
              <a:ext cx="646232" cy="596757"/>
            </a:xfrm>
            <a:prstGeom prst="rect">
              <a:avLst/>
            </a:prstGeom>
          </p:spPr>
        </p:pic>
        <p:grpSp>
          <p:nvGrpSpPr>
            <p:cNvPr id="68" name="Group 67">
              <a:extLst>
                <a:ext uri="{FF2B5EF4-FFF2-40B4-BE49-F238E27FC236}">
                  <a16:creationId xmlns:a16="http://schemas.microsoft.com/office/drawing/2014/main" id="{9BA5FB15-9D14-468D-A207-9D7484785840}"/>
                </a:ext>
              </a:extLst>
            </p:cNvPr>
            <p:cNvGrpSpPr/>
            <p:nvPr/>
          </p:nvGrpSpPr>
          <p:grpSpPr>
            <a:xfrm>
              <a:off x="10911257" y="-82064"/>
              <a:ext cx="646232" cy="1052275"/>
              <a:chOff x="10798957" y="-82064"/>
              <a:chExt cx="646232" cy="1052275"/>
            </a:xfrm>
          </p:grpSpPr>
          <p:pic>
            <p:nvPicPr>
              <p:cNvPr id="69" name="Picture 68">
                <a:extLst>
                  <a:ext uri="{FF2B5EF4-FFF2-40B4-BE49-F238E27FC236}">
                    <a16:creationId xmlns:a16="http://schemas.microsoft.com/office/drawing/2014/main" id="{AEBB1C90-FFC9-4D18-80AA-18EE55ABA4A8}"/>
                  </a:ext>
                </a:extLst>
              </p:cNvPr>
              <p:cNvPicPr>
                <a:picLocks noChangeAspect="1"/>
              </p:cNvPicPr>
              <p:nvPr/>
            </p:nvPicPr>
            <p:blipFill rotWithShape="1">
              <a:blip r:embed="rId5">
                <a:biLevel thresh="25000"/>
              </a:blip>
              <a:srcRect b="81203"/>
              <a:stretch/>
            </p:blipFill>
            <p:spPr>
              <a:xfrm>
                <a:off x="10798957" y="-82064"/>
                <a:ext cx="646232" cy="539743"/>
              </a:xfrm>
              <a:prstGeom prst="rect">
                <a:avLst/>
              </a:prstGeom>
            </p:spPr>
          </p:pic>
          <p:pic>
            <p:nvPicPr>
              <p:cNvPr id="70" name="Picture 69">
                <a:extLst>
                  <a:ext uri="{FF2B5EF4-FFF2-40B4-BE49-F238E27FC236}">
                    <a16:creationId xmlns:a16="http://schemas.microsoft.com/office/drawing/2014/main" id="{719CEAFF-E854-40FC-9E24-F07CA29FFA93}"/>
                  </a:ext>
                </a:extLst>
              </p:cNvPr>
              <p:cNvPicPr>
                <a:picLocks noChangeAspect="1"/>
              </p:cNvPicPr>
              <p:nvPr/>
            </p:nvPicPr>
            <p:blipFill rotWithShape="1">
              <a:blip r:embed="rId5">
                <a:biLevel thresh="25000"/>
              </a:blip>
              <a:srcRect t="17851" b="74874"/>
              <a:stretch/>
            </p:blipFill>
            <p:spPr>
              <a:xfrm>
                <a:off x="10798957" y="364716"/>
                <a:ext cx="646232" cy="208906"/>
              </a:xfrm>
              <a:prstGeom prst="rect">
                <a:avLst/>
              </a:prstGeom>
            </p:spPr>
          </p:pic>
          <p:pic>
            <p:nvPicPr>
              <p:cNvPr id="71" name="Picture 70">
                <a:extLst>
                  <a:ext uri="{FF2B5EF4-FFF2-40B4-BE49-F238E27FC236}">
                    <a16:creationId xmlns:a16="http://schemas.microsoft.com/office/drawing/2014/main" id="{D4CEEE16-04E3-4A7A-A162-6DAA8EA38F46}"/>
                  </a:ext>
                </a:extLst>
              </p:cNvPr>
              <p:cNvPicPr>
                <a:picLocks noChangeAspect="1"/>
              </p:cNvPicPr>
              <p:nvPr/>
            </p:nvPicPr>
            <p:blipFill rotWithShape="1">
              <a:blip r:embed="rId5">
                <a:biLevel thresh="25000"/>
              </a:blip>
              <a:srcRect t="26993" b="68607"/>
              <a:stretch/>
            </p:blipFill>
            <p:spPr>
              <a:xfrm>
                <a:off x="10798957" y="569041"/>
                <a:ext cx="646232" cy="126398"/>
              </a:xfrm>
              <a:prstGeom prst="rect">
                <a:avLst/>
              </a:prstGeom>
            </p:spPr>
          </p:pic>
          <p:pic>
            <p:nvPicPr>
              <p:cNvPr id="72" name="Picture 71">
                <a:extLst>
                  <a:ext uri="{FF2B5EF4-FFF2-40B4-BE49-F238E27FC236}">
                    <a16:creationId xmlns:a16="http://schemas.microsoft.com/office/drawing/2014/main" id="{27DE7829-0AFD-4764-9275-7B2EAD8CD502}"/>
                  </a:ext>
                </a:extLst>
              </p:cNvPr>
              <p:cNvPicPr>
                <a:picLocks noChangeAspect="1"/>
              </p:cNvPicPr>
              <p:nvPr/>
            </p:nvPicPr>
            <p:blipFill rotWithShape="1">
              <a:blip r:embed="rId5">
                <a:biLevel thresh="25000"/>
              </a:blip>
              <a:srcRect t="31096" b="59067"/>
              <a:stretch/>
            </p:blipFill>
            <p:spPr>
              <a:xfrm>
                <a:off x="10798957" y="687740"/>
                <a:ext cx="646232" cy="282471"/>
              </a:xfrm>
              <a:prstGeom prst="rect">
                <a:avLst/>
              </a:prstGeom>
            </p:spPr>
          </p:pic>
        </p:grpSp>
      </p:grpSp>
      <p:sp>
        <p:nvSpPr>
          <p:cNvPr id="275" name="Rectangle 274">
            <a:extLst>
              <a:ext uri="{FF2B5EF4-FFF2-40B4-BE49-F238E27FC236}">
                <a16:creationId xmlns:a16="http://schemas.microsoft.com/office/drawing/2014/main" id="{91E7E4A4-53A5-45F3-A29C-9A73E2F61FFE}"/>
              </a:ext>
            </a:extLst>
          </p:cNvPr>
          <p:cNvSpPr/>
          <p:nvPr/>
        </p:nvSpPr>
        <p:spPr>
          <a:xfrm>
            <a:off x="3105807" y="226191"/>
            <a:ext cx="9555389" cy="584775"/>
          </a:xfrm>
          <a:prstGeom prst="rect">
            <a:avLst/>
          </a:prstGeom>
        </p:spPr>
        <p:txBody>
          <a:bodyPr wrap="square" lIns="91440" tIns="45720" rIns="91440" bIns="45720" anchor="t">
            <a:spAutoFit/>
          </a:bodyPr>
          <a:lstStyle/>
          <a:p>
            <a:pPr algn="ctr"/>
            <a:r>
              <a:rPr lang="mn-MN" sz="3200" b="1" dirty="0">
                <a:solidFill>
                  <a:schemeClr val="bg1"/>
                </a:solidFill>
                <a:latin typeface="Mogul Helios" pitchFamily="2" charset="0"/>
                <a:cs typeface="Times New Roman"/>
              </a:rPr>
              <a:t>УУЛ УУРХАЙН БҮТЭЭГДЭХҮҮНИЙ БИРЖИЙН ТАЛААР</a:t>
            </a:r>
            <a:endParaRPr lang="mn-MN" sz="3200" b="1" dirty="0">
              <a:solidFill>
                <a:schemeClr val="bg1"/>
              </a:solidFill>
              <a:latin typeface="Mogul Helios" pitchFamily="2" charset="0"/>
              <a:cs typeface="Times New Roman" panose="02020603050405020304" pitchFamily="18" charset="0"/>
            </a:endParaRPr>
          </a:p>
        </p:txBody>
      </p:sp>
      <p:sp>
        <p:nvSpPr>
          <p:cNvPr id="2" name="object 2">
            <a:extLst>
              <a:ext uri="{FF2B5EF4-FFF2-40B4-BE49-F238E27FC236}">
                <a16:creationId xmlns:a16="http://schemas.microsoft.com/office/drawing/2014/main" id="{6BA821C6-03F1-5EC1-3EA3-EEF44BEBF6B2}"/>
              </a:ext>
            </a:extLst>
          </p:cNvPr>
          <p:cNvSpPr/>
          <p:nvPr/>
        </p:nvSpPr>
        <p:spPr>
          <a:xfrm>
            <a:off x="417689" y="1299889"/>
            <a:ext cx="6134149" cy="445640"/>
          </a:xfrm>
          <a:custGeom>
            <a:avLst/>
            <a:gdLst/>
            <a:ahLst/>
            <a:cxnLst/>
            <a:rect l="l" t="t" r="r" b="b"/>
            <a:pathLst>
              <a:path w="7769859" h="792480">
                <a:moveTo>
                  <a:pt x="7637272" y="0"/>
                </a:moveTo>
                <a:lnTo>
                  <a:pt x="132079" y="0"/>
                </a:lnTo>
                <a:lnTo>
                  <a:pt x="90331" y="6738"/>
                </a:lnTo>
                <a:lnTo>
                  <a:pt x="54073" y="25497"/>
                </a:lnTo>
                <a:lnTo>
                  <a:pt x="25482" y="54095"/>
                </a:lnTo>
                <a:lnTo>
                  <a:pt x="6733" y="90350"/>
                </a:lnTo>
                <a:lnTo>
                  <a:pt x="0" y="132079"/>
                </a:lnTo>
                <a:lnTo>
                  <a:pt x="0" y="660400"/>
                </a:lnTo>
                <a:lnTo>
                  <a:pt x="6733" y="702129"/>
                </a:lnTo>
                <a:lnTo>
                  <a:pt x="25482" y="738384"/>
                </a:lnTo>
                <a:lnTo>
                  <a:pt x="54073" y="766982"/>
                </a:lnTo>
                <a:lnTo>
                  <a:pt x="90331" y="785741"/>
                </a:lnTo>
                <a:lnTo>
                  <a:pt x="132079" y="792479"/>
                </a:lnTo>
                <a:lnTo>
                  <a:pt x="7637272" y="792479"/>
                </a:lnTo>
                <a:lnTo>
                  <a:pt x="7679001" y="785741"/>
                </a:lnTo>
                <a:lnTo>
                  <a:pt x="7715256" y="766982"/>
                </a:lnTo>
                <a:lnTo>
                  <a:pt x="7743854" y="738384"/>
                </a:lnTo>
                <a:lnTo>
                  <a:pt x="7762613" y="702129"/>
                </a:lnTo>
                <a:lnTo>
                  <a:pt x="7769352" y="660400"/>
                </a:lnTo>
                <a:lnTo>
                  <a:pt x="7769352" y="132079"/>
                </a:lnTo>
                <a:lnTo>
                  <a:pt x="7762613" y="90350"/>
                </a:lnTo>
                <a:lnTo>
                  <a:pt x="7743854" y="54095"/>
                </a:lnTo>
                <a:lnTo>
                  <a:pt x="7715256" y="25497"/>
                </a:lnTo>
                <a:lnTo>
                  <a:pt x="7679001" y="6738"/>
                </a:lnTo>
                <a:lnTo>
                  <a:pt x="7637272" y="0"/>
                </a:lnTo>
                <a:close/>
              </a:path>
            </a:pathLst>
          </a:custGeom>
          <a:solidFill>
            <a:srgbClr val="001F5F"/>
          </a:solidFill>
        </p:spPr>
        <p:txBody>
          <a:bodyPr wrap="square" lIns="0" tIns="0" rIns="0" bIns="0" rtlCol="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73273">
              <a:defRPr/>
            </a:pPr>
            <a:endParaRPr sz="1325" kern="0">
              <a:latin typeface="Mogul Helios" pitchFamily="2" charset="0"/>
              <a:cs typeface="Times New Roman"/>
            </a:endParaRPr>
          </a:p>
        </p:txBody>
      </p:sp>
      <p:sp>
        <p:nvSpPr>
          <p:cNvPr id="3" name="Rectangle 2">
            <a:extLst>
              <a:ext uri="{FF2B5EF4-FFF2-40B4-BE49-F238E27FC236}">
                <a16:creationId xmlns:a16="http://schemas.microsoft.com/office/drawing/2014/main" id="{45B99759-7EC8-3E00-57D6-BD25EF7D5764}"/>
              </a:ext>
            </a:extLst>
          </p:cNvPr>
          <p:cNvSpPr/>
          <p:nvPr/>
        </p:nvSpPr>
        <p:spPr>
          <a:xfrm>
            <a:off x="912258" y="1365336"/>
            <a:ext cx="7651483" cy="369332"/>
          </a:xfrm>
          <a:prstGeom prst="rect">
            <a:avLst/>
          </a:prstGeom>
        </p:spPr>
        <p:txBody>
          <a:bodyPr wrap="square">
            <a:spAutoFit/>
          </a:bodyPr>
          <a:lstStyle/>
          <a:p>
            <a:r>
              <a:rPr lang="mn-MN" b="1" dirty="0">
                <a:solidFill>
                  <a:schemeClr val="bg1"/>
                </a:solidFill>
                <a:latin typeface="Mogul Helios" pitchFamily="2" charset="0"/>
                <a:cs typeface="Times New Roman"/>
              </a:rPr>
              <a:t>Уул уурхайн бүтээгдэхүүний биржийн тухай хууль</a:t>
            </a:r>
            <a:endParaRPr lang="en-US" b="1" dirty="0">
              <a:solidFill>
                <a:schemeClr val="bg1"/>
              </a:solidFill>
              <a:latin typeface="Mogul Helios" pitchFamily="2" charset="0"/>
              <a:cs typeface="Times New Roman"/>
            </a:endParaRPr>
          </a:p>
        </p:txBody>
      </p:sp>
      <p:pic>
        <p:nvPicPr>
          <p:cNvPr id="20" name="Picture 2" descr="https://legalinfo.mn/storage/uploads/files/suld1.png">
            <a:extLst>
              <a:ext uri="{FF2B5EF4-FFF2-40B4-BE49-F238E27FC236}">
                <a16:creationId xmlns:a16="http://schemas.microsoft.com/office/drawing/2014/main" id="{B29CEEC1-EC32-DA5F-B924-239E8A1947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378" y="1904841"/>
            <a:ext cx="894085" cy="693077"/>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8ED3FC38-72E7-57D3-37D5-D57C1C662448}"/>
              </a:ext>
            </a:extLst>
          </p:cNvPr>
          <p:cNvSpPr/>
          <p:nvPr/>
        </p:nvSpPr>
        <p:spPr>
          <a:xfrm>
            <a:off x="1078775" y="1827024"/>
            <a:ext cx="5458972" cy="954803"/>
          </a:xfrm>
          <a:prstGeom prst="rect">
            <a:avLst/>
          </a:prstGeom>
        </p:spPr>
        <p:txBody>
          <a:bodyPr wrap="square" lIns="84825" tIns="42413" rIns="84825" bIns="42413" anchor="t">
            <a:spAutoFit/>
          </a:bodyPr>
          <a:lstStyle/>
          <a:p>
            <a:pPr marL="0" lvl="1" algn="just">
              <a:lnSpc>
                <a:spcPct val="107000"/>
              </a:lnSpc>
              <a:spcAft>
                <a:spcPts val="742"/>
              </a:spcAft>
            </a:pPr>
            <a:r>
              <a:rPr lang="mn" dirty="0">
                <a:latin typeface="Mogul Helios" pitchFamily="2" charset="0"/>
                <a:cs typeface="Times New Roman"/>
              </a:rPr>
              <a:t>Улсын Их Хурлаас 2022 оны 12 дугаар сарын 23-ны өдөр баталсан бөгөөд 2023 оны 6 дугаар сарын 30-ны өдрөөс хэрэгжиж эхэлсэн.</a:t>
            </a:r>
            <a:endParaRPr lang="mn-MN" i="1" dirty="0">
              <a:latin typeface="Mogul Helios" pitchFamily="2" charset="0"/>
              <a:cs typeface="Times New Roman"/>
            </a:endParaRPr>
          </a:p>
        </p:txBody>
      </p:sp>
      <p:sp>
        <p:nvSpPr>
          <p:cNvPr id="22" name="object 2">
            <a:extLst>
              <a:ext uri="{FF2B5EF4-FFF2-40B4-BE49-F238E27FC236}">
                <a16:creationId xmlns:a16="http://schemas.microsoft.com/office/drawing/2014/main" id="{65FD2EC9-A477-0089-5DC2-6EE1EB545916}"/>
              </a:ext>
            </a:extLst>
          </p:cNvPr>
          <p:cNvSpPr/>
          <p:nvPr/>
        </p:nvSpPr>
        <p:spPr>
          <a:xfrm>
            <a:off x="7149938" y="1289506"/>
            <a:ext cx="9180831" cy="446857"/>
          </a:xfrm>
          <a:custGeom>
            <a:avLst/>
            <a:gdLst/>
            <a:ahLst/>
            <a:cxnLst/>
            <a:rect l="l" t="t" r="r" b="b"/>
            <a:pathLst>
              <a:path w="7769859" h="792480">
                <a:moveTo>
                  <a:pt x="7637272" y="0"/>
                </a:moveTo>
                <a:lnTo>
                  <a:pt x="132079" y="0"/>
                </a:lnTo>
                <a:lnTo>
                  <a:pt x="90331" y="6738"/>
                </a:lnTo>
                <a:lnTo>
                  <a:pt x="54073" y="25497"/>
                </a:lnTo>
                <a:lnTo>
                  <a:pt x="25482" y="54095"/>
                </a:lnTo>
                <a:lnTo>
                  <a:pt x="6733" y="90350"/>
                </a:lnTo>
                <a:lnTo>
                  <a:pt x="0" y="132079"/>
                </a:lnTo>
                <a:lnTo>
                  <a:pt x="0" y="660400"/>
                </a:lnTo>
                <a:lnTo>
                  <a:pt x="6733" y="702129"/>
                </a:lnTo>
                <a:lnTo>
                  <a:pt x="25482" y="738384"/>
                </a:lnTo>
                <a:lnTo>
                  <a:pt x="54073" y="766982"/>
                </a:lnTo>
                <a:lnTo>
                  <a:pt x="90331" y="785741"/>
                </a:lnTo>
                <a:lnTo>
                  <a:pt x="132079" y="792479"/>
                </a:lnTo>
                <a:lnTo>
                  <a:pt x="7637272" y="792479"/>
                </a:lnTo>
                <a:lnTo>
                  <a:pt x="7679001" y="785741"/>
                </a:lnTo>
                <a:lnTo>
                  <a:pt x="7715256" y="766982"/>
                </a:lnTo>
                <a:lnTo>
                  <a:pt x="7743854" y="738384"/>
                </a:lnTo>
                <a:lnTo>
                  <a:pt x="7762613" y="702129"/>
                </a:lnTo>
                <a:lnTo>
                  <a:pt x="7769352" y="660400"/>
                </a:lnTo>
                <a:lnTo>
                  <a:pt x="7769352" y="132079"/>
                </a:lnTo>
                <a:lnTo>
                  <a:pt x="7762613" y="90350"/>
                </a:lnTo>
                <a:lnTo>
                  <a:pt x="7743854" y="54095"/>
                </a:lnTo>
                <a:lnTo>
                  <a:pt x="7715256" y="25497"/>
                </a:lnTo>
                <a:lnTo>
                  <a:pt x="7679001" y="6738"/>
                </a:lnTo>
                <a:lnTo>
                  <a:pt x="7637272" y="0"/>
                </a:lnTo>
                <a:close/>
              </a:path>
            </a:pathLst>
          </a:custGeom>
          <a:solidFill>
            <a:srgbClr val="001F5F"/>
          </a:solidFill>
        </p:spPr>
        <p:txBody>
          <a:bodyPr wrap="square" lIns="0" tIns="0" rIns="0" bIns="0" rtlCol="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endParaRPr kern="0">
              <a:latin typeface="Mogul Helios" pitchFamily="2" charset="0"/>
              <a:cs typeface="Times New Roman"/>
            </a:endParaRPr>
          </a:p>
        </p:txBody>
      </p:sp>
      <p:sp>
        <p:nvSpPr>
          <p:cNvPr id="23" name="Rectangle 22">
            <a:extLst>
              <a:ext uri="{FF2B5EF4-FFF2-40B4-BE49-F238E27FC236}">
                <a16:creationId xmlns:a16="http://schemas.microsoft.com/office/drawing/2014/main" id="{38802663-ECDE-3FA0-B2D1-DEAEE77892E1}"/>
              </a:ext>
            </a:extLst>
          </p:cNvPr>
          <p:cNvSpPr/>
          <p:nvPr/>
        </p:nvSpPr>
        <p:spPr>
          <a:xfrm>
            <a:off x="7589511" y="1305408"/>
            <a:ext cx="8302100" cy="369332"/>
          </a:xfrm>
          <a:prstGeom prst="rect">
            <a:avLst/>
          </a:prstGeom>
        </p:spPr>
        <p:txBody>
          <a:bodyPr wrap="square" lIns="91440" tIns="45720" rIns="91440" bIns="45720" anchor="t">
            <a:spAutoFit/>
          </a:bodyPr>
          <a:lstStyle/>
          <a:p>
            <a:pPr algn="ctr"/>
            <a:r>
              <a:rPr lang="mn-MN" b="1" dirty="0">
                <a:solidFill>
                  <a:schemeClr val="bg1"/>
                </a:solidFill>
                <a:latin typeface="Mogul Helios" pitchFamily="2" charset="0"/>
                <a:cs typeface="Times New Roman"/>
              </a:rPr>
              <a:t>Биржээр арилжаалах бүтээгдэхүүний нэр төрөл, ангилал</a:t>
            </a:r>
            <a:endParaRPr lang="en-US" b="1" dirty="0">
              <a:solidFill>
                <a:schemeClr val="bg1"/>
              </a:solidFill>
              <a:latin typeface="Mogul Helios" pitchFamily="2" charset="0"/>
              <a:cs typeface="Times New Roman"/>
            </a:endParaRPr>
          </a:p>
        </p:txBody>
      </p:sp>
      <p:sp>
        <p:nvSpPr>
          <p:cNvPr id="24" name="Rectangle 23">
            <a:extLst>
              <a:ext uri="{FF2B5EF4-FFF2-40B4-BE49-F238E27FC236}">
                <a16:creationId xmlns:a16="http://schemas.microsoft.com/office/drawing/2014/main" id="{41322BA9-8D12-FAAC-47C9-06FD7D353D2E}"/>
              </a:ext>
            </a:extLst>
          </p:cNvPr>
          <p:cNvSpPr/>
          <p:nvPr/>
        </p:nvSpPr>
        <p:spPr>
          <a:xfrm>
            <a:off x="7149938" y="1807942"/>
            <a:ext cx="9180831" cy="946755"/>
          </a:xfrm>
          <a:prstGeom prst="rect">
            <a:avLst/>
          </a:prstGeom>
        </p:spPr>
        <p:txBody>
          <a:bodyPr wrap="square" lIns="115210" tIns="57605" rIns="115210" bIns="57605" anchor="t">
            <a:spAutoFit/>
          </a:bodyPr>
          <a:lstStyle/>
          <a:p>
            <a:pPr lvl="0" algn="just">
              <a:lnSpc>
                <a:spcPct val="100000"/>
              </a:lnSpc>
              <a:spcBef>
                <a:spcPts val="600"/>
              </a:spcBef>
              <a:spcAft>
                <a:spcPts val="0"/>
              </a:spcAft>
              <a:buNone/>
            </a:pPr>
            <a:r>
              <a:rPr lang="mn-MN" b="0" i="0" u="none" strike="noStrike" noProof="0" dirty="0">
                <a:effectLst/>
                <a:latin typeface="Mogul Helios" pitchFamily="2" charset="0"/>
              </a:rPr>
              <a:t>Засгийн газрын 2023 оны 6 дугаар сарын 07-ны өдрийн 223 дугаар тогтоолын 1-д заасан ангилалд хамаарах бүтээгдэхүүнийг арилжаална.</a:t>
            </a:r>
            <a:endParaRPr lang="mn-MN" b="0" i="0" dirty="0">
              <a:effectLst/>
              <a:latin typeface="Mogul Helios" pitchFamily="2" charset="0"/>
              <a:cs typeface="Arial"/>
            </a:endParaRPr>
          </a:p>
          <a:p>
            <a:pPr algn="just">
              <a:lnSpc>
                <a:spcPct val="107000"/>
              </a:lnSpc>
              <a:spcAft>
                <a:spcPts val="1008"/>
              </a:spcAft>
            </a:pPr>
            <a:endParaRPr lang="mn-MN" i="1" dirty="0">
              <a:latin typeface="Mogul Helios" pitchFamily="2" charset="0"/>
              <a:cs typeface="Times New Roman"/>
            </a:endParaRPr>
          </a:p>
        </p:txBody>
      </p:sp>
      <p:graphicFrame>
        <p:nvGraphicFramePr>
          <p:cNvPr id="25" name="Table 24">
            <a:extLst>
              <a:ext uri="{FF2B5EF4-FFF2-40B4-BE49-F238E27FC236}">
                <a16:creationId xmlns:a16="http://schemas.microsoft.com/office/drawing/2014/main" id="{2FA3FDB4-8921-93A5-2464-445806E6EB90}"/>
              </a:ext>
            </a:extLst>
          </p:cNvPr>
          <p:cNvGraphicFramePr>
            <a:graphicFrameLocks noGrp="1"/>
          </p:cNvGraphicFramePr>
          <p:nvPr>
            <p:extLst>
              <p:ext uri="{D42A27DB-BD31-4B8C-83A1-F6EECF244321}">
                <p14:modId xmlns:p14="http://schemas.microsoft.com/office/powerpoint/2010/main" val="713007436"/>
              </p:ext>
            </p:extLst>
          </p:nvPr>
        </p:nvGraphicFramePr>
        <p:xfrm>
          <a:off x="7232544" y="2552154"/>
          <a:ext cx="9083191" cy="2160270"/>
        </p:xfrm>
        <a:graphic>
          <a:graphicData uri="http://schemas.openxmlformats.org/drawingml/2006/table">
            <a:tbl>
              <a:tblPr/>
              <a:tblGrid>
                <a:gridCol w="450604">
                  <a:extLst>
                    <a:ext uri="{9D8B030D-6E8A-4147-A177-3AD203B41FA5}">
                      <a16:colId xmlns:a16="http://schemas.microsoft.com/office/drawing/2014/main" val="823624514"/>
                    </a:ext>
                  </a:extLst>
                </a:gridCol>
                <a:gridCol w="2404439">
                  <a:extLst>
                    <a:ext uri="{9D8B030D-6E8A-4147-A177-3AD203B41FA5}">
                      <a16:colId xmlns:a16="http://schemas.microsoft.com/office/drawing/2014/main" val="107858463"/>
                    </a:ext>
                  </a:extLst>
                </a:gridCol>
                <a:gridCol w="2452756">
                  <a:extLst>
                    <a:ext uri="{9D8B030D-6E8A-4147-A177-3AD203B41FA5}">
                      <a16:colId xmlns:a16="http://schemas.microsoft.com/office/drawing/2014/main" val="1962433531"/>
                    </a:ext>
                  </a:extLst>
                </a:gridCol>
                <a:gridCol w="3775392">
                  <a:extLst>
                    <a:ext uri="{9D8B030D-6E8A-4147-A177-3AD203B41FA5}">
                      <a16:colId xmlns:a16="http://schemas.microsoft.com/office/drawing/2014/main" val="3054837053"/>
                    </a:ext>
                  </a:extLst>
                </a:gridCol>
              </a:tblGrid>
              <a:tr h="0">
                <a:tc>
                  <a:txBody>
                    <a:bodyPr/>
                    <a:lstStyle/>
                    <a:p>
                      <a:pPr algn="ctr" fontAlgn="t">
                        <a:spcBef>
                          <a:spcPts val="0"/>
                        </a:spcBef>
                        <a:spcAft>
                          <a:spcPts val="0"/>
                        </a:spcAft>
                      </a:pPr>
                      <a:r>
                        <a:rPr lang="en-US" sz="1400" b="1" dirty="0">
                          <a:solidFill>
                            <a:schemeClr val="bg1"/>
                          </a:solidFill>
                          <a:effectLst/>
                          <a:latin typeface="Times New Roman" panose="02020603050405020304" pitchFamily="18" charset="0"/>
                          <a:cs typeface="Times New Roman" panose="02020603050405020304" pitchFamily="18" charset="0"/>
                        </a:rPr>
                        <a:t>№</a:t>
                      </a:r>
                    </a:p>
                  </a:txBody>
                  <a:tcPr marL="63881" marR="63881" marT="47625" marB="4762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2060"/>
                    </a:solidFill>
                  </a:tcPr>
                </a:tc>
                <a:tc>
                  <a:txBody>
                    <a:bodyPr/>
                    <a:lstStyle/>
                    <a:p>
                      <a:pPr algn="just" fontAlgn="t">
                        <a:spcBef>
                          <a:spcPts val="0"/>
                        </a:spcBef>
                        <a:spcAft>
                          <a:spcPts val="0"/>
                        </a:spcAft>
                      </a:pPr>
                      <a:r>
                        <a:rPr lang="mn-MN" sz="1400" b="1" dirty="0">
                          <a:solidFill>
                            <a:schemeClr val="bg1"/>
                          </a:solidFill>
                          <a:effectLst/>
                          <a:latin typeface="Times New Roman" panose="02020603050405020304" pitchFamily="18" charset="0"/>
                          <a:cs typeface="Times New Roman" panose="02020603050405020304" pitchFamily="18" charset="0"/>
                        </a:rPr>
                        <a:t>Бүтээгдэхүүний нэр</a:t>
                      </a:r>
                    </a:p>
                  </a:txBody>
                  <a:tcPr marL="63881" marR="63881" marT="47625" marB="4762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2060"/>
                    </a:solidFill>
                  </a:tcPr>
                </a:tc>
                <a:tc>
                  <a:txBody>
                    <a:bodyPr/>
                    <a:lstStyle/>
                    <a:p>
                      <a:pPr algn="just" fontAlgn="t">
                        <a:spcBef>
                          <a:spcPts val="0"/>
                        </a:spcBef>
                        <a:spcAft>
                          <a:spcPts val="0"/>
                        </a:spcAft>
                      </a:pPr>
                      <a:r>
                        <a:rPr lang="mn-MN" sz="1400" b="1" dirty="0">
                          <a:solidFill>
                            <a:schemeClr val="bg1"/>
                          </a:solidFill>
                          <a:effectLst/>
                          <a:latin typeface="Times New Roman" panose="02020603050405020304" pitchFamily="18" charset="0"/>
                          <a:cs typeface="Times New Roman" panose="02020603050405020304" pitchFamily="18" charset="0"/>
                        </a:rPr>
                        <a:t>Төрөл</a:t>
                      </a:r>
                    </a:p>
                  </a:txBody>
                  <a:tcPr marL="63881" marR="63881" marT="47625" marB="4762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2060"/>
                    </a:solidFill>
                  </a:tcPr>
                </a:tc>
                <a:tc>
                  <a:txBody>
                    <a:bodyPr/>
                    <a:lstStyle/>
                    <a:p>
                      <a:pPr algn="just" fontAlgn="t">
                        <a:spcBef>
                          <a:spcPts val="0"/>
                        </a:spcBef>
                        <a:spcAft>
                          <a:spcPts val="0"/>
                        </a:spcAft>
                      </a:pPr>
                      <a:r>
                        <a:rPr lang="mn-MN" sz="1400" b="1" dirty="0">
                          <a:solidFill>
                            <a:schemeClr val="bg1"/>
                          </a:solidFill>
                          <a:effectLst/>
                          <a:latin typeface="Times New Roman" panose="02020603050405020304" pitchFamily="18" charset="0"/>
                          <a:cs typeface="Times New Roman" panose="02020603050405020304" pitchFamily="18" charset="0"/>
                        </a:rPr>
                        <a:t>Ангилал</a:t>
                      </a:r>
                    </a:p>
                  </a:txBody>
                  <a:tcPr marL="63881" marR="63881" marT="47625" marB="4762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050679184"/>
                  </a:ext>
                </a:extLst>
              </a:tr>
              <a:tr h="0">
                <a:tc rowSpan="2">
                  <a:txBody>
                    <a:bodyPr/>
                    <a:lstStyle/>
                    <a:p>
                      <a:pPr algn="ctr" fontAlgn="ctr">
                        <a:spcBef>
                          <a:spcPts val="0"/>
                        </a:spcBef>
                        <a:spcAft>
                          <a:spcPts val="0"/>
                        </a:spcAft>
                      </a:pPr>
                      <a:r>
                        <a:rPr lang="en-US" sz="1400" dirty="0">
                          <a:solidFill>
                            <a:schemeClr val="bg1"/>
                          </a:solidFill>
                          <a:effectLst/>
                          <a:latin typeface="Times New Roman" panose="02020603050405020304" pitchFamily="18" charset="0"/>
                          <a:cs typeface="Times New Roman" panose="02020603050405020304" pitchFamily="18" charset="0"/>
                        </a:rPr>
                        <a:t>1.</a:t>
                      </a:r>
                    </a:p>
                  </a:txBody>
                  <a:tcPr marL="63881" marR="63881" marT="47625" marB="476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2060"/>
                    </a:solidFill>
                  </a:tcPr>
                </a:tc>
                <a:tc rowSpan="2">
                  <a:txBody>
                    <a:bodyPr/>
                    <a:lstStyle/>
                    <a:p>
                      <a:pPr algn="just" fontAlgn="ctr">
                        <a:spcBef>
                          <a:spcPts val="0"/>
                        </a:spcBef>
                        <a:spcAft>
                          <a:spcPts val="0"/>
                        </a:spcAft>
                      </a:pPr>
                      <a:r>
                        <a:rPr lang="mn-MN" sz="1400">
                          <a:solidFill>
                            <a:schemeClr val="tx1"/>
                          </a:solidFill>
                          <a:effectLst/>
                          <a:latin typeface="Times New Roman" panose="02020603050405020304" pitchFamily="18" charset="0"/>
                          <a:cs typeface="Times New Roman" panose="02020603050405020304" pitchFamily="18" charset="0"/>
                        </a:rPr>
                        <a:t>Хайлуур жонш</a:t>
                      </a:r>
                    </a:p>
                  </a:txBody>
                  <a:tcPr marL="63881" marR="63881" marT="47625" marB="476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just" fontAlgn="t">
                        <a:spcBef>
                          <a:spcPts val="0"/>
                        </a:spcBef>
                        <a:spcAft>
                          <a:spcPts val="0"/>
                        </a:spcAft>
                      </a:pPr>
                      <a:r>
                        <a:rPr lang="mn-MN" sz="1400" dirty="0">
                          <a:solidFill>
                            <a:schemeClr val="tx1"/>
                          </a:solidFill>
                          <a:effectLst/>
                          <a:latin typeface="Times New Roman" panose="02020603050405020304" pitchFamily="18" charset="0"/>
                          <a:cs typeface="Times New Roman" panose="02020603050405020304" pitchFamily="18" charset="0"/>
                        </a:rPr>
                        <a:t>Хүдэр</a:t>
                      </a:r>
                    </a:p>
                  </a:txBody>
                  <a:tcPr marL="63881" marR="63881" marT="47625" marB="4762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rowSpan="6">
                  <a:txBody>
                    <a:bodyPr/>
                    <a:lstStyle/>
                    <a:p>
                      <a:pPr algn="just" fontAlgn="ctr">
                        <a:spcBef>
                          <a:spcPts val="0"/>
                        </a:spcBef>
                        <a:spcAft>
                          <a:spcPts val="0"/>
                        </a:spcAft>
                      </a:pPr>
                      <a:r>
                        <a:rPr lang="mn-MN" sz="1400" dirty="0">
                          <a:solidFill>
                            <a:schemeClr val="tx1"/>
                          </a:solidFill>
                          <a:effectLst/>
                          <a:latin typeface="Times New Roman" panose="02020603050405020304" pitchFamily="18" charset="0"/>
                          <a:cs typeface="Times New Roman" panose="02020603050405020304" pitchFamily="18" charset="0"/>
                        </a:rPr>
                        <a:t>Засгийн газрын 2011 оны 193 дугаар тогтоолын хавсралтын 2.2, 2.2</a:t>
                      </a:r>
                      <a:r>
                        <a:rPr lang="mn-MN" sz="1400" baseline="30000" dirty="0">
                          <a:solidFill>
                            <a:schemeClr val="tx1"/>
                          </a:solidFill>
                          <a:effectLst/>
                          <a:latin typeface="Times New Roman" panose="02020603050405020304" pitchFamily="18" charset="0"/>
                          <a:cs typeface="Times New Roman" panose="02020603050405020304" pitchFamily="18" charset="0"/>
                        </a:rPr>
                        <a:t>1</a:t>
                      </a:r>
                      <a:r>
                        <a:rPr lang="mn-MN" sz="1400" dirty="0">
                          <a:solidFill>
                            <a:schemeClr val="tx1"/>
                          </a:solidFill>
                          <a:effectLst/>
                          <a:latin typeface="Times New Roman" panose="02020603050405020304" pitchFamily="18" charset="0"/>
                          <a:cs typeface="Times New Roman" panose="02020603050405020304" pitchFamily="18" charset="0"/>
                        </a:rPr>
                        <a:t>, 2.4, 2.4</a:t>
                      </a:r>
                      <a:r>
                        <a:rPr lang="mn-MN" sz="1400" baseline="30000" dirty="0">
                          <a:solidFill>
                            <a:schemeClr val="tx1"/>
                          </a:solidFill>
                          <a:effectLst/>
                          <a:latin typeface="Times New Roman" panose="02020603050405020304" pitchFamily="18" charset="0"/>
                          <a:cs typeface="Times New Roman" panose="02020603050405020304" pitchFamily="18" charset="0"/>
                        </a:rPr>
                        <a:t>1</a:t>
                      </a:r>
                      <a:r>
                        <a:rPr lang="mn-MN" sz="1400" dirty="0">
                          <a:solidFill>
                            <a:schemeClr val="tx1"/>
                          </a:solidFill>
                          <a:effectLst/>
                          <a:latin typeface="Times New Roman" panose="02020603050405020304" pitchFamily="18" charset="0"/>
                          <a:cs typeface="Times New Roman" panose="02020603050405020304" pitchFamily="18" charset="0"/>
                        </a:rPr>
                        <a:t>-д заасан ангиллын дагуу тооцно.</a:t>
                      </a:r>
                    </a:p>
                  </a:txBody>
                  <a:tcPr marL="63881" marR="63881" marT="47625" marB="476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61043805"/>
                  </a:ext>
                </a:extLst>
              </a:tr>
              <a:tr h="0">
                <a:tc vMerge="1">
                  <a:txBody>
                    <a:bodyPr/>
                    <a:lstStyle/>
                    <a:p>
                      <a:endParaRPr lang="en-US"/>
                    </a:p>
                  </a:txBody>
                  <a:tcPr/>
                </a:tc>
                <a:tc vMerge="1">
                  <a:txBody>
                    <a:bodyPr/>
                    <a:lstStyle/>
                    <a:p>
                      <a:endParaRPr lang="en-US"/>
                    </a:p>
                  </a:txBody>
                  <a:tcPr/>
                </a:tc>
                <a:tc>
                  <a:txBody>
                    <a:bodyPr/>
                    <a:lstStyle/>
                    <a:p>
                      <a:pPr algn="just" fontAlgn="t">
                        <a:spcBef>
                          <a:spcPts val="0"/>
                        </a:spcBef>
                        <a:spcAft>
                          <a:spcPts val="0"/>
                        </a:spcAft>
                      </a:pPr>
                      <a:r>
                        <a:rPr lang="mn-MN" sz="1400" dirty="0">
                          <a:solidFill>
                            <a:schemeClr val="tx1"/>
                          </a:solidFill>
                          <a:effectLst/>
                          <a:latin typeface="Times New Roman" panose="02020603050405020304" pitchFamily="18" charset="0"/>
                          <a:cs typeface="Times New Roman" panose="02020603050405020304" pitchFamily="18" charset="0"/>
                        </a:rPr>
                        <a:t>Баяжмал</a:t>
                      </a:r>
                    </a:p>
                  </a:txBody>
                  <a:tcPr marL="63881" marR="63881" marT="47625" marB="4762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extLst>
                  <a:ext uri="{0D108BD9-81ED-4DB2-BD59-A6C34878D82A}">
                    <a16:rowId xmlns:a16="http://schemas.microsoft.com/office/drawing/2014/main" val="1820667439"/>
                  </a:ext>
                </a:extLst>
              </a:tr>
              <a:tr h="0">
                <a:tc rowSpan="2">
                  <a:txBody>
                    <a:bodyPr/>
                    <a:lstStyle/>
                    <a:p>
                      <a:pPr algn="ctr" fontAlgn="ctr">
                        <a:spcBef>
                          <a:spcPts val="0"/>
                        </a:spcBef>
                        <a:spcAft>
                          <a:spcPts val="0"/>
                        </a:spcAft>
                      </a:pPr>
                      <a:r>
                        <a:rPr lang="en-US" sz="1400" dirty="0">
                          <a:solidFill>
                            <a:schemeClr val="bg1"/>
                          </a:solidFill>
                          <a:effectLst/>
                          <a:latin typeface="Times New Roman" panose="02020603050405020304" pitchFamily="18" charset="0"/>
                          <a:cs typeface="Times New Roman" panose="02020603050405020304" pitchFamily="18" charset="0"/>
                        </a:rPr>
                        <a:t>2.</a:t>
                      </a:r>
                    </a:p>
                  </a:txBody>
                  <a:tcPr marL="63881" marR="63881" marT="47625" marB="476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2060"/>
                    </a:solidFill>
                  </a:tcPr>
                </a:tc>
                <a:tc rowSpan="2">
                  <a:txBody>
                    <a:bodyPr/>
                    <a:lstStyle/>
                    <a:p>
                      <a:pPr algn="just" fontAlgn="ctr">
                        <a:spcBef>
                          <a:spcPts val="0"/>
                        </a:spcBef>
                        <a:spcAft>
                          <a:spcPts val="0"/>
                        </a:spcAft>
                      </a:pPr>
                      <a:r>
                        <a:rPr lang="mn-MN" sz="1400" dirty="0">
                          <a:solidFill>
                            <a:schemeClr val="tx1"/>
                          </a:solidFill>
                          <a:effectLst/>
                          <a:latin typeface="Times New Roman" panose="02020603050405020304" pitchFamily="18" charset="0"/>
                          <a:cs typeface="Times New Roman" panose="02020603050405020304" pitchFamily="18" charset="0"/>
                        </a:rPr>
                        <a:t>Төмөр</a:t>
                      </a:r>
                    </a:p>
                  </a:txBody>
                  <a:tcPr marL="63881" marR="63881" marT="47625" marB="476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just" fontAlgn="t">
                        <a:spcBef>
                          <a:spcPts val="0"/>
                        </a:spcBef>
                        <a:spcAft>
                          <a:spcPts val="0"/>
                        </a:spcAft>
                      </a:pPr>
                      <a:r>
                        <a:rPr lang="mn-MN" sz="1400">
                          <a:solidFill>
                            <a:schemeClr val="tx1"/>
                          </a:solidFill>
                          <a:effectLst/>
                          <a:latin typeface="Times New Roman" panose="02020603050405020304" pitchFamily="18" charset="0"/>
                          <a:cs typeface="Times New Roman" panose="02020603050405020304" pitchFamily="18" charset="0"/>
                        </a:rPr>
                        <a:t>Хүдэр</a:t>
                      </a:r>
                    </a:p>
                  </a:txBody>
                  <a:tcPr marL="63881" marR="63881" marT="47625" marB="4762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extLst>
                  <a:ext uri="{0D108BD9-81ED-4DB2-BD59-A6C34878D82A}">
                    <a16:rowId xmlns:a16="http://schemas.microsoft.com/office/drawing/2014/main" val="920545198"/>
                  </a:ext>
                </a:extLst>
              </a:tr>
              <a:tr h="0">
                <a:tc vMerge="1">
                  <a:txBody>
                    <a:bodyPr/>
                    <a:lstStyle/>
                    <a:p>
                      <a:endParaRPr lang="en-US"/>
                    </a:p>
                  </a:txBody>
                  <a:tcPr/>
                </a:tc>
                <a:tc vMerge="1">
                  <a:txBody>
                    <a:bodyPr/>
                    <a:lstStyle/>
                    <a:p>
                      <a:endParaRPr lang="en-US"/>
                    </a:p>
                  </a:txBody>
                  <a:tcPr/>
                </a:tc>
                <a:tc>
                  <a:txBody>
                    <a:bodyPr/>
                    <a:lstStyle/>
                    <a:p>
                      <a:pPr algn="just" fontAlgn="t">
                        <a:spcBef>
                          <a:spcPts val="0"/>
                        </a:spcBef>
                        <a:spcAft>
                          <a:spcPts val="0"/>
                        </a:spcAft>
                      </a:pPr>
                      <a:r>
                        <a:rPr lang="mn-MN" sz="1400">
                          <a:solidFill>
                            <a:schemeClr val="tx1"/>
                          </a:solidFill>
                          <a:effectLst/>
                          <a:latin typeface="Times New Roman" panose="02020603050405020304" pitchFamily="18" charset="0"/>
                          <a:cs typeface="Times New Roman" panose="02020603050405020304" pitchFamily="18" charset="0"/>
                        </a:rPr>
                        <a:t>Баяжмал</a:t>
                      </a:r>
                    </a:p>
                  </a:txBody>
                  <a:tcPr marL="63881" marR="63881" marT="47625" marB="4762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extLst>
                  <a:ext uri="{0D108BD9-81ED-4DB2-BD59-A6C34878D82A}">
                    <a16:rowId xmlns:a16="http://schemas.microsoft.com/office/drawing/2014/main" val="2660953185"/>
                  </a:ext>
                </a:extLst>
              </a:tr>
              <a:tr h="0">
                <a:tc rowSpan="2">
                  <a:txBody>
                    <a:bodyPr/>
                    <a:lstStyle/>
                    <a:p>
                      <a:pPr algn="ctr" fontAlgn="t">
                        <a:spcBef>
                          <a:spcPts val="0"/>
                        </a:spcBef>
                        <a:spcAft>
                          <a:spcPts val="0"/>
                        </a:spcAft>
                      </a:pPr>
                      <a:r>
                        <a:rPr lang="en-US" sz="1400" dirty="0">
                          <a:solidFill>
                            <a:schemeClr val="bg1"/>
                          </a:solidFill>
                          <a:effectLst/>
                          <a:latin typeface="Times New Roman" panose="02020603050405020304" pitchFamily="18" charset="0"/>
                          <a:cs typeface="Times New Roman" panose="02020603050405020304" pitchFamily="18" charset="0"/>
                        </a:rPr>
                        <a:t>3.</a:t>
                      </a:r>
                    </a:p>
                  </a:txBody>
                  <a:tcPr marL="63881" marR="63881" marT="47625" marB="4762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2060"/>
                    </a:solidFill>
                  </a:tcPr>
                </a:tc>
                <a:tc rowSpan="2">
                  <a:txBody>
                    <a:bodyPr/>
                    <a:lstStyle/>
                    <a:p>
                      <a:pPr algn="just" fontAlgn="t">
                        <a:spcBef>
                          <a:spcPts val="0"/>
                        </a:spcBef>
                        <a:spcAft>
                          <a:spcPts val="0"/>
                        </a:spcAft>
                      </a:pPr>
                      <a:r>
                        <a:rPr lang="mn-MN" sz="1400" dirty="0">
                          <a:solidFill>
                            <a:schemeClr val="tx1"/>
                          </a:solidFill>
                          <a:effectLst/>
                          <a:latin typeface="Times New Roman" panose="02020603050405020304" pitchFamily="18" charset="0"/>
                          <a:cs typeface="Times New Roman" panose="02020603050405020304" pitchFamily="18" charset="0"/>
                        </a:rPr>
                        <a:t>Нүүрс</a:t>
                      </a:r>
                    </a:p>
                  </a:txBody>
                  <a:tcPr marL="63881" marR="63881" marT="47625" marB="4762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just" fontAlgn="t">
                        <a:spcBef>
                          <a:spcPts val="0"/>
                        </a:spcBef>
                        <a:spcAft>
                          <a:spcPts val="0"/>
                        </a:spcAft>
                      </a:pPr>
                      <a:r>
                        <a:rPr lang="mn-MN" sz="1400" dirty="0">
                          <a:solidFill>
                            <a:schemeClr val="tx1"/>
                          </a:solidFill>
                          <a:effectLst/>
                          <a:latin typeface="Times New Roman" panose="02020603050405020304" pitchFamily="18" charset="0"/>
                          <a:cs typeface="Times New Roman" panose="02020603050405020304" pitchFamily="18" charset="0"/>
                        </a:rPr>
                        <a:t>Боловсруулаагүй</a:t>
                      </a:r>
                    </a:p>
                  </a:txBody>
                  <a:tcPr marL="63881" marR="63881" marT="47625" marB="4762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extLst>
                  <a:ext uri="{0D108BD9-81ED-4DB2-BD59-A6C34878D82A}">
                    <a16:rowId xmlns:a16="http://schemas.microsoft.com/office/drawing/2014/main" val="2736542969"/>
                  </a:ext>
                </a:extLst>
              </a:tr>
              <a:tr h="0">
                <a:tc vMerge="1">
                  <a:txBody>
                    <a:bodyPr/>
                    <a:lstStyle/>
                    <a:p>
                      <a:endParaRPr lang="en-US"/>
                    </a:p>
                  </a:txBody>
                  <a:tcPr/>
                </a:tc>
                <a:tc vMerge="1">
                  <a:txBody>
                    <a:bodyPr/>
                    <a:lstStyle/>
                    <a:p>
                      <a:endParaRPr lang="en-US"/>
                    </a:p>
                  </a:txBody>
                  <a:tcPr/>
                </a:tc>
                <a:tc>
                  <a:txBody>
                    <a:bodyPr/>
                    <a:lstStyle/>
                    <a:p>
                      <a:pPr algn="just" fontAlgn="t">
                        <a:spcBef>
                          <a:spcPts val="0"/>
                        </a:spcBef>
                        <a:spcAft>
                          <a:spcPts val="0"/>
                        </a:spcAft>
                      </a:pPr>
                      <a:r>
                        <a:rPr lang="mn-MN" sz="1400" dirty="0">
                          <a:solidFill>
                            <a:schemeClr val="tx1"/>
                          </a:solidFill>
                          <a:effectLst/>
                          <a:latin typeface="Times New Roman" panose="02020603050405020304" pitchFamily="18" charset="0"/>
                          <a:cs typeface="Times New Roman" panose="02020603050405020304" pitchFamily="18" charset="0"/>
                        </a:rPr>
                        <a:t>Баяжуулсан</a:t>
                      </a:r>
                    </a:p>
                  </a:txBody>
                  <a:tcPr marL="63881" marR="63881" marT="47625" marB="4762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extLst>
                  <a:ext uri="{0D108BD9-81ED-4DB2-BD59-A6C34878D82A}">
                    <a16:rowId xmlns:a16="http://schemas.microsoft.com/office/drawing/2014/main" val="309044850"/>
                  </a:ext>
                </a:extLst>
              </a:tr>
            </a:tbl>
          </a:graphicData>
        </a:graphic>
      </p:graphicFrame>
      <p:sp>
        <p:nvSpPr>
          <p:cNvPr id="26" name="object 2">
            <a:extLst>
              <a:ext uri="{FF2B5EF4-FFF2-40B4-BE49-F238E27FC236}">
                <a16:creationId xmlns:a16="http://schemas.microsoft.com/office/drawing/2014/main" id="{37038D31-3449-FF83-59F9-ABE87CF89470}"/>
              </a:ext>
            </a:extLst>
          </p:cNvPr>
          <p:cNvSpPr/>
          <p:nvPr/>
        </p:nvSpPr>
        <p:spPr>
          <a:xfrm>
            <a:off x="477806" y="3284365"/>
            <a:ext cx="6093421" cy="445640"/>
          </a:xfrm>
          <a:custGeom>
            <a:avLst/>
            <a:gdLst/>
            <a:ahLst/>
            <a:cxnLst/>
            <a:rect l="l" t="t" r="r" b="b"/>
            <a:pathLst>
              <a:path w="7769859" h="792480">
                <a:moveTo>
                  <a:pt x="7637272" y="0"/>
                </a:moveTo>
                <a:lnTo>
                  <a:pt x="132079" y="0"/>
                </a:lnTo>
                <a:lnTo>
                  <a:pt x="90331" y="6738"/>
                </a:lnTo>
                <a:lnTo>
                  <a:pt x="54073" y="25497"/>
                </a:lnTo>
                <a:lnTo>
                  <a:pt x="25482" y="54095"/>
                </a:lnTo>
                <a:lnTo>
                  <a:pt x="6733" y="90350"/>
                </a:lnTo>
                <a:lnTo>
                  <a:pt x="0" y="132079"/>
                </a:lnTo>
                <a:lnTo>
                  <a:pt x="0" y="660400"/>
                </a:lnTo>
                <a:lnTo>
                  <a:pt x="6733" y="702129"/>
                </a:lnTo>
                <a:lnTo>
                  <a:pt x="25482" y="738384"/>
                </a:lnTo>
                <a:lnTo>
                  <a:pt x="54073" y="766982"/>
                </a:lnTo>
                <a:lnTo>
                  <a:pt x="90331" y="785741"/>
                </a:lnTo>
                <a:lnTo>
                  <a:pt x="132079" y="792479"/>
                </a:lnTo>
                <a:lnTo>
                  <a:pt x="7637272" y="792479"/>
                </a:lnTo>
                <a:lnTo>
                  <a:pt x="7679001" y="785741"/>
                </a:lnTo>
                <a:lnTo>
                  <a:pt x="7715256" y="766982"/>
                </a:lnTo>
                <a:lnTo>
                  <a:pt x="7743854" y="738384"/>
                </a:lnTo>
                <a:lnTo>
                  <a:pt x="7762613" y="702129"/>
                </a:lnTo>
                <a:lnTo>
                  <a:pt x="7769352" y="660400"/>
                </a:lnTo>
                <a:lnTo>
                  <a:pt x="7769352" y="132079"/>
                </a:lnTo>
                <a:lnTo>
                  <a:pt x="7762613" y="90350"/>
                </a:lnTo>
                <a:lnTo>
                  <a:pt x="7743854" y="54095"/>
                </a:lnTo>
                <a:lnTo>
                  <a:pt x="7715256" y="25497"/>
                </a:lnTo>
                <a:lnTo>
                  <a:pt x="7679001" y="6738"/>
                </a:lnTo>
                <a:lnTo>
                  <a:pt x="7637272" y="0"/>
                </a:lnTo>
                <a:close/>
              </a:path>
            </a:pathLst>
          </a:custGeom>
          <a:solidFill>
            <a:srgbClr val="001F5F"/>
          </a:solidFill>
        </p:spPr>
        <p:txBody>
          <a:bodyPr wrap="square" lIns="0" tIns="0" rIns="0" bIns="0" rtlCol="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73273">
              <a:defRPr/>
            </a:pPr>
            <a:endParaRPr sz="1325" kern="0">
              <a:latin typeface="Mogul Helios" pitchFamily="2" charset="0"/>
              <a:cs typeface="Times New Roman"/>
            </a:endParaRPr>
          </a:p>
        </p:txBody>
      </p:sp>
      <p:sp>
        <p:nvSpPr>
          <p:cNvPr id="27" name="Rectangle 26">
            <a:extLst>
              <a:ext uri="{FF2B5EF4-FFF2-40B4-BE49-F238E27FC236}">
                <a16:creationId xmlns:a16="http://schemas.microsoft.com/office/drawing/2014/main" id="{F03B5947-7C21-E7D3-63A5-B1D136B1E3B5}"/>
              </a:ext>
            </a:extLst>
          </p:cNvPr>
          <p:cNvSpPr/>
          <p:nvPr/>
        </p:nvSpPr>
        <p:spPr>
          <a:xfrm>
            <a:off x="1657333" y="3321692"/>
            <a:ext cx="5268892" cy="369332"/>
          </a:xfrm>
          <a:prstGeom prst="rect">
            <a:avLst/>
          </a:prstGeom>
        </p:spPr>
        <p:txBody>
          <a:bodyPr wrap="square" lIns="91440" tIns="45720" rIns="91440" bIns="45720" anchor="t">
            <a:spAutoFit/>
          </a:bodyPr>
          <a:lstStyle/>
          <a:p>
            <a:r>
              <a:rPr lang="mn-MN" b="1" dirty="0">
                <a:solidFill>
                  <a:schemeClr val="bg1"/>
                </a:solidFill>
                <a:latin typeface="Mogul Helios" pitchFamily="2" charset="0"/>
                <a:cs typeface="Times New Roman"/>
              </a:rPr>
              <a:t>Холбогдох журмын зохицуулалт</a:t>
            </a:r>
          </a:p>
        </p:txBody>
      </p:sp>
      <p:sp>
        <p:nvSpPr>
          <p:cNvPr id="80" name="object 2">
            <a:extLst>
              <a:ext uri="{FF2B5EF4-FFF2-40B4-BE49-F238E27FC236}">
                <a16:creationId xmlns:a16="http://schemas.microsoft.com/office/drawing/2014/main" id="{4B7EF835-2E7B-DBAD-48E0-839F830E2DFE}"/>
              </a:ext>
            </a:extLst>
          </p:cNvPr>
          <p:cNvSpPr/>
          <p:nvPr/>
        </p:nvSpPr>
        <p:spPr>
          <a:xfrm>
            <a:off x="7232544" y="4925283"/>
            <a:ext cx="9083191" cy="445640"/>
          </a:xfrm>
          <a:custGeom>
            <a:avLst/>
            <a:gdLst/>
            <a:ahLst/>
            <a:cxnLst/>
            <a:rect l="l" t="t" r="r" b="b"/>
            <a:pathLst>
              <a:path w="7769859" h="792480">
                <a:moveTo>
                  <a:pt x="7637272" y="0"/>
                </a:moveTo>
                <a:lnTo>
                  <a:pt x="132079" y="0"/>
                </a:lnTo>
                <a:lnTo>
                  <a:pt x="90331" y="6738"/>
                </a:lnTo>
                <a:lnTo>
                  <a:pt x="54073" y="25497"/>
                </a:lnTo>
                <a:lnTo>
                  <a:pt x="25482" y="54095"/>
                </a:lnTo>
                <a:lnTo>
                  <a:pt x="6733" y="90350"/>
                </a:lnTo>
                <a:lnTo>
                  <a:pt x="0" y="132079"/>
                </a:lnTo>
                <a:lnTo>
                  <a:pt x="0" y="660400"/>
                </a:lnTo>
                <a:lnTo>
                  <a:pt x="6733" y="702129"/>
                </a:lnTo>
                <a:lnTo>
                  <a:pt x="25482" y="738384"/>
                </a:lnTo>
                <a:lnTo>
                  <a:pt x="54073" y="766982"/>
                </a:lnTo>
                <a:lnTo>
                  <a:pt x="90331" y="785741"/>
                </a:lnTo>
                <a:lnTo>
                  <a:pt x="132079" y="792479"/>
                </a:lnTo>
                <a:lnTo>
                  <a:pt x="7637272" y="792479"/>
                </a:lnTo>
                <a:lnTo>
                  <a:pt x="7679001" y="785741"/>
                </a:lnTo>
                <a:lnTo>
                  <a:pt x="7715256" y="766982"/>
                </a:lnTo>
                <a:lnTo>
                  <a:pt x="7743854" y="738384"/>
                </a:lnTo>
                <a:lnTo>
                  <a:pt x="7762613" y="702129"/>
                </a:lnTo>
                <a:lnTo>
                  <a:pt x="7769352" y="660400"/>
                </a:lnTo>
                <a:lnTo>
                  <a:pt x="7769352" y="132079"/>
                </a:lnTo>
                <a:lnTo>
                  <a:pt x="7762613" y="90350"/>
                </a:lnTo>
                <a:lnTo>
                  <a:pt x="7743854" y="54095"/>
                </a:lnTo>
                <a:lnTo>
                  <a:pt x="7715256" y="25497"/>
                </a:lnTo>
                <a:lnTo>
                  <a:pt x="7679001" y="6738"/>
                </a:lnTo>
                <a:lnTo>
                  <a:pt x="7637272" y="0"/>
                </a:lnTo>
                <a:close/>
              </a:path>
            </a:pathLst>
          </a:custGeom>
          <a:solidFill>
            <a:srgbClr val="001F5F"/>
          </a:solidFill>
        </p:spPr>
        <p:txBody>
          <a:bodyPr wrap="square" lIns="0" tIns="0" rIns="0" bIns="0" rtlCol="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73273">
              <a:defRPr/>
            </a:pPr>
            <a:endParaRPr sz="1325" kern="0">
              <a:latin typeface="Mogul Helios" pitchFamily="2" charset="0"/>
              <a:cs typeface="Times New Roman"/>
            </a:endParaRPr>
          </a:p>
        </p:txBody>
      </p:sp>
      <p:sp>
        <p:nvSpPr>
          <p:cNvPr id="81" name="Rectangle 80">
            <a:extLst>
              <a:ext uri="{FF2B5EF4-FFF2-40B4-BE49-F238E27FC236}">
                <a16:creationId xmlns:a16="http://schemas.microsoft.com/office/drawing/2014/main" id="{347E1809-6235-04BD-43D6-4AC69537777D}"/>
              </a:ext>
            </a:extLst>
          </p:cNvPr>
          <p:cNvSpPr/>
          <p:nvPr/>
        </p:nvSpPr>
        <p:spPr>
          <a:xfrm>
            <a:off x="8153375" y="4944743"/>
            <a:ext cx="7853998" cy="400110"/>
          </a:xfrm>
          <a:prstGeom prst="rect">
            <a:avLst/>
          </a:prstGeom>
        </p:spPr>
        <p:txBody>
          <a:bodyPr wrap="square" lIns="91440" tIns="45720" rIns="91440" bIns="45720" anchor="t">
            <a:spAutoFit/>
          </a:bodyPr>
          <a:lstStyle/>
          <a:p>
            <a:r>
              <a:rPr lang="mn-MN" b="1" dirty="0">
                <a:solidFill>
                  <a:schemeClr val="bg1"/>
                </a:solidFill>
                <a:latin typeface="Mogul Helios" pitchFamily="2" charset="0"/>
                <a:cs typeface="Times New Roman"/>
              </a:rPr>
              <a:t>УУББТХ хэрэгжиж эхэлснээс хойших хугацаанд хийгдсэн арилжаа: </a:t>
            </a:r>
            <a:r>
              <a:rPr lang="mn-MN" sz="2000" b="1" dirty="0">
                <a:solidFill>
                  <a:schemeClr val="bg1"/>
                </a:solidFill>
                <a:latin typeface="Mogul Helios" pitchFamily="2" charset="0"/>
                <a:cs typeface="Times New Roman"/>
              </a:rPr>
              <a:t> </a:t>
            </a:r>
            <a:endParaRPr lang="en-US" dirty="0">
              <a:solidFill>
                <a:schemeClr val="bg1"/>
              </a:solidFill>
              <a:latin typeface="Mogul Helios" pitchFamily="2" charset="0"/>
              <a:cs typeface="Segoe UI"/>
            </a:endParaRPr>
          </a:p>
        </p:txBody>
      </p:sp>
      <p:pic>
        <p:nvPicPr>
          <p:cNvPr id="4" name="Picture 3" descr="WEBSITE.WS - Your Internet Address For Life™ | Stones and crystals, Rocks and crystals, Gems and ...">
            <a:extLst>
              <a:ext uri="{FF2B5EF4-FFF2-40B4-BE49-F238E27FC236}">
                <a16:creationId xmlns:a16="http://schemas.microsoft.com/office/drawing/2014/main" id="{EE3ECCA8-F348-3759-6889-66C7AD6E3555}"/>
              </a:ext>
            </a:extLst>
          </p:cNvPr>
          <p:cNvPicPr>
            <a:picLocks noChangeAspect="1"/>
          </p:cNvPicPr>
          <p:nvPr/>
        </p:nvPicPr>
        <p:blipFill>
          <a:blip r:embed="rId7"/>
          <a:stretch>
            <a:fillRect/>
          </a:stretch>
        </p:blipFill>
        <p:spPr>
          <a:xfrm>
            <a:off x="10886657" y="7502696"/>
            <a:ext cx="1317703" cy="967491"/>
          </a:xfrm>
          <a:prstGeom prst="rect">
            <a:avLst/>
          </a:prstGeom>
        </p:spPr>
      </p:pic>
      <p:pic>
        <p:nvPicPr>
          <p:cNvPr id="6" name="Picture 5" descr="Төмрийн хүдэр, баяжмалын экспорт буурав | News.MN">
            <a:extLst>
              <a:ext uri="{FF2B5EF4-FFF2-40B4-BE49-F238E27FC236}">
                <a16:creationId xmlns:a16="http://schemas.microsoft.com/office/drawing/2014/main" id="{89C62CD9-9FA1-B57E-DF1B-881B45597DEC}"/>
              </a:ext>
            </a:extLst>
          </p:cNvPr>
          <p:cNvPicPr>
            <a:picLocks noChangeAspect="1"/>
          </p:cNvPicPr>
          <p:nvPr/>
        </p:nvPicPr>
        <p:blipFill>
          <a:blip r:embed="rId8"/>
          <a:stretch>
            <a:fillRect/>
          </a:stretch>
        </p:blipFill>
        <p:spPr>
          <a:xfrm>
            <a:off x="10871335" y="6559266"/>
            <a:ext cx="1317704" cy="877579"/>
          </a:xfrm>
          <a:prstGeom prst="rect">
            <a:avLst/>
          </a:prstGeom>
        </p:spPr>
      </p:pic>
      <p:pic>
        <p:nvPicPr>
          <p:cNvPr id="7" name="Picture 6" descr="Нүүрс олборлолт аж үйлдвэрийн салбарын үзүүлэлтийг унагав">
            <a:extLst>
              <a:ext uri="{FF2B5EF4-FFF2-40B4-BE49-F238E27FC236}">
                <a16:creationId xmlns:a16="http://schemas.microsoft.com/office/drawing/2014/main" id="{7980A91E-84F2-A029-4849-F517BC54FE82}"/>
              </a:ext>
            </a:extLst>
          </p:cNvPr>
          <p:cNvPicPr>
            <a:picLocks noChangeAspect="1"/>
          </p:cNvPicPr>
          <p:nvPr/>
        </p:nvPicPr>
        <p:blipFill>
          <a:blip r:embed="rId9"/>
          <a:stretch>
            <a:fillRect/>
          </a:stretch>
        </p:blipFill>
        <p:spPr>
          <a:xfrm>
            <a:off x="10886657" y="5542616"/>
            <a:ext cx="1317702" cy="952110"/>
          </a:xfrm>
          <a:prstGeom prst="rect">
            <a:avLst/>
          </a:prstGeom>
        </p:spPr>
      </p:pic>
      <p:sp>
        <p:nvSpPr>
          <p:cNvPr id="8" name="TextBox 7">
            <a:extLst>
              <a:ext uri="{FF2B5EF4-FFF2-40B4-BE49-F238E27FC236}">
                <a16:creationId xmlns:a16="http://schemas.microsoft.com/office/drawing/2014/main" id="{8E83D807-D9A5-3D54-4D33-A11048C73CDE}"/>
              </a:ext>
            </a:extLst>
          </p:cNvPr>
          <p:cNvSpPr txBox="1"/>
          <p:nvPr/>
        </p:nvSpPr>
        <p:spPr>
          <a:xfrm>
            <a:off x="12260745" y="7673879"/>
            <a:ext cx="405499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600" dirty="0" err="1">
                <a:latin typeface="Mogul Helios" pitchFamily="2" charset="0"/>
              </a:rPr>
              <a:t>Хайлуур</a:t>
            </a:r>
            <a:r>
              <a:rPr lang="en-US" sz="1600" dirty="0">
                <a:latin typeface="Mogul Helios" pitchFamily="2" charset="0"/>
              </a:rPr>
              <a:t> </a:t>
            </a:r>
            <a:r>
              <a:rPr lang="en-US" sz="1600" dirty="0" err="1">
                <a:latin typeface="Mogul Helios" pitchFamily="2" charset="0"/>
              </a:rPr>
              <a:t>жоншны</a:t>
            </a:r>
            <a:r>
              <a:rPr lang="en-US" sz="1600" dirty="0">
                <a:latin typeface="Mogul Helios" pitchFamily="2" charset="0"/>
              </a:rPr>
              <a:t> </a:t>
            </a:r>
            <a:r>
              <a:rPr lang="en-US" sz="1600" dirty="0" err="1">
                <a:latin typeface="Mogul Helios" pitchFamily="2" charset="0"/>
              </a:rPr>
              <a:t>арилжаа</a:t>
            </a:r>
            <a:r>
              <a:rPr lang="en-US" sz="1600" dirty="0">
                <a:latin typeface="Mogul Helios" pitchFamily="2" charset="0"/>
              </a:rPr>
              <a:t> 2023.10.30-ны </a:t>
            </a:r>
            <a:r>
              <a:rPr lang="en-US" sz="1600" dirty="0" err="1">
                <a:latin typeface="Mogul Helios" pitchFamily="2" charset="0"/>
              </a:rPr>
              <a:t>өдрөөс</a:t>
            </a:r>
            <a:r>
              <a:rPr lang="en-US" sz="1600" dirty="0">
                <a:latin typeface="Mogul Helios" pitchFamily="2" charset="0"/>
              </a:rPr>
              <a:t> </a:t>
            </a:r>
            <a:r>
              <a:rPr lang="en-US" sz="1600" dirty="0" err="1">
                <a:latin typeface="Mogul Helios" pitchFamily="2" charset="0"/>
              </a:rPr>
              <a:t>эхлэх</a:t>
            </a:r>
            <a:r>
              <a:rPr lang="en-US" sz="1600" dirty="0">
                <a:latin typeface="Mogul Helios" pitchFamily="2" charset="0"/>
              </a:rPr>
              <a:t> </a:t>
            </a:r>
            <a:r>
              <a:rPr lang="en-US" sz="1600" dirty="0" err="1">
                <a:latin typeface="Mogul Helios" pitchFamily="2" charset="0"/>
              </a:rPr>
              <a:t>товтой</a:t>
            </a:r>
            <a:r>
              <a:rPr lang="en-US" sz="1600" dirty="0">
                <a:latin typeface="Mogul Helios" pitchFamily="2" charset="0"/>
              </a:rPr>
              <a:t> </a:t>
            </a:r>
            <a:r>
              <a:rPr lang="en-US" sz="1600" dirty="0" err="1">
                <a:latin typeface="Mogul Helios" pitchFamily="2" charset="0"/>
              </a:rPr>
              <a:t>байна</a:t>
            </a:r>
            <a:r>
              <a:rPr lang="en-US" sz="1600" dirty="0">
                <a:latin typeface="Mogul Helios" pitchFamily="2" charset="0"/>
              </a:rPr>
              <a:t>.</a:t>
            </a:r>
          </a:p>
        </p:txBody>
      </p:sp>
      <p:sp>
        <p:nvSpPr>
          <p:cNvPr id="10" name="TextBox 9">
            <a:extLst>
              <a:ext uri="{FF2B5EF4-FFF2-40B4-BE49-F238E27FC236}">
                <a16:creationId xmlns:a16="http://schemas.microsoft.com/office/drawing/2014/main" id="{407156A0-2B04-699F-7776-DF260E3D44AE}"/>
              </a:ext>
            </a:extLst>
          </p:cNvPr>
          <p:cNvSpPr txBox="1"/>
          <p:nvPr/>
        </p:nvSpPr>
        <p:spPr>
          <a:xfrm>
            <a:off x="12261645" y="5545801"/>
            <a:ext cx="408174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mn-MN" sz="1600" dirty="0">
                <a:latin typeface="Mogul Helios" pitchFamily="2" charset="0"/>
              </a:rPr>
              <a:t>134 удаагийн арилжаагаар нийт 9.58 сая тн нүүрсийг 4.34 их наяд ₮-өөр арилжаалсан байна.</a:t>
            </a:r>
            <a:r>
              <a:rPr lang="en-US" sz="1600" dirty="0">
                <a:latin typeface="Mogul Helios" pitchFamily="2" charset="0"/>
                <a:cs typeface="Times New Roman"/>
              </a:rPr>
              <a:t> </a:t>
            </a:r>
            <a:endParaRPr lang="en-US" sz="1600" dirty="0">
              <a:latin typeface="Mogul Helios" pitchFamily="2" charset="0"/>
            </a:endParaRPr>
          </a:p>
        </p:txBody>
      </p:sp>
      <p:sp>
        <p:nvSpPr>
          <p:cNvPr id="11" name="TextBox 10">
            <a:extLst>
              <a:ext uri="{FF2B5EF4-FFF2-40B4-BE49-F238E27FC236}">
                <a16:creationId xmlns:a16="http://schemas.microsoft.com/office/drawing/2014/main" id="{3AF9F786-FC6E-5A8C-7117-F0041841B195}"/>
              </a:ext>
            </a:extLst>
          </p:cNvPr>
          <p:cNvSpPr txBox="1"/>
          <p:nvPr/>
        </p:nvSpPr>
        <p:spPr>
          <a:xfrm>
            <a:off x="12246476" y="6554531"/>
            <a:ext cx="406925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mn-MN" sz="1600" dirty="0">
                <a:latin typeface="Mogul Helios" pitchFamily="2" charset="0"/>
              </a:rPr>
              <a:t>36  удаагийн арилжаагаар нийт 337,800 тн төмрийн хүдэр, баяжмалыг 101.6 тэрбум </a:t>
            </a:r>
          </a:p>
        </p:txBody>
      </p:sp>
      <p:sp>
        <p:nvSpPr>
          <p:cNvPr id="12" name="TextBox 11">
            <a:extLst>
              <a:ext uri="{FF2B5EF4-FFF2-40B4-BE49-F238E27FC236}">
                <a16:creationId xmlns:a16="http://schemas.microsoft.com/office/drawing/2014/main" id="{B503836E-DD68-E3C4-99E1-C7DF3D53BDF1}"/>
              </a:ext>
            </a:extLst>
          </p:cNvPr>
          <p:cNvSpPr txBox="1"/>
          <p:nvPr/>
        </p:nvSpPr>
        <p:spPr>
          <a:xfrm>
            <a:off x="7765943" y="5558070"/>
            <a:ext cx="1233552" cy="707886"/>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000" dirty="0">
                <a:latin typeface="Mogul Helios" pitchFamily="2" charset="0"/>
                <a:cs typeface="Times New Roman"/>
              </a:rPr>
              <a:t>170</a:t>
            </a:r>
            <a:endParaRPr lang="en-US" sz="4400" dirty="0">
              <a:latin typeface="Mogul Helios" pitchFamily="2" charset="0"/>
              <a:cs typeface="Times New Roman"/>
            </a:endParaRPr>
          </a:p>
        </p:txBody>
      </p:sp>
      <p:sp>
        <p:nvSpPr>
          <p:cNvPr id="13" name="TextBox 12">
            <a:extLst>
              <a:ext uri="{FF2B5EF4-FFF2-40B4-BE49-F238E27FC236}">
                <a16:creationId xmlns:a16="http://schemas.microsoft.com/office/drawing/2014/main" id="{8A3230AA-0BE4-37AB-A3CD-4F22DEB5987C}"/>
              </a:ext>
            </a:extLst>
          </p:cNvPr>
          <p:cNvSpPr txBox="1"/>
          <p:nvPr/>
        </p:nvSpPr>
        <p:spPr>
          <a:xfrm>
            <a:off x="7676187" y="6089423"/>
            <a:ext cx="376721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latin typeface="Mogul Helios" pitchFamily="2" charset="0"/>
                <a:cs typeface="Times New Roman"/>
              </a:rPr>
              <a:t>9.92</a:t>
            </a:r>
            <a:r>
              <a:rPr lang="en-US" sz="5400" dirty="0">
                <a:latin typeface="Mogul Helios" pitchFamily="2" charset="0"/>
                <a:cs typeface="Times New Roman"/>
              </a:rPr>
              <a:t> </a:t>
            </a:r>
            <a:r>
              <a:rPr lang="en-US" sz="1600" dirty="0" err="1">
                <a:latin typeface="Mogul Helios" pitchFamily="2" charset="0"/>
                <a:cs typeface="Times New Roman"/>
              </a:rPr>
              <a:t>сая</a:t>
            </a:r>
            <a:r>
              <a:rPr lang="en-US" sz="1600" dirty="0">
                <a:latin typeface="Mogul Helios" pitchFamily="2" charset="0"/>
                <a:cs typeface="Times New Roman"/>
              </a:rPr>
              <a:t> </a:t>
            </a:r>
            <a:r>
              <a:rPr lang="en-US" sz="1600" dirty="0" err="1">
                <a:latin typeface="Mogul Helios" pitchFamily="2" charset="0"/>
                <a:cs typeface="Times New Roman"/>
              </a:rPr>
              <a:t>тн</a:t>
            </a:r>
            <a:r>
              <a:rPr lang="en-US" sz="1600" dirty="0">
                <a:latin typeface="Mogul Helios" pitchFamily="2" charset="0"/>
                <a:cs typeface="Times New Roman"/>
              </a:rPr>
              <a:t> </a:t>
            </a:r>
            <a:r>
              <a:rPr lang="en-US" sz="1600" dirty="0" err="1">
                <a:latin typeface="Mogul Helios" pitchFamily="2" charset="0"/>
                <a:cs typeface="Times New Roman"/>
              </a:rPr>
              <a:t>бүтээгдэхүүн</a:t>
            </a:r>
            <a:endParaRPr lang="en-US" sz="1600" dirty="0">
              <a:latin typeface="Mogul Helios" pitchFamily="2" charset="0"/>
              <a:cs typeface="Times New Roman"/>
            </a:endParaRPr>
          </a:p>
        </p:txBody>
      </p:sp>
      <p:sp>
        <p:nvSpPr>
          <p:cNvPr id="14" name="TextBox 13">
            <a:extLst>
              <a:ext uri="{FF2B5EF4-FFF2-40B4-BE49-F238E27FC236}">
                <a16:creationId xmlns:a16="http://schemas.microsoft.com/office/drawing/2014/main" id="{71ADE1D3-70EE-7802-7D85-4B45B3AC9B76}"/>
              </a:ext>
            </a:extLst>
          </p:cNvPr>
          <p:cNvSpPr txBox="1"/>
          <p:nvPr/>
        </p:nvSpPr>
        <p:spPr>
          <a:xfrm>
            <a:off x="7671137" y="6963376"/>
            <a:ext cx="3295717" cy="769441"/>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latin typeface="Mogul Helios" pitchFamily="2" charset="0"/>
                <a:cs typeface="Times New Roman"/>
              </a:rPr>
              <a:t>4.85</a:t>
            </a:r>
            <a:r>
              <a:rPr lang="en-US" sz="4400" dirty="0">
                <a:latin typeface="Mogul Helios" pitchFamily="2" charset="0"/>
                <a:cs typeface="Times New Roman"/>
              </a:rPr>
              <a:t> </a:t>
            </a:r>
            <a:r>
              <a:rPr lang="en-US" dirty="0" err="1">
                <a:latin typeface="Mogul Helios" pitchFamily="2" charset="0"/>
                <a:cs typeface="Times New Roman"/>
              </a:rPr>
              <a:t>их</a:t>
            </a:r>
            <a:r>
              <a:rPr lang="en-US" dirty="0">
                <a:latin typeface="Mogul Helios" pitchFamily="2" charset="0"/>
                <a:cs typeface="Times New Roman"/>
              </a:rPr>
              <a:t> </a:t>
            </a:r>
            <a:r>
              <a:rPr lang="en-US" dirty="0" err="1">
                <a:latin typeface="Mogul Helios" pitchFamily="2" charset="0"/>
                <a:cs typeface="Times New Roman"/>
              </a:rPr>
              <a:t>наяд</a:t>
            </a:r>
            <a:r>
              <a:rPr lang="en-US" dirty="0">
                <a:latin typeface="Mogul Helios" pitchFamily="2" charset="0"/>
                <a:cs typeface="Times New Roman"/>
              </a:rPr>
              <a:t> ₮-</a:t>
            </a:r>
            <a:r>
              <a:rPr lang="en-US" dirty="0" err="1">
                <a:latin typeface="Mogul Helios" pitchFamily="2" charset="0"/>
                <a:cs typeface="Times New Roman"/>
              </a:rPr>
              <a:t>өөр</a:t>
            </a:r>
            <a:endParaRPr lang="en-US" dirty="0">
              <a:latin typeface="Mogul Helios" pitchFamily="2" charset="0"/>
              <a:cs typeface="Times New Roman"/>
            </a:endParaRPr>
          </a:p>
        </p:txBody>
      </p:sp>
      <p:graphicFrame>
        <p:nvGraphicFramePr>
          <p:cNvPr id="15" name="Diagram 14">
            <a:extLst>
              <a:ext uri="{FF2B5EF4-FFF2-40B4-BE49-F238E27FC236}">
                <a16:creationId xmlns:a16="http://schemas.microsoft.com/office/drawing/2014/main" id="{6B847A9F-12F7-96C9-CD9D-0A10A7466D5B}"/>
              </a:ext>
            </a:extLst>
          </p:cNvPr>
          <p:cNvGraphicFramePr/>
          <p:nvPr>
            <p:extLst>
              <p:ext uri="{D42A27DB-BD31-4B8C-83A1-F6EECF244321}">
                <p14:modId xmlns:p14="http://schemas.microsoft.com/office/powerpoint/2010/main" val="1861533610"/>
              </p:ext>
            </p:extLst>
          </p:nvPr>
        </p:nvGraphicFramePr>
        <p:xfrm>
          <a:off x="-1147177" y="3619356"/>
          <a:ext cx="7894805" cy="502404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43" name="TextBox 42">
            <a:extLst>
              <a:ext uri="{FF2B5EF4-FFF2-40B4-BE49-F238E27FC236}">
                <a16:creationId xmlns:a16="http://schemas.microsoft.com/office/drawing/2014/main" id="{D73353FF-93C4-F794-F24F-DCF2ADF9E739}"/>
              </a:ext>
            </a:extLst>
          </p:cNvPr>
          <p:cNvSpPr txBox="1"/>
          <p:nvPr/>
        </p:nvSpPr>
        <p:spPr>
          <a:xfrm>
            <a:off x="8793271" y="5776098"/>
            <a:ext cx="119208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err="1">
                <a:latin typeface="Mogul Helios" pitchFamily="2" charset="0"/>
                <a:cs typeface="Times New Roman"/>
              </a:rPr>
              <a:t>арилжаа</a:t>
            </a:r>
            <a:endParaRPr lang="en-US" sz="1600">
              <a:latin typeface="Mogul Helios" pitchFamily="2" charset="0"/>
              <a:cs typeface="Times New Roman"/>
            </a:endParaRPr>
          </a:p>
        </p:txBody>
      </p:sp>
      <p:sp>
        <p:nvSpPr>
          <p:cNvPr id="44" name="TextBox 43">
            <a:extLst>
              <a:ext uri="{FF2B5EF4-FFF2-40B4-BE49-F238E27FC236}">
                <a16:creationId xmlns:a16="http://schemas.microsoft.com/office/drawing/2014/main" id="{1C9DEB06-8D4A-A3DA-32CE-07D6550D4CAA}"/>
              </a:ext>
            </a:extLst>
          </p:cNvPr>
          <p:cNvSpPr txBox="1"/>
          <p:nvPr/>
        </p:nvSpPr>
        <p:spPr>
          <a:xfrm>
            <a:off x="7351636" y="7774335"/>
            <a:ext cx="3295717" cy="58477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i="1" dirty="0">
                <a:latin typeface="Mogul Helios" pitchFamily="2" charset="0"/>
                <a:cs typeface="Times New Roman"/>
              </a:rPr>
              <a:t>2023</a:t>
            </a:r>
            <a:r>
              <a:rPr lang="mn-MN" sz="1600" i="1" dirty="0">
                <a:latin typeface="Mogul Helios" pitchFamily="2" charset="0"/>
                <a:cs typeface="Times New Roman"/>
              </a:rPr>
              <a:t> оны </a:t>
            </a:r>
            <a:r>
              <a:rPr lang="en-US" sz="1600" i="1" dirty="0">
                <a:latin typeface="Mogul Helios" pitchFamily="2" charset="0"/>
                <a:cs typeface="Times New Roman"/>
              </a:rPr>
              <a:t>10</a:t>
            </a:r>
            <a:r>
              <a:rPr lang="mn-MN" sz="1600" i="1" dirty="0">
                <a:latin typeface="Mogul Helios" pitchFamily="2" charset="0"/>
                <a:cs typeface="Times New Roman"/>
              </a:rPr>
              <a:t>-р ссарын 25-ны өдрийн байдлаар</a:t>
            </a:r>
            <a:endParaRPr lang="en-US" sz="1600" i="1" dirty="0">
              <a:latin typeface="Mogul Helios" pitchFamily="2" charset="0"/>
              <a:cs typeface="Times New Roman"/>
            </a:endParaRPr>
          </a:p>
        </p:txBody>
      </p:sp>
      <p:pic>
        <p:nvPicPr>
          <p:cNvPr id="40" name="Picture 39">
            <a:extLst>
              <a:ext uri="{FF2B5EF4-FFF2-40B4-BE49-F238E27FC236}">
                <a16:creationId xmlns:a16="http://schemas.microsoft.com/office/drawing/2014/main" id="{D6F8EA53-FE56-440F-A90C-45B75B80AAC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29724" y="106830"/>
            <a:ext cx="2409507" cy="894094"/>
          </a:xfrm>
          <a:prstGeom prst="rect">
            <a:avLst/>
          </a:prstGeom>
        </p:spPr>
      </p:pic>
      <p:sp>
        <p:nvSpPr>
          <p:cNvPr id="46" name="Rectangle 45">
            <a:extLst>
              <a:ext uri="{FF2B5EF4-FFF2-40B4-BE49-F238E27FC236}">
                <a16:creationId xmlns:a16="http://schemas.microsoft.com/office/drawing/2014/main" id="{19B27320-EB91-4C16-B7AF-9982FB3774C2}"/>
              </a:ext>
            </a:extLst>
          </p:cNvPr>
          <p:cNvSpPr/>
          <p:nvPr/>
        </p:nvSpPr>
        <p:spPr>
          <a:xfrm>
            <a:off x="7351636" y="5569058"/>
            <a:ext cx="3295717" cy="2855103"/>
          </a:xfrm>
          <a:prstGeom prst="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3596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3" name="Picture 2" descr="2560x1440 Blue Digital Art Squares 1440P Resolution Wallpaper, HD Abstract  4K Wallpapers, Images, Photos and Background - Wallpapers Den">
            <a:extLst>
              <a:ext uri="{FF2B5EF4-FFF2-40B4-BE49-F238E27FC236}">
                <a16:creationId xmlns:a16="http://schemas.microsoft.com/office/drawing/2014/main" id="{CD4A7D38-D290-4143-A004-5DE4D47B6B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b="73446"/>
          <a:stretch/>
        </p:blipFill>
        <p:spPr bwMode="auto">
          <a:xfrm>
            <a:off x="0" y="-32981"/>
            <a:ext cx="16559213" cy="1248872"/>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48">
            <a:extLst>
              <a:ext uri="{FF2B5EF4-FFF2-40B4-BE49-F238E27FC236}">
                <a16:creationId xmlns:a16="http://schemas.microsoft.com/office/drawing/2014/main" id="{ECC7895C-A04B-4C84-BB16-A2F8CFA2CEBC}"/>
              </a:ext>
            </a:extLst>
          </p:cNvPr>
          <p:cNvSpPr/>
          <p:nvPr/>
        </p:nvSpPr>
        <p:spPr>
          <a:xfrm>
            <a:off x="0" y="-56349"/>
            <a:ext cx="16559212" cy="1274743"/>
          </a:xfrm>
          <a:prstGeom prst="rect">
            <a:avLst/>
          </a:prstGeom>
          <a:gradFill>
            <a:gsLst>
              <a:gs pos="82000">
                <a:srgbClr val="002060">
                  <a:alpha val="50000"/>
                </a:srgbClr>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68">
              <a:latin typeface="Mogul Helios" pitchFamily="2" charset="0"/>
            </a:endParaRPr>
          </a:p>
        </p:txBody>
      </p:sp>
      <p:grpSp>
        <p:nvGrpSpPr>
          <p:cNvPr id="62" name="Group 61">
            <a:extLst>
              <a:ext uri="{FF2B5EF4-FFF2-40B4-BE49-F238E27FC236}">
                <a16:creationId xmlns:a16="http://schemas.microsoft.com/office/drawing/2014/main" id="{9419E22C-BBF0-43F5-A1CE-ABD108B26549}"/>
              </a:ext>
            </a:extLst>
          </p:cNvPr>
          <p:cNvGrpSpPr/>
          <p:nvPr/>
        </p:nvGrpSpPr>
        <p:grpSpPr>
          <a:xfrm>
            <a:off x="15467878" y="56536"/>
            <a:ext cx="766291" cy="991862"/>
            <a:chOff x="10911257" y="-82064"/>
            <a:chExt cx="1271225" cy="1052275"/>
          </a:xfrm>
        </p:grpSpPr>
        <p:pic>
          <p:nvPicPr>
            <p:cNvPr id="66" name="Picture 65">
              <a:extLst>
                <a:ext uri="{FF2B5EF4-FFF2-40B4-BE49-F238E27FC236}">
                  <a16:creationId xmlns:a16="http://schemas.microsoft.com/office/drawing/2014/main" id="{DD33F788-A904-4306-91F6-1461039728E6}"/>
                </a:ext>
              </a:extLst>
            </p:cNvPr>
            <p:cNvPicPr>
              <a:picLocks noChangeAspect="1"/>
            </p:cNvPicPr>
            <p:nvPr/>
          </p:nvPicPr>
          <p:blipFill rotWithShape="1">
            <a:blip r:embed="rId4">
              <a:biLevel thresh="25000"/>
            </a:blip>
            <a:srcRect t="37472" b="29972"/>
            <a:stretch/>
          </p:blipFill>
          <p:spPr>
            <a:xfrm>
              <a:off x="11261614" y="86233"/>
              <a:ext cx="646232" cy="833612"/>
            </a:xfrm>
            <a:prstGeom prst="rect">
              <a:avLst/>
            </a:prstGeom>
          </p:spPr>
        </p:pic>
        <p:pic>
          <p:nvPicPr>
            <p:cNvPr id="67" name="Picture 66">
              <a:extLst>
                <a:ext uri="{FF2B5EF4-FFF2-40B4-BE49-F238E27FC236}">
                  <a16:creationId xmlns:a16="http://schemas.microsoft.com/office/drawing/2014/main" id="{6709F3B2-0CC8-43D5-9D93-5AC241872ED1}"/>
                </a:ext>
              </a:extLst>
            </p:cNvPr>
            <p:cNvPicPr>
              <a:picLocks noChangeAspect="1"/>
            </p:cNvPicPr>
            <p:nvPr/>
          </p:nvPicPr>
          <p:blipFill rotWithShape="1">
            <a:blip r:embed="rId4">
              <a:biLevel thresh="25000"/>
            </a:blip>
            <a:srcRect t="70123" b="6572"/>
            <a:stretch/>
          </p:blipFill>
          <p:spPr>
            <a:xfrm>
              <a:off x="11536250" y="73384"/>
              <a:ext cx="646232" cy="596757"/>
            </a:xfrm>
            <a:prstGeom prst="rect">
              <a:avLst/>
            </a:prstGeom>
          </p:spPr>
        </p:pic>
        <p:grpSp>
          <p:nvGrpSpPr>
            <p:cNvPr id="68" name="Group 67">
              <a:extLst>
                <a:ext uri="{FF2B5EF4-FFF2-40B4-BE49-F238E27FC236}">
                  <a16:creationId xmlns:a16="http://schemas.microsoft.com/office/drawing/2014/main" id="{9BA5FB15-9D14-468D-A207-9D7484785840}"/>
                </a:ext>
              </a:extLst>
            </p:cNvPr>
            <p:cNvGrpSpPr/>
            <p:nvPr/>
          </p:nvGrpSpPr>
          <p:grpSpPr>
            <a:xfrm>
              <a:off x="10911257" y="-82064"/>
              <a:ext cx="646232" cy="1052275"/>
              <a:chOff x="10798957" y="-82064"/>
              <a:chExt cx="646232" cy="1052275"/>
            </a:xfrm>
          </p:grpSpPr>
          <p:pic>
            <p:nvPicPr>
              <p:cNvPr id="69" name="Picture 68">
                <a:extLst>
                  <a:ext uri="{FF2B5EF4-FFF2-40B4-BE49-F238E27FC236}">
                    <a16:creationId xmlns:a16="http://schemas.microsoft.com/office/drawing/2014/main" id="{AEBB1C90-FFC9-4D18-80AA-18EE55ABA4A8}"/>
                  </a:ext>
                </a:extLst>
              </p:cNvPr>
              <p:cNvPicPr>
                <a:picLocks noChangeAspect="1"/>
              </p:cNvPicPr>
              <p:nvPr/>
            </p:nvPicPr>
            <p:blipFill rotWithShape="1">
              <a:blip r:embed="rId5">
                <a:biLevel thresh="25000"/>
              </a:blip>
              <a:srcRect b="81203"/>
              <a:stretch/>
            </p:blipFill>
            <p:spPr>
              <a:xfrm>
                <a:off x="10798957" y="-82064"/>
                <a:ext cx="646232" cy="539743"/>
              </a:xfrm>
              <a:prstGeom prst="rect">
                <a:avLst/>
              </a:prstGeom>
            </p:spPr>
          </p:pic>
          <p:pic>
            <p:nvPicPr>
              <p:cNvPr id="70" name="Picture 69">
                <a:extLst>
                  <a:ext uri="{FF2B5EF4-FFF2-40B4-BE49-F238E27FC236}">
                    <a16:creationId xmlns:a16="http://schemas.microsoft.com/office/drawing/2014/main" id="{719CEAFF-E854-40FC-9E24-F07CA29FFA93}"/>
                  </a:ext>
                </a:extLst>
              </p:cNvPr>
              <p:cNvPicPr>
                <a:picLocks noChangeAspect="1"/>
              </p:cNvPicPr>
              <p:nvPr/>
            </p:nvPicPr>
            <p:blipFill rotWithShape="1">
              <a:blip r:embed="rId5">
                <a:biLevel thresh="25000"/>
              </a:blip>
              <a:srcRect t="17851" b="74874"/>
              <a:stretch/>
            </p:blipFill>
            <p:spPr>
              <a:xfrm>
                <a:off x="10798957" y="364716"/>
                <a:ext cx="646232" cy="208906"/>
              </a:xfrm>
              <a:prstGeom prst="rect">
                <a:avLst/>
              </a:prstGeom>
            </p:spPr>
          </p:pic>
          <p:pic>
            <p:nvPicPr>
              <p:cNvPr id="71" name="Picture 70">
                <a:extLst>
                  <a:ext uri="{FF2B5EF4-FFF2-40B4-BE49-F238E27FC236}">
                    <a16:creationId xmlns:a16="http://schemas.microsoft.com/office/drawing/2014/main" id="{D4CEEE16-04E3-4A7A-A162-6DAA8EA38F46}"/>
                  </a:ext>
                </a:extLst>
              </p:cNvPr>
              <p:cNvPicPr>
                <a:picLocks noChangeAspect="1"/>
              </p:cNvPicPr>
              <p:nvPr/>
            </p:nvPicPr>
            <p:blipFill rotWithShape="1">
              <a:blip r:embed="rId5">
                <a:biLevel thresh="25000"/>
              </a:blip>
              <a:srcRect t="26993" b="68607"/>
              <a:stretch/>
            </p:blipFill>
            <p:spPr>
              <a:xfrm>
                <a:off x="10798957" y="569041"/>
                <a:ext cx="646232" cy="126398"/>
              </a:xfrm>
              <a:prstGeom prst="rect">
                <a:avLst/>
              </a:prstGeom>
            </p:spPr>
          </p:pic>
          <p:pic>
            <p:nvPicPr>
              <p:cNvPr id="72" name="Picture 71">
                <a:extLst>
                  <a:ext uri="{FF2B5EF4-FFF2-40B4-BE49-F238E27FC236}">
                    <a16:creationId xmlns:a16="http://schemas.microsoft.com/office/drawing/2014/main" id="{27DE7829-0AFD-4764-9275-7B2EAD8CD502}"/>
                  </a:ext>
                </a:extLst>
              </p:cNvPr>
              <p:cNvPicPr>
                <a:picLocks noChangeAspect="1"/>
              </p:cNvPicPr>
              <p:nvPr/>
            </p:nvPicPr>
            <p:blipFill rotWithShape="1">
              <a:blip r:embed="rId5">
                <a:biLevel thresh="25000"/>
              </a:blip>
              <a:srcRect t="31096" b="59067"/>
              <a:stretch/>
            </p:blipFill>
            <p:spPr>
              <a:xfrm>
                <a:off x="10798957" y="687740"/>
                <a:ext cx="646232" cy="282471"/>
              </a:xfrm>
              <a:prstGeom prst="rect">
                <a:avLst/>
              </a:prstGeom>
            </p:spPr>
          </p:pic>
        </p:grpSp>
      </p:grpSp>
      <p:sp>
        <p:nvSpPr>
          <p:cNvPr id="275" name="Rectangle 274">
            <a:extLst>
              <a:ext uri="{FF2B5EF4-FFF2-40B4-BE49-F238E27FC236}">
                <a16:creationId xmlns:a16="http://schemas.microsoft.com/office/drawing/2014/main" id="{91E7E4A4-53A5-45F3-A29C-9A73E2F61FFE}"/>
              </a:ext>
            </a:extLst>
          </p:cNvPr>
          <p:cNvSpPr/>
          <p:nvPr/>
        </p:nvSpPr>
        <p:spPr>
          <a:xfrm>
            <a:off x="4864694" y="176281"/>
            <a:ext cx="8700118" cy="461665"/>
          </a:xfrm>
          <a:prstGeom prst="rect">
            <a:avLst/>
          </a:prstGeom>
        </p:spPr>
        <p:txBody>
          <a:bodyPr wrap="square" lIns="91440" tIns="45720" rIns="91440" bIns="45720" anchor="t">
            <a:spAutoFit/>
          </a:bodyPr>
          <a:lstStyle/>
          <a:p>
            <a:pPr algn="ctr"/>
            <a:endParaRPr lang="mn-MN" sz="2400" b="1">
              <a:solidFill>
                <a:schemeClr val="bg1"/>
              </a:solidFill>
              <a:latin typeface="Mogul Helios" pitchFamily="2" charset="0"/>
              <a:cs typeface="Times New Roman" panose="02020603050405020304" pitchFamily="18" charset="0"/>
            </a:endParaRPr>
          </a:p>
        </p:txBody>
      </p:sp>
      <p:sp>
        <p:nvSpPr>
          <p:cNvPr id="13" name="Rectangle 12">
            <a:extLst>
              <a:ext uri="{FF2B5EF4-FFF2-40B4-BE49-F238E27FC236}">
                <a16:creationId xmlns:a16="http://schemas.microsoft.com/office/drawing/2014/main" id="{397673A7-8469-9BA3-7C98-62FA44115E42}"/>
              </a:ext>
            </a:extLst>
          </p:cNvPr>
          <p:cNvSpPr/>
          <p:nvPr/>
        </p:nvSpPr>
        <p:spPr>
          <a:xfrm>
            <a:off x="3593151" y="303890"/>
            <a:ext cx="9567535" cy="584775"/>
          </a:xfrm>
          <a:prstGeom prst="rect">
            <a:avLst/>
          </a:prstGeom>
        </p:spPr>
        <p:txBody>
          <a:bodyPr wrap="square" lIns="91440" tIns="45720" rIns="91440" bIns="45720" anchor="t">
            <a:spAutoFit/>
          </a:bodyPr>
          <a:lstStyle/>
          <a:p>
            <a:pPr algn="ctr"/>
            <a:r>
              <a:rPr lang="mn-MN" sz="3200" b="1" dirty="0">
                <a:solidFill>
                  <a:schemeClr val="bg1"/>
                </a:solidFill>
                <a:latin typeface="Mogul Helios" pitchFamily="2" charset="0"/>
                <a:cs typeface="Times New Roman"/>
              </a:rPr>
              <a:t>ЦААШИД ХИЙГДЭХЭЭР ТӨЛӨВЛӨГДСӨН АЖЛУУД</a:t>
            </a:r>
            <a:endParaRPr lang="mn-MN" sz="3200" b="1" dirty="0">
              <a:solidFill>
                <a:schemeClr val="bg1"/>
              </a:solidFill>
              <a:latin typeface="Mogul Helios" pitchFamily="2" charset="0"/>
              <a:cs typeface="Times New Roman" panose="02020603050405020304" pitchFamily="18" charset="0"/>
            </a:endParaRPr>
          </a:p>
        </p:txBody>
      </p:sp>
      <p:pic>
        <p:nvPicPr>
          <p:cNvPr id="5" name="Graphic 4" descr="Scales of justice outline">
            <a:extLst>
              <a:ext uri="{FF2B5EF4-FFF2-40B4-BE49-F238E27FC236}">
                <a16:creationId xmlns:a16="http://schemas.microsoft.com/office/drawing/2014/main" id="{335CA473-1DE3-293E-35E2-130B829D11D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57116" y="6617954"/>
            <a:ext cx="914400" cy="914400"/>
          </a:xfrm>
          <a:prstGeom prst="rect">
            <a:avLst/>
          </a:prstGeom>
          <a:effectLst>
            <a:outerShdw blurRad="50800" dist="38100" dir="16200000" rotWithShape="0">
              <a:prstClr val="black">
                <a:alpha val="40000"/>
              </a:prstClr>
            </a:outerShdw>
          </a:effectLst>
        </p:spPr>
      </p:pic>
      <p:pic>
        <p:nvPicPr>
          <p:cNvPr id="7" name="Graphic 6" descr="Online Network with solid fill">
            <a:extLst>
              <a:ext uri="{FF2B5EF4-FFF2-40B4-BE49-F238E27FC236}">
                <a16:creationId xmlns:a16="http://schemas.microsoft.com/office/drawing/2014/main" id="{CB215851-ABC1-0264-340A-45EFCA0A205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067631" y="6617954"/>
            <a:ext cx="914400" cy="914400"/>
          </a:xfrm>
          <a:prstGeom prst="rect">
            <a:avLst/>
          </a:prstGeom>
        </p:spPr>
      </p:pic>
      <p:pic>
        <p:nvPicPr>
          <p:cNvPr id="15" name="Graphic 14" descr="Blockchain outline">
            <a:extLst>
              <a:ext uri="{FF2B5EF4-FFF2-40B4-BE49-F238E27FC236}">
                <a16:creationId xmlns:a16="http://schemas.microsoft.com/office/drawing/2014/main" id="{F0DD3BB0-0AF5-7A31-A2E9-1AC0CA1D596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931632" y="6633255"/>
            <a:ext cx="914400" cy="914400"/>
          </a:xfrm>
          <a:prstGeom prst="rect">
            <a:avLst/>
          </a:prstGeom>
          <a:effectLst>
            <a:outerShdw blurRad="50800" dist="38100" algn="l" rotWithShape="0">
              <a:prstClr val="black">
                <a:alpha val="40000"/>
              </a:prstClr>
            </a:outerShdw>
          </a:effectLst>
        </p:spPr>
      </p:pic>
      <p:pic>
        <p:nvPicPr>
          <p:cNvPr id="17" name="Graphic 16" descr="City outline">
            <a:extLst>
              <a:ext uri="{FF2B5EF4-FFF2-40B4-BE49-F238E27FC236}">
                <a16:creationId xmlns:a16="http://schemas.microsoft.com/office/drawing/2014/main" id="{6A2CB98C-3E1C-4D70-C8A0-1B21763825B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988338" y="6617954"/>
            <a:ext cx="914400" cy="914400"/>
          </a:xfrm>
          <a:prstGeom prst="rect">
            <a:avLst/>
          </a:prstGeom>
          <a:effectLst>
            <a:outerShdw blurRad="63500" sx="102000" sy="102000" algn="ctr" rotWithShape="0">
              <a:prstClr val="black">
                <a:alpha val="40000"/>
              </a:prstClr>
            </a:outerShdw>
          </a:effectLst>
        </p:spPr>
      </p:pic>
      <p:pic>
        <p:nvPicPr>
          <p:cNvPr id="19" name="Graphic 18" descr="Users with solid fill">
            <a:extLst>
              <a:ext uri="{FF2B5EF4-FFF2-40B4-BE49-F238E27FC236}">
                <a16:creationId xmlns:a16="http://schemas.microsoft.com/office/drawing/2014/main" id="{FB461E48-9822-78EA-E80C-6290B9402D4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3852339" y="6617954"/>
            <a:ext cx="914400" cy="914400"/>
          </a:xfrm>
          <a:prstGeom prst="rect">
            <a:avLst/>
          </a:prstGeom>
        </p:spPr>
      </p:pic>
      <p:graphicFrame>
        <p:nvGraphicFramePr>
          <p:cNvPr id="3" name="Diagram 2">
            <a:extLst>
              <a:ext uri="{FF2B5EF4-FFF2-40B4-BE49-F238E27FC236}">
                <a16:creationId xmlns:a16="http://schemas.microsoft.com/office/drawing/2014/main" id="{5D701FA0-6305-8383-C8FB-C883B58232BF}"/>
              </a:ext>
            </a:extLst>
          </p:cNvPr>
          <p:cNvGraphicFramePr/>
          <p:nvPr>
            <p:extLst>
              <p:ext uri="{D42A27DB-BD31-4B8C-83A1-F6EECF244321}">
                <p14:modId xmlns:p14="http://schemas.microsoft.com/office/powerpoint/2010/main" val="3202811958"/>
              </p:ext>
            </p:extLst>
          </p:nvPr>
        </p:nvGraphicFramePr>
        <p:xfrm>
          <a:off x="856388" y="670260"/>
          <a:ext cx="14970026" cy="7142363"/>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pic>
        <p:nvPicPr>
          <p:cNvPr id="22" name="Picture 21">
            <a:extLst>
              <a:ext uri="{FF2B5EF4-FFF2-40B4-BE49-F238E27FC236}">
                <a16:creationId xmlns:a16="http://schemas.microsoft.com/office/drawing/2014/main" id="{D24389E6-5648-4853-A123-FE04CA8F2E15}"/>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29724" y="106830"/>
            <a:ext cx="2409507" cy="894094"/>
          </a:xfrm>
          <a:prstGeom prst="rect">
            <a:avLst/>
          </a:prstGeom>
        </p:spPr>
      </p:pic>
    </p:spTree>
    <p:extLst>
      <p:ext uri="{BB962C8B-B14F-4D97-AF65-F5344CB8AC3E}">
        <p14:creationId xmlns:p14="http://schemas.microsoft.com/office/powerpoint/2010/main" val="539395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3" name="Picture 2" descr="2560x1440 Blue Digital Art Squares 1440P Resolution Wallpaper, HD Abstract  4K Wallpapers, Images, Photos and Background - Wallpapers Den">
            <a:extLst>
              <a:ext uri="{FF2B5EF4-FFF2-40B4-BE49-F238E27FC236}">
                <a16:creationId xmlns:a16="http://schemas.microsoft.com/office/drawing/2014/main" id="{CD4A7D38-D290-4143-A004-5DE4D47B6B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b="73446"/>
          <a:stretch/>
        </p:blipFill>
        <p:spPr bwMode="auto">
          <a:xfrm>
            <a:off x="0" y="-32981"/>
            <a:ext cx="16559213" cy="1248872"/>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48">
            <a:extLst>
              <a:ext uri="{FF2B5EF4-FFF2-40B4-BE49-F238E27FC236}">
                <a16:creationId xmlns:a16="http://schemas.microsoft.com/office/drawing/2014/main" id="{ECC7895C-A04B-4C84-BB16-A2F8CFA2CEBC}"/>
              </a:ext>
            </a:extLst>
          </p:cNvPr>
          <p:cNvSpPr/>
          <p:nvPr/>
        </p:nvSpPr>
        <p:spPr>
          <a:xfrm>
            <a:off x="0" y="-56349"/>
            <a:ext cx="16559212" cy="1274743"/>
          </a:xfrm>
          <a:prstGeom prst="rect">
            <a:avLst/>
          </a:prstGeom>
          <a:gradFill>
            <a:gsLst>
              <a:gs pos="82000">
                <a:srgbClr val="002060">
                  <a:alpha val="50000"/>
                </a:srgbClr>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68">
              <a:latin typeface="Mogul Helios" pitchFamily="2" charset="0"/>
            </a:endParaRPr>
          </a:p>
        </p:txBody>
      </p:sp>
      <p:pic>
        <p:nvPicPr>
          <p:cNvPr id="53" name="Picture 52">
            <a:extLst>
              <a:ext uri="{FF2B5EF4-FFF2-40B4-BE49-F238E27FC236}">
                <a16:creationId xmlns:a16="http://schemas.microsoft.com/office/drawing/2014/main" id="{CEDCA92D-DE56-4A05-9DD5-9DEA442FDC5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1335"/>
          <a:stretch/>
        </p:blipFill>
        <p:spPr>
          <a:xfrm>
            <a:off x="856388" y="190153"/>
            <a:ext cx="815489" cy="786687"/>
          </a:xfrm>
          <a:prstGeom prst="rect">
            <a:avLst/>
          </a:prstGeom>
        </p:spPr>
      </p:pic>
      <p:sp>
        <p:nvSpPr>
          <p:cNvPr id="54" name="Google Shape;1444;p47">
            <a:extLst>
              <a:ext uri="{FF2B5EF4-FFF2-40B4-BE49-F238E27FC236}">
                <a16:creationId xmlns:a16="http://schemas.microsoft.com/office/drawing/2014/main" id="{C7F7BAF9-177F-4FCA-8F9A-77EA49434F03}"/>
              </a:ext>
            </a:extLst>
          </p:cNvPr>
          <p:cNvSpPr txBox="1"/>
          <p:nvPr/>
        </p:nvSpPr>
        <p:spPr>
          <a:xfrm>
            <a:off x="1653690" y="84602"/>
            <a:ext cx="1921253" cy="1001477"/>
          </a:xfrm>
          <a:prstGeom prst="rect">
            <a:avLst/>
          </a:prstGeom>
          <a:noFill/>
          <a:ln w="19050">
            <a:noFill/>
          </a:ln>
        </p:spPr>
        <p:txBody>
          <a:bodyPr spcFirstLastPara="1" wrap="square" lIns="115191" tIns="115191" rIns="115191" bIns="115191" anchor="t" anchorCtr="0">
            <a:noAutofit/>
          </a:bodyPr>
          <a:lstStyle/>
          <a:p>
            <a:pPr>
              <a:spcAft>
                <a:spcPts val="2016"/>
              </a:spcAft>
            </a:pPr>
            <a:r>
              <a:rPr lang="mn-MN" sz="1764" b="1">
                <a:solidFill>
                  <a:schemeClr val="bg1"/>
                </a:solidFill>
                <a:latin typeface="Mogul Helios" pitchFamily="2" charset="0"/>
                <a:ea typeface="Tahoma" panose="020B0604030504040204" pitchFamily="34" charset="0"/>
                <a:cs typeface="Times New Roman" panose="02020603050405020304" pitchFamily="18" charset="0"/>
                <a:sym typeface="Roboto"/>
              </a:rPr>
              <a:t>САНХҮҮГИЙН ЗОХИЦУУЛАХ ХОРОО</a:t>
            </a:r>
          </a:p>
        </p:txBody>
      </p:sp>
      <p:grpSp>
        <p:nvGrpSpPr>
          <p:cNvPr id="62" name="Group 61">
            <a:extLst>
              <a:ext uri="{FF2B5EF4-FFF2-40B4-BE49-F238E27FC236}">
                <a16:creationId xmlns:a16="http://schemas.microsoft.com/office/drawing/2014/main" id="{9419E22C-BBF0-43F5-A1CE-ABD108B26549}"/>
              </a:ext>
            </a:extLst>
          </p:cNvPr>
          <p:cNvGrpSpPr/>
          <p:nvPr/>
        </p:nvGrpSpPr>
        <p:grpSpPr>
          <a:xfrm>
            <a:off x="15467878" y="56536"/>
            <a:ext cx="766291" cy="991862"/>
            <a:chOff x="10911257" y="-82064"/>
            <a:chExt cx="1271225" cy="1052275"/>
          </a:xfrm>
        </p:grpSpPr>
        <p:pic>
          <p:nvPicPr>
            <p:cNvPr id="66" name="Picture 65">
              <a:extLst>
                <a:ext uri="{FF2B5EF4-FFF2-40B4-BE49-F238E27FC236}">
                  <a16:creationId xmlns:a16="http://schemas.microsoft.com/office/drawing/2014/main" id="{DD33F788-A904-4306-91F6-1461039728E6}"/>
                </a:ext>
              </a:extLst>
            </p:cNvPr>
            <p:cNvPicPr>
              <a:picLocks noChangeAspect="1"/>
            </p:cNvPicPr>
            <p:nvPr/>
          </p:nvPicPr>
          <p:blipFill rotWithShape="1">
            <a:blip r:embed="rId5">
              <a:biLevel thresh="25000"/>
            </a:blip>
            <a:srcRect t="37472" b="29972"/>
            <a:stretch/>
          </p:blipFill>
          <p:spPr>
            <a:xfrm>
              <a:off x="11261614" y="86233"/>
              <a:ext cx="646232" cy="833612"/>
            </a:xfrm>
            <a:prstGeom prst="rect">
              <a:avLst/>
            </a:prstGeom>
          </p:spPr>
        </p:pic>
        <p:pic>
          <p:nvPicPr>
            <p:cNvPr id="67" name="Picture 66">
              <a:extLst>
                <a:ext uri="{FF2B5EF4-FFF2-40B4-BE49-F238E27FC236}">
                  <a16:creationId xmlns:a16="http://schemas.microsoft.com/office/drawing/2014/main" id="{6709F3B2-0CC8-43D5-9D93-5AC241872ED1}"/>
                </a:ext>
              </a:extLst>
            </p:cNvPr>
            <p:cNvPicPr>
              <a:picLocks noChangeAspect="1"/>
            </p:cNvPicPr>
            <p:nvPr/>
          </p:nvPicPr>
          <p:blipFill rotWithShape="1">
            <a:blip r:embed="rId5">
              <a:biLevel thresh="25000"/>
            </a:blip>
            <a:srcRect t="70123" b="6572"/>
            <a:stretch/>
          </p:blipFill>
          <p:spPr>
            <a:xfrm>
              <a:off x="11536250" y="73384"/>
              <a:ext cx="646232" cy="596757"/>
            </a:xfrm>
            <a:prstGeom prst="rect">
              <a:avLst/>
            </a:prstGeom>
          </p:spPr>
        </p:pic>
        <p:grpSp>
          <p:nvGrpSpPr>
            <p:cNvPr id="68" name="Group 67">
              <a:extLst>
                <a:ext uri="{FF2B5EF4-FFF2-40B4-BE49-F238E27FC236}">
                  <a16:creationId xmlns:a16="http://schemas.microsoft.com/office/drawing/2014/main" id="{9BA5FB15-9D14-468D-A207-9D7484785840}"/>
                </a:ext>
              </a:extLst>
            </p:cNvPr>
            <p:cNvGrpSpPr/>
            <p:nvPr/>
          </p:nvGrpSpPr>
          <p:grpSpPr>
            <a:xfrm>
              <a:off x="10911257" y="-82064"/>
              <a:ext cx="646232" cy="1052275"/>
              <a:chOff x="10798957" y="-82064"/>
              <a:chExt cx="646232" cy="1052275"/>
            </a:xfrm>
          </p:grpSpPr>
          <p:pic>
            <p:nvPicPr>
              <p:cNvPr id="69" name="Picture 68">
                <a:extLst>
                  <a:ext uri="{FF2B5EF4-FFF2-40B4-BE49-F238E27FC236}">
                    <a16:creationId xmlns:a16="http://schemas.microsoft.com/office/drawing/2014/main" id="{AEBB1C90-FFC9-4D18-80AA-18EE55ABA4A8}"/>
                  </a:ext>
                </a:extLst>
              </p:cNvPr>
              <p:cNvPicPr>
                <a:picLocks noChangeAspect="1"/>
              </p:cNvPicPr>
              <p:nvPr/>
            </p:nvPicPr>
            <p:blipFill rotWithShape="1">
              <a:blip r:embed="rId6">
                <a:biLevel thresh="25000"/>
              </a:blip>
              <a:srcRect b="81203"/>
              <a:stretch/>
            </p:blipFill>
            <p:spPr>
              <a:xfrm>
                <a:off x="10798957" y="-82064"/>
                <a:ext cx="646232" cy="539743"/>
              </a:xfrm>
              <a:prstGeom prst="rect">
                <a:avLst/>
              </a:prstGeom>
            </p:spPr>
          </p:pic>
          <p:pic>
            <p:nvPicPr>
              <p:cNvPr id="70" name="Picture 69">
                <a:extLst>
                  <a:ext uri="{FF2B5EF4-FFF2-40B4-BE49-F238E27FC236}">
                    <a16:creationId xmlns:a16="http://schemas.microsoft.com/office/drawing/2014/main" id="{719CEAFF-E854-40FC-9E24-F07CA29FFA93}"/>
                  </a:ext>
                </a:extLst>
              </p:cNvPr>
              <p:cNvPicPr>
                <a:picLocks noChangeAspect="1"/>
              </p:cNvPicPr>
              <p:nvPr/>
            </p:nvPicPr>
            <p:blipFill rotWithShape="1">
              <a:blip r:embed="rId6">
                <a:biLevel thresh="25000"/>
              </a:blip>
              <a:srcRect t="17851" b="74874"/>
              <a:stretch/>
            </p:blipFill>
            <p:spPr>
              <a:xfrm>
                <a:off x="10798957" y="364716"/>
                <a:ext cx="646232" cy="208906"/>
              </a:xfrm>
              <a:prstGeom prst="rect">
                <a:avLst/>
              </a:prstGeom>
            </p:spPr>
          </p:pic>
          <p:pic>
            <p:nvPicPr>
              <p:cNvPr id="71" name="Picture 70">
                <a:extLst>
                  <a:ext uri="{FF2B5EF4-FFF2-40B4-BE49-F238E27FC236}">
                    <a16:creationId xmlns:a16="http://schemas.microsoft.com/office/drawing/2014/main" id="{D4CEEE16-04E3-4A7A-A162-6DAA8EA38F46}"/>
                  </a:ext>
                </a:extLst>
              </p:cNvPr>
              <p:cNvPicPr>
                <a:picLocks noChangeAspect="1"/>
              </p:cNvPicPr>
              <p:nvPr/>
            </p:nvPicPr>
            <p:blipFill rotWithShape="1">
              <a:blip r:embed="rId6">
                <a:biLevel thresh="25000"/>
              </a:blip>
              <a:srcRect t="26993" b="68607"/>
              <a:stretch/>
            </p:blipFill>
            <p:spPr>
              <a:xfrm>
                <a:off x="10798957" y="569041"/>
                <a:ext cx="646232" cy="126398"/>
              </a:xfrm>
              <a:prstGeom prst="rect">
                <a:avLst/>
              </a:prstGeom>
            </p:spPr>
          </p:pic>
          <p:pic>
            <p:nvPicPr>
              <p:cNvPr id="72" name="Picture 71">
                <a:extLst>
                  <a:ext uri="{FF2B5EF4-FFF2-40B4-BE49-F238E27FC236}">
                    <a16:creationId xmlns:a16="http://schemas.microsoft.com/office/drawing/2014/main" id="{27DE7829-0AFD-4764-9275-7B2EAD8CD502}"/>
                  </a:ext>
                </a:extLst>
              </p:cNvPr>
              <p:cNvPicPr>
                <a:picLocks noChangeAspect="1"/>
              </p:cNvPicPr>
              <p:nvPr/>
            </p:nvPicPr>
            <p:blipFill rotWithShape="1">
              <a:blip r:embed="rId6">
                <a:biLevel thresh="25000"/>
              </a:blip>
              <a:srcRect t="31096" b="59067"/>
              <a:stretch/>
            </p:blipFill>
            <p:spPr>
              <a:xfrm>
                <a:off x="10798957" y="687740"/>
                <a:ext cx="646232" cy="282471"/>
              </a:xfrm>
              <a:prstGeom prst="rect">
                <a:avLst/>
              </a:prstGeom>
            </p:spPr>
          </p:pic>
        </p:grpSp>
      </p:grpSp>
      <p:sp>
        <p:nvSpPr>
          <p:cNvPr id="275" name="Rectangle 274">
            <a:extLst>
              <a:ext uri="{FF2B5EF4-FFF2-40B4-BE49-F238E27FC236}">
                <a16:creationId xmlns:a16="http://schemas.microsoft.com/office/drawing/2014/main" id="{91E7E4A4-53A5-45F3-A29C-9A73E2F61FFE}"/>
              </a:ext>
            </a:extLst>
          </p:cNvPr>
          <p:cNvSpPr/>
          <p:nvPr/>
        </p:nvSpPr>
        <p:spPr>
          <a:xfrm>
            <a:off x="4864694" y="176281"/>
            <a:ext cx="8700118" cy="461665"/>
          </a:xfrm>
          <a:prstGeom prst="rect">
            <a:avLst/>
          </a:prstGeom>
        </p:spPr>
        <p:txBody>
          <a:bodyPr wrap="square" lIns="91440" tIns="45720" rIns="91440" bIns="45720" anchor="t">
            <a:spAutoFit/>
          </a:bodyPr>
          <a:lstStyle/>
          <a:p>
            <a:pPr algn="ctr"/>
            <a:endParaRPr lang="mn-MN" sz="2400" b="1">
              <a:solidFill>
                <a:schemeClr val="bg1"/>
              </a:solidFill>
              <a:latin typeface="Mogul Helios" pitchFamily="2" charset="0"/>
              <a:cs typeface="Times New Roman" panose="02020603050405020304" pitchFamily="18" charset="0"/>
            </a:endParaRPr>
          </a:p>
        </p:txBody>
      </p:sp>
      <p:sp>
        <p:nvSpPr>
          <p:cNvPr id="13" name="Rectangle 12">
            <a:extLst>
              <a:ext uri="{FF2B5EF4-FFF2-40B4-BE49-F238E27FC236}">
                <a16:creationId xmlns:a16="http://schemas.microsoft.com/office/drawing/2014/main" id="{397673A7-8469-9BA3-7C98-62FA44115E42}"/>
              </a:ext>
            </a:extLst>
          </p:cNvPr>
          <p:cNvSpPr/>
          <p:nvPr/>
        </p:nvSpPr>
        <p:spPr>
          <a:xfrm>
            <a:off x="4460568" y="303890"/>
            <a:ext cx="8700118" cy="954107"/>
          </a:xfrm>
          <a:prstGeom prst="rect">
            <a:avLst/>
          </a:prstGeom>
        </p:spPr>
        <p:txBody>
          <a:bodyPr wrap="square" lIns="91440" tIns="45720" rIns="91440" bIns="45720" anchor="t">
            <a:spAutoFit/>
          </a:bodyPr>
          <a:lstStyle/>
          <a:p>
            <a:pPr algn="ctr"/>
            <a:r>
              <a:rPr lang="mn-MN" altLang="ko-KR" sz="3200" b="1" dirty="0">
                <a:solidFill>
                  <a:schemeClr val="bg1"/>
                </a:solidFill>
                <a:latin typeface="Mogul Helios" pitchFamily="2" charset="0"/>
                <a:cs typeface="Times New Roman"/>
              </a:rPr>
              <a:t>ХӨРӨНГИЙН ЗАХ ЗЭЭЛИЙН ИРЭЭДҮЙН ТӨСӨӨЛӨЛ</a:t>
            </a:r>
            <a:endParaRPr lang="ko-KR" altLang="en-US" sz="3200" b="1" dirty="0">
              <a:solidFill>
                <a:schemeClr val="bg1"/>
              </a:solidFill>
              <a:latin typeface="Mogul Helios" pitchFamily="2" charset="0"/>
              <a:cs typeface="Times New Roman"/>
            </a:endParaRPr>
          </a:p>
          <a:p>
            <a:pPr algn="ctr"/>
            <a:endParaRPr lang="mn-MN" sz="2400" b="1" dirty="0">
              <a:solidFill>
                <a:schemeClr val="bg1"/>
              </a:solidFill>
              <a:latin typeface="Mogul Helios" pitchFamily="2" charset="0"/>
              <a:cs typeface="Times New Roman" panose="02020603050405020304" pitchFamily="18" charset="0"/>
            </a:endParaRPr>
          </a:p>
        </p:txBody>
      </p:sp>
      <p:grpSp>
        <p:nvGrpSpPr>
          <p:cNvPr id="6" name="Group 5">
            <a:extLst>
              <a:ext uri="{FF2B5EF4-FFF2-40B4-BE49-F238E27FC236}">
                <a16:creationId xmlns:a16="http://schemas.microsoft.com/office/drawing/2014/main" id="{A4E80F4C-3159-B197-F1AB-596968EE34F9}"/>
              </a:ext>
            </a:extLst>
          </p:cNvPr>
          <p:cNvGrpSpPr/>
          <p:nvPr/>
        </p:nvGrpSpPr>
        <p:grpSpPr>
          <a:xfrm>
            <a:off x="4275535" y="7723561"/>
            <a:ext cx="7803296" cy="754241"/>
            <a:chOff x="2847012" y="7392681"/>
            <a:chExt cx="7148304" cy="654391"/>
          </a:xfrm>
        </p:grpSpPr>
        <p:sp>
          <p:nvSpPr>
            <p:cNvPr id="4" name="Text Placeholder 18">
              <a:extLst>
                <a:ext uri="{FF2B5EF4-FFF2-40B4-BE49-F238E27FC236}">
                  <a16:creationId xmlns:a16="http://schemas.microsoft.com/office/drawing/2014/main" id="{02AF610E-3680-1D9B-F52D-E52668E2698D}"/>
                </a:ext>
              </a:extLst>
            </p:cNvPr>
            <p:cNvSpPr txBox="1">
              <a:spLocks/>
            </p:cNvSpPr>
            <p:nvPr/>
          </p:nvSpPr>
          <p:spPr>
            <a:xfrm>
              <a:off x="2847012" y="7392681"/>
              <a:ext cx="2473094" cy="654391"/>
            </a:xfrm>
            <a:prstGeom prst="rect">
              <a:avLst/>
            </a:prstGeom>
          </p:spPr>
          <p:txBody>
            <a:bodyPr vert="horz" lIns="96008" tIns="48004" rIns="96008" bIns="48004"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940">
                  <a:solidFill>
                    <a:schemeClr val="accent1">
                      <a:lumMod val="50000"/>
                    </a:schemeClr>
                  </a:solidFill>
                  <a:latin typeface="Mogul Helios" pitchFamily="2" charset="0"/>
                  <a:ea typeface="Roboto"/>
                  <a:cs typeface="Times New Roman"/>
                </a:rPr>
                <a:t>2022-2023</a:t>
              </a:r>
              <a:endParaRPr lang="ru-RU" sz="2940">
                <a:solidFill>
                  <a:schemeClr val="accent1">
                    <a:lumMod val="50000"/>
                  </a:schemeClr>
                </a:solidFill>
                <a:latin typeface="Mogul Helios" pitchFamily="2" charset="0"/>
                <a:ea typeface="Roboto" panose="020B0604020202020204" charset="0"/>
                <a:cs typeface="Times New Roman" panose="02020603050405020304" pitchFamily="18" charset="0"/>
              </a:endParaRPr>
            </a:p>
          </p:txBody>
        </p:sp>
        <p:sp>
          <p:nvSpPr>
            <p:cNvPr id="5" name="Text Placeholder 18">
              <a:extLst>
                <a:ext uri="{FF2B5EF4-FFF2-40B4-BE49-F238E27FC236}">
                  <a16:creationId xmlns:a16="http://schemas.microsoft.com/office/drawing/2014/main" id="{4DAC6279-834A-590A-6955-1367CEE70271}"/>
                </a:ext>
              </a:extLst>
            </p:cNvPr>
            <p:cNvSpPr txBox="1">
              <a:spLocks/>
            </p:cNvSpPr>
            <p:nvPr/>
          </p:nvSpPr>
          <p:spPr>
            <a:xfrm>
              <a:off x="7522222" y="7392681"/>
              <a:ext cx="2473094" cy="654391"/>
            </a:xfrm>
            <a:prstGeom prst="rect">
              <a:avLst/>
            </a:prstGeom>
          </p:spPr>
          <p:txBody>
            <a:bodyPr vert="horz" lIns="96008" tIns="48004" rIns="96008" bIns="48004"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940">
                  <a:solidFill>
                    <a:schemeClr val="accent1">
                      <a:lumMod val="50000"/>
                    </a:schemeClr>
                  </a:solidFill>
                  <a:latin typeface="Mogul Helios" pitchFamily="2" charset="0"/>
                  <a:ea typeface="Roboto" panose="020B0604020202020204" charset="0"/>
                  <a:cs typeface="Times New Roman" panose="02020603050405020304" pitchFamily="18" charset="0"/>
                </a:rPr>
                <a:t>2023-2026</a:t>
              </a:r>
              <a:endParaRPr lang="ru-RU" sz="2940">
                <a:solidFill>
                  <a:schemeClr val="accent1">
                    <a:lumMod val="50000"/>
                  </a:schemeClr>
                </a:solidFill>
                <a:latin typeface="Mogul Helios" pitchFamily="2" charset="0"/>
                <a:ea typeface="Roboto" panose="020B0604020202020204" charset="0"/>
                <a:cs typeface="Times New Roman" panose="02020603050405020304" pitchFamily="18" charset="0"/>
              </a:endParaRPr>
            </a:p>
          </p:txBody>
        </p:sp>
      </p:grpSp>
      <p:grpSp>
        <p:nvGrpSpPr>
          <p:cNvPr id="20" name="Group 19">
            <a:extLst>
              <a:ext uri="{FF2B5EF4-FFF2-40B4-BE49-F238E27FC236}">
                <a16:creationId xmlns:a16="http://schemas.microsoft.com/office/drawing/2014/main" id="{80C00802-37A7-5E8B-CD2F-7A59F1C311E7}"/>
              </a:ext>
            </a:extLst>
          </p:cNvPr>
          <p:cNvGrpSpPr/>
          <p:nvPr/>
        </p:nvGrpSpPr>
        <p:grpSpPr>
          <a:xfrm>
            <a:off x="1259475" y="1389639"/>
            <a:ext cx="13233038" cy="6559349"/>
            <a:chOff x="401498" y="1835804"/>
            <a:chExt cx="11675626" cy="5596965"/>
          </a:xfrm>
        </p:grpSpPr>
        <p:sp>
          <p:nvSpPr>
            <p:cNvPr id="8" name="Oval 7">
              <a:extLst>
                <a:ext uri="{FF2B5EF4-FFF2-40B4-BE49-F238E27FC236}">
                  <a16:creationId xmlns:a16="http://schemas.microsoft.com/office/drawing/2014/main" id="{24B38D70-A3CE-2C10-B83E-BD6FCE7F18EF}"/>
                </a:ext>
              </a:extLst>
            </p:cNvPr>
            <p:cNvSpPr/>
            <p:nvPr/>
          </p:nvSpPr>
          <p:spPr>
            <a:xfrm>
              <a:off x="1151630" y="5372660"/>
              <a:ext cx="1202100" cy="1103191"/>
            </a:xfrm>
            <a:prstGeom prst="ellipse">
              <a:avLst/>
            </a:prstGeom>
          </p:spPr>
          <p:style>
            <a:lnRef idx="1">
              <a:schemeClr val="accent1"/>
            </a:lnRef>
            <a:fillRef idx="3">
              <a:schemeClr val="accent1"/>
            </a:fillRef>
            <a:effectRef idx="2">
              <a:schemeClr val="accent1"/>
            </a:effectRef>
            <a:fontRef idx="minor">
              <a:schemeClr val="lt1"/>
            </a:fontRef>
          </p:style>
          <p:txBody>
            <a:bodyPr lIns="96008" tIns="48004" rIns="96008" bIns="48004" rtlCol="0" anchor="ctr"/>
            <a:lstStyle/>
            <a:p>
              <a:pPr algn="ctr"/>
              <a:r>
                <a:rPr lang="mn-MN" sz="2000" dirty="0">
                  <a:latin typeface="Mogul Helios" pitchFamily="2" charset="0"/>
                  <a:cs typeface="Times New Roman"/>
                </a:rPr>
                <a:t> ЗЗҮ</a:t>
              </a:r>
            </a:p>
          </p:txBody>
        </p:sp>
        <p:sp>
          <p:nvSpPr>
            <p:cNvPr id="9" name="Arrow: Up 8">
              <a:extLst>
                <a:ext uri="{FF2B5EF4-FFF2-40B4-BE49-F238E27FC236}">
                  <a16:creationId xmlns:a16="http://schemas.microsoft.com/office/drawing/2014/main" id="{C6086B4B-B1E5-29E5-23DC-108DA302BCFE}"/>
                </a:ext>
              </a:extLst>
            </p:cNvPr>
            <p:cNvSpPr/>
            <p:nvPr/>
          </p:nvSpPr>
          <p:spPr>
            <a:xfrm>
              <a:off x="686664" y="2089022"/>
              <a:ext cx="236482" cy="5150228"/>
            </a:xfrm>
            <a:prstGeom prst="upArrow">
              <a:avLst/>
            </a:prstGeom>
            <a:solidFill>
              <a:srgbClr val="0A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10">
                <a:latin typeface="Mogul Helios" pitchFamily="2" charset="0"/>
              </a:endParaRPr>
            </a:p>
          </p:txBody>
        </p:sp>
        <p:sp>
          <p:nvSpPr>
            <p:cNvPr id="10" name="Arrow: Up 9">
              <a:extLst>
                <a:ext uri="{FF2B5EF4-FFF2-40B4-BE49-F238E27FC236}">
                  <a16:creationId xmlns:a16="http://schemas.microsoft.com/office/drawing/2014/main" id="{F15C1BC8-685A-0598-E118-949654B7868E}"/>
                </a:ext>
              </a:extLst>
            </p:cNvPr>
            <p:cNvSpPr/>
            <p:nvPr/>
          </p:nvSpPr>
          <p:spPr>
            <a:xfrm rot="5400000">
              <a:off x="6220454" y="1612441"/>
              <a:ext cx="222513" cy="11148344"/>
            </a:xfrm>
            <a:prstGeom prst="up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10">
                <a:latin typeface="Mogul Helios" pitchFamily="2" charset="0"/>
              </a:endParaRPr>
            </a:p>
          </p:txBody>
        </p:sp>
        <p:cxnSp>
          <p:nvCxnSpPr>
            <p:cNvPr id="11" name="Straight Arrow Connector 10">
              <a:extLst>
                <a:ext uri="{FF2B5EF4-FFF2-40B4-BE49-F238E27FC236}">
                  <a16:creationId xmlns:a16="http://schemas.microsoft.com/office/drawing/2014/main" id="{4F968E31-83C1-A2CC-5A5D-D1C1B26C8341}"/>
                </a:ext>
              </a:extLst>
            </p:cNvPr>
            <p:cNvCxnSpPr>
              <a:cxnSpLocks/>
            </p:cNvCxnSpPr>
            <p:nvPr/>
          </p:nvCxnSpPr>
          <p:spPr>
            <a:xfrm>
              <a:off x="5230818" y="7409121"/>
              <a:ext cx="6606438" cy="23648"/>
            </a:xfrm>
            <a:prstGeom prst="straightConnector1">
              <a:avLst/>
            </a:prstGeom>
            <a:ln w="57150">
              <a:solidFill>
                <a:srgbClr val="002060"/>
              </a:solidFill>
              <a:headEnd type="triangle"/>
              <a:tailEnd type="triangle"/>
            </a:ln>
          </p:spPr>
          <p:style>
            <a:lnRef idx="3">
              <a:schemeClr val="accent1"/>
            </a:lnRef>
            <a:fillRef idx="0">
              <a:schemeClr val="accent1"/>
            </a:fillRef>
            <a:effectRef idx="2">
              <a:schemeClr val="accent1"/>
            </a:effectRef>
            <a:fontRef idx="minor">
              <a:schemeClr val="tx1"/>
            </a:fontRef>
          </p:style>
        </p:cxnSp>
        <p:sp>
          <p:nvSpPr>
            <p:cNvPr id="12" name="Oval 11">
              <a:extLst>
                <a:ext uri="{FF2B5EF4-FFF2-40B4-BE49-F238E27FC236}">
                  <a16:creationId xmlns:a16="http://schemas.microsoft.com/office/drawing/2014/main" id="{42C3353B-BF9F-189B-D85E-4A96D9631BEA}"/>
                </a:ext>
              </a:extLst>
            </p:cNvPr>
            <p:cNvSpPr/>
            <p:nvPr/>
          </p:nvSpPr>
          <p:spPr>
            <a:xfrm>
              <a:off x="2794645" y="4540614"/>
              <a:ext cx="1498222" cy="1462754"/>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2000" dirty="0">
                  <a:latin typeface="Mogul Helios" pitchFamily="2" charset="0"/>
                  <a:cs typeface="Times New Roman" panose="02020603050405020304" pitchFamily="18" charset="0"/>
                </a:rPr>
                <a:t>Банкны реформ</a:t>
              </a:r>
              <a:endParaRPr lang="en-US" sz="2000" dirty="0">
                <a:latin typeface="Mogul Helios" pitchFamily="2" charset="0"/>
                <a:cs typeface="Times New Roman" panose="02020603050405020304" pitchFamily="18" charset="0"/>
              </a:endParaRPr>
            </a:p>
          </p:txBody>
        </p:sp>
        <p:sp>
          <p:nvSpPr>
            <p:cNvPr id="14" name="Oval 13">
              <a:extLst>
                <a:ext uri="{FF2B5EF4-FFF2-40B4-BE49-F238E27FC236}">
                  <a16:creationId xmlns:a16="http://schemas.microsoft.com/office/drawing/2014/main" id="{AB451768-8A6C-FFE0-1939-8773BCBF6DD7}"/>
                </a:ext>
              </a:extLst>
            </p:cNvPr>
            <p:cNvSpPr/>
            <p:nvPr/>
          </p:nvSpPr>
          <p:spPr>
            <a:xfrm>
              <a:off x="4629638" y="3686261"/>
              <a:ext cx="1970856" cy="1780587"/>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6008" tIns="48004" rIns="96008" bIns="48004" rtlCol="0" anchor="ctr"/>
            <a:lstStyle/>
            <a:p>
              <a:pPr algn="ctr"/>
              <a:r>
                <a:rPr lang="mn-MN" sz="2000" dirty="0">
                  <a:latin typeface="Mogul Helios" pitchFamily="2" charset="0"/>
                  <a:cs typeface="Times New Roman"/>
                </a:rPr>
                <a:t>Төрийн өмчит компанийн </a:t>
              </a:r>
              <a:r>
                <a:rPr lang="en-US" sz="2000" dirty="0">
                  <a:latin typeface="Mogul Helios" pitchFamily="2" charset="0"/>
                  <a:cs typeface="Times New Roman"/>
                </a:rPr>
                <a:t>IPO</a:t>
              </a:r>
            </a:p>
          </p:txBody>
        </p:sp>
        <p:sp>
          <p:nvSpPr>
            <p:cNvPr id="15" name="Oval 14">
              <a:extLst>
                <a:ext uri="{FF2B5EF4-FFF2-40B4-BE49-F238E27FC236}">
                  <a16:creationId xmlns:a16="http://schemas.microsoft.com/office/drawing/2014/main" id="{9A79672D-FF62-9EAA-0C27-8702966DE9B8}"/>
                </a:ext>
              </a:extLst>
            </p:cNvPr>
            <p:cNvSpPr/>
            <p:nvPr/>
          </p:nvSpPr>
          <p:spPr>
            <a:xfrm>
              <a:off x="9450300" y="1835804"/>
              <a:ext cx="2626824" cy="2587512"/>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latin typeface="Mogul Helios" pitchFamily="2" charset="0"/>
                  <a:cs typeface="Times New Roman" panose="02020603050405020304" pitchFamily="18" charset="0"/>
                </a:rPr>
                <a:t>Стратегийн </a:t>
              </a:r>
              <a:r>
                <a:rPr lang="mn-MN" sz="2000" dirty="0">
                  <a:latin typeface="Mogul Helios" pitchFamily="2" charset="0"/>
                  <a:cs typeface="Times New Roman" panose="02020603050405020304" pitchFamily="18" charset="0"/>
                </a:rPr>
                <a:t>орд газрууд, давхар бүртгэл</a:t>
              </a:r>
              <a:endParaRPr lang="en-US" sz="2000" dirty="0">
                <a:latin typeface="Mogul Helios" pitchFamily="2" charset="0"/>
                <a:cs typeface="Times New Roman" panose="02020603050405020304" pitchFamily="18" charset="0"/>
              </a:endParaRPr>
            </a:p>
          </p:txBody>
        </p:sp>
        <p:sp>
          <p:nvSpPr>
            <p:cNvPr id="16" name="Arrow: Up 15">
              <a:extLst>
                <a:ext uri="{FF2B5EF4-FFF2-40B4-BE49-F238E27FC236}">
                  <a16:creationId xmlns:a16="http://schemas.microsoft.com/office/drawing/2014/main" id="{E9B5E3B4-A338-9F3B-2439-C764CFCEFA52}"/>
                </a:ext>
              </a:extLst>
            </p:cNvPr>
            <p:cNvSpPr/>
            <p:nvPr/>
          </p:nvSpPr>
          <p:spPr>
            <a:xfrm rot="10800000">
              <a:off x="5375089" y="2908015"/>
              <a:ext cx="415057" cy="507988"/>
            </a:xfrm>
            <a:prstGeom prst="upArrow">
              <a:avLst>
                <a:gd name="adj1" fmla="val 50000"/>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10">
                <a:latin typeface="Mogul Helios" pitchFamily="2" charset="0"/>
              </a:endParaRPr>
            </a:p>
          </p:txBody>
        </p:sp>
        <p:sp>
          <p:nvSpPr>
            <p:cNvPr id="17" name="Text Placeholder 18">
              <a:extLst>
                <a:ext uri="{FF2B5EF4-FFF2-40B4-BE49-F238E27FC236}">
                  <a16:creationId xmlns:a16="http://schemas.microsoft.com/office/drawing/2014/main" id="{2E8AA1CD-99C4-C64E-92EB-B000D50B1AAC}"/>
                </a:ext>
              </a:extLst>
            </p:cNvPr>
            <p:cNvSpPr txBox="1">
              <a:spLocks/>
            </p:cNvSpPr>
            <p:nvPr/>
          </p:nvSpPr>
          <p:spPr>
            <a:xfrm rot="16200000">
              <a:off x="-802954" y="4372146"/>
              <a:ext cx="2694069" cy="285165"/>
            </a:xfrm>
            <a:prstGeom prst="rect">
              <a:avLst/>
            </a:prstGeom>
            <a:solidFill>
              <a:schemeClr val="bg1"/>
            </a:solidFill>
            <a:ln>
              <a:solidFill>
                <a:schemeClr val="bg1"/>
              </a:solidFill>
            </a:ln>
          </p:spPr>
          <p:txBody>
            <a:bodyPr vert="horz" lIns="96008" tIns="48004" rIns="96008" bIns="48004" rtlCol="0" anchor="b">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mn-MN" sz="1680" dirty="0">
                  <a:solidFill>
                    <a:schemeClr val="tx1"/>
                  </a:solidFill>
                  <a:latin typeface="Mogul Helios" pitchFamily="2" charset="0"/>
                  <a:ea typeface="Roboto" panose="020B0604020202020204" charset="0"/>
                  <a:cs typeface="Times New Roman" panose="02020603050405020304" pitchFamily="18" charset="0"/>
                </a:rPr>
                <a:t>ЗАХ ЗЭЭЛИЙН ҮНЭЛГЭЭ</a:t>
              </a:r>
              <a:endParaRPr lang="ru-RU" sz="1680" dirty="0">
                <a:solidFill>
                  <a:schemeClr val="tx1"/>
                </a:solidFill>
                <a:latin typeface="Mogul Helios" pitchFamily="2" charset="0"/>
                <a:ea typeface="Roboto" panose="020B0604020202020204" charset="0"/>
                <a:cs typeface="Times New Roman" panose="02020603050405020304" pitchFamily="18" charset="0"/>
              </a:endParaRPr>
            </a:p>
          </p:txBody>
        </p:sp>
        <p:sp>
          <p:nvSpPr>
            <p:cNvPr id="18" name="Text Placeholder 18">
              <a:extLst>
                <a:ext uri="{FF2B5EF4-FFF2-40B4-BE49-F238E27FC236}">
                  <a16:creationId xmlns:a16="http://schemas.microsoft.com/office/drawing/2014/main" id="{27553300-5EAC-5225-AEE5-F0032CC63FE6}"/>
                </a:ext>
              </a:extLst>
            </p:cNvPr>
            <p:cNvSpPr txBox="1">
              <a:spLocks/>
            </p:cNvSpPr>
            <p:nvPr/>
          </p:nvSpPr>
          <p:spPr>
            <a:xfrm>
              <a:off x="1016420" y="2012541"/>
              <a:ext cx="2452274" cy="294632"/>
            </a:xfrm>
            <a:prstGeom prst="rect">
              <a:avLst/>
            </a:prstGeom>
            <a:solidFill>
              <a:schemeClr val="bg1"/>
            </a:solidFill>
            <a:ln>
              <a:solidFill>
                <a:schemeClr val="bg1"/>
              </a:solidFill>
            </a:ln>
          </p:spPr>
          <p:txBody>
            <a:bodyPr vert="horz" lIns="96008" tIns="48004" rIns="96008" bIns="48004"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mn-MN" sz="1680" dirty="0">
                  <a:solidFill>
                    <a:schemeClr val="tx1"/>
                  </a:solidFill>
                  <a:latin typeface="Mogul Helios" pitchFamily="2" charset="0"/>
                  <a:ea typeface="Roboto" panose="020B0604020202020204" charset="0"/>
                  <a:cs typeface="Times New Roman" panose="02020603050405020304" pitchFamily="18" charset="0"/>
                </a:rPr>
                <a:t>30 ИХ НАЯД ТӨГРӨГ</a:t>
              </a:r>
              <a:endParaRPr lang="ru-RU" sz="1680" dirty="0">
                <a:solidFill>
                  <a:schemeClr val="tx1"/>
                </a:solidFill>
                <a:latin typeface="Mogul Helios" pitchFamily="2" charset="0"/>
                <a:ea typeface="Roboto" panose="020B0604020202020204" charset="0"/>
                <a:cs typeface="Times New Roman" panose="02020603050405020304" pitchFamily="18" charset="0"/>
              </a:endParaRPr>
            </a:p>
          </p:txBody>
        </p:sp>
        <p:sp>
          <p:nvSpPr>
            <p:cNvPr id="19" name="TextBox 18">
              <a:extLst>
                <a:ext uri="{FF2B5EF4-FFF2-40B4-BE49-F238E27FC236}">
                  <a16:creationId xmlns:a16="http://schemas.microsoft.com/office/drawing/2014/main" id="{97499809-B683-864A-DA9E-15901071FF9D}"/>
                </a:ext>
              </a:extLst>
            </p:cNvPr>
            <p:cNvSpPr txBox="1"/>
            <p:nvPr/>
          </p:nvSpPr>
          <p:spPr>
            <a:xfrm>
              <a:off x="4476609" y="2258234"/>
              <a:ext cx="2377574" cy="519987"/>
            </a:xfrm>
            <a:prstGeom prst="rect">
              <a:avLst/>
            </a:prstGeom>
            <a:noFill/>
            <a:ln>
              <a:solidFill>
                <a:schemeClr val="bg1"/>
              </a:solidFill>
            </a:ln>
          </p:spPr>
          <p:txBody>
            <a:bodyPr wrap="square">
              <a:spAutoFit/>
            </a:bodyPr>
            <a:lstStyle/>
            <a:p>
              <a:pPr algn="ctr"/>
              <a:r>
                <a:rPr lang="mn-MN" sz="1680" b="1" dirty="0">
                  <a:latin typeface="Mogul Helios" pitchFamily="2" charset="0"/>
                  <a:cs typeface="Times New Roman" panose="02020603050405020304" pitchFamily="18" charset="0"/>
                </a:rPr>
                <a:t>ЗГ-ын шинэ сэргэлтийн бодлого</a:t>
              </a:r>
              <a:endParaRPr lang="en-US" sz="1680" b="1" dirty="0">
                <a:latin typeface="Mogul Helios" pitchFamily="2" charset="0"/>
                <a:cs typeface="Times New Roman" panose="02020603050405020304" pitchFamily="18" charset="0"/>
              </a:endParaRPr>
            </a:p>
          </p:txBody>
        </p:sp>
      </p:grpSp>
      <p:sp>
        <p:nvSpPr>
          <p:cNvPr id="22" name="Text Placeholder 18">
            <a:extLst>
              <a:ext uri="{FF2B5EF4-FFF2-40B4-BE49-F238E27FC236}">
                <a16:creationId xmlns:a16="http://schemas.microsoft.com/office/drawing/2014/main" id="{5B3BC6FC-4B5C-F11D-9820-BC813C5FCBCA}"/>
              </a:ext>
            </a:extLst>
          </p:cNvPr>
          <p:cNvSpPr txBox="1">
            <a:spLocks/>
          </p:cNvSpPr>
          <p:nvPr/>
        </p:nvSpPr>
        <p:spPr>
          <a:xfrm>
            <a:off x="1930507" y="6872998"/>
            <a:ext cx="1990489" cy="342930"/>
          </a:xfrm>
          <a:prstGeom prst="rect">
            <a:avLst/>
          </a:prstGeom>
          <a:solidFill>
            <a:schemeClr val="bg1"/>
          </a:solidFill>
          <a:ln>
            <a:solidFill>
              <a:schemeClr val="bg1"/>
            </a:solidFill>
          </a:ln>
        </p:spPr>
        <p:txBody>
          <a:bodyPr vert="horz" lIns="96008" tIns="48004" rIns="96008" bIns="48004"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mn-MN" sz="1680" dirty="0">
                <a:solidFill>
                  <a:schemeClr val="tx1"/>
                </a:solidFill>
                <a:latin typeface="Mogul Helios" pitchFamily="2" charset="0"/>
                <a:ea typeface="Roboto" panose="020B0604020202020204" charset="0"/>
                <a:cs typeface="Times New Roman" panose="02020603050405020304" pitchFamily="18" charset="0"/>
              </a:rPr>
              <a:t> 6 их наяд төгрөг</a:t>
            </a:r>
            <a:endParaRPr lang="ru-RU" sz="1680" dirty="0">
              <a:solidFill>
                <a:schemeClr val="tx1"/>
              </a:solidFill>
              <a:latin typeface="Mogul Helios" pitchFamily="2" charset="0"/>
              <a:ea typeface="Roboto" panose="020B0604020202020204" charset="0"/>
              <a:cs typeface="Times New Roman" panose="02020603050405020304" pitchFamily="18" charset="0"/>
            </a:endParaRPr>
          </a:p>
        </p:txBody>
      </p:sp>
      <p:sp>
        <p:nvSpPr>
          <p:cNvPr id="24" name="Text Placeholder 18">
            <a:extLst>
              <a:ext uri="{FF2B5EF4-FFF2-40B4-BE49-F238E27FC236}">
                <a16:creationId xmlns:a16="http://schemas.microsoft.com/office/drawing/2014/main" id="{522E030C-604F-C4C5-F74F-E1815F2C0C0C}"/>
              </a:ext>
            </a:extLst>
          </p:cNvPr>
          <p:cNvSpPr txBox="1">
            <a:spLocks/>
          </p:cNvSpPr>
          <p:nvPr/>
        </p:nvSpPr>
        <p:spPr>
          <a:xfrm>
            <a:off x="3925680" y="6344957"/>
            <a:ext cx="2196366" cy="440488"/>
          </a:xfrm>
          <a:prstGeom prst="rect">
            <a:avLst/>
          </a:prstGeom>
          <a:solidFill>
            <a:schemeClr val="bg1"/>
          </a:solidFill>
          <a:ln>
            <a:solidFill>
              <a:schemeClr val="bg1"/>
            </a:solidFill>
          </a:ln>
        </p:spPr>
        <p:txBody>
          <a:bodyPr vert="horz" lIns="96008" tIns="48004" rIns="96008" bIns="48004"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mn-MN" sz="1680" dirty="0">
                <a:solidFill>
                  <a:schemeClr val="tx1"/>
                </a:solidFill>
                <a:latin typeface="Mogul Helios" pitchFamily="2" charset="0"/>
                <a:ea typeface="Roboto" panose="020B0604020202020204" charset="0"/>
                <a:cs typeface="Times New Roman" panose="02020603050405020304" pitchFamily="18" charset="0"/>
              </a:rPr>
              <a:t>  11 их наяд төгрөг </a:t>
            </a:r>
            <a:endParaRPr lang="ru-RU" sz="1680" dirty="0">
              <a:solidFill>
                <a:schemeClr val="tx1"/>
              </a:solidFill>
              <a:latin typeface="Mogul Helios" pitchFamily="2" charset="0"/>
              <a:ea typeface="Roboto" panose="020B0604020202020204" charset="0"/>
              <a:cs typeface="Times New Roman" panose="02020603050405020304" pitchFamily="18" charset="0"/>
            </a:endParaRPr>
          </a:p>
        </p:txBody>
      </p:sp>
      <p:sp>
        <p:nvSpPr>
          <p:cNvPr id="26" name="Text Placeholder 18">
            <a:extLst>
              <a:ext uri="{FF2B5EF4-FFF2-40B4-BE49-F238E27FC236}">
                <a16:creationId xmlns:a16="http://schemas.microsoft.com/office/drawing/2014/main" id="{6C041A41-1878-E532-45A7-2E587F80DC38}"/>
              </a:ext>
            </a:extLst>
          </p:cNvPr>
          <p:cNvSpPr txBox="1">
            <a:spLocks/>
          </p:cNvSpPr>
          <p:nvPr/>
        </p:nvSpPr>
        <p:spPr>
          <a:xfrm>
            <a:off x="2263606" y="7723562"/>
            <a:ext cx="2798184" cy="754241"/>
          </a:xfrm>
          <a:prstGeom prst="rect">
            <a:avLst/>
          </a:prstGeom>
        </p:spPr>
        <p:txBody>
          <a:bodyPr vert="horz" lIns="96008" tIns="48004" rIns="96008" bIns="48004"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940">
                <a:solidFill>
                  <a:schemeClr val="accent1">
                    <a:lumMod val="50000"/>
                  </a:schemeClr>
                </a:solidFill>
                <a:latin typeface="Mogul Helios" pitchFamily="2" charset="0"/>
                <a:ea typeface="Roboto" panose="020B0604020202020204" charset="0"/>
                <a:cs typeface="Times New Roman" panose="02020603050405020304" pitchFamily="18" charset="0"/>
              </a:rPr>
              <a:t>2021</a:t>
            </a:r>
            <a:endParaRPr lang="ru-RU" sz="2940">
              <a:solidFill>
                <a:schemeClr val="accent1">
                  <a:lumMod val="50000"/>
                </a:schemeClr>
              </a:solidFill>
              <a:latin typeface="Mogul Helios" pitchFamily="2" charset="0"/>
              <a:ea typeface="Roboto" panose="020B0604020202020204" charset="0"/>
              <a:cs typeface="Times New Roman" panose="02020603050405020304" pitchFamily="18" charset="0"/>
            </a:endParaRPr>
          </a:p>
        </p:txBody>
      </p:sp>
      <p:sp>
        <p:nvSpPr>
          <p:cNvPr id="28" name="Oval 27">
            <a:extLst>
              <a:ext uri="{FF2B5EF4-FFF2-40B4-BE49-F238E27FC236}">
                <a16:creationId xmlns:a16="http://schemas.microsoft.com/office/drawing/2014/main" id="{A812C37F-47AC-367A-BA21-56D27F86B691}"/>
              </a:ext>
            </a:extLst>
          </p:cNvPr>
          <p:cNvSpPr/>
          <p:nvPr/>
        </p:nvSpPr>
        <p:spPr>
          <a:xfrm>
            <a:off x="8659578" y="2680057"/>
            <a:ext cx="2496677" cy="2390211"/>
          </a:xfrm>
          <a:prstGeom prst="ellipse">
            <a:avLst/>
          </a:prstGeom>
        </p:spPr>
        <p:style>
          <a:lnRef idx="1">
            <a:schemeClr val="accent1"/>
          </a:lnRef>
          <a:fillRef idx="3">
            <a:schemeClr val="accent1"/>
          </a:fillRef>
          <a:effectRef idx="2">
            <a:schemeClr val="accent1"/>
          </a:effectRef>
          <a:fontRef idx="minor">
            <a:schemeClr val="lt1"/>
          </a:fontRef>
        </p:style>
        <p:txBody>
          <a:bodyPr lIns="96008" tIns="48004" rIns="96008" bIns="48004" rtlCol="0" anchor="ctr"/>
          <a:lstStyle/>
          <a:p>
            <a:pPr algn="ctr"/>
            <a:r>
              <a:rPr lang="mn-MN" sz="2000" b="1" dirty="0">
                <a:latin typeface="Mogul Helios" pitchFamily="2" charset="0"/>
                <a:cs typeface="Times New Roman"/>
              </a:rPr>
              <a:t>ТОП-100</a:t>
            </a:r>
            <a:r>
              <a:rPr lang="mn-MN" sz="2000" dirty="0">
                <a:latin typeface="Mogul Helios" pitchFamily="2" charset="0"/>
                <a:cs typeface="Times New Roman"/>
              </a:rPr>
              <a:t> ААН-үүдийн үнэт цаас гаргалт</a:t>
            </a:r>
            <a:endParaRPr lang="en-US" sz="2000" dirty="0">
              <a:latin typeface="Mogul Helios" pitchFamily="2" charset="0"/>
            </a:endParaRPr>
          </a:p>
        </p:txBody>
      </p:sp>
      <p:sp>
        <p:nvSpPr>
          <p:cNvPr id="30" name="Text Placeholder 18">
            <a:extLst>
              <a:ext uri="{FF2B5EF4-FFF2-40B4-BE49-F238E27FC236}">
                <a16:creationId xmlns:a16="http://schemas.microsoft.com/office/drawing/2014/main" id="{09399D1D-FE18-28EB-7AC8-12A7BC6B7FE7}"/>
              </a:ext>
            </a:extLst>
          </p:cNvPr>
          <p:cNvSpPr txBox="1">
            <a:spLocks/>
          </p:cNvSpPr>
          <p:nvPr/>
        </p:nvSpPr>
        <p:spPr>
          <a:xfrm>
            <a:off x="9205677" y="5396700"/>
            <a:ext cx="2294475" cy="440488"/>
          </a:xfrm>
          <a:prstGeom prst="rect">
            <a:avLst/>
          </a:prstGeom>
          <a:solidFill>
            <a:schemeClr val="bg1"/>
          </a:solidFill>
          <a:ln>
            <a:solidFill>
              <a:schemeClr val="bg1"/>
            </a:solidFill>
          </a:ln>
        </p:spPr>
        <p:txBody>
          <a:bodyPr vert="horz" lIns="96008" tIns="48004" rIns="96008" bIns="48004"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mn-MN" sz="1680" dirty="0">
                <a:solidFill>
                  <a:schemeClr val="tx1"/>
                </a:solidFill>
                <a:latin typeface="Mogul Helios" pitchFamily="2" charset="0"/>
                <a:ea typeface="Roboto"/>
                <a:cs typeface="Times New Roman"/>
              </a:rPr>
              <a:t>  15 их наяд төгрөг </a:t>
            </a:r>
            <a:endParaRPr lang="ru-RU" sz="1680" dirty="0">
              <a:solidFill>
                <a:schemeClr val="tx1"/>
              </a:solidFill>
              <a:latin typeface="Mogul Helios" pitchFamily="2" charset="0"/>
              <a:ea typeface="Roboto" panose="020B0604020202020204" charset="0"/>
              <a:cs typeface="Times New Roman" panose="02020603050405020304" pitchFamily="18" charset="0"/>
            </a:endParaRPr>
          </a:p>
        </p:txBody>
      </p:sp>
    </p:spTree>
    <p:extLst>
      <p:ext uri="{BB962C8B-B14F-4D97-AF65-F5344CB8AC3E}">
        <p14:creationId xmlns:p14="http://schemas.microsoft.com/office/powerpoint/2010/main" val="1944808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Vertical Text Placeholder 2">
            <a:extLst>
              <a:ext uri="{FF2B5EF4-FFF2-40B4-BE49-F238E27FC236}">
                <a16:creationId xmlns:a16="http://schemas.microsoft.com/office/drawing/2014/main" id="{1297EAB8-E782-4848-843C-38E08A3A7868}"/>
              </a:ext>
            </a:extLst>
          </p:cNvPr>
          <p:cNvSpPr txBox="1">
            <a:spLocks/>
          </p:cNvSpPr>
          <p:nvPr/>
        </p:nvSpPr>
        <p:spPr>
          <a:xfrm>
            <a:off x="-2427073" y="2391756"/>
            <a:ext cx="2218406" cy="682358"/>
          </a:xfrm>
          <a:prstGeom prst="rect">
            <a:avLst/>
          </a:prstGeom>
        </p:spPr>
        <p:txBody>
          <a:bodyPr vert="horz" lIns="115210" tIns="57605" rIns="115210" bIns="57605"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200" i="1">
              <a:solidFill>
                <a:schemeClr val="accent3"/>
              </a:solidFill>
              <a:latin typeface="Mogul Helios" pitchFamily="2" charset="0"/>
            </a:endParaRPr>
          </a:p>
        </p:txBody>
      </p:sp>
      <p:pic>
        <p:nvPicPr>
          <p:cNvPr id="11" name="Picture 2" descr="2560x1440 Blue Digital Art Squares 1440P Resolution Wallpaper, HD Abstract  4K Wallpapers, Images, Photos and Background - Wallpapers Den">
            <a:extLst>
              <a:ext uri="{FF2B5EF4-FFF2-40B4-BE49-F238E27FC236}">
                <a16:creationId xmlns:a16="http://schemas.microsoft.com/office/drawing/2014/main" id="{AE844335-F9F5-461F-BC94-ACA8F57EE1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667"/>
          <a:stretch/>
        </p:blipFill>
        <p:spPr bwMode="auto">
          <a:xfrm>
            <a:off x="1" y="9014"/>
            <a:ext cx="16559212" cy="864076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Rounded Corners 11">
            <a:extLst>
              <a:ext uri="{FF2B5EF4-FFF2-40B4-BE49-F238E27FC236}">
                <a16:creationId xmlns:a16="http://schemas.microsoft.com/office/drawing/2014/main" id="{2C89A72A-2637-4815-8C51-1530C69E3DC2}"/>
              </a:ext>
            </a:extLst>
          </p:cNvPr>
          <p:cNvSpPr/>
          <p:nvPr/>
        </p:nvSpPr>
        <p:spPr>
          <a:xfrm>
            <a:off x="1" y="9014"/>
            <a:ext cx="16559212" cy="8622733"/>
          </a:xfrm>
          <a:prstGeom prst="roundRect">
            <a:avLst>
              <a:gd name="adj" fmla="val 0"/>
            </a:avLst>
          </a:prstGeom>
          <a:gradFill>
            <a:gsLst>
              <a:gs pos="0">
                <a:srgbClr val="0070C0">
                  <a:alpha val="50000"/>
                </a:srgbClr>
              </a:gs>
              <a:gs pos="68000">
                <a:srgbClr val="00206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Mogul Helios" pitchFamily="2" charset="0"/>
            </a:endParaRPr>
          </a:p>
        </p:txBody>
      </p:sp>
      <p:sp>
        <p:nvSpPr>
          <p:cNvPr id="2" name="Rectangle 1">
            <a:extLst>
              <a:ext uri="{FF2B5EF4-FFF2-40B4-BE49-F238E27FC236}">
                <a16:creationId xmlns:a16="http://schemas.microsoft.com/office/drawing/2014/main" id="{784E9E6F-2905-459B-B637-FAF95823E597}"/>
              </a:ext>
            </a:extLst>
          </p:cNvPr>
          <p:cNvSpPr/>
          <p:nvPr/>
        </p:nvSpPr>
        <p:spPr>
          <a:xfrm>
            <a:off x="5001937" y="2945123"/>
            <a:ext cx="6555338" cy="3139321"/>
          </a:xfrm>
          <a:prstGeom prst="rect">
            <a:avLst/>
          </a:prstGeom>
        </p:spPr>
        <p:txBody>
          <a:bodyPr wrap="square">
            <a:spAutoFit/>
          </a:bodyPr>
          <a:lstStyle/>
          <a:p>
            <a:pPr algn="ctr">
              <a:defRPr/>
            </a:pPr>
            <a:r>
              <a:rPr lang="mn-MN" sz="6600" b="1" dirty="0">
                <a:solidFill>
                  <a:schemeClr val="bg1"/>
                </a:solidFill>
                <a:latin typeface="Mogul Helios" pitchFamily="2" charset="0"/>
                <a:cs typeface="Times New Roman" panose="02020603050405020304" pitchFamily="18" charset="0"/>
              </a:rPr>
              <a:t>АНХААРАЛ ХАНДУУЛСАНД БАЯРЛАЛАА</a:t>
            </a:r>
            <a:endParaRPr lang="en-US" sz="6600" b="1" dirty="0">
              <a:solidFill>
                <a:schemeClr val="bg1"/>
              </a:solidFill>
              <a:latin typeface="Mogul Helios" pitchFamily="2" charset="0"/>
              <a:cs typeface="Times New Roman" panose="02020603050405020304" pitchFamily="18" charset="0"/>
            </a:endParaRPr>
          </a:p>
        </p:txBody>
      </p:sp>
    </p:spTree>
    <p:extLst>
      <p:ext uri="{BB962C8B-B14F-4D97-AF65-F5344CB8AC3E}">
        <p14:creationId xmlns:p14="http://schemas.microsoft.com/office/powerpoint/2010/main" val="2759933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3" name="Picture 2" descr="2560x1440 Blue Digital Art Squares 1440P Resolution Wallpaper, HD Abstract  4K Wallpapers, Images, Photos and Background - Wallpapers Den">
            <a:extLst>
              <a:ext uri="{FF2B5EF4-FFF2-40B4-BE49-F238E27FC236}">
                <a16:creationId xmlns:a16="http://schemas.microsoft.com/office/drawing/2014/main" id="{CD4A7D38-D290-4143-A004-5DE4D47B6B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b="73446"/>
          <a:stretch/>
        </p:blipFill>
        <p:spPr bwMode="auto">
          <a:xfrm>
            <a:off x="0" y="-32981"/>
            <a:ext cx="16559213" cy="1248872"/>
          </a:xfrm>
          <a:prstGeom prst="rect">
            <a:avLst/>
          </a:prstGeom>
          <a:noFill/>
          <a:extLst>
            <a:ext uri="{909E8E84-426E-40DD-AFC4-6F175D3DCCD1}">
              <a14:hiddenFill xmlns:a14="http://schemas.microsoft.com/office/drawing/2010/main">
                <a:solidFill>
                  <a:srgbClr val="FFFFFF"/>
                </a:solidFill>
              </a14:hiddenFill>
            </a:ext>
          </a:extLst>
        </p:spPr>
      </p:pic>
      <p:grpSp>
        <p:nvGrpSpPr>
          <p:cNvPr id="62" name="Group 61">
            <a:extLst>
              <a:ext uri="{FF2B5EF4-FFF2-40B4-BE49-F238E27FC236}">
                <a16:creationId xmlns:a16="http://schemas.microsoft.com/office/drawing/2014/main" id="{9419E22C-BBF0-43F5-A1CE-ABD108B26549}"/>
              </a:ext>
            </a:extLst>
          </p:cNvPr>
          <p:cNvGrpSpPr/>
          <p:nvPr/>
        </p:nvGrpSpPr>
        <p:grpSpPr>
          <a:xfrm>
            <a:off x="15467878" y="56536"/>
            <a:ext cx="766291" cy="991862"/>
            <a:chOff x="10911257" y="-82064"/>
            <a:chExt cx="1271225" cy="1052275"/>
          </a:xfrm>
        </p:grpSpPr>
        <p:pic>
          <p:nvPicPr>
            <p:cNvPr id="66" name="Picture 65">
              <a:extLst>
                <a:ext uri="{FF2B5EF4-FFF2-40B4-BE49-F238E27FC236}">
                  <a16:creationId xmlns:a16="http://schemas.microsoft.com/office/drawing/2014/main" id="{DD33F788-A904-4306-91F6-1461039728E6}"/>
                </a:ext>
              </a:extLst>
            </p:cNvPr>
            <p:cNvPicPr>
              <a:picLocks noChangeAspect="1"/>
            </p:cNvPicPr>
            <p:nvPr/>
          </p:nvPicPr>
          <p:blipFill rotWithShape="1">
            <a:blip r:embed="rId4">
              <a:biLevel thresh="25000"/>
            </a:blip>
            <a:srcRect t="37472" b="29972"/>
            <a:stretch/>
          </p:blipFill>
          <p:spPr>
            <a:xfrm>
              <a:off x="11261614" y="86233"/>
              <a:ext cx="646232" cy="833612"/>
            </a:xfrm>
            <a:prstGeom prst="rect">
              <a:avLst/>
            </a:prstGeom>
          </p:spPr>
        </p:pic>
        <p:pic>
          <p:nvPicPr>
            <p:cNvPr id="67" name="Picture 66">
              <a:extLst>
                <a:ext uri="{FF2B5EF4-FFF2-40B4-BE49-F238E27FC236}">
                  <a16:creationId xmlns:a16="http://schemas.microsoft.com/office/drawing/2014/main" id="{6709F3B2-0CC8-43D5-9D93-5AC241872ED1}"/>
                </a:ext>
              </a:extLst>
            </p:cNvPr>
            <p:cNvPicPr>
              <a:picLocks noChangeAspect="1"/>
            </p:cNvPicPr>
            <p:nvPr/>
          </p:nvPicPr>
          <p:blipFill rotWithShape="1">
            <a:blip r:embed="rId4">
              <a:biLevel thresh="25000"/>
            </a:blip>
            <a:srcRect t="70123" b="6572"/>
            <a:stretch/>
          </p:blipFill>
          <p:spPr>
            <a:xfrm>
              <a:off x="11536250" y="73384"/>
              <a:ext cx="646232" cy="596757"/>
            </a:xfrm>
            <a:prstGeom prst="rect">
              <a:avLst/>
            </a:prstGeom>
          </p:spPr>
        </p:pic>
        <p:grpSp>
          <p:nvGrpSpPr>
            <p:cNvPr id="68" name="Group 67">
              <a:extLst>
                <a:ext uri="{FF2B5EF4-FFF2-40B4-BE49-F238E27FC236}">
                  <a16:creationId xmlns:a16="http://schemas.microsoft.com/office/drawing/2014/main" id="{9BA5FB15-9D14-468D-A207-9D7484785840}"/>
                </a:ext>
              </a:extLst>
            </p:cNvPr>
            <p:cNvGrpSpPr/>
            <p:nvPr/>
          </p:nvGrpSpPr>
          <p:grpSpPr>
            <a:xfrm>
              <a:off x="10911257" y="-82064"/>
              <a:ext cx="646232" cy="1052275"/>
              <a:chOff x="10798957" y="-82064"/>
              <a:chExt cx="646232" cy="1052275"/>
            </a:xfrm>
          </p:grpSpPr>
          <p:pic>
            <p:nvPicPr>
              <p:cNvPr id="69" name="Picture 68">
                <a:extLst>
                  <a:ext uri="{FF2B5EF4-FFF2-40B4-BE49-F238E27FC236}">
                    <a16:creationId xmlns:a16="http://schemas.microsoft.com/office/drawing/2014/main" id="{AEBB1C90-FFC9-4D18-80AA-18EE55ABA4A8}"/>
                  </a:ext>
                </a:extLst>
              </p:cNvPr>
              <p:cNvPicPr>
                <a:picLocks noChangeAspect="1"/>
              </p:cNvPicPr>
              <p:nvPr/>
            </p:nvPicPr>
            <p:blipFill rotWithShape="1">
              <a:blip r:embed="rId5">
                <a:biLevel thresh="25000"/>
              </a:blip>
              <a:srcRect b="81203"/>
              <a:stretch/>
            </p:blipFill>
            <p:spPr>
              <a:xfrm>
                <a:off x="10798957" y="-82064"/>
                <a:ext cx="646232" cy="539743"/>
              </a:xfrm>
              <a:prstGeom prst="rect">
                <a:avLst/>
              </a:prstGeom>
            </p:spPr>
          </p:pic>
          <p:pic>
            <p:nvPicPr>
              <p:cNvPr id="70" name="Picture 69">
                <a:extLst>
                  <a:ext uri="{FF2B5EF4-FFF2-40B4-BE49-F238E27FC236}">
                    <a16:creationId xmlns:a16="http://schemas.microsoft.com/office/drawing/2014/main" id="{719CEAFF-E854-40FC-9E24-F07CA29FFA93}"/>
                  </a:ext>
                </a:extLst>
              </p:cNvPr>
              <p:cNvPicPr>
                <a:picLocks noChangeAspect="1"/>
              </p:cNvPicPr>
              <p:nvPr/>
            </p:nvPicPr>
            <p:blipFill rotWithShape="1">
              <a:blip r:embed="rId5">
                <a:biLevel thresh="25000"/>
              </a:blip>
              <a:srcRect t="17851" b="74874"/>
              <a:stretch/>
            </p:blipFill>
            <p:spPr>
              <a:xfrm>
                <a:off x="10798957" y="364716"/>
                <a:ext cx="646232" cy="208906"/>
              </a:xfrm>
              <a:prstGeom prst="rect">
                <a:avLst/>
              </a:prstGeom>
            </p:spPr>
          </p:pic>
          <p:pic>
            <p:nvPicPr>
              <p:cNvPr id="71" name="Picture 70">
                <a:extLst>
                  <a:ext uri="{FF2B5EF4-FFF2-40B4-BE49-F238E27FC236}">
                    <a16:creationId xmlns:a16="http://schemas.microsoft.com/office/drawing/2014/main" id="{D4CEEE16-04E3-4A7A-A162-6DAA8EA38F46}"/>
                  </a:ext>
                </a:extLst>
              </p:cNvPr>
              <p:cNvPicPr>
                <a:picLocks noChangeAspect="1"/>
              </p:cNvPicPr>
              <p:nvPr/>
            </p:nvPicPr>
            <p:blipFill rotWithShape="1">
              <a:blip r:embed="rId5">
                <a:biLevel thresh="25000"/>
              </a:blip>
              <a:srcRect t="26993" b="68607"/>
              <a:stretch/>
            </p:blipFill>
            <p:spPr>
              <a:xfrm>
                <a:off x="10798957" y="569041"/>
                <a:ext cx="646232" cy="126398"/>
              </a:xfrm>
              <a:prstGeom prst="rect">
                <a:avLst/>
              </a:prstGeom>
            </p:spPr>
          </p:pic>
          <p:pic>
            <p:nvPicPr>
              <p:cNvPr id="72" name="Picture 71">
                <a:extLst>
                  <a:ext uri="{FF2B5EF4-FFF2-40B4-BE49-F238E27FC236}">
                    <a16:creationId xmlns:a16="http://schemas.microsoft.com/office/drawing/2014/main" id="{27DE7829-0AFD-4764-9275-7B2EAD8CD502}"/>
                  </a:ext>
                </a:extLst>
              </p:cNvPr>
              <p:cNvPicPr>
                <a:picLocks noChangeAspect="1"/>
              </p:cNvPicPr>
              <p:nvPr/>
            </p:nvPicPr>
            <p:blipFill rotWithShape="1">
              <a:blip r:embed="rId5">
                <a:biLevel thresh="25000"/>
              </a:blip>
              <a:srcRect t="31096" b="59067"/>
              <a:stretch/>
            </p:blipFill>
            <p:spPr>
              <a:xfrm>
                <a:off x="10798957" y="687740"/>
                <a:ext cx="646232" cy="282471"/>
              </a:xfrm>
              <a:prstGeom prst="rect">
                <a:avLst/>
              </a:prstGeom>
            </p:spPr>
          </p:pic>
        </p:grpSp>
      </p:grpSp>
      <p:pic>
        <p:nvPicPr>
          <p:cNvPr id="4" name="Picture 3" descr="A graph of stock market&#10;&#10;Description automatically generated">
            <a:extLst>
              <a:ext uri="{FF2B5EF4-FFF2-40B4-BE49-F238E27FC236}">
                <a16:creationId xmlns:a16="http://schemas.microsoft.com/office/drawing/2014/main" id="{86F64F68-1612-8E7A-61E4-32C6E940731C}"/>
              </a:ext>
            </a:extLst>
          </p:cNvPr>
          <p:cNvPicPr>
            <a:picLocks noChangeAspect="1"/>
          </p:cNvPicPr>
          <p:nvPr/>
        </p:nvPicPr>
        <p:blipFill rotWithShape="1">
          <a:blip r:embed="rId6">
            <a:extLst>
              <a:ext uri="{28A0092B-C50C-407E-A947-70E740481C1C}">
                <a14:useLocalDpi xmlns:a14="http://schemas.microsoft.com/office/drawing/2010/main" val="0"/>
              </a:ext>
            </a:extLst>
          </a:blip>
          <a:srcRect l="6168" t="2033" r="11722" b="10729"/>
          <a:stretch/>
        </p:blipFill>
        <p:spPr>
          <a:xfrm>
            <a:off x="0" y="1193646"/>
            <a:ext cx="8799616" cy="7447118"/>
          </a:xfrm>
          <a:custGeom>
            <a:avLst/>
            <a:gdLst>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2358530 w 7155850"/>
              <a:gd name="connsiteY12" fmla="*/ 6877050 h 6877050"/>
              <a:gd name="connsiteX13" fmla="*/ 1329860 w 7155850"/>
              <a:gd name="connsiteY13" fmla="*/ 6877050 h 6877050"/>
              <a:gd name="connsiteX14" fmla="*/ 1323481 w 7155850"/>
              <a:gd name="connsiteY14" fmla="*/ 6866659 h 6877050"/>
              <a:gd name="connsiteX15" fmla="*/ 0 w 7155850"/>
              <a:gd name="connsiteY15" fmla="*/ 6858000 h 6877050"/>
              <a:gd name="connsiteX16" fmla="*/ 0 w 7155850"/>
              <a:gd name="connsiteY16" fmla="*/ 4710909 h 6877050"/>
              <a:gd name="connsiteX17" fmla="*/ 0 w 7155850"/>
              <a:gd name="connsiteY17" fmla="*/ 304398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2358530 w 7155850"/>
              <a:gd name="connsiteY12" fmla="*/ 6877050 h 6877050"/>
              <a:gd name="connsiteX13" fmla="*/ 1329860 w 7155850"/>
              <a:gd name="connsiteY13" fmla="*/ 6877050 h 6877050"/>
              <a:gd name="connsiteX14" fmla="*/ 1323481 w 7155850"/>
              <a:gd name="connsiteY14" fmla="*/ 6866659 h 6877050"/>
              <a:gd name="connsiteX15" fmla="*/ 0 w 7155850"/>
              <a:gd name="connsiteY15" fmla="*/ 6858000 h 6877050"/>
              <a:gd name="connsiteX16" fmla="*/ 0 w 7155850"/>
              <a:gd name="connsiteY16" fmla="*/ 4710909 h 6877050"/>
              <a:gd name="connsiteX17" fmla="*/ 0 w 7155850"/>
              <a:gd name="connsiteY17"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2358530 w 7155850"/>
              <a:gd name="connsiteY12" fmla="*/ 6877050 h 6877050"/>
              <a:gd name="connsiteX13" fmla="*/ 1329860 w 7155850"/>
              <a:gd name="connsiteY13" fmla="*/ 6877050 h 6877050"/>
              <a:gd name="connsiteX14" fmla="*/ 1323481 w 7155850"/>
              <a:gd name="connsiteY14" fmla="*/ 6866659 h 6877050"/>
              <a:gd name="connsiteX15" fmla="*/ 0 w 7155850"/>
              <a:gd name="connsiteY15" fmla="*/ 6858000 h 6877050"/>
              <a:gd name="connsiteX16" fmla="*/ 0 w 7155850"/>
              <a:gd name="connsiteY16"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2358530 w 7155850"/>
              <a:gd name="connsiteY12" fmla="*/ 6877050 h 6877050"/>
              <a:gd name="connsiteX13" fmla="*/ 1329860 w 7155850"/>
              <a:gd name="connsiteY13" fmla="*/ 6877050 h 6877050"/>
              <a:gd name="connsiteX14" fmla="*/ 0 w 7155850"/>
              <a:gd name="connsiteY14" fmla="*/ 6858000 h 6877050"/>
              <a:gd name="connsiteX15" fmla="*/ 0 w 7155850"/>
              <a:gd name="connsiteY15"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1329860 w 7155850"/>
              <a:gd name="connsiteY12" fmla="*/ 6877050 h 6877050"/>
              <a:gd name="connsiteX13" fmla="*/ 0 w 7155850"/>
              <a:gd name="connsiteY13" fmla="*/ 6858000 h 6877050"/>
              <a:gd name="connsiteX14" fmla="*/ 0 w 7155850"/>
              <a:gd name="connsiteY14"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0 w 7155850"/>
              <a:gd name="connsiteY12" fmla="*/ 6858000 h 6877050"/>
              <a:gd name="connsiteX13" fmla="*/ 0 w 7155850"/>
              <a:gd name="connsiteY13"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0 w 7155850"/>
              <a:gd name="connsiteY11" fmla="*/ 6858000 h 6877050"/>
              <a:gd name="connsiteX12" fmla="*/ 0 w 7155850"/>
              <a:gd name="connsiteY12"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2945517 w 7155850"/>
              <a:gd name="connsiteY7" fmla="*/ 6877050 h 6877050"/>
              <a:gd name="connsiteX8" fmla="*/ 2928567 w 7155850"/>
              <a:gd name="connsiteY8" fmla="*/ 6849441 h 6877050"/>
              <a:gd name="connsiteX9" fmla="*/ 2911768 w 7155850"/>
              <a:gd name="connsiteY9" fmla="*/ 6877050 h 6877050"/>
              <a:gd name="connsiteX10" fmla="*/ 0 w 7155850"/>
              <a:gd name="connsiteY10" fmla="*/ 6858000 h 6877050"/>
              <a:gd name="connsiteX11" fmla="*/ 0 w 7155850"/>
              <a:gd name="connsiteY11"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2945517 w 7155850"/>
              <a:gd name="connsiteY6" fmla="*/ 6877050 h 6877050"/>
              <a:gd name="connsiteX7" fmla="*/ 2928567 w 7155850"/>
              <a:gd name="connsiteY7" fmla="*/ 6849441 h 6877050"/>
              <a:gd name="connsiteX8" fmla="*/ 2911768 w 7155850"/>
              <a:gd name="connsiteY8" fmla="*/ 6877050 h 6877050"/>
              <a:gd name="connsiteX9" fmla="*/ 0 w 7155850"/>
              <a:gd name="connsiteY9" fmla="*/ 6858000 h 6877050"/>
              <a:gd name="connsiteX10" fmla="*/ 0 w 7155850"/>
              <a:gd name="connsiteY10"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2945517 w 7155850"/>
              <a:gd name="connsiteY5" fmla="*/ 6877050 h 6877050"/>
              <a:gd name="connsiteX6" fmla="*/ 2928567 w 7155850"/>
              <a:gd name="connsiteY6" fmla="*/ 6849441 h 6877050"/>
              <a:gd name="connsiteX7" fmla="*/ 2911768 w 7155850"/>
              <a:gd name="connsiteY7" fmla="*/ 6877050 h 6877050"/>
              <a:gd name="connsiteX8" fmla="*/ 0 w 7155850"/>
              <a:gd name="connsiteY8" fmla="*/ 6858000 h 6877050"/>
              <a:gd name="connsiteX9" fmla="*/ 0 w 7155850"/>
              <a:gd name="connsiteY9"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2945517 w 7155850"/>
              <a:gd name="connsiteY4" fmla="*/ 6877050 h 6877050"/>
              <a:gd name="connsiteX5" fmla="*/ 2928567 w 7155850"/>
              <a:gd name="connsiteY5" fmla="*/ 6849441 h 6877050"/>
              <a:gd name="connsiteX6" fmla="*/ 2911768 w 7155850"/>
              <a:gd name="connsiteY6" fmla="*/ 6877050 h 6877050"/>
              <a:gd name="connsiteX7" fmla="*/ 0 w 7155850"/>
              <a:gd name="connsiteY7" fmla="*/ 6858000 h 6877050"/>
              <a:gd name="connsiteX8" fmla="*/ 0 w 7155850"/>
              <a:gd name="connsiteY8" fmla="*/ 0 h 6877050"/>
              <a:gd name="connsiteX0" fmla="*/ 0 w 7155850"/>
              <a:gd name="connsiteY0" fmla="*/ 0 h 6877050"/>
              <a:gd name="connsiteX1" fmla="*/ 7096125 w 7155850"/>
              <a:gd name="connsiteY1" fmla="*/ 0 h 6877050"/>
              <a:gd name="connsiteX2" fmla="*/ 7155850 w 7155850"/>
              <a:gd name="connsiteY2" fmla="*/ 19050 h 6877050"/>
              <a:gd name="connsiteX3" fmla="*/ 2945517 w 7155850"/>
              <a:gd name="connsiteY3" fmla="*/ 6877050 h 6877050"/>
              <a:gd name="connsiteX4" fmla="*/ 2928567 w 7155850"/>
              <a:gd name="connsiteY4" fmla="*/ 6849441 h 6877050"/>
              <a:gd name="connsiteX5" fmla="*/ 2911768 w 7155850"/>
              <a:gd name="connsiteY5" fmla="*/ 6877050 h 6877050"/>
              <a:gd name="connsiteX6" fmla="*/ 0 w 7155850"/>
              <a:gd name="connsiteY6" fmla="*/ 6858000 h 6877050"/>
              <a:gd name="connsiteX7" fmla="*/ 0 w 7155850"/>
              <a:gd name="connsiteY7" fmla="*/ 0 h 6877050"/>
              <a:gd name="connsiteX0" fmla="*/ 0 w 7155850"/>
              <a:gd name="connsiteY0" fmla="*/ 0 h 6877050"/>
              <a:gd name="connsiteX1" fmla="*/ 7155850 w 7155850"/>
              <a:gd name="connsiteY1" fmla="*/ 19050 h 6877050"/>
              <a:gd name="connsiteX2" fmla="*/ 2945517 w 7155850"/>
              <a:gd name="connsiteY2" fmla="*/ 6877050 h 6877050"/>
              <a:gd name="connsiteX3" fmla="*/ 2928567 w 7155850"/>
              <a:gd name="connsiteY3" fmla="*/ 6849441 h 6877050"/>
              <a:gd name="connsiteX4" fmla="*/ 2911768 w 7155850"/>
              <a:gd name="connsiteY4" fmla="*/ 6877050 h 6877050"/>
              <a:gd name="connsiteX5" fmla="*/ 0 w 7155850"/>
              <a:gd name="connsiteY5" fmla="*/ 6858000 h 6877050"/>
              <a:gd name="connsiteX6" fmla="*/ 0 w 7155850"/>
              <a:gd name="connsiteY6" fmla="*/ 0 h 6877050"/>
              <a:gd name="connsiteX0" fmla="*/ 0 w 7184425"/>
              <a:gd name="connsiteY0" fmla="*/ 9525 h 6886575"/>
              <a:gd name="connsiteX1" fmla="*/ 7184425 w 7184425"/>
              <a:gd name="connsiteY1" fmla="*/ 0 h 6886575"/>
              <a:gd name="connsiteX2" fmla="*/ 2945517 w 7184425"/>
              <a:gd name="connsiteY2" fmla="*/ 6886575 h 6886575"/>
              <a:gd name="connsiteX3" fmla="*/ 2928567 w 7184425"/>
              <a:gd name="connsiteY3" fmla="*/ 6858966 h 6886575"/>
              <a:gd name="connsiteX4" fmla="*/ 2911768 w 7184425"/>
              <a:gd name="connsiteY4" fmla="*/ 6886575 h 6886575"/>
              <a:gd name="connsiteX5" fmla="*/ 0 w 7184425"/>
              <a:gd name="connsiteY5" fmla="*/ 6867525 h 6886575"/>
              <a:gd name="connsiteX6" fmla="*/ 0 w 7184425"/>
              <a:gd name="connsiteY6" fmla="*/ 9525 h 6886575"/>
              <a:gd name="connsiteX0" fmla="*/ 0 w 7184425"/>
              <a:gd name="connsiteY0" fmla="*/ 9525 h 6886575"/>
              <a:gd name="connsiteX1" fmla="*/ 7184425 w 7184425"/>
              <a:gd name="connsiteY1" fmla="*/ 0 h 6886575"/>
              <a:gd name="connsiteX2" fmla="*/ 2945517 w 7184425"/>
              <a:gd name="connsiteY2" fmla="*/ 6886575 h 6886575"/>
              <a:gd name="connsiteX3" fmla="*/ 2928567 w 7184425"/>
              <a:gd name="connsiteY3" fmla="*/ 6858966 h 6886575"/>
              <a:gd name="connsiteX4" fmla="*/ 0 w 7184425"/>
              <a:gd name="connsiteY4" fmla="*/ 6867525 h 6886575"/>
              <a:gd name="connsiteX5" fmla="*/ 0 w 7184425"/>
              <a:gd name="connsiteY5" fmla="*/ 9525 h 6886575"/>
              <a:gd name="connsiteX0" fmla="*/ 0 w 7184425"/>
              <a:gd name="connsiteY0" fmla="*/ 9525 h 6886575"/>
              <a:gd name="connsiteX1" fmla="*/ 7184425 w 7184425"/>
              <a:gd name="connsiteY1" fmla="*/ 0 h 6886575"/>
              <a:gd name="connsiteX2" fmla="*/ 2945517 w 7184425"/>
              <a:gd name="connsiteY2" fmla="*/ 6886575 h 6886575"/>
              <a:gd name="connsiteX3" fmla="*/ 0 w 7184425"/>
              <a:gd name="connsiteY3" fmla="*/ 6867525 h 6886575"/>
              <a:gd name="connsiteX4" fmla="*/ 0 w 7184425"/>
              <a:gd name="connsiteY4" fmla="*/ 9525 h 6886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4425" h="6886575">
                <a:moveTo>
                  <a:pt x="0" y="9525"/>
                </a:moveTo>
                <a:lnTo>
                  <a:pt x="7184425" y="0"/>
                </a:lnTo>
                <a:lnTo>
                  <a:pt x="2945517" y="6886575"/>
                </a:lnTo>
                <a:lnTo>
                  <a:pt x="0" y="6867525"/>
                </a:lnTo>
                <a:lnTo>
                  <a:pt x="0" y="9525"/>
                </a:lnTo>
                <a:close/>
              </a:path>
            </a:pathLst>
          </a:custGeom>
        </p:spPr>
      </p:pic>
      <p:grpSp>
        <p:nvGrpSpPr>
          <p:cNvPr id="6" name="Group 5">
            <a:extLst>
              <a:ext uri="{FF2B5EF4-FFF2-40B4-BE49-F238E27FC236}">
                <a16:creationId xmlns:a16="http://schemas.microsoft.com/office/drawing/2014/main" id="{B9BE4AD5-683C-E9A7-5E92-E9C460C2290D}"/>
              </a:ext>
            </a:extLst>
          </p:cNvPr>
          <p:cNvGrpSpPr/>
          <p:nvPr/>
        </p:nvGrpSpPr>
        <p:grpSpPr>
          <a:xfrm>
            <a:off x="5264755" y="1622242"/>
            <a:ext cx="11156839" cy="6350386"/>
            <a:chOff x="5281764" y="1637021"/>
            <a:chExt cx="11156839" cy="6350386"/>
          </a:xfrm>
        </p:grpSpPr>
        <p:grpSp>
          <p:nvGrpSpPr>
            <p:cNvPr id="7" name="Group 6">
              <a:extLst>
                <a:ext uri="{FF2B5EF4-FFF2-40B4-BE49-F238E27FC236}">
                  <a16:creationId xmlns:a16="http://schemas.microsoft.com/office/drawing/2014/main" id="{139BAE07-128B-A9A4-4EC3-786C48CDC1EE}"/>
                </a:ext>
              </a:extLst>
            </p:cNvPr>
            <p:cNvGrpSpPr/>
            <p:nvPr/>
          </p:nvGrpSpPr>
          <p:grpSpPr>
            <a:xfrm>
              <a:off x="6108682" y="1637021"/>
              <a:ext cx="10329921" cy="4937006"/>
              <a:chOff x="6115015" y="1637021"/>
              <a:chExt cx="10329921" cy="4937006"/>
            </a:xfrm>
          </p:grpSpPr>
          <p:sp>
            <p:nvSpPr>
              <p:cNvPr id="11" name="TextBox 123">
                <a:extLst>
                  <a:ext uri="{FF2B5EF4-FFF2-40B4-BE49-F238E27FC236}">
                    <a16:creationId xmlns:a16="http://schemas.microsoft.com/office/drawing/2014/main" id="{BADB59FD-DB36-55E3-60D1-7C0E2B174B45}"/>
                  </a:ext>
                </a:extLst>
              </p:cNvPr>
              <p:cNvSpPr txBox="1"/>
              <p:nvPr/>
            </p:nvSpPr>
            <p:spPr>
              <a:xfrm>
                <a:off x="6115015" y="5979223"/>
                <a:ext cx="958096" cy="523220"/>
              </a:xfrm>
              <a:prstGeom prst="rect">
                <a:avLst/>
              </a:prstGeom>
              <a:noFill/>
            </p:spPr>
            <p:txBody>
              <a:bodyPr wrap="square" lIns="108000" rIns="10800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ko-KR" sz="2800" b="1" dirty="0">
                    <a:latin typeface="Times New Roman" panose="02020603050405020304" pitchFamily="18" charset="0"/>
                    <a:cs typeface="Times New Roman" panose="02020603050405020304" pitchFamily="18" charset="0"/>
                  </a:rPr>
                  <a:t>0</a:t>
                </a:r>
                <a:r>
                  <a:rPr lang="mn-MN" altLang="ko-KR" sz="2800" b="1" dirty="0">
                    <a:latin typeface="Times New Roman" panose="02020603050405020304" pitchFamily="18" charset="0"/>
                    <a:cs typeface="Times New Roman" panose="02020603050405020304" pitchFamily="18" charset="0"/>
                  </a:rPr>
                  <a:t>5</a:t>
                </a:r>
                <a:endParaRPr lang="ko-KR" altLang="en-US" sz="2800" b="1" dirty="0">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9758A425-9139-D5F9-E4AD-EDAB0F2E9C1D}"/>
                  </a:ext>
                </a:extLst>
              </p:cNvPr>
              <p:cNvGrpSpPr/>
              <p:nvPr/>
            </p:nvGrpSpPr>
            <p:grpSpPr>
              <a:xfrm>
                <a:off x="8685339" y="1637021"/>
                <a:ext cx="7759597" cy="2634028"/>
                <a:chOff x="4255015" y="928197"/>
                <a:chExt cx="7759597" cy="2634028"/>
              </a:xfrm>
            </p:grpSpPr>
            <p:sp>
              <p:nvSpPr>
                <p:cNvPr id="32" name="TextBox 121">
                  <a:extLst>
                    <a:ext uri="{FF2B5EF4-FFF2-40B4-BE49-F238E27FC236}">
                      <a16:creationId xmlns:a16="http://schemas.microsoft.com/office/drawing/2014/main" id="{7771F3CA-5423-451E-0B80-1D3B778FECEF}"/>
                    </a:ext>
                  </a:extLst>
                </p:cNvPr>
                <p:cNvSpPr txBox="1"/>
                <p:nvPr/>
              </p:nvSpPr>
              <p:spPr>
                <a:xfrm>
                  <a:off x="4255015" y="3039005"/>
                  <a:ext cx="7759597" cy="523220"/>
                </a:xfrm>
                <a:prstGeom prst="rect">
                  <a:avLst/>
                </a:prstGeom>
                <a:noFill/>
              </p:spPr>
              <p:txBody>
                <a:bodyPr wrap="square" lIns="108000" rIns="10800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mn-MN" altLang="ko-KR" sz="2800" dirty="0">
                      <a:latin typeface="Mogul Helios" pitchFamily="2" charset="0"/>
                      <a:cs typeface="Times New Roman" panose="02020603050405020304" pitchFamily="18" charset="0"/>
                    </a:rPr>
                    <a:t>Хөрөнгийн зах зээлийн өнөөгийн нөхцөл байдал</a:t>
                  </a:r>
                  <a:endParaRPr lang="ko-KR" altLang="en-US" sz="2800" dirty="0">
                    <a:latin typeface="Mogul Helios" pitchFamily="2" charset="0"/>
                    <a:cs typeface="Times New Roman" panose="02020603050405020304" pitchFamily="18" charset="0"/>
                  </a:endParaRPr>
                </a:p>
              </p:txBody>
            </p:sp>
            <p:sp>
              <p:nvSpPr>
                <p:cNvPr id="33" name="TextBox 118">
                  <a:extLst>
                    <a:ext uri="{FF2B5EF4-FFF2-40B4-BE49-F238E27FC236}">
                      <a16:creationId xmlns:a16="http://schemas.microsoft.com/office/drawing/2014/main" id="{8481352C-9FC1-7260-9ED9-0670D35A406F}"/>
                    </a:ext>
                  </a:extLst>
                </p:cNvPr>
                <p:cNvSpPr txBox="1"/>
                <p:nvPr/>
              </p:nvSpPr>
              <p:spPr>
                <a:xfrm>
                  <a:off x="4753009" y="1008016"/>
                  <a:ext cx="958096" cy="523220"/>
                </a:xfrm>
                <a:prstGeom prst="rect">
                  <a:avLst/>
                </a:prstGeom>
                <a:noFill/>
              </p:spPr>
              <p:txBody>
                <a:bodyPr wrap="square" lIns="108000" rIns="10800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ko-KR" sz="2800" b="1" dirty="0">
                      <a:latin typeface="Times New Roman" panose="02020603050405020304" pitchFamily="18" charset="0"/>
                      <a:cs typeface="Times New Roman" panose="02020603050405020304" pitchFamily="18" charset="0"/>
                    </a:rPr>
                    <a:t>01</a:t>
                  </a:r>
                  <a:endParaRPr lang="ko-KR" altLang="en-US" sz="2800" b="1" dirty="0">
                    <a:latin typeface="Times New Roman" panose="02020603050405020304" pitchFamily="18" charset="0"/>
                    <a:cs typeface="Times New Roman" panose="02020603050405020304" pitchFamily="18" charset="0"/>
                  </a:endParaRPr>
                </a:p>
              </p:txBody>
            </p:sp>
            <p:sp>
              <p:nvSpPr>
                <p:cNvPr id="35" name="Oval 34">
                  <a:extLst>
                    <a:ext uri="{FF2B5EF4-FFF2-40B4-BE49-F238E27FC236}">
                      <a16:creationId xmlns:a16="http://schemas.microsoft.com/office/drawing/2014/main" id="{F9DB6ACF-FE8C-91AF-95C8-21F9A196A104}"/>
                    </a:ext>
                  </a:extLst>
                </p:cNvPr>
                <p:cNvSpPr/>
                <p:nvPr/>
              </p:nvSpPr>
              <p:spPr>
                <a:xfrm>
                  <a:off x="4890628" y="928197"/>
                  <a:ext cx="682858" cy="682858"/>
                </a:xfrm>
                <a:prstGeom prst="ellipse">
                  <a:avLst/>
                </a:prstGeom>
                <a:noFill/>
                <a:ln w="38100" cap="flat">
                  <a:solidFill>
                    <a:schemeClr val="accent1"/>
                  </a:solid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latin typeface="Times New Roman" panose="02020603050405020304" pitchFamily="18" charset="0"/>
                    <a:cs typeface="Times New Roman" panose="02020603050405020304" pitchFamily="18" charset="0"/>
                  </a:endParaRPr>
                </a:p>
              </p:txBody>
            </p:sp>
          </p:grpSp>
          <p:grpSp>
            <p:nvGrpSpPr>
              <p:cNvPr id="13" name="Group 12">
                <a:extLst>
                  <a:ext uri="{FF2B5EF4-FFF2-40B4-BE49-F238E27FC236}">
                    <a16:creationId xmlns:a16="http://schemas.microsoft.com/office/drawing/2014/main" id="{0C41F4E7-1D8C-F77D-13A1-89D8D306C096}"/>
                  </a:ext>
                </a:extLst>
              </p:cNvPr>
              <p:cNvGrpSpPr/>
              <p:nvPr/>
            </p:nvGrpSpPr>
            <p:grpSpPr>
              <a:xfrm>
                <a:off x="8427888" y="2647762"/>
                <a:ext cx="958096" cy="682858"/>
                <a:chOff x="4521298" y="1938938"/>
                <a:chExt cx="958096" cy="682858"/>
              </a:xfrm>
            </p:grpSpPr>
            <p:sp>
              <p:nvSpPr>
                <p:cNvPr id="29" name="TextBox 113">
                  <a:extLst>
                    <a:ext uri="{FF2B5EF4-FFF2-40B4-BE49-F238E27FC236}">
                      <a16:creationId xmlns:a16="http://schemas.microsoft.com/office/drawing/2014/main" id="{7C924732-1C2E-91DD-42FA-F017908E08B2}"/>
                    </a:ext>
                  </a:extLst>
                </p:cNvPr>
                <p:cNvSpPr txBox="1"/>
                <p:nvPr/>
              </p:nvSpPr>
              <p:spPr>
                <a:xfrm>
                  <a:off x="4521298" y="2018757"/>
                  <a:ext cx="958096" cy="523220"/>
                </a:xfrm>
                <a:prstGeom prst="rect">
                  <a:avLst/>
                </a:prstGeom>
                <a:noFill/>
              </p:spPr>
              <p:txBody>
                <a:bodyPr wrap="square" lIns="108000" rIns="10800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ko-KR" sz="2800" b="1" dirty="0">
                      <a:latin typeface="Times New Roman" panose="02020603050405020304" pitchFamily="18" charset="0"/>
                      <a:cs typeface="Times New Roman" panose="02020603050405020304" pitchFamily="18" charset="0"/>
                    </a:rPr>
                    <a:t>02</a:t>
                  </a:r>
                  <a:endParaRPr lang="ko-KR" altLang="en-US" sz="2800" b="1" dirty="0">
                    <a:latin typeface="Times New Roman" panose="02020603050405020304" pitchFamily="18" charset="0"/>
                    <a:cs typeface="Times New Roman" panose="02020603050405020304" pitchFamily="18" charset="0"/>
                  </a:endParaRPr>
                </a:p>
              </p:txBody>
            </p:sp>
            <p:sp>
              <p:nvSpPr>
                <p:cNvPr id="31" name="Oval 30">
                  <a:extLst>
                    <a:ext uri="{FF2B5EF4-FFF2-40B4-BE49-F238E27FC236}">
                      <a16:creationId xmlns:a16="http://schemas.microsoft.com/office/drawing/2014/main" id="{A6119F22-C2B1-5D2B-6A17-6A7C7E71B783}"/>
                    </a:ext>
                  </a:extLst>
                </p:cNvPr>
                <p:cNvSpPr/>
                <p:nvPr/>
              </p:nvSpPr>
              <p:spPr>
                <a:xfrm>
                  <a:off x="4658917" y="1938938"/>
                  <a:ext cx="682858" cy="682858"/>
                </a:xfrm>
                <a:prstGeom prst="ellipse">
                  <a:avLst/>
                </a:prstGeom>
                <a:noFill/>
                <a:ln w="38100" cap="flat">
                  <a:solidFill>
                    <a:schemeClr val="accent2"/>
                  </a:solid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latin typeface="Times New Roman" panose="02020603050405020304" pitchFamily="18" charset="0"/>
                    <a:cs typeface="Times New Roman" panose="02020603050405020304" pitchFamily="18" charset="0"/>
                  </a:endParaRPr>
                </a:p>
              </p:txBody>
            </p:sp>
          </p:grpSp>
          <p:grpSp>
            <p:nvGrpSpPr>
              <p:cNvPr id="14" name="Group 13">
                <a:extLst>
                  <a:ext uri="{FF2B5EF4-FFF2-40B4-BE49-F238E27FC236}">
                    <a16:creationId xmlns:a16="http://schemas.microsoft.com/office/drawing/2014/main" id="{D0C57630-1FEE-5B91-1734-E22D26029D45}"/>
                  </a:ext>
                </a:extLst>
              </p:cNvPr>
              <p:cNvGrpSpPr/>
              <p:nvPr/>
            </p:nvGrpSpPr>
            <p:grpSpPr>
              <a:xfrm>
                <a:off x="7651331" y="3718502"/>
                <a:ext cx="958096" cy="682858"/>
                <a:chOff x="4268475" y="3009678"/>
                <a:chExt cx="958096" cy="682858"/>
              </a:xfrm>
            </p:grpSpPr>
            <p:sp>
              <p:nvSpPr>
                <p:cNvPr id="23" name="TextBox 108">
                  <a:extLst>
                    <a:ext uri="{FF2B5EF4-FFF2-40B4-BE49-F238E27FC236}">
                      <a16:creationId xmlns:a16="http://schemas.microsoft.com/office/drawing/2014/main" id="{90B76A2A-D10A-66ED-45B7-56A311CD83F0}"/>
                    </a:ext>
                  </a:extLst>
                </p:cNvPr>
                <p:cNvSpPr txBox="1"/>
                <p:nvPr/>
              </p:nvSpPr>
              <p:spPr>
                <a:xfrm>
                  <a:off x="4268475" y="3089497"/>
                  <a:ext cx="958096" cy="523220"/>
                </a:xfrm>
                <a:prstGeom prst="rect">
                  <a:avLst/>
                </a:prstGeom>
                <a:noFill/>
              </p:spPr>
              <p:txBody>
                <a:bodyPr wrap="square" lIns="108000" rIns="10800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ko-KR" sz="2800" b="1" dirty="0">
                      <a:latin typeface="Times New Roman" panose="02020603050405020304" pitchFamily="18" charset="0"/>
                      <a:cs typeface="Times New Roman" panose="02020603050405020304" pitchFamily="18" charset="0"/>
                    </a:rPr>
                    <a:t>03</a:t>
                  </a:r>
                  <a:endParaRPr lang="ko-KR" altLang="en-US" sz="2800" b="1" dirty="0">
                    <a:latin typeface="Times New Roman" panose="02020603050405020304" pitchFamily="18" charset="0"/>
                    <a:cs typeface="Times New Roman" panose="02020603050405020304" pitchFamily="18" charset="0"/>
                  </a:endParaRPr>
                </a:p>
              </p:txBody>
            </p:sp>
            <p:sp>
              <p:nvSpPr>
                <p:cNvPr id="25" name="Oval 24">
                  <a:extLst>
                    <a:ext uri="{FF2B5EF4-FFF2-40B4-BE49-F238E27FC236}">
                      <a16:creationId xmlns:a16="http://schemas.microsoft.com/office/drawing/2014/main" id="{CF98B9DD-3342-C36F-1DC6-B553618C4684}"/>
                    </a:ext>
                  </a:extLst>
                </p:cNvPr>
                <p:cNvSpPr/>
                <p:nvPr/>
              </p:nvSpPr>
              <p:spPr>
                <a:xfrm>
                  <a:off x="4406094" y="3009678"/>
                  <a:ext cx="682858" cy="682858"/>
                </a:xfrm>
                <a:prstGeom prst="ellipse">
                  <a:avLst/>
                </a:prstGeom>
                <a:noFill/>
                <a:ln w="38100" cap="flat">
                  <a:solidFill>
                    <a:schemeClr val="accent3"/>
                  </a:solid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latin typeface="Times New Roman" panose="02020603050405020304" pitchFamily="18" charset="0"/>
                    <a:cs typeface="Times New Roman" panose="02020603050405020304" pitchFamily="18" charset="0"/>
                  </a:endParaRPr>
                </a:p>
              </p:txBody>
            </p:sp>
          </p:grpSp>
          <p:grpSp>
            <p:nvGrpSpPr>
              <p:cNvPr id="15" name="Group 14">
                <a:extLst>
                  <a:ext uri="{FF2B5EF4-FFF2-40B4-BE49-F238E27FC236}">
                    <a16:creationId xmlns:a16="http://schemas.microsoft.com/office/drawing/2014/main" id="{1086BC83-67A5-77B9-BF6D-803E9B7A1233}"/>
                  </a:ext>
                </a:extLst>
              </p:cNvPr>
              <p:cNvGrpSpPr/>
              <p:nvPr/>
            </p:nvGrpSpPr>
            <p:grpSpPr>
              <a:xfrm>
                <a:off x="6838171" y="4764004"/>
                <a:ext cx="9419340" cy="1348677"/>
                <a:chOff x="3979048" y="4055180"/>
                <a:chExt cx="9419340" cy="1348677"/>
              </a:xfrm>
            </p:grpSpPr>
            <p:sp>
              <p:nvSpPr>
                <p:cNvPr id="18" name="TextBox 106">
                  <a:extLst>
                    <a:ext uri="{FF2B5EF4-FFF2-40B4-BE49-F238E27FC236}">
                      <a16:creationId xmlns:a16="http://schemas.microsoft.com/office/drawing/2014/main" id="{557247BB-8B3F-E574-1B65-0CA679146170}"/>
                    </a:ext>
                  </a:extLst>
                </p:cNvPr>
                <p:cNvSpPr txBox="1"/>
                <p:nvPr/>
              </p:nvSpPr>
              <p:spPr>
                <a:xfrm>
                  <a:off x="4977148" y="4080418"/>
                  <a:ext cx="8421240" cy="1323439"/>
                </a:xfrm>
                <a:prstGeom prst="rect">
                  <a:avLst/>
                </a:prstGeom>
                <a:noFill/>
              </p:spPr>
              <p:txBody>
                <a:bodyPr wrap="square" lIns="108000" rIns="10800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mn-MN" sz="2800" dirty="0">
                      <a:latin typeface="Mogul Helios" pitchFamily="2" charset="0"/>
                      <a:cs typeface="Times New Roman"/>
                    </a:rPr>
                    <a:t>Бодлого зохицуулалтын хүрээнд хийгдсэн онцлох ажлууд</a:t>
                  </a:r>
                  <a:endParaRPr lang="en-US" sz="2800" dirty="0">
                    <a:latin typeface="Mogul Helios" pitchFamily="2" charset="0"/>
                  </a:endParaRPr>
                </a:p>
                <a:p>
                  <a:endParaRPr lang="ko-KR" altLang="en-US" sz="2400" dirty="0">
                    <a:latin typeface="Times New Roman" panose="02020603050405020304" pitchFamily="18" charset="0"/>
                    <a:cs typeface="Times New Roman" panose="02020603050405020304" pitchFamily="18" charset="0"/>
                  </a:endParaRPr>
                </a:p>
              </p:txBody>
            </p:sp>
            <p:sp>
              <p:nvSpPr>
                <p:cNvPr id="20" name="TextBox 103">
                  <a:extLst>
                    <a:ext uri="{FF2B5EF4-FFF2-40B4-BE49-F238E27FC236}">
                      <a16:creationId xmlns:a16="http://schemas.microsoft.com/office/drawing/2014/main" id="{695C63A0-981B-22E1-5C7E-64CFC746DFA3}"/>
                    </a:ext>
                  </a:extLst>
                </p:cNvPr>
                <p:cNvSpPr txBox="1"/>
                <p:nvPr/>
              </p:nvSpPr>
              <p:spPr>
                <a:xfrm>
                  <a:off x="3979048" y="4134999"/>
                  <a:ext cx="958096" cy="523220"/>
                </a:xfrm>
                <a:prstGeom prst="rect">
                  <a:avLst/>
                </a:prstGeom>
                <a:noFill/>
              </p:spPr>
              <p:txBody>
                <a:bodyPr wrap="square" lIns="108000" rIns="10800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ko-KR" sz="2800" b="1" dirty="0">
                      <a:latin typeface="Times New Roman" panose="02020603050405020304" pitchFamily="18" charset="0"/>
                      <a:cs typeface="Times New Roman" panose="02020603050405020304" pitchFamily="18" charset="0"/>
                    </a:rPr>
                    <a:t>04</a:t>
                  </a:r>
                  <a:endParaRPr lang="ko-KR" altLang="en-US" sz="2800" b="1" dirty="0">
                    <a:latin typeface="Times New Roman" panose="02020603050405020304" pitchFamily="18" charset="0"/>
                    <a:cs typeface="Times New Roman" panose="02020603050405020304" pitchFamily="18" charset="0"/>
                  </a:endParaRPr>
                </a:p>
              </p:txBody>
            </p:sp>
            <p:sp>
              <p:nvSpPr>
                <p:cNvPr id="21" name="Oval 20">
                  <a:extLst>
                    <a:ext uri="{FF2B5EF4-FFF2-40B4-BE49-F238E27FC236}">
                      <a16:creationId xmlns:a16="http://schemas.microsoft.com/office/drawing/2014/main" id="{1AD014AB-C8FA-6976-AF78-2324483FEC1F}"/>
                    </a:ext>
                  </a:extLst>
                </p:cNvPr>
                <p:cNvSpPr/>
                <p:nvPr/>
              </p:nvSpPr>
              <p:spPr>
                <a:xfrm>
                  <a:off x="4116667" y="4055180"/>
                  <a:ext cx="682858" cy="682858"/>
                </a:xfrm>
                <a:prstGeom prst="ellipse">
                  <a:avLst/>
                </a:prstGeom>
                <a:noFill/>
                <a:ln w="38100" cap="flat">
                  <a:solidFill>
                    <a:schemeClr val="accent4"/>
                  </a:solid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latin typeface="Times New Roman" panose="02020603050405020304" pitchFamily="18" charset="0"/>
                    <a:cs typeface="Times New Roman" panose="02020603050405020304" pitchFamily="18" charset="0"/>
                  </a:endParaRPr>
                </a:p>
              </p:txBody>
            </p:sp>
          </p:grpSp>
          <p:sp>
            <p:nvSpPr>
              <p:cNvPr id="16" name="TextBox 122">
                <a:extLst>
                  <a:ext uri="{FF2B5EF4-FFF2-40B4-BE49-F238E27FC236}">
                    <a16:creationId xmlns:a16="http://schemas.microsoft.com/office/drawing/2014/main" id="{5C8F9C41-0557-5645-1C09-8A4EB21CE62E}"/>
                  </a:ext>
                </a:extLst>
              </p:cNvPr>
              <p:cNvSpPr txBox="1"/>
              <p:nvPr/>
            </p:nvSpPr>
            <p:spPr>
              <a:xfrm>
                <a:off x="6838171" y="5998725"/>
                <a:ext cx="7166184" cy="523220"/>
              </a:xfrm>
              <a:prstGeom prst="rect">
                <a:avLst/>
              </a:prstGeom>
              <a:noFill/>
            </p:spPr>
            <p:txBody>
              <a:bodyPr wrap="square" lIns="108000" rIns="10800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mn-MN" sz="2800" dirty="0">
                    <a:latin typeface="Mogul Helios" pitchFamily="2" charset="0"/>
                    <a:cs typeface="Times New Roman"/>
                  </a:rPr>
                  <a:t>Цаашид хийгдэхээр төлөвлөгдсөн ажлууд</a:t>
                </a:r>
                <a:endParaRPr lang="mn-MN" sz="2800" dirty="0">
                  <a:latin typeface="Mogul Helios" pitchFamily="2" charset="0"/>
                  <a:cs typeface="Times New Roman" panose="02020603050405020304" pitchFamily="18" charset="0"/>
                </a:endParaRPr>
              </a:p>
            </p:txBody>
          </p:sp>
          <p:sp>
            <p:nvSpPr>
              <p:cNvPr id="17" name="Oval 16">
                <a:extLst>
                  <a:ext uri="{FF2B5EF4-FFF2-40B4-BE49-F238E27FC236}">
                    <a16:creationId xmlns:a16="http://schemas.microsoft.com/office/drawing/2014/main" id="{5BE5F273-91AF-A8DB-1149-0A526CE755D6}"/>
                  </a:ext>
                </a:extLst>
              </p:cNvPr>
              <p:cNvSpPr/>
              <p:nvPr/>
            </p:nvSpPr>
            <p:spPr>
              <a:xfrm>
                <a:off x="6252634" y="5891169"/>
                <a:ext cx="682858" cy="682858"/>
              </a:xfrm>
              <a:prstGeom prst="ellipse">
                <a:avLst/>
              </a:prstGeom>
              <a:noFill/>
              <a:ln w="38100" cap="flat">
                <a:solidFill>
                  <a:schemeClr val="accent1"/>
                </a:solid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latin typeface="Times New Roman" panose="02020603050405020304" pitchFamily="18" charset="0"/>
                  <a:cs typeface="Times New Roman" panose="02020603050405020304" pitchFamily="18" charset="0"/>
                </a:endParaRPr>
              </a:p>
            </p:txBody>
          </p:sp>
        </p:grpSp>
        <p:sp>
          <p:nvSpPr>
            <p:cNvPr id="8" name="TextBox 255">
              <a:extLst>
                <a:ext uri="{FF2B5EF4-FFF2-40B4-BE49-F238E27FC236}">
                  <a16:creationId xmlns:a16="http://schemas.microsoft.com/office/drawing/2014/main" id="{F6E1BBA7-FE83-6253-0215-5D561653C236}"/>
                </a:ext>
              </a:extLst>
            </p:cNvPr>
            <p:cNvSpPr txBox="1"/>
            <p:nvPr/>
          </p:nvSpPr>
          <p:spPr>
            <a:xfrm>
              <a:off x="6281682" y="7033300"/>
              <a:ext cx="6277122" cy="954107"/>
            </a:xfrm>
            <a:prstGeom prst="rect">
              <a:avLst/>
            </a:prstGeom>
            <a:noFill/>
          </p:spPr>
          <p:txBody>
            <a:bodyPr wrap="square" lIns="108000" rIns="10800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mn-MN" altLang="ko-KR" sz="2800" dirty="0">
                  <a:latin typeface="Mogul Helios" pitchFamily="2" charset="0"/>
                  <a:cs typeface="Times New Roman" panose="02020603050405020304" pitchFamily="18" charset="0"/>
                </a:rPr>
                <a:t>Хөрөнгийн зах зээлийн ирээдүйн төсөөлөл</a:t>
              </a:r>
              <a:endParaRPr lang="ko-KR" altLang="en-US" sz="2800" dirty="0">
                <a:latin typeface="Mogul Helios" pitchFamily="2" charset="0"/>
                <a:cs typeface="Times New Roman" panose="02020603050405020304" pitchFamily="18" charset="0"/>
              </a:endParaRPr>
            </a:p>
          </p:txBody>
        </p:sp>
        <p:sp>
          <p:nvSpPr>
            <p:cNvPr id="9" name="TextBox 256">
              <a:extLst>
                <a:ext uri="{FF2B5EF4-FFF2-40B4-BE49-F238E27FC236}">
                  <a16:creationId xmlns:a16="http://schemas.microsoft.com/office/drawing/2014/main" id="{1C99BE4F-A1E1-A0B6-32AD-F792EC3EA606}"/>
                </a:ext>
              </a:extLst>
            </p:cNvPr>
            <p:cNvSpPr txBox="1"/>
            <p:nvPr/>
          </p:nvSpPr>
          <p:spPr>
            <a:xfrm>
              <a:off x="5281764" y="7066910"/>
              <a:ext cx="958096" cy="584775"/>
            </a:xfrm>
            <a:prstGeom prst="rect">
              <a:avLst/>
            </a:prstGeom>
            <a:noFill/>
          </p:spPr>
          <p:txBody>
            <a:bodyPr wrap="square" lIns="108000" rIns="10800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mn-MN" altLang="ko-KR" sz="3200" b="1" dirty="0">
                  <a:latin typeface="Times New Roman" panose="02020603050405020304" pitchFamily="18" charset="0"/>
                  <a:cs typeface="Times New Roman" panose="02020603050405020304" pitchFamily="18" charset="0"/>
                </a:rPr>
                <a:t>06</a:t>
              </a:r>
            </a:p>
          </p:txBody>
        </p:sp>
        <p:sp>
          <p:nvSpPr>
            <p:cNvPr id="10" name="Oval 9">
              <a:extLst>
                <a:ext uri="{FF2B5EF4-FFF2-40B4-BE49-F238E27FC236}">
                  <a16:creationId xmlns:a16="http://schemas.microsoft.com/office/drawing/2014/main" id="{3A292152-9A90-90AE-73A4-A90AB7452909}"/>
                </a:ext>
              </a:extLst>
            </p:cNvPr>
            <p:cNvSpPr/>
            <p:nvPr/>
          </p:nvSpPr>
          <p:spPr>
            <a:xfrm>
              <a:off x="5421891" y="7017869"/>
              <a:ext cx="682858" cy="682858"/>
            </a:xfrm>
            <a:prstGeom prst="ellipse">
              <a:avLst/>
            </a:prstGeom>
            <a:noFill/>
            <a:ln w="38100" cap="flat">
              <a:solidFill>
                <a:schemeClr val="accent3"/>
              </a:solid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latin typeface="Times New Roman" panose="02020603050405020304" pitchFamily="18" charset="0"/>
                <a:cs typeface="Times New Roman" panose="02020603050405020304" pitchFamily="18" charset="0"/>
              </a:endParaRPr>
            </a:p>
          </p:txBody>
        </p:sp>
      </p:grpSp>
      <p:sp>
        <p:nvSpPr>
          <p:cNvPr id="19" name="TextBox 18">
            <a:extLst>
              <a:ext uri="{FF2B5EF4-FFF2-40B4-BE49-F238E27FC236}">
                <a16:creationId xmlns:a16="http://schemas.microsoft.com/office/drawing/2014/main" id="{E0CCD087-6AC1-CF3C-59F7-DB63CBFBB3FE}"/>
              </a:ext>
            </a:extLst>
          </p:cNvPr>
          <p:cNvSpPr txBox="1"/>
          <p:nvPr/>
        </p:nvSpPr>
        <p:spPr>
          <a:xfrm>
            <a:off x="976368" y="3555584"/>
            <a:ext cx="5537634"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mn-MN" sz="4400" b="1" dirty="0">
                <a:solidFill>
                  <a:schemeClr val="bg1"/>
                </a:solidFill>
                <a:latin typeface="Mogul Helios" pitchFamily="2" charset="0"/>
                <a:cs typeface="Segoe UI"/>
              </a:rPr>
              <a:t>АГУУЛГА</a:t>
            </a:r>
            <a:r>
              <a:rPr lang="en-US" sz="4400" b="1" dirty="0">
                <a:latin typeface="Mogul Helios" pitchFamily="2" charset="0"/>
                <a:cs typeface="Segoe UI"/>
              </a:rPr>
              <a:t>​</a:t>
            </a:r>
          </a:p>
        </p:txBody>
      </p:sp>
      <p:sp>
        <p:nvSpPr>
          <p:cNvPr id="2" name="TextBox 121">
            <a:extLst>
              <a:ext uri="{FF2B5EF4-FFF2-40B4-BE49-F238E27FC236}">
                <a16:creationId xmlns:a16="http://schemas.microsoft.com/office/drawing/2014/main" id="{E1B92B59-5C5E-51B7-0BAF-28D6128B2695}"/>
              </a:ext>
            </a:extLst>
          </p:cNvPr>
          <p:cNvSpPr txBox="1"/>
          <p:nvPr/>
        </p:nvSpPr>
        <p:spPr>
          <a:xfrm>
            <a:off x="9362642" y="2598730"/>
            <a:ext cx="7058952" cy="954107"/>
          </a:xfrm>
          <a:prstGeom prst="rect">
            <a:avLst/>
          </a:prstGeom>
          <a:noFill/>
        </p:spPr>
        <p:txBody>
          <a:bodyPr wrap="square" lIns="108000" rIns="10800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mn-MN" altLang="ko-KR" sz="2800" dirty="0">
                <a:latin typeface="Mogul Helios" pitchFamily="2" charset="0"/>
                <a:cs typeface="Times New Roman" panose="02020603050405020304" pitchFamily="18" charset="0"/>
              </a:rPr>
              <a:t>Хөрөнгийн зах зээлийн мэргэжлийн оролцогчид</a:t>
            </a:r>
            <a:endParaRPr lang="ko-KR" altLang="en-US" sz="2800" dirty="0">
              <a:latin typeface="Mogul Helios" pitchFamily="2" charset="0"/>
              <a:cs typeface="Times New Roman" panose="02020603050405020304" pitchFamily="18" charset="0"/>
            </a:endParaRPr>
          </a:p>
        </p:txBody>
      </p:sp>
      <p:sp>
        <p:nvSpPr>
          <p:cNvPr id="3" name="TextBox 121">
            <a:extLst>
              <a:ext uri="{FF2B5EF4-FFF2-40B4-BE49-F238E27FC236}">
                <a16:creationId xmlns:a16="http://schemas.microsoft.com/office/drawing/2014/main" id="{9B56D63E-7DE2-1F16-4D77-435EBD2360D9}"/>
              </a:ext>
            </a:extLst>
          </p:cNvPr>
          <p:cNvSpPr txBox="1"/>
          <p:nvPr/>
        </p:nvSpPr>
        <p:spPr>
          <a:xfrm>
            <a:off x="10186237" y="1704694"/>
            <a:ext cx="6047932" cy="523220"/>
          </a:xfrm>
          <a:prstGeom prst="rect">
            <a:avLst/>
          </a:prstGeom>
          <a:noFill/>
        </p:spPr>
        <p:txBody>
          <a:bodyPr wrap="square" lIns="108000" rIns="10800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mn-MN" altLang="ko-KR" sz="2800" dirty="0">
                <a:latin typeface="Mogul Helios" pitchFamily="2" charset="0"/>
                <a:cs typeface="Times New Roman" panose="02020603050405020304" pitchFamily="18" charset="0"/>
              </a:rPr>
              <a:t>Хөрөнгийн зах зээлийн түүх</a:t>
            </a:r>
            <a:endParaRPr lang="ko-KR" altLang="en-US" sz="2800" dirty="0">
              <a:latin typeface="Mogul Helios" pitchFamily="2" charset="0"/>
              <a:cs typeface="Times New Roman" panose="02020603050405020304" pitchFamily="18" charset="0"/>
            </a:endParaRPr>
          </a:p>
        </p:txBody>
      </p:sp>
      <p:pic>
        <p:nvPicPr>
          <p:cNvPr id="40" name="Picture 39">
            <a:extLst>
              <a:ext uri="{FF2B5EF4-FFF2-40B4-BE49-F238E27FC236}">
                <a16:creationId xmlns:a16="http://schemas.microsoft.com/office/drawing/2014/main" id="{5526D1AB-5177-4459-B776-AEB2AAE4ADE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9724" y="106830"/>
            <a:ext cx="2409507" cy="894094"/>
          </a:xfrm>
          <a:prstGeom prst="rect">
            <a:avLst/>
          </a:prstGeom>
        </p:spPr>
      </p:pic>
    </p:spTree>
    <p:extLst>
      <p:ext uri="{BB962C8B-B14F-4D97-AF65-F5344CB8AC3E}">
        <p14:creationId xmlns:p14="http://schemas.microsoft.com/office/powerpoint/2010/main" val="1649417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3" name="Picture 2" descr="2560x1440 Blue Digital Art Squares 1440P Resolution Wallpaper, HD Abstract  4K Wallpapers, Images, Photos and Background - Wallpapers Den">
            <a:extLst>
              <a:ext uri="{FF2B5EF4-FFF2-40B4-BE49-F238E27FC236}">
                <a16:creationId xmlns:a16="http://schemas.microsoft.com/office/drawing/2014/main" id="{CD4A7D38-D290-4143-A004-5DE4D47B6B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b="73446"/>
          <a:stretch/>
        </p:blipFill>
        <p:spPr bwMode="auto">
          <a:xfrm>
            <a:off x="0" y="-32981"/>
            <a:ext cx="16559213" cy="1248872"/>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48">
            <a:extLst>
              <a:ext uri="{FF2B5EF4-FFF2-40B4-BE49-F238E27FC236}">
                <a16:creationId xmlns:a16="http://schemas.microsoft.com/office/drawing/2014/main" id="{ECC7895C-A04B-4C84-BB16-A2F8CFA2CEBC}"/>
              </a:ext>
            </a:extLst>
          </p:cNvPr>
          <p:cNvSpPr/>
          <p:nvPr/>
        </p:nvSpPr>
        <p:spPr>
          <a:xfrm>
            <a:off x="0" y="-56349"/>
            <a:ext cx="16559212" cy="1274743"/>
          </a:xfrm>
          <a:prstGeom prst="rect">
            <a:avLst/>
          </a:prstGeom>
          <a:gradFill>
            <a:gsLst>
              <a:gs pos="82000">
                <a:srgbClr val="002060">
                  <a:alpha val="50000"/>
                </a:srgbClr>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68">
              <a:solidFill>
                <a:schemeClr val="tx1"/>
              </a:solidFill>
              <a:latin typeface="Mogul Helios" pitchFamily="2" charset="0"/>
            </a:endParaRPr>
          </a:p>
        </p:txBody>
      </p:sp>
      <p:grpSp>
        <p:nvGrpSpPr>
          <p:cNvPr id="62" name="Group 61">
            <a:extLst>
              <a:ext uri="{FF2B5EF4-FFF2-40B4-BE49-F238E27FC236}">
                <a16:creationId xmlns:a16="http://schemas.microsoft.com/office/drawing/2014/main" id="{9419E22C-BBF0-43F5-A1CE-ABD108B26549}"/>
              </a:ext>
            </a:extLst>
          </p:cNvPr>
          <p:cNvGrpSpPr/>
          <p:nvPr/>
        </p:nvGrpSpPr>
        <p:grpSpPr>
          <a:xfrm>
            <a:off x="15467878" y="56536"/>
            <a:ext cx="766291" cy="991862"/>
            <a:chOff x="10911257" y="-82064"/>
            <a:chExt cx="1271225" cy="1052275"/>
          </a:xfrm>
        </p:grpSpPr>
        <p:pic>
          <p:nvPicPr>
            <p:cNvPr id="66" name="Picture 65">
              <a:extLst>
                <a:ext uri="{FF2B5EF4-FFF2-40B4-BE49-F238E27FC236}">
                  <a16:creationId xmlns:a16="http://schemas.microsoft.com/office/drawing/2014/main" id="{DD33F788-A904-4306-91F6-1461039728E6}"/>
                </a:ext>
              </a:extLst>
            </p:cNvPr>
            <p:cNvPicPr>
              <a:picLocks noChangeAspect="1"/>
            </p:cNvPicPr>
            <p:nvPr/>
          </p:nvPicPr>
          <p:blipFill rotWithShape="1">
            <a:blip r:embed="rId4">
              <a:biLevel thresh="25000"/>
            </a:blip>
            <a:srcRect t="37472" b="29972"/>
            <a:stretch/>
          </p:blipFill>
          <p:spPr>
            <a:xfrm>
              <a:off x="11261614" y="86233"/>
              <a:ext cx="646232" cy="833612"/>
            </a:xfrm>
            <a:prstGeom prst="rect">
              <a:avLst/>
            </a:prstGeom>
          </p:spPr>
        </p:pic>
        <p:pic>
          <p:nvPicPr>
            <p:cNvPr id="67" name="Picture 66">
              <a:extLst>
                <a:ext uri="{FF2B5EF4-FFF2-40B4-BE49-F238E27FC236}">
                  <a16:creationId xmlns:a16="http://schemas.microsoft.com/office/drawing/2014/main" id="{6709F3B2-0CC8-43D5-9D93-5AC241872ED1}"/>
                </a:ext>
              </a:extLst>
            </p:cNvPr>
            <p:cNvPicPr>
              <a:picLocks noChangeAspect="1"/>
            </p:cNvPicPr>
            <p:nvPr/>
          </p:nvPicPr>
          <p:blipFill rotWithShape="1">
            <a:blip r:embed="rId4">
              <a:biLevel thresh="25000"/>
            </a:blip>
            <a:srcRect t="70123" b="6572"/>
            <a:stretch/>
          </p:blipFill>
          <p:spPr>
            <a:xfrm>
              <a:off x="11536250" y="73384"/>
              <a:ext cx="646232" cy="596757"/>
            </a:xfrm>
            <a:prstGeom prst="rect">
              <a:avLst/>
            </a:prstGeom>
          </p:spPr>
        </p:pic>
        <p:grpSp>
          <p:nvGrpSpPr>
            <p:cNvPr id="68" name="Group 67">
              <a:extLst>
                <a:ext uri="{FF2B5EF4-FFF2-40B4-BE49-F238E27FC236}">
                  <a16:creationId xmlns:a16="http://schemas.microsoft.com/office/drawing/2014/main" id="{9BA5FB15-9D14-468D-A207-9D7484785840}"/>
                </a:ext>
              </a:extLst>
            </p:cNvPr>
            <p:cNvGrpSpPr/>
            <p:nvPr/>
          </p:nvGrpSpPr>
          <p:grpSpPr>
            <a:xfrm>
              <a:off x="10911257" y="-82064"/>
              <a:ext cx="646232" cy="1052275"/>
              <a:chOff x="10798957" y="-82064"/>
              <a:chExt cx="646232" cy="1052275"/>
            </a:xfrm>
          </p:grpSpPr>
          <p:pic>
            <p:nvPicPr>
              <p:cNvPr id="69" name="Picture 68">
                <a:extLst>
                  <a:ext uri="{FF2B5EF4-FFF2-40B4-BE49-F238E27FC236}">
                    <a16:creationId xmlns:a16="http://schemas.microsoft.com/office/drawing/2014/main" id="{AEBB1C90-FFC9-4D18-80AA-18EE55ABA4A8}"/>
                  </a:ext>
                </a:extLst>
              </p:cNvPr>
              <p:cNvPicPr>
                <a:picLocks noChangeAspect="1"/>
              </p:cNvPicPr>
              <p:nvPr/>
            </p:nvPicPr>
            <p:blipFill rotWithShape="1">
              <a:blip r:embed="rId5">
                <a:biLevel thresh="25000"/>
              </a:blip>
              <a:srcRect b="81203"/>
              <a:stretch/>
            </p:blipFill>
            <p:spPr>
              <a:xfrm>
                <a:off x="10798957" y="-82064"/>
                <a:ext cx="646232" cy="539743"/>
              </a:xfrm>
              <a:prstGeom prst="rect">
                <a:avLst/>
              </a:prstGeom>
            </p:spPr>
          </p:pic>
          <p:pic>
            <p:nvPicPr>
              <p:cNvPr id="70" name="Picture 69">
                <a:extLst>
                  <a:ext uri="{FF2B5EF4-FFF2-40B4-BE49-F238E27FC236}">
                    <a16:creationId xmlns:a16="http://schemas.microsoft.com/office/drawing/2014/main" id="{719CEAFF-E854-40FC-9E24-F07CA29FFA93}"/>
                  </a:ext>
                </a:extLst>
              </p:cNvPr>
              <p:cNvPicPr>
                <a:picLocks noChangeAspect="1"/>
              </p:cNvPicPr>
              <p:nvPr/>
            </p:nvPicPr>
            <p:blipFill rotWithShape="1">
              <a:blip r:embed="rId5">
                <a:biLevel thresh="25000"/>
              </a:blip>
              <a:srcRect t="17851" b="74874"/>
              <a:stretch/>
            </p:blipFill>
            <p:spPr>
              <a:xfrm>
                <a:off x="10798957" y="364716"/>
                <a:ext cx="646232" cy="208906"/>
              </a:xfrm>
              <a:prstGeom prst="rect">
                <a:avLst/>
              </a:prstGeom>
            </p:spPr>
          </p:pic>
          <p:pic>
            <p:nvPicPr>
              <p:cNvPr id="71" name="Picture 70">
                <a:extLst>
                  <a:ext uri="{FF2B5EF4-FFF2-40B4-BE49-F238E27FC236}">
                    <a16:creationId xmlns:a16="http://schemas.microsoft.com/office/drawing/2014/main" id="{D4CEEE16-04E3-4A7A-A162-6DAA8EA38F46}"/>
                  </a:ext>
                </a:extLst>
              </p:cNvPr>
              <p:cNvPicPr>
                <a:picLocks noChangeAspect="1"/>
              </p:cNvPicPr>
              <p:nvPr/>
            </p:nvPicPr>
            <p:blipFill rotWithShape="1">
              <a:blip r:embed="rId5">
                <a:biLevel thresh="25000"/>
              </a:blip>
              <a:srcRect t="26993" b="68607"/>
              <a:stretch/>
            </p:blipFill>
            <p:spPr>
              <a:xfrm>
                <a:off x="10798957" y="569041"/>
                <a:ext cx="646232" cy="126398"/>
              </a:xfrm>
              <a:prstGeom prst="rect">
                <a:avLst/>
              </a:prstGeom>
            </p:spPr>
          </p:pic>
          <p:pic>
            <p:nvPicPr>
              <p:cNvPr id="72" name="Picture 71">
                <a:extLst>
                  <a:ext uri="{FF2B5EF4-FFF2-40B4-BE49-F238E27FC236}">
                    <a16:creationId xmlns:a16="http://schemas.microsoft.com/office/drawing/2014/main" id="{27DE7829-0AFD-4764-9275-7B2EAD8CD502}"/>
                  </a:ext>
                </a:extLst>
              </p:cNvPr>
              <p:cNvPicPr>
                <a:picLocks noChangeAspect="1"/>
              </p:cNvPicPr>
              <p:nvPr/>
            </p:nvPicPr>
            <p:blipFill rotWithShape="1">
              <a:blip r:embed="rId5">
                <a:biLevel thresh="25000"/>
              </a:blip>
              <a:srcRect t="31096" b="59067"/>
              <a:stretch/>
            </p:blipFill>
            <p:spPr>
              <a:xfrm>
                <a:off x="10798957" y="687740"/>
                <a:ext cx="646232" cy="282471"/>
              </a:xfrm>
              <a:prstGeom prst="rect">
                <a:avLst/>
              </a:prstGeom>
            </p:spPr>
          </p:pic>
        </p:grpSp>
      </p:grpSp>
      <p:sp>
        <p:nvSpPr>
          <p:cNvPr id="19" name="TextBox 18">
            <a:extLst>
              <a:ext uri="{FF2B5EF4-FFF2-40B4-BE49-F238E27FC236}">
                <a16:creationId xmlns:a16="http://schemas.microsoft.com/office/drawing/2014/main" id="{E0CCD087-6AC1-CF3C-59F7-DB63CBFBB3FE}"/>
              </a:ext>
            </a:extLst>
          </p:cNvPr>
          <p:cNvSpPr txBox="1"/>
          <p:nvPr/>
        </p:nvSpPr>
        <p:spPr>
          <a:xfrm>
            <a:off x="2790352" y="380179"/>
            <a:ext cx="1213665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mn-MN" sz="3200" b="1" dirty="0">
                <a:solidFill>
                  <a:schemeClr val="bg1"/>
                </a:solidFill>
                <a:latin typeface="Mogul Helios" pitchFamily="2" charset="0"/>
                <a:cs typeface="Segoe UI"/>
              </a:rPr>
              <a:t>ХӨРӨНГИЙН ЗАХ ЗЭЭЛИЙН ТҮҮХ</a:t>
            </a:r>
            <a:r>
              <a:rPr lang="en-US" sz="3200" dirty="0">
                <a:solidFill>
                  <a:schemeClr val="bg1"/>
                </a:solidFill>
                <a:latin typeface="Mogul Helios" pitchFamily="2" charset="0"/>
                <a:cs typeface="Segoe UI"/>
              </a:rPr>
              <a:t>​</a:t>
            </a:r>
          </a:p>
        </p:txBody>
      </p:sp>
      <p:pic>
        <p:nvPicPr>
          <p:cNvPr id="4" name="Graphic 101" descr="Bar graph with upward trend with solid fill">
            <a:extLst>
              <a:ext uri="{FF2B5EF4-FFF2-40B4-BE49-F238E27FC236}">
                <a16:creationId xmlns:a16="http://schemas.microsoft.com/office/drawing/2014/main" id="{FBB7981E-BC35-FF73-6691-1976F797570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16574" y="1870410"/>
            <a:ext cx="398214" cy="292693"/>
          </a:xfrm>
          <a:prstGeom prst="rect">
            <a:avLst/>
          </a:prstGeom>
        </p:spPr>
      </p:pic>
      <p:grpSp>
        <p:nvGrpSpPr>
          <p:cNvPr id="5" name="Group 4">
            <a:extLst>
              <a:ext uri="{FF2B5EF4-FFF2-40B4-BE49-F238E27FC236}">
                <a16:creationId xmlns:a16="http://schemas.microsoft.com/office/drawing/2014/main" id="{59521DA2-BA8B-70D9-C357-1E89A36E1B4E}"/>
              </a:ext>
            </a:extLst>
          </p:cNvPr>
          <p:cNvGrpSpPr/>
          <p:nvPr/>
        </p:nvGrpSpPr>
        <p:grpSpPr>
          <a:xfrm>
            <a:off x="856388" y="3716508"/>
            <a:ext cx="1513257" cy="2418517"/>
            <a:chOff x="-260692" y="3831790"/>
            <a:chExt cx="1513257" cy="2418517"/>
          </a:xfrm>
        </p:grpSpPr>
        <p:pic>
          <p:nvPicPr>
            <p:cNvPr id="86" name="Picture 85">
              <a:extLst>
                <a:ext uri="{FF2B5EF4-FFF2-40B4-BE49-F238E27FC236}">
                  <a16:creationId xmlns:a16="http://schemas.microsoft.com/office/drawing/2014/main" id="{F1ECB188-BE79-D615-D781-170999E1E8C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9137" y="4512779"/>
              <a:ext cx="707723" cy="1126542"/>
            </a:xfrm>
            <a:prstGeom prst="rect">
              <a:avLst/>
            </a:prstGeom>
          </p:spPr>
        </p:pic>
        <p:sp>
          <p:nvSpPr>
            <p:cNvPr id="87" name="TextBox 3">
              <a:extLst>
                <a:ext uri="{FF2B5EF4-FFF2-40B4-BE49-F238E27FC236}">
                  <a16:creationId xmlns:a16="http://schemas.microsoft.com/office/drawing/2014/main" id="{E39230BC-616D-C499-EA08-BA14D5D4A80F}"/>
                </a:ext>
              </a:extLst>
            </p:cNvPr>
            <p:cNvSpPr txBox="1"/>
            <p:nvPr/>
          </p:nvSpPr>
          <p:spPr>
            <a:xfrm>
              <a:off x="-260692" y="5665532"/>
              <a:ext cx="1444050" cy="58477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r>
                <a:rPr lang="en-US" sz="1600" dirty="0">
                  <a:latin typeface="Mogul Helios" pitchFamily="2" charset="0"/>
                  <a:ea typeface="Cambria Math" panose="02040503050406030204" pitchFamily="18" charset="0"/>
                  <a:cs typeface="Times New Roman" panose="02020603050405020304" pitchFamily="18" charset="0"/>
                </a:rPr>
                <a:t>“</a:t>
              </a:r>
              <a:r>
                <a:rPr lang="mn-MN" sz="1600" dirty="0">
                  <a:latin typeface="Mogul Helios" pitchFamily="2" charset="0"/>
                  <a:ea typeface="Cambria Math" panose="02040503050406030204" pitchFamily="18" charset="0"/>
                  <a:cs typeface="Times New Roman" panose="02020603050405020304" pitchFamily="18" charset="0"/>
                </a:rPr>
                <a:t>МХБ</a:t>
              </a:r>
              <a:r>
                <a:rPr lang="en-US" sz="1600" dirty="0">
                  <a:latin typeface="Mogul Helios" pitchFamily="2" charset="0"/>
                  <a:ea typeface="Cambria Math" panose="02040503050406030204" pitchFamily="18" charset="0"/>
                  <a:cs typeface="Times New Roman" panose="02020603050405020304" pitchFamily="18" charset="0"/>
                </a:rPr>
                <a:t>” </a:t>
              </a:r>
              <a:r>
                <a:rPr lang="mn-MN" sz="1600" dirty="0">
                  <a:latin typeface="Mogul Helios" pitchFamily="2" charset="0"/>
                  <a:ea typeface="Cambria Math" panose="02040503050406030204" pitchFamily="18" charset="0"/>
                  <a:cs typeface="Times New Roman" panose="02020603050405020304" pitchFamily="18" charset="0"/>
                </a:rPr>
                <a:t>ТӨХК </a:t>
              </a:r>
              <a:endParaRPr lang="en-US" sz="1600" dirty="0">
                <a:latin typeface="Mogul Helios" pitchFamily="2" charset="0"/>
                <a:ea typeface="Cambria Math" panose="02040503050406030204" pitchFamily="18" charset="0"/>
                <a:cs typeface="Times New Roman" panose="02020603050405020304" pitchFamily="18" charset="0"/>
              </a:endParaRPr>
            </a:p>
            <a:p>
              <a:pPr lvl="0" algn="ctr"/>
              <a:r>
                <a:rPr lang="mn-MN" sz="1600" dirty="0">
                  <a:latin typeface="Mogul Helios" pitchFamily="2" charset="0"/>
                  <a:ea typeface="Cambria Math" panose="02040503050406030204" pitchFamily="18" charset="0"/>
                  <a:cs typeface="Times New Roman" panose="02020603050405020304" pitchFamily="18" charset="0"/>
                </a:rPr>
                <a:t>байгуулагдав</a:t>
              </a:r>
              <a:endParaRPr lang="en-US" sz="1600" dirty="0">
                <a:latin typeface="Mogul Helios" pitchFamily="2" charset="0"/>
                <a:cs typeface="Times New Roman" panose="02020603050405020304" pitchFamily="18" charset="0"/>
              </a:endParaRPr>
            </a:p>
          </p:txBody>
        </p:sp>
        <p:sp>
          <p:nvSpPr>
            <p:cNvPr id="88" name="Freeform: Shape 87">
              <a:extLst>
                <a:ext uri="{FF2B5EF4-FFF2-40B4-BE49-F238E27FC236}">
                  <a16:creationId xmlns:a16="http://schemas.microsoft.com/office/drawing/2014/main" id="{BEBEC529-920E-E395-E740-9C58763A43B1}"/>
                </a:ext>
              </a:extLst>
            </p:cNvPr>
            <p:cNvSpPr/>
            <p:nvPr/>
          </p:nvSpPr>
          <p:spPr>
            <a:xfrm>
              <a:off x="1327" y="3831790"/>
              <a:ext cx="1251238" cy="500495"/>
            </a:xfrm>
            <a:custGeom>
              <a:avLst/>
              <a:gdLst>
                <a:gd name="connsiteX0" fmla="*/ 0 w 1251238"/>
                <a:gd name="connsiteY0" fmla="*/ 0 h 500495"/>
                <a:gd name="connsiteX1" fmla="*/ 1000991 w 1251238"/>
                <a:gd name="connsiteY1" fmla="*/ 0 h 500495"/>
                <a:gd name="connsiteX2" fmla="*/ 1251238 w 1251238"/>
                <a:gd name="connsiteY2" fmla="*/ 250248 h 500495"/>
                <a:gd name="connsiteX3" fmla="*/ 1000991 w 1251238"/>
                <a:gd name="connsiteY3" fmla="*/ 500495 h 500495"/>
                <a:gd name="connsiteX4" fmla="*/ 0 w 1251238"/>
                <a:gd name="connsiteY4" fmla="*/ 500495 h 500495"/>
                <a:gd name="connsiteX5" fmla="*/ 0 w 1251238"/>
                <a:gd name="connsiteY5" fmla="*/ 0 h 50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238" h="500495">
                  <a:moveTo>
                    <a:pt x="0" y="0"/>
                  </a:moveTo>
                  <a:lnTo>
                    <a:pt x="1000991" y="0"/>
                  </a:lnTo>
                  <a:lnTo>
                    <a:pt x="1251238" y="250248"/>
                  </a:lnTo>
                  <a:lnTo>
                    <a:pt x="1000991" y="500495"/>
                  </a:lnTo>
                  <a:lnTo>
                    <a:pt x="0" y="500495"/>
                  </a:lnTo>
                  <a:lnTo>
                    <a:pt x="0" y="0"/>
                  </a:lnTo>
                  <a:close/>
                </a:path>
              </a:pathLst>
            </a:custGeom>
            <a:solidFill>
              <a:schemeClr val="accent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5344" tIns="42672" rIns="146460" bIns="42672" numCol="1" spcCol="127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lvl="0" indent="0" algn="ctr" defTabSz="711200">
                <a:lnSpc>
                  <a:spcPct val="90000"/>
                </a:lnSpc>
                <a:spcBef>
                  <a:spcPct val="0"/>
                </a:spcBef>
                <a:spcAft>
                  <a:spcPct val="35000"/>
                </a:spcAft>
                <a:buNone/>
              </a:pPr>
              <a:r>
                <a:rPr lang="mn-MN" sz="1400" kern="1200" dirty="0">
                  <a:solidFill>
                    <a:schemeClr val="tx1"/>
                  </a:solidFill>
                  <a:latin typeface="Mogul Helios" pitchFamily="2" charset="0"/>
                  <a:cs typeface="Times New Roman" panose="02020603050405020304" pitchFamily="18" charset="0"/>
                </a:rPr>
                <a:t>1991 он</a:t>
              </a:r>
              <a:endParaRPr lang="en-US" sz="1400" kern="1200" dirty="0">
                <a:solidFill>
                  <a:schemeClr val="tx1"/>
                </a:solidFill>
                <a:latin typeface="Mogul Helios" pitchFamily="2" charset="0"/>
                <a:cs typeface="Times New Roman" panose="02020603050405020304" pitchFamily="18" charset="0"/>
              </a:endParaRPr>
            </a:p>
          </p:txBody>
        </p:sp>
      </p:grpSp>
      <p:grpSp>
        <p:nvGrpSpPr>
          <p:cNvPr id="6" name="Group 5">
            <a:extLst>
              <a:ext uri="{FF2B5EF4-FFF2-40B4-BE49-F238E27FC236}">
                <a16:creationId xmlns:a16="http://schemas.microsoft.com/office/drawing/2014/main" id="{37B4A08B-4373-0A2A-D678-77E2FF44B00E}"/>
              </a:ext>
            </a:extLst>
          </p:cNvPr>
          <p:cNvGrpSpPr/>
          <p:nvPr/>
        </p:nvGrpSpPr>
        <p:grpSpPr>
          <a:xfrm>
            <a:off x="2507873" y="3716508"/>
            <a:ext cx="2146623" cy="2660261"/>
            <a:chOff x="1390793" y="3831790"/>
            <a:chExt cx="2146623" cy="2660261"/>
          </a:xfrm>
        </p:grpSpPr>
        <p:sp>
          <p:nvSpPr>
            <p:cNvPr id="83" name="TextBox 5">
              <a:extLst>
                <a:ext uri="{FF2B5EF4-FFF2-40B4-BE49-F238E27FC236}">
                  <a16:creationId xmlns:a16="http://schemas.microsoft.com/office/drawing/2014/main" id="{A0D278CE-B55B-B2C4-56ED-9D464C3A233C}"/>
                </a:ext>
              </a:extLst>
            </p:cNvPr>
            <p:cNvSpPr txBox="1"/>
            <p:nvPr/>
          </p:nvSpPr>
          <p:spPr>
            <a:xfrm>
              <a:off x="1390793" y="5661054"/>
              <a:ext cx="2146623" cy="83099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r>
                <a:rPr lang="mn-MN" sz="1600" dirty="0">
                  <a:latin typeface="Mogul Helios" pitchFamily="2" charset="0"/>
                  <a:ea typeface="Cambria Math" panose="02040503050406030204" pitchFamily="18" charset="0"/>
                  <a:cs typeface="Times New Roman" panose="02020603050405020304" pitchFamily="18" charset="0"/>
                </a:rPr>
                <a:t>ҮЦЗЗТХ батлагдаж, </a:t>
              </a:r>
              <a:endParaRPr lang="en-US" sz="1600" dirty="0">
                <a:latin typeface="Mogul Helios" pitchFamily="2" charset="0"/>
                <a:ea typeface="Cambria Math" panose="02040503050406030204" pitchFamily="18" charset="0"/>
                <a:cs typeface="Times New Roman" panose="02020603050405020304" pitchFamily="18" charset="0"/>
              </a:endParaRPr>
            </a:p>
            <a:p>
              <a:pPr lvl="0" algn="ctr"/>
              <a:r>
                <a:rPr lang="mn-MN" sz="1600" dirty="0">
                  <a:latin typeface="Mogul Helios" pitchFamily="2" charset="0"/>
                  <a:ea typeface="Cambria Math" panose="02040503050406030204" pitchFamily="18" charset="0"/>
                  <a:cs typeface="Times New Roman" panose="02020603050405020304" pitchFamily="18" charset="0"/>
                </a:rPr>
                <a:t>Үнэт цаасны</a:t>
              </a:r>
              <a:r>
                <a:rPr lang="en-US" sz="1600" dirty="0">
                  <a:latin typeface="Mogul Helios" pitchFamily="2" charset="0"/>
                  <a:ea typeface="Cambria Math" panose="02040503050406030204" pitchFamily="18" charset="0"/>
                  <a:cs typeface="Times New Roman" panose="02020603050405020304" pitchFamily="18" charset="0"/>
                </a:rPr>
                <a:t> </a:t>
              </a:r>
              <a:r>
                <a:rPr lang="mn-MN" sz="1600" dirty="0">
                  <a:latin typeface="Mogul Helios" pitchFamily="2" charset="0"/>
                  <a:ea typeface="Cambria Math" panose="02040503050406030204" pitchFamily="18" charset="0"/>
                  <a:cs typeface="Times New Roman" panose="02020603050405020304" pitchFamily="18" charset="0"/>
                </a:rPr>
                <a:t>хороо байгуулагдав.</a:t>
              </a:r>
              <a:endParaRPr lang="en-US" sz="1600" dirty="0">
                <a:latin typeface="Mogul Helios" pitchFamily="2" charset="0"/>
                <a:cs typeface="Times New Roman" panose="02020603050405020304" pitchFamily="18" charset="0"/>
              </a:endParaRPr>
            </a:p>
          </p:txBody>
        </p:sp>
        <p:pic>
          <p:nvPicPr>
            <p:cNvPr id="84" name="Picture 83">
              <a:extLst>
                <a:ext uri="{FF2B5EF4-FFF2-40B4-BE49-F238E27FC236}">
                  <a16:creationId xmlns:a16="http://schemas.microsoft.com/office/drawing/2014/main" id="{5BA0CB84-403F-8A79-3966-7C61951FA7C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37846" y="4655941"/>
              <a:ext cx="696879" cy="1044927"/>
            </a:xfrm>
            <a:prstGeom prst="rect">
              <a:avLst/>
            </a:prstGeom>
          </p:spPr>
        </p:pic>
        <p:sp>
          <p:nvSpPr>
            <p:cNvPr id="85" name="Freeform: Shape 84">
              <a:extLst>
                <a:ext uri="{FF2B5EF4-FFF2-40B4-BE49-F238E27FC236}">
                  <a16:creationId xmlns:a16="http://schemas.microsoft.com/office/drawing/2014/main" id="{5B70F844-C6EE-665C-0B0A-0837FDE207B9}"/>
                </a:ext>
              </a:extLst>
            </p:cNvPr>
            <p:cNvSpPr/>
            <p:nvPr/>
          </p:nvSpPr>
          <p:spPr>
            <a:xfrm>
              <a:off x="2003309" y="3831790"/>
              <a:ext cx="1251238" cy="500495"/>
            </a:xfrm>
            <a:custGeom>
              <a:avLst/>
              <a:gdLst>
                <a:gd name="connsiteX0" fmla="*/ 0 w 1251238"/>
                <a:gd name="connsiteY0" fmla="*/ 0 h 500495"/>
                <a:gd name="connsiteX1" fmla="*/ 1000991 w 1251238"/>
                <a:gd name="connsiteY1" fmla="*/ 0 h 500495"/>
                <a:gd name="connsiteX2" fmla="*/ 1251238 w 1251238"/>
                <a:gd name="connsiteY2" fmla="*/ 250248 h 500495"/>
                <a:gd name="connsiteX3" fmla="*/ 1000991 w 1251238"/>
                <a:gd name="connsiteY3" fmla="*/ 500495 h 500495"/>
                <a:gd name="connsiteX4" fmla="*/ 0 w 1251238"/>
                <a:gd name="connsiteY4" fmla="*/ 500495 h 500495"/>
                <a:gd name="connsiteX5" fmla="*/ 250248 w 1251238"/>
                <a:gd name="connsiteY5" fmla="*/ 250248 h 500495"/>
                <a:gd name="connsiteX6" fmla="*/ 0 w 1251238"/>
                <a:gd name="connsiteY6" fmla="*/ 0 h 50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1238" h="500495">
                  <a:moveTo>
                    <a:pt x="0" y="0"/>
                  </a:moveTo>
                  <a:lnTo>
                    <a:pt x="1000991" y="0"/>
                  </a:lnTo>
                  <a:lnTo>
                    <a:pt x="1251238" y="250248"/>
                  </a:lnTo>
                  <a:lnTo>
                    <a:pt x="1000991" y="500495"/>
                  </a:lnTo>
                  <a:lnTo>
                    <a:pt x="0" y="500495"/>
                  </a:lnTo>
                  <a:lnTo>
                    <a:pt x="250248" y="250248"/>
                  </a:lnTo>
                  <a:lnTo>
                    <a:pt x="0" y="0"/>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4256" tIns="42672" rIns="271583" bIns="42672" numCol="1" spcCol="127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lvl="0" indent="0" algn="ctr" defTabSz="711200">
                <a:lnSpc>
                  <a:spcPct val="90000"/>
                </a:lnSpc>
                <a:spcBef>
                  <a:spcPct val="0"/>
                </a:spcBef>
                <a:spcAft>
                  <a:spcPct val="35000"/>
                </a:spcAft>
                <a:buNone/>
              </a:pPr>
              <a:r>
                <a:rPr lang="mn-MN" sz="1400" kern="1200">
                  <a:solidFill>
                    <a:schemeClr val="tx1"/>
                  </a:solidFill>
                  <a:latin typeface="Mogul Helios" pitchFamily="2" charset="0"/>
                  <a:cs typeface="Times New Roman" panose="02020603050405020304" pitchFamily="18" charset="0"/>
                </a:rPr>
                <a:t>1994 он</a:t>
              </a:r>
              <a:endParaRPr lang="en-US" sz="1400" kern="1200">
                <a:solidFill>
                  <a:schemeClr val="tx1"/>
                </a:solidFill>
                <a:latin typeface="Mogul Helios" pitchFamily="2" charset="0"/>
                <a:cs typeface="Times New Roman" panose="02020603050405020304" pitchFamily="18" charset="0"/>
              </a:endParaRPr>
            </a:p>
          </p:txBody>
        </p:sp>
      </p:grpSp>
      <p:grpSp>
        <p:nvGrpSpPr>
          <p:cNvPr id="7" name="Group 6">
            <a:extLst>
              <a:ext uri="{FF2B5EF4-FFF2-40B4-BE49-F238E27FC236}">
                <a16:creationId xmlns:a16="http://schemas.microsoft.com/office/drawing/2014/main" id="{8DFD87F1-E789-2438-FD35-0C45D2DF203D}"/>
              </a:ext>
            </a:extLst>
          </p:cNvPr>
          <p:cNvGrpSpPr/>
          <p:nvPr/>
        </p:nvGrpSpPr>
        <p:grpSpPr>
          <a:xfrm>
            <a:off x="3710225" y="1848501"/>
            <a:ext cx="1888542" cy="2373238"/>
            <a:chOff x="2593145" y="1981318"/>
            <a:chExt cx="1888542" cy="2963455"/>
          </a:xfrm>
        </p:grpSpPr>
        <p:pic>
          <p:nvPicPr>
            <p:cNvPr id="80" name="Picture 79">
              <a:extLst>
                <a:ext uri="{FF2B5EF4-FFF2-40B4-BE49-F238E27FC236}">
                  <a16:creationId xmlns:a16="http://schemas.microsoft.com/office/drawing/2014/main" id="{71E03F56-E1BD-56F1-925D-B7D86285EAD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97244" y="1981318"/>
              <a:ext cx="687421" cy="1046522"/>
            </a:xfrm>
            <a:prstGeom prst="rect">
              <a:avLst/>
            </a:prstGeom>
          </p:spPr>
        </p:pic>
        <p:sp>
          <p:nvSpPr>
            <p:cNvPr id="81" name="TextBox 8">
              <a:extLst>
                <a:ext uri="{FF2B5EF4-FFF2-40B4-BE49-F238E27FC236}">
                  <a16:creationId xmlns:a16="http://schemas.microsoft.com/office/drawing/2014/main" id="{AB097980-08C3-9629-77A7-62D7B8815237}"/>
                </a:ext>
              </a:extLst>
            </p:cNvPr>
            <p:cNvSpPr txBox="1"/>
            <p:nvPr/>
          </p:nvSpPr>
          <p:spPr>
            <a:xfrm>
              <a:off x="2593145" y="3176094"/>
              <a:ext cx="1888542" cy="103766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r>
                <a:rPr lang="mn-MN" sz="1600" dirty="0">
                  <a:latin typeface="Mogul Helios" pitchFamily="2" charset="0"/>
                  <a:ea typeface="Cambria Math" panose="02040503050406030204" pitchFamily="18" charset="0"/>
                  <a:cs typeface="Times New Roman" panose="02020603050405020304" pitchFamily="18" charset="0"/>
                </a:rPr>
                <a:t>Брокер дилерийн компаниуд бий болов.</a:t>
              </a:r>
              <a:endParaRPr lang="en-US" sz="1600" dirty="0">
                <a:latin typeface="Mogul Helios" pitchFamily="2" charset="0"/>
                <a:cs typeface="Times New Roman" panose="02020603050405020304" pitchFamily="18" charset="0"/>
              </a:endParaRPr>
            </a:p>
          </p:txBody>
        </p:sp>
        <p:sp>
          <p:nvSpPr>
            <p:cNvPr id="82" name="Freeform: Shape 81">
              <a:extLst>
                <a:ext uri="{FF2B5EF4-FFF2-40B4-BE49-F238E27FC236}">
                  <a16:creationId xmlns:a16="http://schemas.microsoft.com/office/drawing/2014/main" id="{1376A25B-06EB-0B3A-68FF-8FF2FFAC4B9A}"/>
                </a:ext>
              </a:extLst>
            </p:cNvPr>
            <p:cNvSpPr/>
            <p:nvPr/>
          </p:nvSpPr>
          <p:spPr>
            <a:xfrm>
              <a:off x="3005748" y="4319807"/>
              <a:ext cx="1251238" cy="624966"/>
            </a:xfrm>
            <a:custGeom>
              <a:avLst/>
              <a:gdLst>
                <a:gd name="connsiteX0" fmla="*/ 0 w 1251238"/>
                <a:gd name="connsiteY0" fmla="*/ 0 h 500495"/>
                <a:gd name="connsiteX1" fmla="*/ 1000991 w 1251238"/>
                <a:gd name="connsiteY1" fmla="*/ 0 h 500495"/>
                <a:gd name="connsiteX2" fmla="*/ 1251238 w 1251238"/>
                <a:gd name="connsiteY2" fmla="*/ 250248 h 500495"/>
                <a:gd name="connsiteX3" fmla="*/ 1000991 w 1251238"/>
                <a:gd name="connsiteY3" fmla="*/ 500495 h 500495"/>
                <a:gd name="connsiteX4" fmla="*/ 0 w 1251238"/>
                <a:gd name="connsiteY4" fmla="*/ 500495 h 500495"/>
                <a:gd name="connsiteX5" fmla="*/ 250248 w 1251238"/>
                <a:gd name="connsiteY5" fmla="*/ 250248 h 500495"/>
                <a:gd name="connsiteX6" fmla="*/ 0 w 1251238"/>
                <a:gd name="connsiteY6" fmla="*/ 0 h 50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1238" h="500495">
                  <a:moveTo>
                    <a:pt x="0" y="0"/>
                  </a:moveTo>
                  <a:lnTo>
                    <a:pt x="1000991" y="0"/>
                  </a:lnTo>
                  <a:lnTo>
                    <a:pt x="1251238" y="250248"/>
                  </a:lnTo>
                  <a:lnTo>
                    <a:pt x="1000991" y="500495"/>
                  </a:lnTo>
                  <a:lnTo>
                    <a:pt x="0" y="500495"/>
                  </a:lnTo>
                  <a:lnTo>
                    <a:pt x="250248" y="250248"/>
                  </a:lnTo>
                  <a:lnTo>
                    <a:pt x="0" y="0"/>
                  </a:lnTo>
                  <a:close/>
                </a:path>
              </a:pathLst>
            </a:cu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4256" tIns="42672" rIns="271583" bIns="42672" numCol="1" spcCol="127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lvl="0" indent="0" algn="ctr" defTabSz="711200">
                <a:lnSpc>
                  <a:spcPct val="90000"/>
                </a:lnSpc>
                <a:spcBef>
                  <a:spcPct val="0"/>
                </a:spcBef>
                <a:spcAft>
                  <a:spcPct val="35000"/>
                </a:spcAft>
                <a:buNone/>
              </a:pPr>
              <a:r>
                <a:rPr lang="mn-MN" sz="1400" kern="1200">
                  <a:solidFill>
                    <a:schemeClr val="tx1"/>
                  </a:solidFill>
                  <a:latin typeface="Mogul Helios" pitchFamily="2" charset="0"/>
                  <a:cs typeface="Times New Roman" panose="02020603050405020304" pitchFamily="18" charset="0"/>
                </a:rPr>
                <a:t>1995 он</a:t>
              </a:r>
              <a:endParaRPr lang="en-US" sz="1400" kern="1200">
                <a:solidFill>
                  <a:schemeClr val="tx1"/>
                </a:solidFill>
                <a:latin typeface="Mogul Helios" pitchFamily="2" charset="0"/>
                <a:cs typeface="Times New Roman" panose="02020603050405020304" pitchFamily="18" charset="0"/>
              </a:endParaRPr>
            </a:p>
          </p:txBody>
        </p:sp>
      </p:grpSp>
      <p:grpSp>
        <p:nvGrpSpPr>
          <p:cNvPr id="8" name="Group 7">
            <a:extLst>
              <a:ext uri="{FF2B5EF4-FFF2-40B4-BE49-F238E27FC236}">
                <a16:creationId xmlns:a16="http://schemas.microsoft.com/office/drawing/2014/main" id="{E0BB8B65-833F-5301-63D9-B4AAE513F825}"/>
              </a:ext>
            </a:extLst>
          </p:cNvPr>
          <p:cNvGrpSpPr/>
          <p:nvPr/>
        </p:nvGrpSpPr>
        <p:grpSpPr>
          <a:xfrm>
            <a:off x="4613021" y="3716508"/>
            <a:ext cx="2088376" cy="2669183"/>
            <a:chOff x="3495941" y="3831790"/>
            <a:chExt cx="2088376" cy="2669183"/>
          </a:xfrm>
        </p:grpSpPr>
        <p:pic>
          <p:nvPicPr>
            <p:cNvPr id="77" name="Picture 76">
              <a:extLst>
                <a:ext uri="{FF2B5EF4-FFF2-40B4-BE49-F238E27FC236}">
                  <a16:creationId xmlns:a16="http://schemas.microsoft.com/office/drawing/2014/main" id="{DC5355AF-A418-C6E8-CE28-4E3C7BD3106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75676" y="4750830"/>
              <a:ext cx="754561" cy="853830"/>
            </a:xfrm>
            <a:prstGeom prst="rect">
              <a:avLst/>
            </a:prstGeom>
          </p:spPr>
        </p:pic>
        <p:sp>
          <p:nvSpPr>
            <p:cNvPr id="78" name="TextBox 10">
              <a:extLst>
                <a:ext uri="{FF2B5EF4-FFF2-40B4-BE49-F238E27FC236}">
                  <a16:creationId xmlns:a16="http://schemas.microsoft.com/office/drawing/2014/main" id="{A33C4B2F-9607-14D0-E24F-5DDD09649B1F}"/>
                </a:ext>
              </a:extLst>
            </p:cNvPr>
            <p:cNvSpPr txBox="1"/>
            <p:nvPr/>
          </p:nvSpPr>
          <p:spPr>
            <a:xfrm>
              <a:off x="3495941" y="5669976"/>
              <a:ext cx="2088376" cy="83099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r>
                <a:rPr lang="mn-MN" sz="1600" dirty="0">
                  <a:latin typeface="Mogul Helios" pitchFamily="2" charset="0"/>
                  <a:ea typeface="Cambria Math" panose="02040503050406030204" pitchFamily="18" charset="0"/>
                  <a:cs typeface="Times New Roman" panose="02020603050405020304" pitchFamily="18" charset="0"/>
                </a:rPr>
                <a:t>МХБ дээр анхны компанийн бонд арилжигдав.</a:t>
              </a:r>
              <a:endParaRPr lang="en-US" sz="1600" dirty="0">
                <a:latin typeface="Mogul Helios" pitchFamily="2" charset="0"/>
                <a:cs typeface="Times New Roman" panose="02020603050405020304" pitchFamily="18" charset="0"/>
              </a:endParaRPr>
            </a:p>
          </p:txBody>
        </p:sp>
        <p:sp>
          <p:nvSpPr>
            <p:cNvPr id="79" name="Freeform: Shape 78">
              <a:extLst>
                <a:ext uri="{FF2B5EF4-FFF2-40B4-BE49-F238E27FC236}">
                  <a16:creationId xmlns:a16="http://schemas.microsoft.com/office/drawing/2014/main" id="{19156068-595F-D399-3AFB-B7D1AA0E3C2D}"/>
                </a:ext>
              </a:extLst>
            </p:cNvPr>
            <p:cNvSpPr/>
            <p:nvPr/>
          </p:nvSpPr>
          <p:spPr>
            <a:xfrm>
              <a:off x="4005291" y="3831790"/>
              <a:ext cx="1251238" cy="500495"/>
            </a:xfrm>
            <a:custGeom>
              <a:avLst/>
              <a:gdLst>
                <a:gd name="connsiteX0" fmla="*/ 0 w 1251238"/>
                <a:gd name="connsiteY0" fmla="*/ 0 h 500495"/>
                <a:gd name="connsiteX1" fmla="*/ 1000991 w 1251238"/>
                <a:gd name="connsiteY1" fmla="*/ 0 h 500495"/>
                <a:gd name="connsiteX2" fmla="*/ 1251238 w 1251238"/>
                <a:gd name="connsiteY2" fmla="*/ 250248 h 500495"/>
                <a:gd name="connsiteX3" fmla="*/ 1000991 w 1251238"/>
                <a:gd name="connsiteY3" fmla="*/ 500495 h 500495"/>
                <a:gd name="connsiteX4" fmla="*/ 0 w 1251238"/>
                <a:gd name="connsiteY4" fmla="*/ 500495 h 500495"/>
                <a:gd name="connsiteX5" fmla="*/ 250248 w 1251238"/>
                <a:gd name="connsiteY5" fmla="*/ 250248 h 500495"/>
                <a:gd name="connsiteX6" fmla="*/ 0 w 1251238"/>
                <a:gd name="connsiteY6" fmla="*/ 0 h 50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1238" h="500495">
                  <a:moveTo>
                    <a:pt x="0" y="0"/>
                  </a:moveTo>
                  <a:lnTo>
                    <a:pt x="1000991" y="0"/>
                  </a:lnTo>
                  <a:lnTo>
                    <a:pt x="1251238" y="250248"/>
                  </a:lnTo>
                  <a:lnTo>
                    <a:pt x="1000991" y="500495"/>
                  </a:lnTo>
                  <a:lnTo>
                    <a:pt x="0" y="500495"/>
                  </a:lnTo>
                  <a:lnTo>
                    <a:pt x="250248" y="250248"/>
                  </a:lnTo>
                  <a:lnTo>
                    <a:pt x="0" y="0"/>
                  </a:ln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4256" tIns="42672" rIns="271583" bIns="42672" numCol="1" spcCol="127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lvl="0" indent="0" algn="ctr" defTabSz="711200">
                <a:lnSpc>
                  <a:spcPct val="90000"/>
                </a:lnSpc>
                <a:spcBef>
                  <a:spcPct val="0"/>
                </a:spcBef>
                <a:spcAft>
                  <a:spcPct val="35000"/>
                </a:spcAft>
                <a:buNone/>
              </a:pPr>
              <a:r>
                <a:rPr lang="mn-MN" sz="1400" kern="1200">
                  <a:solidFill>
                    <a:schemeClr val="tx1"/>
                  </a:solidFill>
                  <a:latin typeface="Mogul Helios" pitchFamily="2" charset="0"/>
                  <a:cs typeface="Times New Roman" panose="02020603050405020304" pitchFamily="18" charset="0"/>
                </a:rPr>
                <a:t>2001 он</a:t>
              </a:r>
              <a:endParaRPr lang="en-US" sz="1400" kern="1200">
                <a:solidFill>
                  <a:schemeClr val="tx1"/>
                </a:solidFill>
                <a:latin typeface="Mogul Helios" pitchFamily="2" charset="0"/>
                <a:cs typeface="Times New Roman" panose="02020603050405020304" pitchFamily="18" charset="0"/>
              </a:endParaRPr>
            </a:p>
          </p:txBody>
        </p:sp>
      </p:grpSp>
      <p:grpSp>
        <p:nvGrpSpPr>
          <p:cNvPr id="9" name="Group 8">
            <a:extLst>
              <a:ext uri="{FF2B5EF4-FFF2-40B4-BE49-F238E27FC236}">
                <a16:creationId xmlns:a16="http://schemas.microsoft.com/office/drawing/2014/main" id="{1671C6D2-C4EB-A51F-E54F-4F95EF4E7191}"/>
              </a:ext>
            </a:extLst>
          </p:cNvPr>
          <p:cNvGrpSpPr/>
          <p:nvPr/>
        </p:nvGrpSpPr>
        <p:grpSpPr>
          <a:xfrm>
            <a:off x="5757125" y="1839395"/>
            <a:ext cx="1888542" cy="2377608"/>
            <a:chOff x="4640045" y="1954677"/>
            <a:chExt cx="1888542" cy="2377608"/>
          </a:xfrm>
        </p:grpSpPr>
        <p:pic>
          <p:nvPicPr>
            <p:cNvPr id="74" name="Picture 73">
              <a:extLst>
                <a:ext uri="{FF2B5EF4-FFF2-40B4-BE49-F238E27FC236}">
                  <a16:creationId xmlns:a16="http://schemas.microsoft.com/office/drawing/2014/main" id="{7A158369-BA1E-11DF-C8F1-D9EB443E49C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80171" y="1954677"/>
              <a:ext cx="608290" cy="789728"/>
            </a:xfrm>
            <a:prstGeom prst="rect">
              <a:avLst/>
            </a:prstGeom>
          </p:spPr>
        </p:pic>
        <p:sp>
          <p:nvSpPr>
            <p:cNvPr id="75" name="TextBox 12">
              <a:extLst>
                <a:ext uri="{FF2B5EF4-FFF2-40B4-BE49-F238E27FC236}">
                  <a16:creationId xmlns:a16="http://schemas.microsoft.com/office/drawing/2014/main" id="{AE221E29-07AA-2AFA-CFCD-A488B48E0D48}"/>
                </a:ext>
              </a:extLst>
            </p:cNvPr>
            <p:cNvSpPr txBox="1"/>
            <p:nvPr/>
          </p:nvSpPr>
          <p:spPr>
            <a:xfrm>
              <a:off x="4640045" y="2924774"/>
              <a:ext cx="1888542" cy="58477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r>
                <a:rPr lang="mn-MN" sz="1600" dirty="0">
                  <a:latin typeface="Mogul Helios" pitchFamily="2" charset="0"/>
                  <a:ea typeface="Cambria Math" panose="02040503050406030204" pitchFamily="18" charset="0"/>
                  <a:cs typeface="Times New Roman" panose="02020603050405020304" pitchFamily="18" charset="0"/>
                </a:rPr>
                <a:t>МХБ дээр анхны </a:t>
              </a:r>
              <a:r>
                <a:rPr lang="en-US" sz="1600" dirty="0">
                  <a:latin typeface="Mogul Helios" pitchFamily="2" charset="0"/>
                  <a:ea typeface="Cambria Math" panose="02040503050406030204" pitchFamily="18" charset="0"/>
                  <a:cs typeface="Times New Roman" panose="02020603050405020304" pitchFamily="18" charset="0"/>
                </a:rPr>
                <a:t>IPO</a:t>
              </a:r>
              <a:r>
                <a:rPr lang="mn-MN" sz="1600" dirty="0">
                  <a:latin typeface="Mogul Helios" pitchFamily="2" charset="0"/>
                  <a:ea typeface="Cambria Math" panose="02040503050406030204" pitchFamily="18" charset="0"/>
                  <a:cs typeface="Times New Roman" panose="02020603050405020304" pitchFamily="18" charset="0"/>
                </a:rPr>
                <a:t> гарав.</a:t>
              </a:r>
              <a:endParaRPr lang="en-US" sz="1600" dirty="0">
                <a:latin typeface="Mogul Helios" pitchFamily="2" charset="0"/>
                <a:cs typeface="Times New Roman" panose="02020603050405020304" pitchFamily="18" charset="0"/>
              </a:endParaRPr>
            </a:p>
          </p:txBody>
        </p:sp>
        <p:sp>
          <p:nvSpPr>
            <p:cNvPr id="76" name="Freeform: Shape 75">
              <a:extLst>
                <a:ext uri="{FF2B5EF4-FFF2-40B4-BE49-F238E27FC236}">
                  <a16:creationId xmlns:a16="http://schemas.microsoft.com/office/drawing/2014/main" id="{CBDB6634-3F5A-0059-9EAE-0C5E9579331D}"/>
                </a:ext>
              </a:extLst>
            </p:cNvPr>
            <p:cNvSpPr/>
            <p:nvPr/>
          </p:nvSpPr>
          <p:spPr>
            <a:xfrm>
              <a:off x="5006282" y="3831790"/>
              <a:ext cx="1251238" cy="500495"/>
            </a:xfrm>
            <a:custGeom>
              <a:avLst/>
              <a:gdLst>
                <a:gd name="connsiteX0" fmla="*/ 0 w 1251238"/>
                <a:gd name="connsiteY0" fmla="*/ 0 h 500495"/>
                <a:gd name="connsiteX1" fmla="*/ 1000991 w 1251238"/>
                <a:gd name="connsiteY1" fmla="*/ 0 h 500495"/>
                <a:gd name="connsiteX2" fmla="*/ 1251238 w 1251238"/>
                <a:gd name="connsiteY2" fmla="*/ 250248 h 500495"/>
                <a:gd name="connsiteX3" fmla="*/ 1000991 w 1251238"/>
                <a:gd name="connsiteY3" fmla="*/ 500495 h 500495"/>
                <a:gd name="connsiteX4" fmla="*/ 0 w 1251238"/>
                <a:gd name="connsiteY4" fmla="*/ 500495 h 500495"/>
                <a:gd name="connsiteX5" fmla="*/ 250248 w 1251238"/>
                <a:gd name="connsiteY5" fmla="*/ 250248 h 500495"/>
                <a:gd name="connsiteX6" fmla="*/ 0 w 1251238"/>
                <a:gd name="connsiteY6" fmla="*/ 0 h 50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1238" h="500495">
                  <a:moveTo>
                    <a:pt x="0" y="0"/>
                  </a:moveTo>
                  <a:lnTo>
                    <a:pt x="1000991" y="0"/>
                  </a:lnTo>
                  <a:lnTo>
                    <a:pt x="1251238" y="250248"/>
                  </a:lnTo>
                  <a:lnTo>
                    <a:pt x="1000991" y="500495"/>
                  </a:lnTo>
                  <a:lnTo>
                    <a:pt x="0" y="500495"/>
                  </a:lnTo>
                  <a:lnTo>
                    <a:pt x="250248" y="250248"/>
                  </a:lnTo>
                  <a:lnTo>
                    <a:pt x="0" y="0"/>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4256" tIns="42672" rIns="271583" bIns="42672" numCol="1" spcCol="127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lvl="0" indent="0" algn="ctr" defTabSz="711200">
                <a:lnSpc>
                  <a:spcPct val="90000"/>
                </a:lnSpc>
                <a:spcBef>
                  <a:spcPct val="0"/>
                </a:spcBef>
                <a:spcAft>
                  <a:spcPct val="35000"/>
                </a:spcAft>
                <a:buNone/>
              </a:pPr>
              <a:r>
                <a:rPr lang="mn-MN" sz="1400" kern="1200">
                  <a:solidFill>
                    <a:schemeClr val="tx1"/>
                  </a:solidFill>
                  <a:latin typeface="Mogul Helios" pitchFamily="2" charset="0"/>
                  <a:cs typeface="Times New Roman" panose="02020603050405020304" pitchFamily="18" charset="0"/>
                </a:rPr>
                <a:t>2005 он</a:t>
              </a:r>
              <a:endParaRPr lang="en-US" sz="1400" kern="1200">
                <a:solidFill>
                  <a:schemeClr val="tx1"/>
                </a:solidFill>
                <a:latin typeface="Mogul Helios" pitchFamily="2"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id="{BF78127A-133E-DB62-C4E7-A63636CC7850}"/>
              </a:ext>
            </a:extLst>
          </p:cNvPr>
          <p:cNvGrpSpPr/>
          <p:nvPr/>
        </p:nvGrpSpPr>
        <p:grpSpPr>
          <a:xfrm>
            <a:off x="6868801" y="3716508"/>
            <a:ext cx="1627846" cy="2871860"/>
            <a:chOff x="5751721" y="3831790"/>
            <a:chExt cx="1627846" cy="2871860"/>
          </a:xfrm>
        </p:grpSpPr>
        <p:pic>
          <p:nvPicPr>
            <p:cNvPr id="64" name="Picture 63">
              <a:extLst>
                <a:ext uri="{FF2B5EF4-FFF2-40B4-BE49-F238E27FC236}">
                  <a16:creationId xmlns:a16="http://schemas.microsoft.com/office/drawing/2014/main" id="{56E5A105-DC13-8D41-501A-A73F16F7AE9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861994" y="4995644"/>
              <a:ext cx="1333185" cy="345711"/>
            </a:xfrm>
            <a:prstGeom prst="rect">
              <a:avLst/>
            </a:prstGeom>
          </p:spPr>
        </p:pic>
        <p:sp>
          <p:nvSpPr>
            <p:cNvPr id="65" name="TextBox 14">
              <a:extLst>
                <a:ext uri="{FF2B5EF4-FFF2-40B4-BE49-F238E27FC236}">
                  <a16:creationId xmlns:a16="http://schemas.microsoft.com/office/drawing/2014/main" id="{F4ADEB13-EB9C-1268-9ABD-B02DC0A2852A}"/>
                </a:ext>
              </a:extLst>
            </p:cNvPr>
            <p:cNvSpPr txBox="1"/>
            <p:nvPr/>
          </p:nvSpPr>
          <p:spPr>
            <a:xfrm>
              <a:off x="5751721" y="5626432"/>
              <a:ext cx="1627846" cy="107721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dirty="0">
                  <a:latin typeface="Mogul Helios" pitchFamily="2" charset="0"/>
                  <a:ea typeface="Cambria Math" panose="02040503050406030204" pitchFamily="18" charset="0"/>
                  <a:cs typeface="Times New Roman" panose="02020603050405020304" pitchFamily="18" charset="0"/>
                </a:rPr>
                <a:t>Millennium IT </a:t>
              </a:r>
              <a:r>
                <a:rPr lang="mn-MN" sz="1600" dirty="0">
                  <a:latin typeface="Mogul Helios" pitchFamily="2" charset="0"/>
                  <a:ea typeface="Cambria Math" panose="02040503050406030204" pitchFamily="18" charset="0"/>
                  <a:cs typeface="Times New Roman" panose="02020603050405020304" pitchFamily="18" charset="0"/>
                </a:rPr>
                <a:t>үйлдлийн системийг МХБ нэвтрүүлэв</a:t>
              </a:r>
              <a:r>
                <a:rPr lang="en-US" sz="1600" dirty="0">
                  <a:latin typeface="Mogul Helios" pitchFamily="2" charset="0"/>
                  <a:ea typeface="Cambria Math" panose="02040503050406030204" pitchFamily="18" charset="0"/>
                  <a:cs typeface="Times New Roman" panose="02020603050405020304" pitchFamily="18" charset="0"/>
                </a:rPr>
                <a:t>.</a:t>
              </a:r>
            </a:p>
          </p:txBody>
        </p:sp>
        <p:sp>
          <p:nvSpPr>
            <p:cNvPr id="73" name="Freeform: Shape 72">
              <a:extLst>
                <a:ext uri="{FF2B5EF4-FFF2-40B4-BE49-F238E27FC236}">
                  <a16:creationId xmlns:a16="http://schemas.microsoft.com/office/drawing/2014/main" id="{304282F0-9B62-DF8A-70CE-8FFDCA44A1CC}"/>
                </a:ext>
              </a:extLst>
            </p:cNvPr>
            <p:cNvSpPr/>
            <p:nvPr/>
          </p:nvSpPr>
          <p:spPr>
            <a:xfrm>
              <a:off x="6007273" y="3831790"/>
              <a:ext cx="1251238" cy="500495"/>
            </a:xfrm>
            <a:custGeom>
              <a:avLst/>
              <a:gdLst>
                <a:gd name="connsiteX0" fmla="*/ 0 w 1251238"/>
                <a:gd name="connsiteY0" fmla="*/ 0 h 500495"/>
                <a:gd name="connsiteX1" fmla="*/ 1000991 w 1251238"/>
                <a:gd name="connsiteY1" fmla="*/ 0 h 500495"/>
                <a:gd name="connsiteX2" fmla="*/ 1251238 w 1251238"/>
                <a:gd name="connsiteY2" fmla="*/ 250248 h 500495"/>
                <a:gd name="connsiteX3" fmla="*/ 1000991 w 1251238"/>
                <a:gd name="connsiteY3" fmla="*/ 500495 h 500495"/>
                <a:gd name="connsiteX4" fmla="*/ 0 w 1251238"/>
                <a:gd name="connsiteY4" fmla="*/ 500495 h 500495"/>
                <a:gd name="connsiteX5" fmla="*/ 250248 w 1251238"/>
                <a:gd name="connsiteY5" fmla="*/ 250248 h 500495"/>
                <a:gd name="connsiteX6" fmla="*/ 0 w 1251238"/>
                <a:gd name="connsiteY6" fmla="*/ 0 h 50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1238" h="500495">
                  <a:moveTo>
                    <a:pt x="0" y="0"/>
                  </a:moveTo>
                  <a:lnTo>
                    <a:pt x="1000991" y="0"/>
                  </a:lnTo>
                  <a:lnTo>
                    <a:pt x="1251238" y="250248"/>
                  </a:lnTo>
                  <a:lnTo>
                    <a:pt x="1000991" y="500495"/>
                  </a:lnTo>
                  <a:lnTo>
                    <a:pt x="0" y="500495"/>
                  </a:lnTo>
                  <a:lnTo>
                    <a:pt x="250248" y="250248"/>
                  </a:lnTo>
                  <a:lnTo>
                    <a:pt x="0" y="0"/>
                  </a:lnTo>
                  <a:close/>
                </a:path>
              </a:pathLst>
            </a:custGeom>
            <a:solidFill>
              <a:srgbClr val="F45E6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4256" tIns="42672" rIns="271583" bIns="42672" numCol="1" spcCol="127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lvl="0" indent="0" algn="ctr" defTabSz="711200">
                <a:lnSpc>
                  <a:spcPct val="90000"/>
                </a:lnSpc>
                <a:spcBef>
                  <a:spcPct val="0"/>
                </a:spcBef>
                <a:spcAft>
                  <a:spcPct val="35000"/>
                </a:spcAft>
                <a:buNone/>
              </a:pPr>
              <a:r>
                <a:rPr lang="mn-MN" sz="1400" kern="1200">
                  <a:solidFill>
                    <a:schemeClr val="tx1"/>
                  </a:solidFill>
                  <a:latin typeface="Mogul Helios" pitchFamily="2" charset="0"/>
                  <a:cs typeface="Times New Roman" panose="02020603050405020304" pitchFamily="18" charset="0"/>
                </a:rPr>
                <a:t>2012 он</a:t>
              </a:r>
              <a:endParaRPr lang="en-US" sz="1400" kern="1200">
                <a:solidFill>
                  <a:schemeClr val="tx1"/>
                </a:solidFill>
                <a:latin typeface="Mogul Helios" pitchFamily="2" charset="0"/>
                <a:cs typeface="Times New Roman" panose="02020603050405020304" pitchFamily="18" charset="0"/>
              </a:endParaRPr>
            </a:p>
          </p:txBody>
        </p:sp>
      </p:grpSp>
      <p:grpSp>
        <p:nvGrpSpPr>
          <p:cNvPr id="11" name="Group 10">
            <a:extLst>
              <a:ext uri="{FF2B5EF4-FFF2-40B4-BE49-F238E27FC236}">
                <a16:creationId xmlns:a16="http://schemas.microsoft.com/office/drawing/2014/main" id="{7E334905-598D-DA1C-209A-1D7235646F50}"/>
              </a:ext>
            </a:extLst>
          </p:cNvPr>
          <p:cNvGrpSpPr/>
          <p:nvPr/>
        </p:nvGrpSpPr>
        <p:grpSpPr>
          <a:xfrm>
            <a:off x="7459900" y="1782008"/>
            <a:ext cx="2508107" cy="2434995"/>
            <a:chOff x="6342820" y="1897290"/>
            <a:chExt cx="2508107" cy="2434995"/>
          </a:xfrm>
        </p:grpSpPr>
        <p:pic>
          <p:nvPicPr>
            <p:cNvPr id="59" name="Picture 58">
              <a:extLst>
                <a:ext uri="{FF2B5EF4-FFF2-40B4-BE49-F238E27FC236}">
                  <a16:creationId xmlns:a16="http://schemas.microsoft.com/office/drawing/2014/main" id="{5628F188-1FEF-B502-3869-D67DB56748C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215075" y="1897290"/>
              <a:ext cx="598844" cy="882909"/>
            </a:xfrm>
            <a:prstGeom prst="rect">
              <a:avLst/>
            </a:prstGeom>
          </p:spPr>
        </p:pic>
        <p:sp>
          <p:nvSpPr>
            <p:cNvPr id="60" name="TextBox 16">
              <a:extLst>
                <a:ext uri="{FF2B5EF4-FFF2-40B4-BE49-F238E27FC236}">
                  <a16:creationId xmlns:a16="http://schemas.microsoft.com/office/drawing/2014/main" id="{36DE8340-30A0-25E3-6ABD-11AC698E665E}"/>
                </a:ext>
              </a:extLst>
            </p:cNvPr>
            <p:cNvSpPr txBox="1"/>
            <p:nvPr/>
          </p:nvSpPr>
          <p:spPr>
            <a:xfrm>
              <a:off x="6342820" y="2936355"/>
              <a:ext cx="2508107" cy="83099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r>
                <a:rPr lang="mn-MN" sz="1600" dirty="0">
                  <a:latin typeface="Mogul Helios" pitchFamily="2" charset="0"/>
                  <a:ea typeface="Cambria Math" panose="02040503050406030204" pitchFamily="18" charset="0"/>
                  <a:cs typeface="Times New Roman" panose="02020603050405020304" pitchFamily="18" charset="0"/>
                </a:rPr>
                <a:t>ҮЦЗЗТХ</a:t>
              </a:r>
              <a:r>
                <a:rPr lang="en-US" sz="1600" dirty="0">
                  <a:latin typeface="Mogul Helios" pitchFamily="2" charset="0"/>
                  <a:ea typeface="Cambria Math" panose="02040503050406030204" pitchFamily="18" charset="0"/>
                  <a:cs typeface="Times New Roman" panose="02020603050405020304" pitchFamily="18" charset="0"/>
                </a:rPr>
                <a:t> </a:t>
              </a:r>
              <a:r>
                <a:rPr lang="mn-MN" sz="1600" dirty="0">
                  <a:latin typeface="Mogul Helios" pitchFamily="2" charset="0"/>
                  <a:ea typeface="Cambria Math" panose="02040503050406030204" pitchFamily="18" charset="0"/>
                  <a:cs typeface="Times New Roman" panose="02020603050405020304" pitchFamily="18" charset="0"/>
                </a:rPr>
                <a:t>шинэчлэн найруулагдаж, </a:t>
              </a:r>
            </a:p>
            <a:p>
              <a:pPr lvl="0" algn="ctr"/>
              <a:r>
                <a:rPr lang="mn-MN" sz="1600" dirty="0">
                  <a:latin typeface="Mogul Helios" pitchFamily="2" charset="0"/>
                  <a:ea typeface="Cambria Math" panose="02040503050406030204" pitchFamily="18" charset="0"/>
                  <a:cs typeface="Times New Roman" panose="02020603050405020304" pitchFamily="18" charset="0"/>
                </a:rPr>
                <a:t>ХОСТХ батлагдав.</a:t>
              </a:r>
              <a:endParaRPr lang="en-US" sz="1600" dirty="0">
                <a:latin typeface="Mogul Helios" pitchFamily="2" charset="0"/>
                <a:cs typeface="Times New Roman" panose="02020603050405020304" pitchFamily="18" charset="0"/>
              </a:endParaRPr>
            </a:p>
          </p:txBody>
        </p:sp>
        <p:sp>
          <p:nvSpPr>
            <p:cNvPr id="61" name="Freeform: Shape 60">
              <a:extLst>
                <a:ext uri="{FF2B5EF4-FFF2-40B4-BE49-F238E27FC236}">
                  <a16:creationId xmlns:a16="http://schemas.microsoft.com/office/drawing/2014/main" id="{B43C464A-7074-6AD8-D19A-C41E354AB6AD}"/>
                </a:ext>
              </a:extLst>
            </p:cNvPr>
            <p:cNvSpPr/>
            <p:nvPr/>
          </p:nvSpPr>
          <p:spPr>
            <a:xfrm>
              <a:off x="7008264" y="3831790"/>
              <a:ext cx="1251238" cy="500495"/>
            </a:xfrm>
            <a:custGeom>
              <a:avLst/>
              <a:gdLst>
                <a:gd name="connsiteX0" fmla="*/ 0 w 1251238"/>
                <a:gd name="connsiteY0" fmla="*/ 0 h 500495"/>
                <a:gd name="connsiteX1" fmla="*/ 1000991 w 1251238"/>
                <a:gd name="connsiteY1" fmla="*/ 0 h 500495"/>
                <a:gd name="connsiteX2" fmla="*/ 1251238 w 1251238"/>
                <a:gd name="connsiteY2" fmla="*/ 250248 h 500495"/>
                <a:gd name="connsiteX3" fmla="*/ 1000991 w 1251238"/>
                <a:gd name="connsiteY3" fmla="*/ 500495 h 500495"/>
                <a:gd name="connsiteX4" fmla="*/ 0 w 1251238"/>
                <a:gd name="connsiteY4" fmla="*/ 500495 h 500495"/>
                <a:gd name="connsiteX5" fmla="*/ 250248 w 1251238"/>
                <a:gd name="connsiteY5" fmla="*/ 250248 h 500495"/>
                <a:gd name="connsiteX6" fmla="*/ 0 w 1251238"/>
                <a:gd name="connsiteY6" fmla="*/ 0 h 50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1238" h="500495">
                  <a:moveTo>
                    <a:pt x="0" y="0"/>
                  </a:moveTo>
                  <a:lnTo>
                    <a:pt x="1000991" y="0"/>
                  </a:lnTo>
                  <a:lnTo>
                    <a:pt x="1251238" y="250248"/>
                  </a:lnTo>
                  <a:lnTo>
                    <a:pt x="1000991" y="500495"/>
                  </a:lnTo>
                  <a:lnTo>
                    <a:pt x="0" y="500495"/>
                  </a:lnTo>
                  <a:lnTo>
                    <a:pt x="250248" y="250248"/>
                  </a:lnTo>
                  <a:lnTo>
                    <a:pt x="0" y="0"/>
                  </a:lnTo>
                  <a:close/>
                </a:path>
              </a:pathLst>
            </a:custGeom>
            <a:solidFill>
              <a:srgbClr val="7030A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4256" tIns="42672" rIns="271583" bIns="42672" numCol="1" spcCol="127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lvl="0" indent="0" algn="ctr" defTabSz="711200">
                <a:lnSpc>
                  <a:spcPct val="90000"/>
                </a:lnSpc>
                <a:spcBef>
                  <a:spcPct val="0"/>
                </a:spcBef>
                <a:spcAft>
                  <a:spcPct val="35000"/>
                </a:spcAft>
                <a:buNone/>
              </a:pPr>
              <a:r>
                <a:rPr lang="mn-MN" sz="1400" kern="1200">
                  <a:solidFill>
                    <a:schemeClr val="tx1"/>
                  </a:solidFill>
                  <a:latin typeface="Mogul Helios" pitchFamily="2" charset="0"/>
                  <a:cs typeface="Times New Roman" panose="02020603050405020304" pitchFamily="18" charset="0"/>
                </a:rPr>
                <a:t>2013 он</a:t>
              </a:r>
              <a:endParaRPr lang="en-US" sz="1400" kern="1200">
                <a:solidFill>
                  <a:schemeClr val="tx1"/>
                </a:solidFill>
                <a:latin typeface="Mogul Helios" pitchFamily="2" charset="0"/>
                <a:cs typeface="Times New Roman" panose="02020603050405020304" pitchFamily="18" charset="0"/>
              </a:endParaRPr>
            </a:p>
          </p:txBody>
        </p:sp>
      </p:grpSp>
      <p:grpSp>
        <p:nvGrpSpPr>
          <p:cNvPr id="12" name="Group 11">
            <a:extLst>
              <a:ext uri="{FF2B5EF4-FFF2-40B4-BE49-F238E27FC236}">
                <a16:creationId xmlns:a16="http://schemas.microsoft.com/office/drawing/2014/main" id="{D1AB3D6C-F672-0E10-B61F-6FA667D0887A}"/>
              </a:ext>
            </a:extLst>
          </p:cNvPr>
          <p:cNvGrpSpPr/>
          <p:nvPr/>
        </p:nvGrpSpPr>
        <p:grpSpPr>
          <a:xfrm>
            <a:off x="9679507" y="1902214"/>
            <a:ext cx="1951320" cy="2325449"/>
            <a:chOff x="8562427" y="2017496"/>
            <a:chExt cx="1951320" cy="2325449"/>
          </a:xfrm>
        </p:grpSpPr>
        <p:sp>
          <p:nvSpPr>
            <p:cNvPr id="52" name="Freeform: Shape 51">
              <a:extLst>
                <a:ext uri="{FF2B5EF4-FFF2-40B4-BE49-F238E27FC236}">
                  <a16:creationId xmlns:a16="http://schemas.microsoft.com/office/drawing/2014/main" id="{721A5531-B1E9-DB7F-0714-64E47939324E}"/>
                </a:ext>
              </a:extLst>
            </p:cNvPr>
            <p:cNvSpPr/>
            <p:nvPr/>
          </p:nvSpPr>
          <p:spPr>
            <a:xfrm>
              <a:off x="8975199" y="3842450"/>
              <a:ext cx="1251238" cy="500495"/>
            </a:xfrm>
            <a:custGeom>
              <a:avLst/>
              <a:gdLst>
                <a:gd name="connsiteX0" fmla="*/ 0 w 1251238"/>
                <a:gd name="connsiteY0" fmla="*/ 0 h 500495"/>
                <a:gd name="connsiteX1" fmla="*/ 1000991 w 1251238"/>
                <a:gd name="connsiteY1" fmla="*/ 0 h 500495"/>
                <a:gd name="connsiteX2" fmla="*/ 1251238 w 1251238"/>
                <a:gd name="connsiteY2" fmla="*/ 250248 h 500495"/>
                <a:gd name="connsiteX3" fmla="*/ 1000991 w 1251238"/>
                <a:gd name="connsiteY3" fmla="*/ 500495 h 500495"/>
                <a:gd name="connsiteX4" fmla="*/ 0 w 1251238"/>
                <a:gd name="connsiteY4" fmla="*/ 500495 h 500495"/>
                <a:gd name="connsiteX5" fmla="*/ 250248 w 1251238"/>
                <a:gd name="connsiteY5" fmla="*/ 250248 h 500495"/>
                <a:gd name="connsiteX6" fmla="*/ 0 w 1251238"/>
                <a:gd name="connsiteY6" fmla="*/ 0 h 50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1238" h="500495">
                  <a:moveTo>
                    <a:pt x="0" y="0"/>
                  </a:moveTo>
                  <a:lnTo>
                    <a:pt x="1000991" y="0"/>
                  </a:lnTo>
                  <a:lnTo>
                    <a:pt x="1251238" y="250248"/>
                  </a:lnTo>
                  <a:lnTo>
                    <a:pt x="1000991" y="500495"/>
                  </a:lnTo>
                  <a:lnTo>
                    <a:pt x="0" y="500495"/>
                  </a:lnTo>
                  <a:lnTo>
                    <a:pt x="250248" y="250248"/>
                  </a:lnTo>
                  <a:lnTo>
                    <a:pt x="0" y="0"/>
                  </a:lnTo>
                  <a:close/>
                </a:path>
              </a:pathLst>
            </a:cu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4256" tIns="42672" rIns="271583" bIns="42672" numCol="1" spcCol="127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lvl="0" indent="0" algn="ctr" defTabSz="711200">
                <a:lnSpc>
                  <a:spcPct val="90000"/>
                </a:lnSpc>
                <a:spcBef>
                  <a:spcPct val="0"/>
                </a:spcBef>
                <a:spcAft>
                  <a:spcPct val="35000"/>
                </a:spcAft>
                <a:buNone/>
              </a:pPr>
              <a:r>
                <a:rPr lang="mn-MN" sz="1400" kern="1200" dirty="0">
                  <a:solidFill>
                    <a:schemeClr val="tx1"/>
                  </a:solidFill>
                  <a:latin typeface="Mogul Helios" pitchFamily="2" charset="0"/>
                  <a:cs typeface="Times New Roman" panose="02020603050405020304" pitchFamily="18" charset="0"/>
                </a:rPr>
                <a:t>2018 он</a:t>
              </a:r>
              <a:endParaRPr lang="en-US" sz="1400" kern="1200" dirty="0">
                <a:solidFill>
                  <a:schemeClr val="tx1"/>
                </a:solidFill>
                <a:latin typeface="Mogul Helios" pitchFamily="2" charset="0"/>
                <a:cs typeface="Times New Roman" panose="02020603050405020304" pitchFamily="18" charset="0"/>
              </a:endParaRPr>
            </a:p>
          </p:txBody>
        </p:sp>
        <p:pic>
          <p:nvPicPr>
            <p:cNvPr id="55" name="Picture 54">
              <a:extLst>
                <a:ext uri="{FF2B5EF4-FFF2-40B4-BE49-F238E27FC236}">
                  <a16:creationId xmlns:a16="http://schemas.microsoft.com/office/drawing/2014/main" id="{4F26981E-5132-C150-00C1-E751468D2A8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180611" y="2017496"/>
              <a:ext cx="732114" cy="758077"/>
            </a:xfrm>
            <a:prstGeom prst="rect">
              <a:avLst/>
            </a:prstGeom>
          </p:spPr>
        </p:pic>
        <p:sp>
          <p:nvSpPr>
            <p:cNvPr id="56" name="TextBox 19">
              <a:extLst>
                <a:ext uri="{FF2B5EF4-FFF2-40B4-BE49-F238E27FC236}">
                  <a16:creationId xmlns:a16="http://schemas.microsoft.com/office/drawing/2014/main" id="{64EEDB76-F65E-F5AA-636F-0A37607D1596}"/>
                </a:ext>
              </a:extLst>
            </p:cNvPr>
            <p:cNvSpPr txBox="1"/>
            <p:nvPr/>
          </p:nvSpPr>
          <p:spPr>
            <a:xfrm>
              <a:off x="8562427" y="2970213"/>
              <a:ext cx="1951320" cy="83099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r>
                <a:rPr lang="mn-MN" sz="1600" dirty="0">
                  <a:latin typeface="Mogul Helios" pitchFamily="2" charset="0"/>
                  <a:ea typeface="Cambria Math" panose="02040503050406030204" pitchFamily="18" charset="0"/>
                  <a:cs typeface="Times New Roman" panose="02020603050405020304" pitchFamily="18" charset="0"/>
                </a:rPr>
                <a:t>Үнэт цаасны давхар </a:t>
              </a:r>
            </a:p>
            <a:p>
              <a:pPr lvl="0" algn="ctr"/>
              <a:r>
                <a:rPr lang="mn-MN" sz="1600" dirty="0">
                  <a:latin typeface="Mogul Helios" pitchFamily="2" charset="0"/>
                  <a:ea typeface="Cambria Math" panose="02040503050406030204" pitchFamily="18" charset="0"/>
                  <a:cs typeface="Times New Roman" panose="02020603050405020304" pitchFamily="18" charset="0"/>
                </a:rPr>
                <a:t>бүртгэлийн орчин бүрдэв.</a:t>
              </a:r>
              <a:endParaRPr lang="en-US" sz="1600" dirty="0">
                <a:latin typeface="Mogul Helios" pitchFamily="2" charset="0"/>
                <a:cs typeface="Times New Roman" panose="02020603050405020304" pitchFamily="18" charset="0"/>
              </a:endParaRPr>
            </a:p>
          </p:txBody>
        </p:sp>
      </p:grpSp>
      <p:grpSp>
        <p:nvGrpSpPr>
          <p:cNvPr id="13" name="Group 12">
            <a:extLst>
              <a:ext uri="{FF2B5EF4-FFF2-40B4-BE49-F238E27FC236}">
                <a16:creationId xmlns:a16="http://schemas.microsoft.com/office/drawing/2014/main" id="{F12A7EAC-58E1-8C38-C044-934336A52A60}"/>
              </a:ext>
            </a:extLst>
          </p:cNvPr>
          <p:cNvGrpSpPr/>
          <p:nvPr/>
        </p:nvGrpSpPr>
        <p:grpSpPr>
          <a:xfrm>
            <a:off x="2087624" y="1759219"/>
            <a:ext cx="1449405" cy="2457784"/>
            <a:chOff x="970544" y="1874501"/>
            <a:chExt cx="1449405" cy="2457784"/>
          </a:xfrm>
        </p:grpSpPr>
        <p:sp>
          <p:nvSpPr>
            <p:cNvPr id="48" name="TextBox 4">
              <a:extLst>
                <a:ext uri="{FF2B5EF4-FFF2-40B4-BE49-F238E27FC236}">
                  <a16:creationId xmlns:a16="http://schemas.microsoft.com/office/drawing/2014/main" id="{E451CD2A-6F51-B7B1-497F-3E80BC6AEBC6}"/>
                </a:ext>
              </a:extLst>
            </p:cNvPr>
            <p:cNvSpPr txBox="1"/>
            <p:nvPr/>
          </p:nvSpPr>
          <p:spPr>
            <a:xfrm>
              <a:off x="970544" y="2931520"/>
              <a:ext cx="1449405" cy="58477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r>
                <a:rPr lang="mn-MN" sz="1600" dirty="0">
                  <a:latin typeface="Mogul Helios" pitchFamily="2" charset="0"/>
                  <a:ea typeface="Cambria Math" panose="02040503050406030204" pitchFamily="18" charset="0"/>
                  <a:cs typeface="Times New Roman" panose="02020603050405020304" pitchFamily="18" charset="0"/>
                </a:rPr>
                <a:t>Өмч хувьчлал явагдав.</a:t>
              </a:r>
              <a:endParaRPr lang="en-US" sz="1600" dirty="0">
                <a:latin typeface="Mogul Helios" pitchFamily="2" charset="0"/>
                <a:cs typeface="Times New Roman" panose="02020603050405020304" pitchFamily="18" charset="0"/>
              </a:endParaRPr>
            </a:p>
          </p:txBody>
        </p:sp>
        <p:sp>
          <p:nvSpPr>
            <p:cNvPr id="50" name="Freeform: Shape 49">
              <a:extLst>
                <a:ext uri="{FF2B5EF4-FFF2-40B4-BE49-F238E27FC236}">
                  <a16:creationId xmlns:a16="http://schemas.microsoft.com/office/drawing/2014/main" id="{B26A45CB-5F0A-23F8-9D17-140C32BB3DEF}"/>
                </a:ext>
              </a:extLst>
            </p:cNvPr>
            <p:cNvSpPr/>
            <p:nvPr/>
          </p:nvSpPr>
          <p:spPr>
            <a:xfrm>
              <a:off x="1002318" y="3831790"/>
              <a:ext cx="1251238" cy="500495"/>
            </a:xfrm>
            <a:custGeom>
              <a:avLst/>
              <a:gdLst>
                <a:gd name="connsiteX0" fmla="*/ 0 w 1251238"/>
                <a:gd name="connsiteY0" fmla="*/ 0 h 500495"/>
                <a:gd name="connsiteX1" fmla="*/ 1000991 w 1251238"/>
                <a:gd name="connsiteY1" fmla="*/ 0 h 500495"/>
                <a:gd name="connsiteX2" fmla="*/ 1251238 w 1251238"/>
                <a:gd name="connsiteY2" fmla="*/ 250248 h 500495"/>
                <a:gd name="connsiteX3" fmla="*/ 1000991 w 1251238"/>
                <a:gd name="connsiteY3" fmla="*/ 500495 h 500495"/>
                <a:gd name="connsiteX4" fmla="*/ 0 w 1251238"/>
                <a:gd name="connsiteY4" fmla="*/ 500495 h 500495"/>
                <a:gd name="connsiteX5" fmla="*/ 250248 w 1251238"/>
                <a:gd name="connsiteY5" fmla="*/ 250248 h 500495"/>
                <a:gd name="connsiteX6" fmla="*/ 0 w 1251238"/>
                <a:gd name="connsiteY6" fmla="*/ 0 h 50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1238" h="500495">
                  <a:moveTo>
                    <a:pt x="0" y="0"/>
                  </a:moveTo>
                  <a:lnTo>
                    <a:pt x="1000991" y="0"/>
                  </a:lnTo>
                  <a:lnTo>
                    <a:pt x="1251238" y="250248"/>
                  </a:lnTo>
                  <a:lnTo>
                    <a:pt x="1000991" y="500495"/>
                  </a:lnTo>
                  <a:lnTo>
                    <a:pt x="0" y="500495"/>
                  </a:lnTo>
                  <a:lnTo>
                    <a:pt x="250248" y="250248"/>
                  </a:lnTo>
                  <a:lnTo>
                    <a:pt x="0" y="0"/>
                  </a:lnTo>
                  <a:close/>
                </a:path>
              </a:pathLst>
            </a:custGeom>
            <a:solidFill>
              <a:schemeClr val="tx2">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4256" tIns="42672" rIns="271583" bIns="42672" numCol="1" spcCol="127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lvl="0" indent="0" algn="ctr" defTabSz="711200">
                <a:lnSpc>
                  <a:spcPct val="90000"/>
                </a:lnSpc>
                <a:spcBef>
                  <a:spcPct val="0"/>
                </a:spcBef>
                <a:spcAft>
                  <a:spcPct val="35000"/>
                </a:spcAft>
                <a:buNone/>
              </a:pPr>
              <a:r>
                <a:rPr lang="mn-MN" sz="1400" kern="1200">
                  <a:solidFill>
                    <a:schemeClr val="tx1"/>
                  </a:solidFill>
                  <a:latin typeface="Mogul Helios" pitchFamily="2" charset="0"/>
                  <a:cs typeface="Times New Roman" panose="02020603050405020304" pitchFamily="18" charset="0"/>
                </a:rPr>
                <a:t>1992 он</a:t>
              </a:r>
              <a:endParaRPr lang="en-US" sz="1400" kern="1200">
                <a:solidFill>
                  <a:schemeClr val="tx1"/>
                </a:solidFill>
                <a:latin typeface="Mogul Helios" pitchFamily="2" charset="0"/>
                <a:cs typeface="Times New Roman" panose="02020603050405020304" pitchFamily="18" charset="0"/>
              </a:endParaRPr>
            </a:p>
          </p:txBody>
        </p:sp>
        <p:pic>
          <p:nvPicPr>
            <p:cNvPr id="51" name="Picture 50">
              <a:extLst>
                <a:ext uri="{FF2B5EF4-FFF2-40B4-BE49-F238E27FC236}">
                  <a16:creationId xmlns:a16="http://schemas.microsoft.com/office/drawing/2014/main" id="{415D71A5-70F9-01E3-931A-1874C9ED251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41452" y="1874501"/>
              <a:ext cx="829179" cy="1107651"/>
            </a:xfrm>
            <a:prstGeom prst="rect">
              <a:avLst/>
            </a:prstGeom>
          </p:spPr>
        </p:pic>
      </p:grpSp>
      <p:grpSp>
        <p:nvGrpSpPr>
          <p:cNvPr id="14" name="Group 13">
            <a:extLst>
              <a:ext uri="{FF2B5EF4-FFF2-40B4-BE49-F238E27FC236}">
                <a16:creationId xmlns:a16="http://schemas.microsoft.com/office/drawing/2014/main" id="{375B75D5-AEDC-4BD6-0769-3E1A3D974A64}"/>
              </a:ext>
            </a:extLst>
          </p:cNvPr>
          <p:cNvGrpSpPr/>
          <p:nvPr/>
        </p:nvGrpSpPr>
        <p:grpSpPr>
          <a:xfrm>
            <a:off x="8806543" y="3716508"/>
            <a:ext cx="1885481" cy="2663235"/>
            <a:chOff x="7689463" y="3831790"/>
            <a:chExt cx="1885481" cy="2663235"/>
          </a:xfrm>
        </p:grpSpPr>
        <p:sp>
          <p:nvSpPr>
            <p:cNvPr id="45" name="Freeform: Shape 44">
              <a:extLst>
                <a:ext uri="{FF2B5EF4-FFF2-40B4-BE49-F238E27FC236}">
                  <a16:creationId xmlns:a16="http://schemas.microsoft.com/office/drawing/2014/main" id="{166AA085-87A8-959F-C37F-AFB614B3F96A}"/>
                </a:ext>
              </a:extLst>
            </p:cNvPr>
            <p:cNvSpPr/>
            <p:nvPr/>
          </p:nvSpPr>
          <p:spPr>
            <a:xfrm>
              <a:off x="8009256" y="3831790"/>
              <a:ext cx="1251238" cy="500495"/>
            </a:xfrm>
            <a:custGeom>
              <a:avLst/>
              <a:gdLst>
                <a:gd name="connsiteX0" fmla="*/ 0 w 1251238"/>
                <a:gd name="connsiteY0" fmla="*/ 0 h 500495"/>
                <a:gd name="connsiteX1" fmla="*/ 1000991 w 1251238"/>
                <a:gd name="connsiteY1" fmla="*/ 0 h 500495"/>
                <a:gd name="connsiteX2" fmla="*/ 1251238 w 1251238"/>
                <a:gd name="connsiteY2" fmla="*/ 250248 h 500495"/>
                <a:gd name="connsiteX3" fmla="*/ 1000991 w 1251238"/>
                <a:gd name="connsiteY3" fmla="*/ 500495 h 500495"/>
                <a:gd name="connsiteX4" fmla="*/ 0 w 1251238"/>
                <a:gd name="connsiteY4" fmla="*/ 500495 h 500495"/>
                <a:gd name="connsiteX5" fmla="*/ 250248 w 1251238"/>
                <a:gd name="connsiteY5" fmla="*/ 250248 h 500495"/>
                <a:gd name="connsiteX6" fmla="*/ 0 w 1251238"/>
                <a:gd name="connsiteY6" fmla="*/ 0 h 50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1238" h="500495">
                  <a:moveTo>
                    <a:pt x="0" y="0"/>
                  </a:moveTo>
                  <a:lnTo>
                    <a:pt x="1000991" y="0"/>
                  </a:lnTo>
                  <a:lnTo>
                    <a:pt x="1251238" y="250248"/>
                  </a:lnTo>
                  <a:lnTo>
                    <a:pt x="1000991" y="500495"/>
                  </a:lnTo>
                  <a:lnTo>
                    <a:pt x="0" y="500495"/>
                  </a:lnTo>
                  <a:lnTo>
                    <a:pt x="250248" y="25024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4256" tIns="42672" rIns="271583" bIns="42672" numCol="1" spcCol="127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lvl="0" indent="0" algn="ctr" defTabSz="711200">
                <a:lnSpc>
                  <a:spcPct val="90000"/>
                </a:lnSpc>
                <a:spcBef>
                  <a:spcPct val="0"/>
                </a:spcBef>
                <a:spcAft>
                  <a:spcPct val="35000"/>
                </a:spcAft>
                <a:buNone/>
              </a:pPr>
              <a:r>
                <a:rPr lang="en-US" sz="1400" kern="1200">
                  <a:solidFill>
                    <a:schemeClr val="tx1"/>
                  </a:solidFill>
                  <a:latin typeface="Mogul Helios" pitchFamily="2" charset="0"/>
                  <a:cs typeface="Times New Roman" panose="02020603050405020304" pitchFamily="18" charset="0"/>
                </a:rPr>
                <a:t>2014 </a:t>
              </a:r>
              <a:r>
                <a:rPr lang="mn-MN" sz="1400" kern="1200">
                  <a:solidFill>
                    <a:schemeClr val="tx1"/>
                  </a:solidFill>
                  <a:latin typeface="Mogul Helios" pitchFamily="2" charset="0"/>
                  <a:cs typeface="Times New Roman" panose="02020603050405020304" pitchFamily="18" charset="0"/>
                </a:rPr>
                <a:t>он</a:t>
              </a:r>
              <a:endParaRPr lang="en-US" sz="1400" kern="1200">
                <a:solidFill>
                  <a:schemeClr val="tx1"/>
                </a:solidFill>
                <a:latin typeface="Mogul Helios" pitchFamily="2" charset="0"/>
                <a:cs typeface="Times New Roman" panose="02020603050405020304" pitchFamily="18" charset="0"/>
              </a:endParaRPr>
            </a:p>
          </p:txBody>
        </p:sp>
        <p:sp>
          <p:nvSpPr>
            <p:cNvPr id="46" name="TextBox 21">
              <a:extLst>
                <a:ext uri="{FF2B5EF4-FFF2-40B4-BE49-F238E27FC236}">
                  <a16:creationId xmlns:a16="http://schemas.microsoft.com/office/drawing/2014/main" id="{0F0E6248-FABA-3191-0F65-2225E3897013}"/>
                </a:ext>
              </a:extLst>
            </p:cNvPr>
            <p:cNvSpPr txBox="1"/>
            <p:nvPr/>
          </p:nvSpPr>
          <p:spPr>
            <a:xfrm>
              <a:off x="7689463" y="5664028"/>
              <a:ext cx="1885481" cy="83099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r>
                <a:rPr lang="mn-MN" sz="1600" dirty="0">
                  <a:latin typeface="Mogul Helios" pitchFamily="2" charset="0"/>
                  <a:ea typeface="Cambria Math" panose="02040503050406030204" pitchFamily="18" charset="0"/>
                  <a:cs typeface="Times New Roman" panose="02020603050405020304" pitchFamily="18" charset="0"/>
                </a:rPr>
                <a:t>МХБ дээр ЗГ-ын үнэт цаас арилжигдаж эхлэв.</a:t>
              </a:r>
              <a:endParaRPr lang="en-US" sz="1600" dirty="0">
                <a:latin typeface="Mogul Helios" pitchFamily="2" charset="0"/>
                <a:ea typeface="Cambria Math" panose="02040503050406030204" pitchFamily="18" charset="0"/>
                <a:cs typeface="Times New Roman" panose="02020603050405020304" pitchFamily="18" charset="0"/>
              </a:endParaRPr>
            </a:p>
          </p:txBody>
        </p:sp>
        <p:pic>
          <p:nvPicPr>
            <p:cNvPr id="47" name="Picture 46">
              <a:extLst>
                <a:ext uri="{FF2B5EF4-FFF2-40B4-BE49-F238E27FC236}">
                  <a16:creationId xmlns:a16="http://schemas.microsoft.com/office/drawing/2014/main" id="{AB30A9BC-23CF-BA32-5B93-D8EEABDC5CF5}"/>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316405" y="4805261"/>
              <a:ext cx="604363" cy="696878"/>
            </a:xfrm>
            <a:prstGeom prst="rect">
              <a:avLst/>
            </a:prstGeom>
          </p:spPr>
        </p:pic>
      </p:grpSp>
      <p:grpSp>
        <p:nvGrpSpPr>
          <p:cNvPr id="15" name="Group 14">
            <a:extLst>
              <a:ext uri="{FF2B5EF4-FFF2-40B4-BE49-F238E27FC236}">
                <a16:creationId xmlns:a16="http://schemas.microsoft.com/office/drawing/2014/main" id="{DDF4CD06-C325-2A23-5B92-EDEFE20BCE20}"/>
              </a:ext>
            </a:extLst>
          </p:cNvPr>
          <p:cNvGrpSpPr/>
          <p:nvPr/>
        </p:nvGrpSpPr>
        <p:grpSpPr>
          <a:xfrm>
            <a:off x="11081878" y="3723759"/>
            <a:ext cx="1298328" cy="506365"/>
            <a:chOff x="8309436" y="464423"/>
            <a:chExt cx="1298329" cy="519331"/>
          </a:xfrm>
        </p:grpSpPr>
        <p:sp>
          <p:nvSpPr>
            <p:cNvPr id="43" name="Arrow: Chevron 42">
              <a:extLst>
                <a:ext uri="{FF2B5EF4-FFF2-40B4-BE49-F238E27FC236}">
                  <a16:creationId xmlns:a16="http://schemas.microsoft.com/office/drawing/2014/main" id="{44AB3C9B-D4EE-9F9C-1AE5-D9D540964C48}"/>
                </a:ext>
              </a:extLst>
            </p:cNvPr>
            <p:cNvSpPr/>
            <p:nvPr/>
          </p:nvSpPr>
          <p:spPr>
            <a:xfrm>
              <a:off x="8309436" y="464423"/>
              <a:ext cx="1298329" cy="519331"/>
            </a:xfrm>
            <a:prstGeom prst="chevron">
              <a:avLst/>
            </a:pr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solidFill>
                  <a:schemeClr val="tx1"/>
                </a:solidFill>
                <a:latin typeface="Mogul Helios" pitchFamily="2" charset="0"/>
                <a:cs typeface="Times New Roman" panose="02020603050405020304" pitchFamily="18" charset="0"/>
              </a:endParaRPr>
            </a:p>
          </p:txBody>
        </p:sp>
        <p:sp>
          <p:nvSpPr>
            <p:cNvPr id="44" name="Arrow: Chevron 4">
              <a:extLst>
                <a:ext uri="{FF2B5EF4-FFF2-40B4-BE49-F238E27FC236}">
                  <a16:creationId xmlns:a16="http://schemas.microsoft.com/office/drawing/2014/main" id="{B4EDB2F9-3C80-8F64-B16F-8C5EE2C2F6EE}"/>
                </a:ext>
              </a:extLst>
            </p:cNvPr>
            <p:cNvSpPr txBox="1"/>
            <p:nvPr/>
          </p:nvSpPr>
          <p:spPr>
            <a:xfrm>
              <a:off x="8569102" y="464423"/>
              <a:ext cx="778998" cy="5193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42672" rIns="21336" bIns="42672" numCol="1" spcCol="127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lvl="0" indent="0" algn="ctr" defTabSz="711200">
                <a:lnSpc>
                  <a:spcPct val="90000"/>
                </a:lnSpc>
                <a:spcBef>
                  <a:spcPct val="0"/>
                </a:spcBef>
                <a:spcAft>
                  <a:spcPct val="35000"/>
                </a:spcAft>
                <a:buNone/>
              </a:pPr>
              <a:r>
                <a:rPr lang="en-US" sz="1400" kern="1200">
                  <a:solidFill>
                    <a:schemeClr val="tx1"/>
                  </a:solidFill>
                  <a:latin typeface="Mogul Helios" pitchFamily="2" charset="0"/>
                  <a:cs typeface="Times New Roman" panose="02020603050405020304" pitchFamily="18" charset="0"/>
                </a:rPr>
                <a:t>202</a:t>
              </a:r>
              <a:r>
                <a:rPr lang="mn-MN" sz="1400" kern="1200">
                  <a:solidFill>
                    <a:schemeClr val="tx1"/>
                  </a:solidFill>
                  <a:latin typeface="Mogul Helios" pitchFamily="2" charset="0"/>
                  <a:cs typeface="Times New Roman" panose="02020603050405020304" pitchFamily="18" charset="0"/>
                </a:rPr>
                <a:t>0</a:t>
              </a:r>
              <a:r>
                <a:rPr lang="en-US" sz="1400" kern="1200">
                  <a:solidFill>
                    <a:schemeClr val="tx1"/>
                  </a:solidFill>
                  <a:latin typeface="Mogul Helios" pitchFamily="2" charset="0"/>
                  <a:cs typeface="Times New Roman" panose="02020603050405020304" pitchFamily="18" charset="0"/>
                </a:rPr>
                <a:t> </a:t>
              </a:r>
              <a:r>
                <a:rPr lang="mn-MN" sz="1400" kern="1200">
                  <a:solidFill>
                    <a:schemeClr val="tx1"/>
                  </a:solidFill>
                  <a:latin typeface="Mogul Helios" pitchFamily="2" charset="0"/>
                  <a:cs typeface="Times New Roman" panose="02020603050405020304" pitchFamily="18" charset="0"/>
                </a:rPr>
                <a:t>он</a:t>
              </a:r>
              <a:endParaRPr lang="en-US" sz="1400" kern="1200">
                <a:solidFill>
                  <a:schemeClr val="tx1"/>
                </a:solidFill>
                <a:latin typeface="Mogul Helios" pitchFamily="2" charset="0"/>
                <a:cs typeface="Times New Roman" panose="02020603050405020304" pitchFamily="18" charset="0"/>
              </a:endParaRPr>
            </a:p>
          </p:txBody>
        </p:sp>
      </p:grpSp>
      <p:pic>
        <p:nvPicPr>
          <p:cNvPr id="16" name="Picture 15" descr="Explaining T+2 to Clients and End Users | DTCC">
            <a:extLst>
              <a:ext uri="{FF2B5EF4-FFF2-40B4-BE49-F238E27FC236}">
                <a16:creationId xmlns:a16="http://schemas.microsoft.com/office/drawing/2014/main" id="{F0FD7E9F-4BCD-50D6-62F5-17835CEAA917}"/>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1282387" y="4677866"/>
            <a:ext cx="696879" cy="62860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30">
            <a:extLst>
              <a:ext uri="{FF2B5EF4-FFF2-40B4-BE49-F238E27FC236}">
                <a16:creationId xmlns:a16="http://schemas.microsoft.com/office/drawing/2014/main" id="{5CDD8D3D-06B0-3A90-DD1D-8854D5735D17}"/>
              </a:ext>
            </a:extLst>
          </p:cNvPr>
          <p:cNvSpPr txBox="1"/>
          <p:nvPr/>
        </p:nvSpPr>
        <p:spPr>
          <a:xfrm>
            <a:off x="10692023" y="5552867"/>
            <a:ext cx="1885480" cy="107721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r>
              <a:rPr lang="mn-MN" sz="1600" dirty="0">
                <a:latin typeface="Mogul Helios" pitchFamily="2" charset="0"/>
                <a:ea typeface="Cambria Math" panose="02040503050406030204" pitchFamily="18" charset="0"/>
                <a:cs typeface="Times New Roman" panose="02020603050405020304" pitchFamily="18" charset="0"/>
              </a:rPr>
              <a:t>Үнэт цаасны төлбөр тооцооны Т+2 горимд шилжив. </a:t>
            </a:r>
            <a:endParaRPr lang="en-US" sz="1600" dirty="0">
              <a:latin typeface="Mogul Helios" pitchFamily="2" charset="0"/>
              <a:ea typeface="Cambria Math" panose="02040503050406030204" pitchFamily="18" charset="0"/>
              <a:cs typeface="Times New Roman" panose="02020603050405020304" pitchFamily="18" charset="0"/>
            </a:endParaRPr>
          </a:p>
        </p:txBody>
      </p:sp>
      <p:grpSp>
        <p:nvGrpSpPr>
          <p:cNvPr id="18" name="Group 17">
            <a:extLst>
              <a:ext uri="{FF2B5EF4-FFF2-40B4-BE49-F238E27FC236}">
                <a16:creationId xmlns:a16="http://schemas.microsoft.com/office/drawing/2014/main" id="{329B0F02-F713-E83F-8DE0-5131956F70F2}"/>
              </a:ext>
            </a:extLst>
          </p:cNvPr>
          <p:cNvGrpSpPr/>
          <p:nvPr/>
        </p:nvGrpSpPr>
        <p:grpSpPr>
          <a:xfrm>
            <a:off x="11726406" y="1811101"/>
            <a:ext cx="1710813" cy="2422411"/>
            <a:chOff x="10609326" y="1926383"/>
            <a:chExt cx="1710813" cy="2422411"/>
          </a:xfrm>
        </p:grpSpPr>
        <p:grpSp>
          <p:nvGrpSpPr>
            <p:cNvPr id="38" name="Group 37">
              <a:extLst>
                <a:ext uri="{FF2B5EF4-FFF2-40B4-BE49-F238E27FC236}">
                  <a16:creationId xmlns:a16="http://schemas.microsoft.com/office/drawing/2014/main" id="{08215925-C14A-8747-0798-342781044537}"/>
                </a:ext>
              </a:extLst>
            </p:cNvPr>
            <p:cNvGrpSpPr/>
            <p:nvPr/>
          </p:nvGrpSpPr>
          <p:grpSpPr>
            <a:xfrm>
              <a:off x="11003461" y="3839041"/>
              <a:ext cx="1167518" cy="509753"/>
              <a:chOff x="8309436" y="464422"/>
              <a:chExt cx="1298329" cy="519332"/>
            </a:xfrm>
          </p:grpSpPr>
          <p:sp>
            <p:nvSpPr>
              <p:cNvPr id="41" name="Arrow: Chevron 40">
                <a:extLst>
                  <a:ext uri="{FF2B5EF4-FFF2-40B4-BE49-F238E27FC236}">
                    <a16:creationId xmlns:a16="http://schemas.microsoft.com/office/drawing/2014/main" id="{92C1E34B-36FC-7AC3-9BA2-E22EA74D1060}"/>
                  </a:ext>
                </a:extLst>
              </p:cNvPr>
              <p:cNvSpPr/>
              <p:nvPr/>
            </p:nvSpPr>
            <p:spPr>
              <a:xfrm>
                <a:off x="8309436" y="464423"/>
                <a:ext cx="1298329" cy="519331"/>
              </a:xfrm>
              <a:prstGeom prst="chevron">
                <a:avLst/>
              </a:prstGeom>
              <a:solidFill>
                <a:srgbClr val="CC006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solidFill>
                    <a:schemeClr val="tx1"/>
                  </a:solidFill>
                  <a:latin typeface="Mogul Helios" pitchFamily="2" charset="0"/>
                  <a:cs typeface="Times New Roman" panose="02020603050405020304" pitchFamily="18" charset="0"/>
                </a:endParaRPr>
              </a:p>
            </p:txBody>
          </p:sp>
          <p:sp>
            <p:nvSpPr>
              <p:cNvPr id="42" name="Arrow: Chevron 4">
                <a:extLst>
                  <a:ext uri="{FF2B5EF4-FFF2-40B4-BE49-F238E27FC236}">
                    <a16:creationId xmlns:a16="http://schemas.microsoft.com/office/drawing/2014/main" id="{0D92E10B-4D31-F66A-036F-22165D5B691C}"/>
                  </a:ext>
                </a:extLst>
              </p:cNvPr>
              <p:cNvSpPr txBox="1"/>
              <p:nvPr/>
            </p:nvSpPr>
            <p:spPr>
              <a:xfrm>
                <a:off x="8601747" y="464422"/>
                <a:ext cx="831578" cy="5193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42672" rIns="21336" bIns="42672" numCol="1" spcCol="127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lvl="0" indent="0" algn="ctr" defTabSz="711200">
                  <a:lnSpc>
                    <a:spcPct val="90000"/>
                  </a:lnSpc>
                  <a:spcBef>
                    <a:spcPct val="0"/>
                  </a:spcBef>
                  <a:spcAft>
                    <a:spcPct val="35000"/>
                  </a:spcAft>
                  <a:buNone/>
                </a:pPr>
                <a:r>
                  <a:rPr lang="en-US" sz="1400" kern="1200">
                    <a:solidFill>
                      <a:schemeClr val="tx1"/>
                    </a:solidFill>
                    <a:latin typeface="Mogul Helios" pitchFamily="2" charset="0"/>
                    <a:cs typeface="Times New Roman" panose="02020603050405020304" pitchFamily="18" charset="0"/>
                  </a:rPr>
                  <a:t>2021 </a:t>
                </a:r>
                <a:r>
                  <a:rPr lang="mn-MN" sz="1400" kern="1200">
                    <a:solidFill>
                      <a:schemeClr val="tx1"/>
                    </a:solidFill>
                    <a:latin typeface="Mogul Helios" pitchFamily="2" charset="0"/>
                    <a:cs typeface="Times New Roman" panose="02020603050405020304" pitchFamily="18" charset="0"/>
                  </a:rPr>
                  <a:t>он</a:t>
                </a:r>
                <a:endParaRPr lang="en-US" sz="1400" kern="1200">
                  <a:solidFill>
                    <a:schemeClr val="tx1"/>
                  </a:solidFill>
                  <a:latin typeface="Mogul Helios" pitchFamily="2" charset="0"/>
                  <a:cs typeface="Times New Roman" panose="02020603050405020304" pitchFamily="18" charset="0"/>
                </a:endParaRPr>
              </a:p>
            </p:txBody>
          </p:sp>
        </p:grpSp>
        <p:pic>
          <p:nvPicPr>
            <p:cNvPr id="39" name="Picture 38">
              <a:extLst>
                <a:ext uri="{FF2B5EF4-FFF2-40B4-BE49-F238E27FC236}">
                  <a16:creationId xmlns:a16="http://schemas.microsoft.com/office/drawing/2014/main" id="{BF256D30-89A1-72CD-B1FB-CE0466958090}"/>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1049848" y="1926383"/>
              <a:ext cx="943511" cy="882909"/>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1">
              <a:extLst>
                <a:ext uri="{FF2B5EF4-FFF2-40B4-BE49-F238E27FC236}">
                  <a16:creationId xmlns:a16="http://schemas.microsoft.com/office/drawing/2014/main" id="{8C5DDA79-4B7D-E1C1-89B0-475A1E0DF4D1}"/>
                </a:ext>
              </a:extLst>
            </p:cNvPr>
            <p:cNvSpPr txBox="1"/>
            <p:nvPr/>
          </p:nvSpPr>
          <p:spPr>
            <a:xfrm>
              <a:off x="10609326" y="2833336"/>
              <a:ext cx="1710813" cy="107721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r>
                <a:rPr lang="mn-MN" sz="1600" dirty="0">
                  <a:latin typeface="Mogul Helios" pitchFamily="2" charset="0"/>
                  <a:ea typeface="Cambria Math" panose="02040503050406030204" pitchFamily="18" charset="0"/>
                  <a:cs typeface="Times New Roman" panose="02020603050405020304" pitchFamily="18" charset="0"/>
                </a:rPr>
                <a:t>Биржийн бус зах зээлийн зохицуулалтын орчин бий болов</a:t>
              </a:r>
              <a:endParaRPr lang="en-US" sz="1600" dirty="0">
                <a:latin typeface="Mogul Helios" pitchFamily="2" charset="0"/>
                <a:cs typeface="Times New Roman" panose="02020603050405020304" pitchFamily="18" charset="0"/>
              </a:endParaRPr>
            </a:p>
          </p:txBody>
        </p:sp>
      </p:grpSp>
      <p:grpSp>
        <p:nvGrpSpPr>
          <p:cNvPr id="20" name="Group 19">
            <a:extLst>
              <a:ext uri="{FF2B5EF4-FFF2-40B4-BE49-F238E27FC236}">
                <a16:creationId xmlns:a16="http://schemas.microsoft.com/office/drawing/2014/main" id="{812B1D45-5043-7132-5394-E0AFCCC640FB}"/>
              </a:ext>
            </a:extLst>
          </p:cNvPr>
          <p:cNvGrpSpPr/>
          <p:nvPr/>
        </p:nvGrpSpPr>
        <p:grpSpPr>
          <a:xfrm>
            <a:off x="2987711" y="6498164"/>
            <a:ext cx="10725832" cy="1850566"/>
            <a:chOff x="777035" y="5007434"/>
            <a:chExt cx="10725832" cy="1850566"/>
          </a:xfrm>
        </p:grpSpPr>
        <p:sp>
          <p:nvSpPr>
            <p:cNvPr id="21" name="Notched Right Arrow 146">
              <a:extLst>
                <a:ext uri="{FF2B5EF4-FFF2-40B4-BE49-F238E27FC236}">
                  <a16:creationId xmlns:a16="http://schemas.microsoft.com/office/drawing/2014/main" id="{6C693EC7-65D7-6ADB-5264-3C65CB2E3FF4}"/>
                </a:ext>
              </a:extLst>
            </p:cNvPr>
            <p:cNvSpPr/>
            <p:nvPr/>
          </p:nvSpPr>
          <p:spPr>
            <a:xfrm>
              <a:off x="1847561" y="5007434"/>
              <a:ext cx="9655306" cy="1850566"/>
            </a:xfrm>
            <a:prstGeom prst="notchedRightArrow">
              <a:avLst/>
            </a:prstGeom>
            <a:solidFill>
              <a:schemeClr val="bg1">
                <a:alpha val="75000"/>
              </a:schemeClr>
            </a:solidFill>
            <a:ln w="44450" cmpd="dbl">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600">
                <a:solidFill>
                  <a:schemeClr val="tx1"/>
                </a:solidFill>
                <a:latin typeface="Mogul Helios" pitchFamily="2" charset="0"/>
                <a:cs typeface="Times New Roman" panose="02020603050405020304" pitchFamily="18" charset="0"/>
              </a:endParaRPr>
            </a:p>
          </p:txBody>
        </p:sp>
        <p:grpSp>
          <p:nvGrpSpPr>
            <p:cNvPr id="22" name="Group 21">
              <a:extLst>
                <a:ext uri="{FF2B5EF4-FFF2-40B4-BE49-F238E27FC236}">
                  <a16:creationId xmlns:a16="http://schemas.microsoft.com/office/drawing/2014/main" id="{0D0800DC-6F23-2411-125D-F9802A7E8C54}"/>
                </a:ext>
              </a:extLst>
            </p:cNvPr>
            <p:cNvGrpSpPr/>
            <p:nvPr/>
          </p:nvGrpSpPr>
          <p:grpSpPr>
            <a:xfrm>
              <a:off x="777035" y="5329665"/>
              <a:ext cx="1259995" cy="1213687"/>
              <a:chOff x="844615" y="5413162"/>
              <a:chExt cx="1145801" cy="1103690"/>
            </a:xfrm>
          </p:grpSpPr>
          <p:grpSp>
            <p:nvGrpSpPr>
              <p:cNvPr id="32" name="Group 31">
                <a:extLst>
                  <a:ext uri="{FF2B5EF4-FFF2-40B4-BE49-F238E27FC236}">
                    <a16:creationId xmlns:a16="http://schemas.microsoft.com/office/drawing/2014/main" id="{0DCEF8DB-19C9-37B3-7DD7-11CC903EBCDA}"/>
                  </a:ext>
                </a:extLst>
              </p:cNvPr>
              <p:cNvGrpSpPr/>
              <p:nvPr/>
            </p:nvGrpSpPr>
            <p:grpSpPr>
              <a:xfrm>
                <a:off x="844615" y="5413162"/>
                <a:ext cx="1145801" cy="1103690"/>
                <a:chOff x="-3846572" y="3316901"/>
                <a:chExt cx="3082697" cy="2969402"/>
              </a:xfrm>
            </p:grpSpPr>
            <p:sp>
              <p:nvSpPr>
                <p:cNvPr id="35" name="Diamond 34">
                  <a:extLst>
                    <a:ext uri="{FF2B5EF4-FFF2-40B4-BE49-F238E27FC236}">
                      <a16:creationId xmlns:a16="http://schemas.microsoft.com/office/drawing/2014/main" id="{F5823E33-EB13-37AD-66AE-C23DA1A000DB}"/>
                    </a:ext>
                  </a:extLst>
                </p:cNvPr>
                <p:cNvSpPr/>
                <p:nvPr/>
              </p:nvSpPr>
              <p:spPr>
                <a:xfrm>
                  <a:off x="-3846572" y="3316901"/>
                  <a:ext cx="3082697" cy="2969402"/>
                </a:xfrm>
                <a:prstGeom prst="diamond">
                  <a:avLst/>
                </a:prstGeom>
                <a:noFill/>
                <a:ln>
                  <a:solidFill>
                    <a:schemeClr val="bg1">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600">
                    <a:solidFill>
                      <a:schemeClr val="tx1"/>
                    </a:solidFill>
                    <a:latin typeface="Mogul Helios" pitchFamily="2" charset="0"/>
                    <a:cs typeface="Times New Roman" panose="02020603050405020304" pitchFamily="18" charset="0"/>
                  </a:endParaRPr>
                </a:p>
              </p:txBody>
            </p:sp>
            <p:sp>
              <p:nvSpPr>
                <p:cNvPr id="36" name="Diamond 35">
                  <a:extLst>
                    <a:ext uri="{FF2B5EF4-FFF2-40B4-BE49-F238E27FC236}">
                      <a16:creationId xmlns:a16="http://schemas.microsoft.com/office/drawing/2014/main" id="{4439C1A0-D79E-63D9-8CF8-7039E11A3AFC}"/>
                    </a:ext>
                  </a:extLst>
                </p:cNvPr>
                <p:cNvSpPr/>
                <p:nvPr/>
              </p:nvSpPr>
              <p:spPr>
                <a:xfrm>
                  <a:off x="-3507126" y="3599700"/>
                  <a:ext cx="2403802" cy="2403801"/>
                </a:xfrm>
                <a:prstGeom prst="diamond">
                  <a:avLst/>
                </a:prstGeom>
                <a:solidFill>
                  <a:schemeClr val="bg1"/>
                </a:solidFill>
                <a:ln>
                  <a:noFill/>
                </a:ln>
                <a:effectLst>
                  <a:outerShdw blurRad="533400" dist="279400" dir="60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600">
                    <a:solidFill>
                      <a:schemeClr val="tx1"/>
                    </a:solidFill>
                    <a:latin typeface="Mogul Helios" pitchFamily="2" charset="0"/>
                    <a:cs typeface="Times New Roman" panose="02020603050405020304" pitchFamily="18" charset="0"/>
                  </a:endParaRPr>
                </a:p>
              </p:txBody>
            </p:sp>
            <p:sp>
              <p:nvSpPr>
                <p:cNvPr id="37" name="Diamond 36">
                  <a:extLst>
                    <a:ext uri="{FF2B5EF4-FFF2-40B4-BE49-F238E27FC236}">
                      <a16:creationId xmlns:a16="http://schemas.microsoft.com/office/drawing/2014/main" id="{93714857-5EC6-F15A-CBFE-B20AD4268B01}"/>
                    </a:ext>
                  </a:extLst>
                </p:cNvPr>
                <p:cNvSpPr/>
                <p:nvPr/>
              </p:nvSpPr>
              <p:spPr>
                <a:xfrm>
                  <a:off x="-3355881" y="3750943"/>
                  <a:ext cx="2101317" cy="2101316"/>
                </a:xfrm>
                <a:prstGeom prst="diamond">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600">
                    <a:solidFill>
                      <a:schemeClr val="tx1"/>
                    </a:solidFill>
                    <a:latin typeface="Mogul Helios" pitchFamily="2" charset="0"/>
                    <a:cs typeface="Times New Roman" panose="02020603050405020304" pitchFamily="18" charset="0"/>
                  </a:endParaRPr>
                </a:p>
              </p:txBody>
            </p:sp>
          </p:grpSp>
          <p:sp>
            <p:nvSpPr>
              <p:cNvPr id="33" name="TextBox 26">
                <a:extLst>
                  <a:ext uri="{FF2B5EF4-FFF2-40B4-BE49-F238E27FC236}">
                    <a16:creationId xmlns:a16="http://schemas.microsoft.com/office/drawing/2014/main" id="{1C0BBC98-D741-3F1E-D9A8-84D2835359EA}"/>
                  </a:ext>
                </a:extLst>
              </p:cNvPr>
              <p:cNvSpPr txBox="1"/>
              <p:nvPr/>
            </p:nvSpPr>
            <p:spPr>
              <a:xfrm>
                <a:off x="1025012" y="5797076"/>
                <a:ext cx="893464" cy="30787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b="1" dirty="0">
                    <a:latin typeface="Mogul Helios" pitchFamily="2" charset="0"/>
                    <a:cs typeface="Times New Roman" panose="02020603050405020304" pitchFamily="18" charset="0"/>
                  </a:rPr>
                  <a:t>2006</a:t>
                </a:r>
                <a:r>
                  <a:rPr lang="mn-MN" sz="1600" b="1" dirty="0">
                    <a:latin typeface="Mogul Helios" pitchFamily="2" charset="0"/>
                    <a:cs typeface="Times New Roman" panose="02020603050405020304" pitchFamily="18" charset="0"/>
                  </a:rPr>
                  <a:t> он</a:t>
                </a:r>
                <a:endParaRPr lang="en-US" sz="1600" b="1" dirty="0">
                  <a:latin typeface="Mogul Helios" pitchFamily="2" charset="0"/>
                  <a:cs typeface="Times New Roman" panose="02020603050405020304" pitchFamily="18" charset="0"/>
                </a:endParaRPr>
              </a:p>
            </p:txBody>
          </p:sp>
        </p:grpSp>
        <p:sp>
          <p:nvSpPr>
            <p:cNvPr id="23" name="Rectangle 22">
              <a:extLst>
                <a:ext uri="{FF2B5EF4-FFF2-40B4-BE49-F238E27FC236}">
                  <a16:creationId xmlns:a16="http://schemas.microsoft.com/office/drawing/2014/main" id="{091B28D5-D526-479C-45E1-44FAD616BE0B}"/>
                </a:ext>
              </a:extLst>
            </p:cNvPr>
            <p:cNvSpPr/>
            <p:nvPr/>
          </p:nvSpPr>
          <p:spPr>
            <a:xfrm>
              <a:off x="2255230" y="5558140"/>
              <a:ext cx="7364460" cy="830997"/>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mn-MN" sz="1600" dirty="0">
                  <a:latin typeface="Mogul Helios" pitchFamily="2" charset="0"/>
                  <a:cs typeface="Times New Roman" panose="02020603050405020304" pitchFamily="18" charset="0"/>
                </a:rPr>
                <a:t>Хөрөнгийн зах зээлийн бодлого зохицуулалт, холбогдох хууль тогтоомжийн би</a:t>
              </a:r>
              <a:r>
                <a:rPr lang="en-US" sz="1600" dirty="0">
                  <a:latin typeface="Mogul Helios" pitchFamily="2" charset="0"/>
                  <a:cs typeface="Times New Roman" panose="02020603050405020304" pitchFamily="18" charset="0"/>
                </a:rPr>
                <a:t>e</a:t>
              </a:r>
              <a:r>
                <a:rPr lang="mn-MN" sz="1600" dirty="0">
                  <a:latin typeface="Mogul Helios" pitchFamily="2" charset="0"/>
                  <a:cs typeface="Times New Roman" panose="02020603050405020304" pitchFamily="18" charset="0"/>
                </a:rPr>
                <a:t>лэлтэд хяналт тавих, хөрөнгө оруулагч, үйлчлүүлэгчдийн эрх ашгийг хамгаалах чиг үүрэг бүхий </a:t>
              </a:r>
              <a:r>
                <a:rPr lang="mn-MN" sz="1600" b="1" i="1" dirty="0">
                  <a:latin typeface="Mogul Helios" pitchFamily="2" charset="0"/>
                  <a:cs typeface="Times New Roman" panose="02020603050405020304" pitchFamily="18" charset="0"/>
                </a:rPr>
                <a:t>Санхүүгийн зохицуулах хороо </a:t>
              </a:r>
              <a:r>
                <a:rPr lang="mn-MN" sz="1600" dirty="0">
                  <a:latin typeface="Mogul Helios" pitchFamily="2" charset="0"/>
                  <a:cs typeface="Times New Roman" panose="02020603050405020304" pitchFamily="18" charset="0"/>
                </a:rPr>
                <a:t>байгуулагдав</a:t>
              </a:r>
              <a:r>
                <a:rPr lang="en-US" sz="1600" dirty="0">
                  <a:latin typeface="Mogul Helios" pitchFamily="2" charset="0"/>
                  <a:cs typeface="Times New Roman" panose="02020603050405020304" pitchFamily="18" charset="0"/>
                </a:rPr>
                <a:t>.</a:t>
              </a:r>
              <a:r>
                <a:rPr lang="mn-MN" sz="1600" dirty="0">
                  <a:latin typeface="Mogul Helios" pitchFamily="2" charset="0"/>
                  <a:cs typeface="Times New Roman" panose="02020603050405020304" pitchFamily="18" charset="0"/>
                </a:rPr>
                <a:t> </a:t>
              </a:r>
              <a:endParaRPr lang="en-US" sz="1600" dirty="0">
                <a:latin typeface="Mogul Helios" pitchFamily="2" charset="0"/>
                <a:cs typeface="Times New Roman" panose="02020603050405020304" pitchFamily="18" charset="0"/>
              </a:endParaRPr>
            </a:p>
          </p:txBody>
        </p:sp>
        <p:sp>
          <p:nvSpPr>
            <p:cNvPr id="25" name="Chevron 149">
              <a:extLst>
                <a:ext uri="{FF2B5EF4-FFF2-40B4-BE49-F238E27FC236}">
                  <a16:creationId xmlns:a16="http://schemas.microsoft.com/office/drawing/2014/main" id="{23E44064-A815-0529-FBF9-76937D492F5C}"/>
                </a:ext>
              </a:extLst>
            </p:cNvPr>
            <p:cNvSpPr/>
            <p:nvPr/>
          </p:nvSpPr>
          <p:spPr>
            <a:xfrm>
              <a:off x="10696248" y="5518275"/>
              <a:ext cx="577785" cy="800390"/>
            </a:xfrm>
            <a:prstGeom prst="chevron">
              <a:avLst>
                <a:gd name="adj" fmla="val 69923"/>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600">
                <a:solidFill>
                  <a:schemeClr val="tx1"/>
                </a:solidFill>
                <a:latin typeface="Mogul Helios" pitchFamily="2" charset="0"/>
                <a:cs typeface="Times New Roman" panose="02020603050405020304" pitchFamily="18" charset="0"/>
              </a:endParaRPr>
            </a:p>
          </p:txBody>
        </p:sp>
        <p:sp>
          <p:nvSpPr>
            <p:cNvPr id="27" name="Chevron 150">
              <a:extLst>
                <a:ext uri="{FF2B5EF4-FFF2-40B4-BE49-F238E27FC236}">
                  <a16:creationId xmlns:a16="http://schemas.microsoft.com/office/drawing/2014/main" id="{E450D269-C225-7306-0428-1A990B8F9B87}"/>
                </a:ext>
              </a:extLst>
            </p:cNvPr>
            <p:cNvSpPr/>
            <p:nvPr/>
          </p:nvSpPr>
          <p:spPr>
            <a:xfrm>
              <a:off x="10338406" y="5518275"/>
              <a:ext cx="577785" cy="800390"/>
            </a:xfrm>
            <a:prstGeom prst="chevron">
              <a:avLst>
                <a:gd name="adj" fmla="val 69923"/>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600">
                <a:solidFill>
                  <a:schemeClr val="tx1"/>
                </a:solidFill>
                <a:latin typeface="Mogul Helios" pitchFamily="2" charset="0"/>
                <a:cs typeface="Times New Roman" panose="02020603050405020304" pitchFamily="18" charset="0"/>
              </a:endParaRPr>
            </a:p>
          </p:txBody>
        </p:sp>
        <p:sp>
          <p:nvSpPr>
            <p:cNvPr id="29" name="Chevron 151">
              <a:extLst>
                <a:ext uri="{FF2B5EF4-FFF2-40B4-BE49-F238E27FC236}">
                  <a16:creationId xmlns:a16="http://schemas.microsoft.com/office/drawing/2014/main" id="{E36A6DF9-D7D4-B8B5-1DCA-A9F43804CE2A}"/>
                </a:ext>
              </a:extLst>
            </p:cNvPr>
            <p:cNvSpPr/>
            <p:nvPr/>
          </p:nvSpPr>
          <p:spPr>
            <a:xfrm>
              <a:off x="9999195" y="5518275"/>
              <a:ext cx="577785" cy="800390"/>
            </a:xfrm>
            <a:prstGeom prst="chevron">
              <a:avLst>
                <a:gd name="adj" fmla="val 69923"/>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600">
                <a:solidFill>
                  <a:schemeClr val="tx1"/>
                </a:solidFill>
                <a:latin typeface="Mogul Helios" pitchFamily="2" charset="0"/>
                <a:cs typeface="Times New Roman" panose="02020603050405020304" pitchFamily="18" charset="0"/>
              </a:endParaRPr>
            </a:p>
          </p:txBody>
        </p:sp>
        <p:sp>
          <p:nvSpPr>
            <p:cNvPr id="31" name="Chevron 152">
              <a:extLst>
                <a:ext uri="{FF2B5EF4-FFF2-40B4-BE49-F238E27FC236}">
                  <a16:creationId xmlns:a16="http://schemas.microsoft.com/office/drawing/2014/main" id="{E15728ED-5782-FA1C-12AC-4A78CED76E5F}"/>
                </a:ext>
              </a:extLst>
            </p:cNvPr>
            <p:cNvSpPr/>
            <p:nvPr/>
          </p:nvSpPr>
          <p:spPr>
            <a:xfrm>
              <a:off x="9632664" y="5518275"/>
              <a:ext cx="577785" cy="800390"/>
            </a:xfrm>
            <a:prstGeom prst="chevron">
              <a:avLst>
                <a:gd name="adj" fmla="val 69923"/>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600">
                <a:solidFill>
                  <a:schemeClr val="tx1"/>
                </a:solidFill>
                <a:latin typeface="Mogul Helios" pitchFamily="2" charset="0"/>
                <a:cs typeface="Times New Roman" panose="02020603050405020304" pitchFamily="18" charset="0"/>
              </a:endParaRPr>
            </a:p>
          </p:txBody>
        </p:sp>
      </p:grpSp>
      <p:sp>
        <p:nvSpPr>
          <p:cNvPr id="89" name="Arrow: Chevron 88">
            <a:extLst>
              <a:ext uri="{FF2B5EF4-FFF2-40B4-BE49-F238E27FC236}">
                <a16:creationId xmlns:a16="http://schemas.microsoft.com/office/drawing/2014/main" id="{02BE698B-DCF3-28B9-93D1-17DD41E11EF7}"/>
              </a:ext>
            </a:extLst>
          </p:cNvPr>
          <p:cNvSpPr/>
          <p:nvPr/>
        </p:nvSpPr>
        <p:spPr>
          <a:xfrm>
            <a:off x="13024735" y="3726122"/>
            <a:ext cx="1167518" cy="509752"/>
          </a:xfrm>
          <a:prstGeom prst="chevron">
            <a:avLst/>
          </a:prstGeom>
          <a:solidFill>
            <a:schemeClr val="accent6">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1400">
              <a:solidFill>
                <a:schemeClr val="tx1"/>
              </a:solidFill>
              <a:latin typeface="Mogul Helios" pitchFamily="2" charset="0"/>
              <a:cs typeface="Times New Roman" panose="02020603050405020304" pitchFamily="18" charset="0"/>
            </a:endParaRPr>
          </a:p>
        </p:txBody>
      </p:sp>
      <p:sp>
        <p:nvSpPr>
          <p:cNvPr id="90" name="Arrow: Chevron 4">
            <a:extLst>
              <a:ext uri="{FF2B5EF4-FFF2-40B4-BE49-F238E27FC236}">
                <a16:creationId xmlns:a16="http://schemas.microsoft.com/office/drawing/2014/main" id="{F82C72F8-3FEC-B2E8-B449-0EAE26896FFE}"/>
              </a:ext>
            </a:extLst>
          </p:cNvPr>
          <p:cNvSpPr txBox="1"/>
          <p:nvPr/>
        </p:nvSpPr>
        <p:spPr>
          <a:xfrm>
            <a:off x="13234597" y="3707251"/>
            <a:ext cx="747794" cy="5097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42672" rIns="21336" bIns="42672" numCol="1" spcCol="127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lvl="0" indent="0" algn="ctr" defTabSz="711200">
              <a:lnSpc>
                <a:spcPct val="90000"/>
              </a:lnSpc>
              <a:spcBef>
                <a:spcPct val="0"/>
              </a:spcBef>
              <a:spcAft>
                <a:spcPct val="35000"/>
              </a:spcAft>
              <a:buNone/>
            </a:pPr>
            <a:r>
              <a:rPr lang="en-US" sz="1400" kern="1200" dirty="0">
                <a:solidFill>
                  <a:schemeClr val="tx1"/>
                </a:solidFill>
                <a:latin typeface="Mogul Helios" pitchFamily="2" charset="0"/>
                <a:cs typeface="Times New Roman" panose="02020603050405020304" pitchFamily="18" charset="0"/>
              </a:rPr>
              <a:t>202</a:t>
            </a:r>
            <a:r>
              <a:rPr lang="mn-MN" sz="1400" kern="1200" dirty="0">
                <a:solidFill>
                  <a:schemeClr val="tx1"/>
                </a:solidFill>
                <a:latin typeface="Mogul Helios" pitchFamily="2" charset="0"/>
                <a:cs typeface="Times New Roman" panose="02020603050405020304" pitchFamily="18" charset="0"/>
              </a:rPr>
              <a:t>2</a:t>
            </a:r>
            <a:r>
              <a:rPr lang="en-US" sz="1400" kern="1200" dirty="0">
                <a:solidFill>
                  <a:schemeClr val="tx1"/>
                </a:solidFill>
                <a:latin typeface="Mogul Helios" pitchFamily="2" charset="0"/>
                <a:cs typeface="Times New Roman" panose="02020603050405020304" pitchFamily="18" charset="0"/>
              </a:rPr>
              <a:t> </a:t>
            </a:r>
            <a:r>
              <a:rPr lang="mn-MN" sz="1400" kern="1200" dirty="0">
                <a:solidFill>
                  <a:schemeClr val="tx1"/>
                </a:solidFill>
                <a:latin typeface="Mogul Helios" pitchFamily="2" charset="0"/>
                <a:cs typeface="Times New Roman" panose="02020603050405020304" pitchFamily="18" charset="0"/>
              </a:rPr>
              <a:t>он</a:t>
            </a:r>
            <a:endParaRPr lang="en-US" sz="1400" kern="1200" dirty="0">
              <a:solidFill>
                <a:schemeClr val="tx1"/>
              </a:solidFill>
              <a:latin typeface="Mogul Helios" pitchFamily="2" charset="0"/>
              <a:cs typeface="Times New Roman" panose="02020603050405020304" pitchFamily="18" charset="0"/>
            </a:endParaRPr>
          </a:p>
        </p:txBody>
      </p:sp>
      <p:sp>
        <p:nvSpPr>
          <p:cNvPr id="91" name="Arrow: Chevron 90">
            <a:extLst>
              <a:ext uri="{FF2B5EF4-FFF2-40B4-BE49-F238E27FC236}">
                <a16:creationId xmlns:a16="http://schemas.microsoft.com/office/drawing/2014/main" id="{0C00D373-C3D3-111B-6BC6-A208371A7682}"/>
              </a:ext>
            </a:extLst>
          </p:cNvPr>
          <p:cNvSpPr/>
          <p:nvPr/>
        </p:nvSpPr>
        <p:spPr>
          <a:xfrm>
            <a:off x="13941863" y="3728603"/>
            <a:ext cx="1167518" cy="509752"/>
          </a:xfrm>
          <a:prstGeom prst="chevron">
            <a:avLst/>
          </a:prstGeom>
          <a:solidFill>
            <a:schemeClr val="accent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1400">
              <a:solidFill>
                <a:schemeClr val="tx1"/>
              </a:solidFill>
              <a:latin typeface="Mogul Helios" pitchFamily="2" charset="0"/>
              <a:cs typeface="Times New Roman" panose="02020603050405020304" pitchFamily="18" charset="0"/>
            </a:endParaRPr>
          </a:p>
        </p:txBody>
      </p:sp>
      <p:sp>
        <p:nvSpPr>
          <p:cNvPr id="92" name="Arrow: Chevron 4">
            <a:extLst>
              <a:ext uri="{FF2B5EF4-FFF2-40B4-BE49-F238E27FC236}">
                <a16:creationId xmlns:a16="http://schemas.microsoft.com/office/drawing/2014/main" id="{CD91AE12-CA6A-5898-4BC0-B5CB2A7ED562}"/>
              </a:ext>
            </a:extLst>
          </p:cNvPr>
          <p:cNvSpPr txBox="1"/>
          <p:nvPr/>
        </p:nvSpPr>
        <p:spPr>
          <a:xfrm>
            <a:off x="14151725" y="3709732"/>
            <a:ext cx="747794" cy="5097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42672" rIns="21336" bIns="42672" numCol="1" spcCol="127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lvl="0" indent="0" algn="ctr" defTabSz="711200">
              <a:lnSpc>
                <a:spcPct val="90000"/>
              </a:lnSpc>
              <a:spcBef>
                <a:spcPct val="0"/>
              </a:spcBef>
              <a:spcAft>
                <a:spcPct val="35000"/>
              </a:spcAft>
              <a:buNone/>
            </a:pPr>
            <a:r>
              <a:rPr lang="en-US" sz="1400" kern="1200" dirty="0">
                <a:solidFill>
                  <a:schemeClr val="tx1"/>
                </a:solidFill>
                <a:latin typeface="Mogul Helios" pitchFamily="2" charset="0"/>
                <a:cs typeface="Times New Roman" panose="02020603050405020304" pitchFamily="18" charset="0"/>
              </a:rPr>
              <a:t>202</a:t>
            </a:r>
            <a:r>
              <a:rPr lang="mn-MN" sz="1400" kern="1200" dirty="0">
                <a:solidFill>
                  <a:schemeClr val="tx1"/>
                </a:solidFill>
                <a:latin typeface="Mogul Helios" pitchFamily="2" charset="0"/>
                <a:cs typeface="Times New Roman" panose="02020603050405020304" pitchFamily="18" charset="0"/>
              </a:rPr>
              <a:t>3</a:t>
            </a:r>
            <a:r>
              <a:rPr lang="en-US" sz="1400" kern="1200" dirty="0">
                <a:solidFill>
                  <a:schemeClr val="tx1"/>
                </a:solidFill>
                <a:latin typeface="Mogul Helios" pitchFamily="2" charset="0"/>
                <a:cs typeface="Times New Roman" panose="02020603050405020304" pitchFamily="18" charset="0"/>
              </a:rPr>
              <a:t> </a:t>
            </a:r>
            <a:r>
              <a:rPr lang="mn-MN" sz="1400" kern="1200" dirty="0">
                <a:solidFill>
                  <a:schemeClr val="tx1"/>
                </a:solidFill>
                <a:latin typeface="Mogul Helios" pitchFamily="2" charset="0"/>
                <a:cs typeface="Times New Roman" panose="02020603050405020304" pitchFamily="18" charset="0"/>
              </a:rPr>
              <a:t>он</a:t>
            </a:r>
            <a:endParaRPr lang="en-US" sz="1400" kern="1200" dirty="0">
              <a:solidFill>
                <a:schemeClr val="tx1"/>
              </a:solidFill>
              <a:latin typeface="Mogul Helios" pitchFamily="2" charset="0"/>
              <a:cs typeface="Times New Roman" panose="02020603050405020304" pitchFamily="18" charset="0"/>
            </a:endParaRPr>
          </a:p>
        </p:txBody>
      </p:sp>
      <p:sp>
        <p:nvSpPr>
          <p:cNvPr id="93" name="TextBox 30">
            <a:extLst>
              <a:ext uri="{FF2B5EF4-FFF2-40B4-BE49-F238E27FC236}">
                <a16:creationId xmlns:a16="http://schemas.microsoft.com/office/drawing/2014/main" id="{04188D81-5286-E603-16A6-553D56073669}"/>
              </a:ext>
            </a:extLst>
          </p:cNvPr>
          <p:cNvSpPr txBox="1"/>
          <p:nvPr/>
        </p:nvSpPr>
        <p:spPr>
          <a:xfrm>
            <a:off x="12665754" y="5571030"/>
            <a:ext cx="1885480" cy="58477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r>
              <a:rPr lang="mn-MN" sz="1600" dirty="0">
                <a:latin typeface="Mogul Helios" pitchFamily="2" charset="0"/>
                <a:ea typeface="Cambria Math" panose="02040503050406030204" pitchFamily="18" charset="0"/>
                <a:cs typeface="Times New Roman" panose="02020603050405020304" pitchFamily="18" charset="0"/>
              </a:rPr>
              <a:t>Банкны салбарын реформ</a:t>
            </a:r>
            <a:endParaRPr lang="en-US" sz="1600" dirty="0">
              <a:latin typeface="Mogul Helios" pitchFamily="2" charset="0"/>
              <a:ea typeface="Cambria Math" panose="02040503050406030204" pitchFamily="18" charset="0"/>
              <a:cs typeface="Times New Roman" panose="02020603050405020304" pitchFamily="18" charset="0"/>
            </a:endParaRPr>
          </a:p>
        </p:txBody>
      </p:sp>
      <p:sp>
        <p:nvSpPr>
          <p:cNvPr id="94" name="TextBox 30">
            <a:extLst>
              <a:ext uri="{FF2B5EF4-FFF2-40B4-BE49-F238E27FC236}">
                <a16:creationId xmlns:a16="http://schemas.microsoft.com/office/drawing/2014/main" id="{91AE31F6-D1A3-E648-1CA0-6282BBE09A3B}"/>
              </a:ext>
            </a:extLst>
          </p:cNvPr>
          <p:cNvSpPr txBox="1"/>
          <p:nvPr/>
        </p:nvSpPr>
        <p:spPr>
          <a:xfrm>
            <a:off x="13453127" y="2662007"/>
            <a:ext cx="2331005" cy="107721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r>
              <a:rPr lang="mn-MN" sz="1600" dirty="0">
                <a:latin typeface="Mogul Helios" pitchFamily="2" charset="0"/>
                <a:ea typeface="Cambria Math" panose="02040503050406030204" pitchFamily="18" charset="0"/>
                <a:cs typeface="Times New Roman" panose="02020603050405020304" pitchFamily="18" charset="0"/>
              </a:rPr>
              <a:t>Уул уурхайн бүтээгдэхүүний биржийн зохицуулалт бий болов</a:t>
            </a:r>
            <a:endParaRPr lang="en-US" sz="1600" dirty="0">
              <a:latin typeface="Mogul Helios" pitchFamily="2" charset="0"/>
              <a:ea typeface="Cambria Math" panose="02040503050406030204" pitchFamily="18" charset="0"/>
              <a:cs typeface="Times New Roman" panose="02020603050405020304" pitchFamily="18" charset="0"/>
            </a:endParaRPr>
          </a:p>
        </p:txBody>
      </p:sp>
      <p:pic>
        <p:nvPicPr>
          <p:cNvPr id="96" name="Graphic 95" descr="Bank with solid fill">
            <a:extLst>
              <a:ext uri="{FF2B5EF4-FFF2-40B4-BE49-F238E27FC236}">
                <a16:creationId xmlns:a16="http://schemas.microsoft.com/office/drawing/2014/main" id="{3A09FA6B-FD67-B1FB-A037-2EF1B047DB7A}"/>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3151294" y="4534968"/>
            <a:ext cx="914400" cy="914400"/>
          </a:xfrm>
          <a:prstGeom prst="rect">
            <a:avLst/>
          </a:prstGeom>
        </p:spPr>
      </p:pic>
      <p:pic>
        <p:nvPicPr>
          <p:cNvPr id="98" name="Graphic 97" descr="Labor with solid fill">
            <a:extLst>
              <a:ext uri="{FF2B5EF4-FFF2-40B4-BE49-F238E27FC236}">
                <a16:creationId xmlns:a16="http://schemas.microsoft.com/office/drawing/2014/main" id="{DC2F5FB8-02D9-183F-9C92-2089E5C716C0}"/>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3982280" y="1745891"/>
            <a:ext cx="914400" cy="914400"/>
          </a:xfrm>
          <a:prstGeom prst="rect">
            <a:avLst/>
          </a:prstGeom>
        </p:spPr>
      </p:pic>
      <p:pic>
        <p:nvPicPr>
          <p:cNvPr id="97" name="Picture 96">
            <a:extLst>
              <a:ext uri="{FF2B5EF4-FFF2-40B4-BE49-F238E27FC236}">
                <a16:creationId xmlns:a16="http://schemas.microsoft.com/office/drawing/2014/main" id="{2F9DAAFD-7DB1-4E5A-ABE3-BA1ADF5FBC37}"/>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29724" y="106830"/>
            <a:ext cx="2409507" cy="894094"/>
          </a:xfrm>
          <a:prstGeom prst="rect">
            <a:avLst/>
          </a:prstGeom>
        </p:spPr>
      </p:pic>
    </p:spTree>
    <p:extLst>
      <p:ext uri="{BB962C8B-B14F-4D97-AF65-F5344CB8AC3E}">
        <p14:creationId xmlns:p14="http://schemas.microsoft.com/office/powerpoint/2010/main" val="2506110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3" name="Picture 2" descr="2560x1440 Blue Digital Art Squares 1440P Resolution Wallpaper, HD Abstract  4K Wallpapers, Images, Photos and Background - Wallpapers Den">
            <a:extLst>
              <a:ext uri="{FF2B5EF4-FFF2-40B4-BE49-F238E27FC236}">
                <a16:creationId xmlns:a16="http://schemas.microsoft.com/office/drawing/2014/main" id="{CD4A7D38-D290-4143-A004-5DE4D47B6B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b="73446"/>
          <a:stretch/>
        </p:blipFill>
        <p:spPr bwMode="auto">
          <a:xfrm>
            <a:off x="0" y="-32981"/>
            <a:ext cx="16559213" cy="1248872"/>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48">
            <a:extLst>
              <a:ext uri="{FF2B5EF4-FFF2-40B4-BE49-F238E27FC236}">
                <a16:creationId xmlns:a16="http://schemas.microsoft.com/office/drawing/2014/main" id="{ECC7895C-A04B-4C84-BB16-A2F8CFA2CEBC}"/>
              </a:ext>
            </a:extLst>
          </p:cNvPr>
          <p:cNvSpPr/>
          <p:nvPr/>
        </p:nvSpPr>
        <p:spPr>
          <a:xfrm>
            <a:off x="0" y="-56349"/>
            <a:ext cx="16559212" cy="1274743"/>
          </a:xfrm>
          <a:prstGeom prst="rect">
            <a:avLst/>
          </a:prstGeom>
          <a:gradFill>
            <a:gsLst>
              <a:gs pos="82000">
                <a:srgbClr val="002060">
                  <a:alpha val="50000"/>
                </a:srgbClr>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68" dirty="0">
              <a:solidFill>
                <a:schemeClr val="tx1"/>
              </a:solidFill>
              <a:latin typeface="Mogul Helios" pitchFamily="2" charset="0"/>
            </a:endParaRPr>
          </a:p>
        </p:txBody>
      </p:sp>
      <p:grpSp>
        <p:nvGrpSpPr>
          <p:cNvPr id="62" name="Group 61">
            <a:extLst>
              <a:ext uri="{FF2B5EF4-FFF2-40B4-BE49-F238E27FC236}">
                <a16:creationId xmlns:a16="http://schemas.microsoft.com/office/drawing/2014/main" id="{9419E22C-BBF0-43F5-A1CE-ABD108B26549}"/>
              </a:ext>
            </a:extLst>
          </p:cNvPr>
          <p:cNvGrpSpPr/>
          <p:nvPr/>
        </p:nvGrpSpPr>
        <p:grpSpPr>
          <a:xfrm>
            <a:off x="15467878" y="56536"/>
            <a:ext cx="766291" cy="991862"/>
            <a:chOff x="10911257" y="-82064"/>
            <a:chExt cx="1271225" cy="1052275"/>
          </a:xfrm>
        </p:grpSpPr>
        <p:pic>
          <p:nvPicPr>
            <p:cNvPr id="66" name="Picture 65">
              <a:extLst>
                <a:ext uri="{FF2B5EF4-FFF2-40B4-BE49-F238E27FC236}">
                  <a16:creationId xmlns:a16="http://schemas.microsoft.com/office/drawing/2014/main" id="{DD33F788-A904-4306-91F6-1461039728E6}"/>
                </a:ext>
              </a:extLst>
            </p:cNvPr>
            <p:cNvPicPr>
              <a:picLocks noChangeAspect="1"/>
            </p:cNvPicPr>
            <p:nvPr/>
          </p:nvPicPr>
          <p:blipFill rotWithShape="1">
            <a:blip r:embed="rId4">
              <a:biLevel thresh="25000"/>
            </a:blip>
            <a:srcRect t="37472" b="29972"/>
            <a:stretch/>
          </p:blipFill>
          <p:spPr>
            <a:xfrm>
              <a:off x="11261614" y="86233"/>
              <a:ext cx="646232" cy="833612"/>
            </a:xfrm>
            <a:prstGeom prst="rect">
              <a:avLst/>
            </a:prstGeom>
          </p:spPr>
        </p:pic>
        <p:pic>
          <p:nvPicPr>
            <p:cNvPr id="67" name="Picture 66">
              <a:extLst>
                <a:ext uri="{FF2B5EF4-FFF2-40B4-BE49-F238E27FC236}">
                  <a16:creationId xmlns:a16="http://schemas.microsoft.com/office/drawing/2014/main" id="{6709F3B2-0CC8-43D5-9D93-5AC241872ED1}"/>
                </a:ext>
              </a:extLst>
            </p:cNvPr>
            <p:cNvPicPr>
              <a:picLocks noChangeAspect="1"/>
            </p:cNvPicPr>
            <p:nvPr/>
          </p:nvPicPr>
          <p:blipFill rotWithShape="1">
            <a:blip r:embed="rId4">
              <a:biLevel thresh="25000"/>
            </a:blip>
            <a:srcRect t="70123" b="6572"/>
            <a:stretch/>
          </p:blipFill>
          <p:spPr>
            <a:xfrm>
              <a:off x="11536250" y="73384"/>
              <a:ext cx="646232" cy="596757"/>
            </a:xfrm>
            <a:prstGeom prst="rect">
              <a:avLst/>
            </a:prstGeom>
          </p:spPr>
        </p:pic>
        <p:grpSp>
          <p:nvGrpSpPr>
            <p:cNvPr id="68" name="Group 67">
              <a:extLst>
                <a:ext uri="{FF2B5EF4-FFF2-40B4-BE49-F238E27FC236}">
                  <a16:creationId xmlns:a16="http://schemas.microsoft.com/office/drawing/2014/main" id="{9BA5FB15-9D14-468D-A207-9D7484785840}"/>
                </a:ext>
              </a:extLst>
            </p:cNvPr>
            <p:cNvGrpSpPr/>
            <p:nvPr/>
          </p:nvGrpSpPr>
          <p:grpSpPr>
            <a:xfrm>
              <a:off x="10911257" y="-82064"/>
              <a:ext cx="646232" cy="1052275"/>
              <a:chOff x="10798957" y="-82064"/>
              <a:chExt cx="646232" cy="1052275"/>
            </a:xfrm>
          </p:grpSpPr>
          <p:pic>
            <p:nvPicPr>
              <p:cNvPr id="69" name="Picture 68">
                <a:extLst>
                  <a:ext uri="{FF2B5EF4-FFF2-40B4-BE49-F238E27FC236}">
                    <a16:creationId xmlns:a16="http://schemas.microsoft.com/office/drawing/2014/main" id="{AEBB1C90-FFC9-4D18-80AA-18EE55ABA4A8}"/>
                  </a:ext>
                </a:extLst>
              </p:cNvPr>
              <p:cNvPicPr>
                <a:picLocks noChangeAspect="1"/>
              </p:cNvPicPr>
              <p:nvPr/>
            </p:nvPicPr>
            <p:blipFill rotWithShape="1">
              <a:blip r:embed="rId5">
                <a:biLevel thresh="25000"/>
              </a:blip>
              <a:srcRect b="81203"/>
              <a:stretch/>
            </p:blipFill>
            <p:spPr>
              <a:xfrm>
                <a:off x="10798957" y="-82064"/>
                <a:ext cx="646232" cy="539743"/>
              </a:xfrm>
              <a:prstGeom prst="rect">
                <a:avLst/>
              </a:prstGeom>
            </p:spPr>
          </p:pic>
          <p:pic>
            <p:nvPicPr>
              <p:cNvPr id="70" name="Picture 69">
                <a:extLst>
                  <a:ext uri="{FF2B5EF4-FFF2-40B4-BE49-F238E27FC236}">
                    <a16:creationId xmlns:a16="http://schemas.microsoft.com/office/drawing/2014/main" id="{719CEAFF-E854-40FC-9E24-F07CA29FFA93}"/>
                  </a:ext>
                </a:extLst>
              </p:cNvPr>
              <p:cNvPicPr>
                <a:picLocks noChangeAspect="1"/>
              </p:cNvPicPr>
              <p:nvPr/>
            </p:nvPicPr>
            <p:blipFill rotWithShape="1">
              <a:blip r:embed="rId5">
                <a:biLevel thresh="25000"/>
              </a:blip>
              <a:srcRect t="17851" b="74874"/>
              <a:stretch/>
            </p:blipFill>
            <p:spPr>
              <a:xfrm>
                <a:off x="10798957" y="364716"/>
                <a:ext cx="646232" cy="208906"/>
              </a:xfrm>
              <a:prstGeom prst="rect">
                <a:avLst/>
              </a:prstGeom>
            </p:spPr>
          </p:pic>
          <p:pic>
            <p:nvPicPr>
              <p:cNvPr id="71" name="Picture 70">
                <a:extLst>
                  <a:ext uri="{FF2B5EF4-FFF2-40B4-BE49-F238E27FC236}">
                    <a16:creationId xmlns:a16="http://schemas.microsoft.com/office/drawing/2014/main" id="{D4CEEE16-04E3-4A7A-A162-6DAA8EA38F46}"/>
                  </a:ext>
                </a:extLst>
              </p:cNvPr>
              <p:cNvPicPr>
                <a:picLocks noChangeAspect="1"/>
              </p:cNvPicPr>
              <p:nvPr/>
            </p:nvPicPr>
            <p:blipFill rotWithShape="1">
              <a:blip r:embed="rId5">
                <a:biLevel thresh="25000"/>
              </a:blip>
              <a:srcRect t="26993" b="68607"/>
              <a:stretch/>
            </p:blipFill>
            <p:spPr>
              <a:xfrm>
                <a:off x="10798957" y="569041"/>
                <a:ext cx="646232" cy="126398"/>
              </a:xfrm>
              <a:prstGeom prst="rect">
                <a:avLst/>
              </a:prstGeom>
            </p:spPr>
          </p:pic>
          <p:pic>
            <p:nvPicPr>
              <p:cNvPr id="72" name="Picture 71">
                <a:extLst>
                  <a:ext uri="{FF2B5EF4-FFF2-40B4-BE49-F238E27FC236}">
                    <a16:creationId xmlns:a16="http://schemas.microsoft.com/office/drawing/2014/main" id="{27DE7829-0AFD-4764-9275-7B2EAD8CD502}"/>
                  </a:ext>
                </a:extLst>
              </p:cNvPr>
              <p:cNvPicPr>
                <a:picLocks noChangeAspect="1"/>
              </p:cNvPicPr>
              <p:nvPr/>
            </p:nvPicPr>
            <p:blipFill rotWithShape="1">
              <a:blip r:embed="rId5">
                <a:biLevel thresh="25000"/>
              </a:blip>
              <a:srcRect t="31096" b="59067"/>
              <a:stretch/>
            </p:blipFill>
            <p:spPr>
              <a:xfrm>
                <a:off x="10798957" y="687740"/>
                <a:ext cx="646232" cy="282471"/>
              </a:xfrm>
              <a:prstGeom prst="rect">
                <a:avLst/>
              </a:prstGeom>
            </p:spPr>
          </p:pic>
        </p:grpSp>
      </p:grpSp>
      <p:sp>
        <p:nvSpPr>
          <p:cNvPr id="19" name="TextBox 18">
            <a:extLst>
              <a:ext uri="{FF2B5EF4-FFF2-40B4-BE49-F238E27FC236}">
                <a16:creationId xmlns:a16="http://schemas.microsoft.com/office/drawing/2014/main" id="{E0CCD087-6AC1-CF3C-59F7-DB63CBFBB3FE}"/>
              </a:ext>
            </a:extLst>
          </p:cNvPr>
          <p:cNvSpPr txBox="1"/>
          <p:nvPr/>
        </p:nvSpPr>
        <p:spPr>
          <a:xfrm>
            <a:off x="2790352" y="380179"/>
            <a:ext cx="1213665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mn-MN" sz="3200" b="1" dirty="0">
                <a:solidFill>
                  <a:schemeClr val="bg1"/>
                </a:solidFill>
                <a:latin typeface="Mogul Helios" pitchFamily="2" charset="0"/>
                <a:cs typeface="Segoe UI"/>
              </a:rPr>
              <a:t>ХӨРӨНГИЙН ЗАХ ЗЭЭЛИЙН МЭРГЭЖЛИЙН ОРОЛЦОГЧИД</a:t>
            </a:r>
            <a:endParaRPr lang="en-US" sz="3200" dirty="0">
              <a:solidFill>
                <a:schemeClr val="bg1"/>
              </a:solidFill>
              <a:latin typeface="Mogul Helios" pitchFamily="2" charset="0"/>
              <a:cs typeface="Segoe UI"/>
            </a:endParaRPr>
          </a:p>
        </p:txBody>
      </p:sp>
      <p:sp>
        <p:nvSpPr>
          <p:cNvPr id="2" name="Rectangle: Top Corners Rounded 1">
            <a:extLst>
              <a:ext uri="{FF2B5EF4-FFF2-40B4-BE49-F238E27FC236}">
                <a16:creationId xmlns:a16="http://schemas.microsoft.com/office/drawing/2014/main" id="{82CED443-1608-4CC7-A618-825EEE5F4D9A}"/>
              </a:ext>
            </a:extLst>
          </p:cNvPr>
          <p:cNvSpPr/>
          <p:nvPr/>
        </p:nvSpPr>
        <p:spPr>
          <a:xfrm>
            <a:off x="6006413" y="2036332"/>
            <a:ext cx="686713" cy="2693686"/>
          </a:xfrm>
          <a:prstGeom prst="round2SameRect">
            <a:avLst>
              <a:gd name="adj1" fmla="val 44260"/>
              <a:gd name="adj2" fmla="val 0"/>
            </a:avLst>
          </a:prstGeom>
          <a:solidFill>
            <a:srgbClr val="2857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chemeClr val="tx1"/>
              </a:solidFill>
              <a:latin typeface="Mogul Helios" pitchFamily="2" charset="0"/>
              <a:cs typeface="Times New Roman" panose="02020603050405020304" pitchFamily="18" charset="0"/>
            </a:endParaRPr>
          </a:p>
        </p:txBody>
      </p:sp>
      <p:sp>
        <p:nvSpPr>
          <p:cNvPr id="3" name="Rectangle: Top Corners Rounded 2">
            <a:extLst>
              <a:ext uri="{FF2B5EF4-FFF2-40B4-BE49-F238E27FC236}">
                <a16:creationId xmlns:a16="http://schemas.microsoft.com/office/drawing/2014/main" id="{86A6B945-648E-485E-A44C-66376FA1BA26}"/>
              </a:ext>
            </a:extLst>
          </p:cNvPr>
          <p:cNvSpPr/>
          <p:nvPr/>
        </p:nvSpPr>
        <p:spPr>
          <a:xfrm>
            <a:off x="5019110" y="2109930"/>
            <a:ext cx="665339" cy="2620087"/>
          </a:xfrm>
          <a:prstGeom prst="round2SameRect">
            <a:avLst>
              <a:gd name="adj1" fmla="val 43818"/>
              <a:gd name="adj2" fmla="val 0"/>
            </a:avLst>
          </a:prstGeom>
          <a:solidFill>
            <a:srgbClr val="2857A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chemeClr val="tx1"/>
              </a:solidFill>
              <a:latin typeface="Mogul Helios" pitchFamily="2" charset="0"/>
              <a:cs typeface="Times New Roman" panose="02020603050405020304" pitchFamily="18" charset="0"/>
            </a:endParaRPr>
          </a:p>
        </p:txBody>
      </p:sp>
      <p:sp>
        <p:nvSpPr>
          <p:cNvPr id="24" name="Rectangle: Top Corners Rounded 23">
            <a:extLst>
              <a:ext uri="{FF2B5EF4-FFF2-40B4-BE49-F238E27FC236}">
                <a16:creationId xmlns:a16="http://schemas.microsoft.com/office/drawing/2014/main" id="{4D92ADEE-8467-4D1C-AFCC-61BB6BBABB38}"/>
              </a:ext>
            </a:extLst>
          </p:cNvPr>
          <p:cNvSpPr/>
          <p:nvPr/>
        </p:nvSpPr>
        <p:spPr>
          <a:xfrm>
            <a:off x="3997319" y="2273416"/>
            <a:ext cx="692819" cy="2456600"/>
          </a:xfrm>
          <a:prstGeom prst="round2SameRect">
            <a:avLst>
              <a:gd name="adj1" fmla="val 50000"/>
              <a:gd name="adj2" fmla="val 0"/>
            </a:avLst>
          </a:prstGeom>
          <a:solidFill>
            <a:srgbClr val="2857A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chemeClr val="tx1"/>
              </a:solidFill>
              <a:latin typeface="Mogul Helios" pitchFamily="2" charset="0"/>
              <a:cs typeface="Times New Roman" panose="02020603050405020304" pitchFamily="18" charset="0"/>
            </a:endParaRPr>
          </a:p>
        </p:txBody>
      </p:sp>
      <p:sp>
        <p:nvSpPr>
          <p:cNvPr id="26" name="Rectangle: Top Corners Rounded 25">
            <a:extLst>
              <a:ext uri="{FF2B5EF4-FFF2-40B4-BE49-F238E27FC236}">
                <a16:creationId xmlns:a16="http://schemas.microsoft.com/office/drawing/2014/main" id="{78C07ECD-279C-4873-B818-253CC6F8F9A3}"/>
              </a:ext>
            </a:extLst>
          </p:cNvPr>
          <p:cNvSpPr/>
          <p:nvPr/>
        </p:nvSpPr>
        <p:spPr>
          <a:xfrm>
            <a:off x="2975527" y="1941886"/>
            <a:ext cx="740029" cy="2788132"/>
          </a:xfrm>
          <a:prstGeom prst="round2SameRect">
            <a:avLst>
              <a:gd name="adj1" fmla="val 50000"/>
              <a:gd name="adj2" fmla="val 0"/>
            </a:avLst>
          </a:prstGeom>
          <a:solidFill>
            <a:srgbClr val="2857A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chemeClr val="tx1"/>
              </a:solidFill>
              <a:latin typeface="Mogul Helios" pitchFamily="2" charset="0"/>
              <a:cs typeface="Times New Roman" panose="02020603050405020304" pitchFamily="18" charset="0"/>
            </a:endParaRPr>
          </a:p>
        </p:txBody>
      </p:sp>
      <p:sp>
        <p:nvSpPr>
          <p:cNvPr id="28" name="Rectangle: Top Corners Rounded 27">
            <a:extLst>
              <a:ext uri="{FF2B5EF4-FFF2-40B4-BE49-F238E27FC236}">
                <a16:creationId xmlns:a16="http://schemas.microsoft.com/office/drawing/2014/main" id="{58A27B6C-3C3F-46D8-9590-22E58E9A1A51}"/>
              </a:ext>
            </a:extLst>
          </p:cNvPr>
          <p:cNvSpPr/>
          <p:nvPr/>
        </p:nvSpPr>
        <p:spPr>
          <a:xfrm>
            <a:off x="2039959" y="2485007"/>
            <a:ext cx="683515" cy="2245009"/>
          </a:xfrm>
          <a:prstGeom prst="round2SameRect">
            <a:avLst>
              <a:gd name="adj1" fmla="val 33309"/>
              <a:gd name="adj2" fmla="val 0"/>
            </a:avLst>
          </a:prstGeom>
          <a:solidFill>
            <a:srgbClr val="2857A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chemeClr val="tx1"/>
              </a:solidFill>
              <a:latin typeface="Mogul Helios" pitchFamily="2" charset="0"/>
              <a:cs typeface="Times New Roman" panose="02020603050405020304" pitchFamily="18" charset="0"/>
            </a:endParaRPr>
          </a:p>
        </p:txBody>
      </p:sp>
      <p:sp>
        <p:nvSpPr>
          <p:cNvPr id="30" name="Rectangle 29">
            <a:extLst>
              <a:ext uri="{FF2B5EF4-FFF2-40B4-BE49-F238E27FC236}">
                <a16:creationId xmlns:a16="http://schemas.microsoft.com/office/drawing/2014/main" id="{25195B01-F2EE-406C-8E48-E7826CC64380}"/>
              </a:ext>
            </a:extLst>
          </p:cNvPr>
          <p:cNvSpPr/>
          <p:nvPr/>
        </p:nvSpPr>
        <p:spPr>
          <a:xfrm>
            <a:off x="1860629" y="4727819"/>
            <a:ext cx="5064296" cy="2265372"/>
          </a:xfrm>
          <a:prstGeom prst="rect">
            <a:avLst/>
          </a:prstGeom>
          <a:solidFill>
            <a:schemeClr val="bg1"/>
          </a:solidFill>
          <a:ln>
            <a:noFill/>
          </a:ln>
          <a:effectLst>
            <a:outerShdw blurRad="977900" dist="50800" dir="16200000" rotWithShape="0">
              <a:schemeClr val="bg2">
                <a:lumMod val="2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chemeClr val="tx1"/>
              </a:solidFill>
              <a:latin typeface="Mogul Helios" pitchFamily="2" charset="0"/>
              <a:cs typeface="Times New Roman" panose="02020603050405020304" pitchFamily="18" charset="0"/>
            </a:endParaRPr>
          </a:p>
        </p:txBody>
      </p:sp>
      <p:sp>
        <p:nvSpPr>
          <p:cNvPr id="34" name="Rectangle 33">
            <a:extLst>
              <a:ext uri="{FF2B5EF4-FFF2-40B4-BE49-F238E27FC236}">
                <a16:creationId xmlns:a16="http://schemas.microsoft.com/office/drawing/2014/main" id="{355029CF-FA20-4940-AF46-C906B9FCB1F3}"/>
              </a:ext>
            </a:extLst>
          </p:cNvPr>
          <p:cNvSpPr/>
          <p:nvPr/>
        </p:nvSpPr>
        <p:spPr>
          <a:xfrm>
            <a:off x="1548507" y="5428921"/>
            <a:ext cx="12192001" cy="22796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solidFill>
                  <a:schemeClr val="tx1"/>
                </a:solidFill>
                <a:latin typeface="Mogul Helios" pitchFamily="2" charset="0"/>
                <a:cs typeface="Times New Roman" panose="02020603050405020304" pitchFamily="18" charset="0"/>
              </a:rPr>
              <a:t> </a:t>
            </a:r>
          </a:p>
        </p:txBody>
      </p:sp>
      <p:sp>
        <p:nvSpPr>
          <p:cNvPr id="57" name="TextBox 217">
            <a:extLst>
              <a:ext uri="{FF2B5EF4-FFF2-40B4-BE49-F238E27FC236}">
                <a16:creationId xmlns:a16="http://schemas.microsoft.com/office/drawing/2014/main" id="{6AAD4F69-F2DD-495E-BB44-DC858924D39F}"/>
              </a:ext>
            </a:extLst>
          </p:cNvPr>
          <p:cNvSpPr txBox="1"/>
          <p:nvPr/>
        </p:nvSpPr>
        <p:spPr>
          <a:xfrm>
            <a:off x="4907377" y="4799832"/>
            <a:ext cx="898154" cy="369332"/>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a:latin typeface="Mogul Helios" pitchFamily="2" charset="0"/>
                <a:cs typeface="Times New Roman" panose="02020603050405020304" pitchFamily="18" charset="0"/>
              </a:rPr>
              <a:t>20</a:t>
            </a:r>
            <a:r>
              <a:rPr lang="mn-MN" b="1">
                <a:latin typeface="Mogul Helios" pitchFamily="2" charset="0"/>
                <a:cs typeface="Times New Roman" panose="02020603050405020304" pitchFamily="18" charset="0"/>
              </a:rPr>
              <a:t>22</a:t>
            </a:r>
            <a:endParaRPr lang="en-US" b="1">
              <a:latin typeface="Mogul Helios" pitchFamily="2" charset="0"/>
              <a:cs typeface="Times New Roman" panose="02020603050405020304" pitchFamily="18" charset="0"/>
            </a:endParaRPr>
          </a:p>
        </p:txBody>
      </p:sp>
      <p:sp>
        <p:nvSpPr>
          <p:cNvPr id="58" name="TextBox 222">
            <a:extLst>
              <a:ext uri="{FF2B5EF4-FFF2-40B4-BE49-F238E27FC236}">
                <a16:creationId xmlns:a16="http://schemas.microsoft.com/office/drawing/2014/main" id="{83EBF0F7-4074-4BF9-89FC-577AF050843B}"/>
              </a:ext>
            </a:extLst>
          </p:cNvPr>
          <p:cNvSpPr txBox="1"/>
          <p:nvPr/>
        </p:nvSpPr>
        <p:spPr>
          <a:xfrm>
            <a:off x="1997915" y="4802897"/>
            <a:ext cx="692761" cy="369332"/>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a:latin typeface="Mogul Helios" pitchFamily="2" charset="0"/>
                <a:cs typeface="Times New Roman" panose="02020603050405020304" pitchFamily="18" charset="0"/>
              </a:rPr>
              <a:t>2019</a:t>
            </a:r>
          </a:p>
        </p:txBody>
      </p:sp>
      <p:sp>
        <p:nvSpPr>
          <p:cNvPr id="89" name="TextBox 227">
            <a:extLst>
              <a:ext uri="{FF2B5EF4-FFF2-40B4-BE49-F238E27FC236}">
                <a16:creationId xmlns:a16="http://schemas.microsoft.com/office/drawing/2014/main" id="{14D50DFB-F289-4534-AFCB-9E31DF904845}"/>
              </a:ext>
            </a:extLst>
          </p:cNvPr>
          <p:cNvSpPr txBox="1"/>
          <p:nvPr/>
        </p:nvSpPr>
        <p:spPr>
          <a:xfrm>
            <a:off x="2978070" y="4799018"/>
            <a:ext cx="692761" cy="369332"/>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a:latin typeface="Mogul Helios" pitchFamily="2" charset="0"/>
                <a:cs typeface="Times New Roman" panose="02020603050405020304" pitchFamily="18" charset="0"/>
              </a:rPr>
              <a:t>2020</a:t>
            </a:r>
          </a:p>
        </p:txBody>
      </p:sp>
      <p:sp>
        <p:nvSpPr>
          <p:cNvPr id="90" name="TextBox 238">
            <a:extLst>
              <a:ext uri="{FF2B5EF4-FFF2-40B4-BE49-F238E27FC236}">
                <a16:creationId xmlns:a16="http://schemas.microsoft.com/office/drawing/2014/main" id="{6D15B1A6-F6AC-4CEB-9269-E77E4D634CBF}"/>
              </a:ext>
            </a:extLst>
          </p:cNvPr>
          <p:cNvSpPr txBox="1"/>
          <p:nvPr/>
        </p:nvSpPr>
        <p:spPr>
          <a:xfrm>
            <a:off x="3990780" y="4799018"/>
            <a:ext cx="692761" cy="369332"/>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a:latin typeface="Mogul Helios" pitchFamily="2" charset="0"/>
                <a:cs typeface="Times New Roman" panose="02020603050405020304" pitchFamily="18" charset="0"/>
              </a:rPr>
              <a:t>2021</a:t>
            </a:r>
          </a:p>
        </p:txBody>
      </p:sp>
      <p:sp>
        <p:nvSpPr>
          <p:cNvPr id="91" name="TextBox 250">
            <a:extLst>
              <a:ext uri="{FF2B5EF4-FFF2-40B4-BE49-F238E27FC236}">
                <a16:creationId xmlns:a16="http://schemas.microsoft.com/office/drawing/2014/main" id="{5E05A27D-A432-4AC3-A23E-56423050ED41}"/>
              </a:ext>
            </a:extLst>
          </p:cNvPr>
          <p:cNvSpPr txBox="1"/>
          <p:nvPr/>
        </p:nvSpPr>
        <p:spPr>
          <a:xfrm>
            <a:off x="5670879" y="4807028"/>
            <a:ext cx="1365632" cy="369332"/>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mn-MN" b="1">
                <a:latin typeface="Mogul Helios" pitchFamily="2" charset="0"/>
                <a:cs typeface="Times New Roman" panose="02020603050405020304" pitchFamily="18" charset="0"/>
              </a:rPr>
              <a:t>09</a:t>
            </a:r>
            <a:r>
              <a:rPr lang="en-US" b="1">
                <a:latin typeface="Mogul Helios" pitchFamily="2" charset="0"/>
                <a:cs typeface="Times New Roman" panose="02020603050405020304" pitchFamily="18" charset="0"/>
              </a:rPr>
              <a:t>/</a:t>
            </a:r>
            <a:r>
              <a:rPr lang="mn-MN" b="1">
                <a:latin typeface="Mogul Helios" pitchFamily="2" charset="0"/>
                <a:cs typeface="Times New Roman" panose="02020603050405020304" pitchFamily="18" charset="0"/>
              </a:rPr>
              <a:t>30</a:t>
            </a:r>
            <a:r>
              <a:rPr lang="en-US" b="1">
                <a:latin typeface="Mogul Helios" pitchFamily="2" charset="0"/>
                <a:cs typeface="Times New Roman" panose="02020603050405020304" pitchFamily="18" charset="0"/>
              </a:rPr>
              <a:t>/20</a:t>
            </a:r>
            <a:r>
              <a:rPr lang="mn-MN" b="1">
                <a:latin typeface="Mogul Helios" pitchFamily="2" charset="0"/>
                <a:cs typeface="Times New Roman" panose="02020603050405020304" pitchFamily="18" charset="0"/>
              </a:rPr>
              <a:t>23</a:t>
            </a:r>
            <a:endParaRPr lang="en-US" b="1">
              <a:latin typeface="Mogul Helios" pitchFamily="2" charset="0"/>
              <a:cs typeface="Times New Roman" panose="02020603050405020304" pitchFamily="18" charset="0"/>
            </a:endParaRPr>
          </a:p>
        </p:txBody>
      </p:sp>
      <p:sp>
        <p:nvSpPr>
          <p:cNvPr id="92" name="TextBox 216">
            <a:extLst>
              <a:ext uri="{FF2B5EF4-FFF2-40B4-BE49-F238E27FC236}">
                <a16:creationId xmlns:a16="http://schemas.microsoft.com/office/drawing/2014/main" id="{CD743BD4-598E-4443-89DE-80534FDCC670}"/>
              </a:ext>
            </a:extLst>
          </p:cNvPr>
          <p:cNvSpPr txBox="1"/>
          <p:nvPr/>
        </p:nvSpPr>
        <p:spPr>
          <a:xfrm rot="16200000">
            <a:off x="4744275" y="3322841"/>
            <a:ext cx="1212501" cy="523220"/>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800" b="1" dirty="0">
                <a:solidFill>
                  <a:schemeClr val="bg1"/>
                </a:solidFill>
                <a:latin typeface="Mogul Helios" pitchFamily="2" charset="0"/>
                <a:cs typeface="Times New Roman" panose="02020603050405020304" pitchFamily="18" charset="0"/>
              </a:rPr>
              <a:t>595</a:t>
            </a:r>
          </a:p>
        </p:txBody>
      </p:sp>
      <p:sp>
        <p:nvSpPr>
          <p:cNvPr id="93" name="TextBox 221">
            <a:extLst>
              <a:ext uri="{FF2B5EF4-FFF2-40B4-BE49-F238E27FC236}">
                <a16:creationId xmlns:a16="http://schemas.microsoft.com/office/drawing/2014/main" id="{C11C2830-7935-4B8C-9723-7B23EC6F2CB9}"/>
              </a:ext>
            </a:extLst>
          </p:cNvPr>
          <p:cNvSpPr txBox="1"/>
          <p:nvPr/>
        </p:nvSpPr>
        <p:spPr>
          <a:xfrm rot="16200000">
            <a:off x="1804278" y="3273825"/>
            <a:ext cx="1070547" cy="523220"/>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800" b="1" dirty="0">
                <a:solidFill>
                  <a:schemeClr val="bg1"/>
                </a:solidFill>
                <a:latin typeface="Mogul Helios" pitchFamily="2" charset="0"/>
                <a:cs typeface="Times New Roman" panose="02020603050405020304" pitchFamily="18" charset="0"/>
              </a:rPr>
              <a:t>526</a:t>
            </a:r>
          </a:p>
        </p:txBody>
      </p:sp>
      <p:sp>
        <p:nvSpPr>
          <p:cNvPr id="94" name="TextBox 226">
            <a:extLst>
              <a:ext uri="{FF2B5EF4-FFF2-40B4-BE49-F238E27FC236}">
                <a16:creationId xmlns:a16="http://schemas.microsoft.com/office/drawing/2014/main" id="{18C87A42-4EC9-4ECF-863E-E3EDC25BE758}"/>
              </a:ext>
            </a:extLst>
          </p:cNvPr>
          <p:cNvSpPr txBox="1"/>
          <p:nvPr/>
        </p:nvSpPr>
        <p:spPr>
          <a:xfrm rot="16200000">
            <a:off x="2691116" y="3404102"/>
            <a:ext cx="1212501" cy="523220"/>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800" b="1" dirty="0">
                <a:solidFill>
                  <a:schemeClr val="bg1"/>
                </a:solidFill>
                <a:latin typeface="Mogul Helios" pitchFamily="2" charset="0"/>
                <a:cs typeface="Times New Roman" panose="02020603050405020304" pitchFamily="18" charset="0"/>
              </a:rPr>
              <a:t>619</a:t>
            </a:r>
            <a:endParaRPr lang="en-US" dirty="0">
              <a:solidFill>
                <a:schemeClr val="bg1"/>
              </a:solidFill>
              <a:latin typeface="Mogul Helios" pitchFamily="2" charset="0"/>
              <a:cs typeface="Times New Roman" panose="02020603050405020304" pitchFamily="18" charset="0"/>
            </a:endParaRPr>
          </a:p>
        </p:txBody>
      </p:sp>
      <p:sp>
        <p:nvSpPr>
          <p:cNvPr id="95" name="TextBox 237">
            <a:extLst>
              <a:ext uri="{FF2B5EF4-FFF2-40B4-BE49-F238E27FC236}">
                <a16:creationId xmlns:a16="http://schemas.microsoft.com/office/drawing/2014/main" id="{E9189504-0807-4B21-B5F9-E2650CAADD97}"/>
              </a:ext>
            </a:extLst>
          </p:cNvPr>
          <p:cNvSpPr txBox="1"/>
          <p:nvPr/>
        </p:nvSpPr>
        <p:spPr>
          <a:xfrm rot="16200000">
            <a:off x="3719945" y="3344803"/>
            <a:ext cx="1212501" cy="523220"/>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800" b="1" dirty="0">
                <a:solidFill>
                  <a:schemeClr val="bg1"/>
                </a:solidFill>
                <a:latin typeface="Mogul Helios" pitchFamily="2" charset="0"/>
                <a:cs typeface="Times New Roman" panose="02020603050405020304" pitchFamily="18" charset="0"/>
              </a:rPr>
              <a:t>579</a:t>
            </a:r>
          </a:p>
        </p:txBody>
      </p:sp>
      <p:sp>
        <p:nvSpPr>
          <p:cNvPr id="96" name="TextBox 249">
            <a:extLst>
              <a:ext uri="{FF2B5EF4-FFF2-40B4-BE49-F238E27FC236}">
                <a16:creationId xmlns:a16="http://schemas.microsoft.com/office/drawing/2014/main" id="{BF98273E-68AC-40EB-8823-6601B2535DA8}"/>
              </a:ext>
            </a:extLst>
          </p:cNvPr>
          <p:cNvSpPr txBox="1"/>
          <p:nvPr/>
        </p:nvSpPr>
        <p:spPr>
          <a:xfrm rot="16200000">
            <a:off x="5728705" y="3304025"/>
            <a:ext cx="1212501" cy="523220"/>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800" b="1" dirty="0">
                <a:solidFill>
                  <a:schemeClr val="bg1"/>
                </a:solidFill>
                <a:latin typeface="Mogul Helios" pitchFamily="2" charset="0"/>
                <a:cs typeface="Times New Roman" panose="02020603050405020304" pitchFamily="18" charset="0"/>
              </a:rPr>
              <a:t>610</a:t>
            </a:r>
          </a:p>
        </p:txBody>
      </p:sp>
      <p:pic>
        <p:nvPicPr>
          <p:cNvPr id="97" name="Graphic 50" descr="City with solid fill">
            <a:extLst>
              <a:ext uri="{FF2B5EF4-FFF2-40B4-BE49-F238E27FC236}">
                <a16:creationId xmlns:a16="http://schemas.microsoft.com/office/drawing/2014/main" id="{E8BA5409-90C3-4712-9870-6454E3BD068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04971" y="4033661"/>
            <a:ext cx="629444" cy="629444"/>
          </a:xfrm>
          <a:prstGeom prst="rect">
            <a:avLst/>
          </a:prstGeom>
        </p:spPr>
      </p:pic>
      <p:grpSp>
        <p:nvGrpSpPr>
          <p:cNvPr id="98" name="Group 97">
            <a:extLst>
              <a:ext uri="{FF2B5EF4-FFF2-40B4-BE49-F238E27FC236}">
                <a16:creationId xmlns:a16="http://schemas.microsoft.com/office/drawing/2014/main" id="{4EB21207-94BC-4882-8C50-98C57160D9A9}"/>
              </a:ext>
            </a:extLst>
          </p:cNvPr>
          <p:cNvGrpSpPr/>
          <p:nvPr/>
        </p:nvGrpSpPr>
        <p:grpSpPr>
          <a:xfrm rot="1185564">
            <a:off x="10016581" y="3360548"/>
            <a:ext cx="2898707" cy="2898704"/>
            <a:chOff x="3650274" y="2040615"/>
            <a:chExt cx="3669646" cy="3669646"/>
          </a:xfrm>
        </p:grpSpPr>
        <p:sp>
          <p:nvSpPr>
            <p:cNvPr id="156" name="Freeform: Shape 155">
              <a:extLst>
                <a:ext uri="{FF2B5EF4-FFF2-40B4-BE49-F238E27FC236}">
                  <a16:creationId xmlns:a16="http://schemas.microsoft.com/office/drawing/2014/main" id="{B509CEA2-510E-46A7-BD8C-92CDE1A6EA4D}"/>
                </a:ext>
              </a:extLst>
            </p:cNvPr>
            <p:cNvSpPr/>
            <p:nvPr/>
          </p:nvSpPr>
          <p:spPr>
            <a:xfrm rot="18900000">
              <a:off x="4994824" y="2255232"/>
              <a:ext cx="1464898" cy="1035663"/>
            </a:xfrm>
            <a:custGeom>
              <a:avLst/>
              <a:gdLst>
                <a:gd name="connsiteX0" fmla="*/ 1035663 w 1464898"/>
                <a:gd name="connsiteY0" fmla="*/ 0 h 1035663"/>
                <a:gd name="connsiteX1" fmla="*/ 1090798 w 1464898"/>
                <a:gd name="connsiteY1" fmla="*/ 60999 h 1035663"/>
                <a:gd name="connsiteX2" fmla="*/ 1461492 w 1464898"/>
                <a:gd name="connsiteY2" fmla="*/ 964332 h 1035663"/>
                <a:gd name="connsiteX3" fmla="*/ 1464898 w 1464898"/>
                <a:gd name="connsiteY3" fmla="*/ 1035663 h 1035663"/>
                <a:gd name="connsiteX4" fmla="*/ 0 w 1464898"/>
                <a:gd name="connsiteY4" fmla="*/ 1035663 h 1035663"/>
                <a:gd name="connsiteX5" fmla="*/ 1035663 w 1464898"/>
                <a:gd name="connsiteY5" fmla="*/ 0 h 103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4898" h="1035663">
                  <a:moveTo>
                    <a:pt x="1035663" y="0"/>
                  </a:moveTo>
                  <a:lnTo>
                    <a:pt x="1090798" y="60999"/>
                  </a:lnTo>
                  <a:cubicBezTo>
                    <a:pt x="1307036" y="326122"/>
                    <a:pt x="1430601" y="641628"/>
                    <a:pt x="1461492" y="964332"/>
                  </a:cubicBezTo>
                  <a:lnTo>
                    <a:pt x="1464898" y="1035663"/>
                  </a:lnTo>
                  <a:lnTo>
                    <a:pt x="0" y="1035663"/>
                  </a:lnTo>
                  <a:lnTo>
                    <a:pt x="1035663" y="0"/>
                  </a:lnTo>
                  <a:close/>
                </a:path>
              </a:pathLst>
            </a:custGeom>
            <a:solidFill>
              <a:srgbClr val="2857A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chemeClr val="tx1"/>
                </a:solidFill>
                <a:latin typeface="Mogul Helios" pitchFamily="2" charset="0"/>
                <a:cs typeface="Times New Roman" panose="02020603050405020304" pitchFamily="18" charset="0"/>
              </a:endParaRPr>
            </a:p>
          </p:txBody>
        </p:sp>
        <p:sp>
          <p:nvSpPr>
            <p:cNvPr id="157" name="Freeform: Shape 156">
              <a:extLst>
                <a:ext uri="{FF2B5EF4-FFF2-40B4-BE49-F238E27FC236}">
                  <a16:creationId xmlns:a16="http://schemas.microsoft.com/office/drawing/2014/main" id="{D7D3E0F7-BFD7-40A0-8CCB-ED79BAC28566}"/>
                </a:ext>
              </a:extLst>
            </p:cNvPr>
            <p:cNvSpPr/>
            <p:nvPr/>
          </p:nvSpPr>
          <p:spPr>
            <a:xfrm rot="18900000">
              <a:off x="4725089" y="2040615"/>
              <a:ext cx="1035663" cy="1464895"/>
            </a:xfrm>
            <a:custGeom>
              <a:avLst/>
              <a:gdLst>
                <a:gd name="connsiteX0" fmla="*/ 1035663 w 1035663"/>
                <a:gd name="connsiteY0" fmla="*/ 429233 h 1464896"/>
                <a:gd name="connsiteX1" fmla="*/ 0 w 1035663"/>
                <a:gd name="connsiteY1" fmla="*/ 1464896 h 1464896"/>
                <a:gd name="connsiteX2" fmla="*/ 0 w 1035663"/>
                <a:gd name="connsiteY2" fmla="*/ 0 h 1464896"/>
                <a:gd name="connsiteX3" fmla="*/ 71332 w 1035663"/>
                <a:gd name="connsiteY3" fmla="*/ 3405 h 1464896"/>
                <a:gd name="connsiteX4" fmla="*/ 974665 w 1035663"/>
                <a:gd name="connsiteY4" fmla="*/ 374099 h 1464896"/>
                <a:gd name="connsiteX5" fmla="*/ 1035663 w 1035663"/>
                <a:gd name="connsiteY5" fmla="*/ 429233 h 1464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663" h="1464896">
                  <a:moveTo>
                    <a:pt x="1035663" y="429233"/>
                  </a:moveTo>
                  <a:lnTo>
                    <a:pt x="0" y="1464896"/>
                  </a:lnTo>
                  <a:lnTo>
                    <a:pt x="0" y="0"/>
                  </a:lnTo>
                  <a:lnTo>
                    <a:pt x="71332" y="3405"/>
                  </a:lnTo>
                  <a:cubicBezTo>
                    <a:pt x="394035" y="34296"/>
                    <a:pt x="709541" y="157861"/>
                    <a:pt x="974665" y="374099"/>
                  </a:cubicBezTo>
                  <a:lnTo>
                    <a:pt x="1035663" y="429233"/>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chemeClr val="tx1"/>
                </a:solidFill>
                <a:latin typeface="Mogul Helios" pitchFamily="2" charset="0"/>
                <a:cs typeface="Times New Roman" panose="02020603050405020304" pitchFamily="18" charset="0"/>
              </a:endParaRPr>
            </a:p>
          </p:txBody>
        </p:sp>
        <p:sp>
          <p:nvSpPr>
            <p:cNvPr id="158" name="Freeform: Shape 157">
              <a:extLst>
                <a:ext uri="{FF2B5EF4-FFF2-40B4-BE49-F238E27FC236}">
                  <a16:creationId xmlns:a16="http://schemas.microsoft.com/office/drawing/2014/main" id="{32875490-52A0-4FC2-8CAE-D2A5021A13D6}"/>
                </a:ext>
              </a:extLst>
            </p:cNvPr>
            <p:cNvSpPr/>
            <p:nvPr/>
          </p:nvSpPr>
          <p:spPr>
            <a:xfrm rot="18900000">
              <a:off x="5855021" y="3115428"/>
              <a:ext cx="1464899" cy="1035665"/>
            </a:xfrm>
            <a:custGeom>
              <a:avLst/>
              <a:gdLst>
                <a:gd name="connsiteX0" fmla="*/ 1464899 w 1464899"/>
                <a:gd name="connsiteY0" fmla="*/ 0 h 1035665"/>
                <a:gd name="connsiteX1" fmla="*/ 1461493 w 1464899"/>
                <a:gd name="connsiteY1" fmla="*/ 71332 h 1035665"/>
                <a:gd name="connsiteX2" fmla="*/ 1090799 w 1464899"/>
                <a:gd name="connsiteY2" fmla="*/ 974666 h 1035665"/>
                <a:gd name="connsiteX3" fmla="*/ 1035664 w 1464899"/>
                <a:gd name="connsiteY3" fmla="*/ 1035665 h 1035665"/>
                <a:gd name="connsiteX4" fmla="*/ 0 w 1464899"/>
                <a:gd name="connsiteY4" fmla="*/ 0 h 1035665"/>
                <a:gd name="connsiteX5" fmla="*/ 1464899 w 1464899"/>
                <a:gd name="connsiteY5" fmla="*/ 0 h 1035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4899" h="1035665">
                  <a:moveTo>
                    <a:pt x="1464899" y="0"/>
                  </a:moveTo>
                  <a:lnTo>
                    <a:pt x="1461493" y="71332"/>
                  </a:lnTo>
                  <a:cubicBezTo>
                    <a:pt x="1430602" y="394036"/>
                    <a:pt x="1307037" y="709542"/>
                    <a:pt x="1090799" y="974666"/>
                  </a:cubicBezTo>
                  <a:lnTo>
                    <a:pt x="1035664" y="1035665"/>
                  </a:lnTo>
                  <a:lnTo>
                    <a:pt x="0" y="0"/>
                  </a:lnTo>
                  <a:lnTo>
                    <a:pt x="1464899"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chemeClr val="tx1"/>
                </a:solidFill>
                <a:latin typeface="Mogul Helios" pitchFamily="2" charset="0"/>
                <a:cs typeface="Times New Roman" panose="02020603050405020304" pitchFamily="18" charset="0"/>
              </a:endParaRPr>
            </a:p>
          </p:txBody>
        </p:sp>
        <p:sp>
          <p:nvSpPr>
            <p:cNvPr id="159" name="Freeform: Shape 158">
              <a:extLst>
                <a:ext uri="{FF2B5EF4-FFF2-40B4-BE49-F238E27FC236}">
                  <a16:creationId xmlns:a16="http://schemas.microsoft.com/office/drawing/2014/main" id="{20E3C9A1-103F-4947-98B8-12E5BCBF01F4}"/>
                </a:ext>
              </a:extLst>
            </p:cNvPr>
            <p:cNvSpPr/>
            <p:nvPr/>
          </p:nvSpPr>
          <p:spPr>
            <a:xfrm rot="18900000">
              <a:off x="3864891" y="2900811"/>
              <a:ext cx="1035664" cy="1464898"/>
            </a:xfrm>
            <a:custGeom>
              <a:avLst/>
              <a:gdLst>
                <a:gd name="connsiteX0" fmla="*/ 1035664 w 1035664"/>
                <a:gd name="connsiteY0" fmla="*/ 0 h 1464898"/>
                <a:gd name="connsiteX1" fmla="*/ 1035664 w 1035664"/>
                <a:gd name="connsiteY1" fmla="*/ 1464898 h 1464898"/>
                <a:gd name="connsiteX2" fmla="*/ 0 w 1035664"/>
                <a:gd name="connsiteY2" fmla="*/ 429234 h 1464898"/>
                <a:gd name="connsiteX3" fmla="*/ 60999 w 1035664"/>
                <a:gd name="connsiteY3" fmla="*/ 374099 h 1464898"/>
                <a:gd name="connsiteX4" fmla="*/ 964332 w 1035664"/>
                <a:gd name="connsiteY4" fmla="*/ 3405 h 1464898"/>
                <a:gd name="connsiteX5" fmla="*/ 1035664 w 1035664"/>
                <a:gd name="connsiteY5" fmla="*/ 0 h 146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664" h="1464898">
                  <a:moveTo>
                    <a:pt x="1035664" y="0"/>
                  </a:moveTo>
                  <a:lnTo>
                    <a:pt x="1035664" y="1464898"/>
                  </a:lnTo>
                  <a:lnTo>
                    <a:pt x="0" y="429234"/>
                  </a:lnTo>
                  <a:lnTo>
                    <a:pt x="60999" y="374099"/>
                  </a:lnTo>
                  <a:cubicBezTo>
                    <a:pt x="326122" y="157861"/>
                    <a:pt x="641628" y="34296"/>
                    <a:pt x="964332" y="3405"/>
                  </a:cubicBezTo>
                  <a:lnTo>
                    <a:pt x="1035664" y="0"/>
                  </a:lnTo>
                  <a:close/>
                </a:path>
              </a:pathLst>
            </a:custGeom>
            <a:solidFill>
              <a:srgbClr val="2857A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chemeClr val="tx1"/>
                </a:solidFill>
                <a:latin typeface="Mogul Helios" pitchFamily="2" charset="0"/>
                <a:cs typeface="Times New Roman" panose="02020603050405020304" pitchFamily="18" charset="0"/>
              </a:endParaRPr>
            </a:p>
          </p:txBody>
        </p:sp>
        <p:sp>
          <p:nvSpPr>
            <p:cNvPr id="160" name="Freeform: Shape 159">
              <a:extLst>
                <a:ext uri="{FF2B5EF4-FFF2-40B4-BE49-F238E27FC236}">
                  <a16:creationId xmlns:a16="http://schemas.microsoft.com/office/drawing/2014/main" id="{5A8983E1-54DF-4CFF-A2CE-769809985F7D}"/>
                </a:ext>
              </a:extLst>
            </p:cNvPr>
            <p:cNvSpPr/>
            <p:nvPr/>
          </p:nvSpPr>
          <p:spPr>
            <a:xfrm rot="18900000">
              <a:off x="3650274" y="3599782"/>
              <a:ext cx="1464896" cy="1035663"/>
            </a:xfrm>
            <a:custGeom>
              <a:avLst/>
              <a:gdLst>
                <a:gd name="connsiteX0" fmla="*/ 429233 w 1464896"/>
                <a:gd name="connsiteY0" fmla="*/ 0 h 1035663"/>
                <a:gd name="connsiteX1" fmla="*/ 1464896 w 1464896"/>
                <a:gd name="connsiteY1" fmla="*/ 1035663 h 1035663"/>
                <a:gd name="connsiteX2" fmla="*/ 0 w 1464896"/>
                <a:gd name="connsiteY2" fmla="*/ 1035663 h 1035663"/>
                <a:gd name="connsiteX3" fmla="*/ 3405 w 1464896"/>
                <a:gd name="connsiteY3" fmla="*/ 964332 h 1035663"/>
                <a:gd name="connsiteX4" fmla="*/ 374099 w 1464896"/>
                <a:gd name="connsiteY4" fmla="*/ 60999 h 1035663"/>
                <a:gd name="connsiteX5" fmla="*/ 429233 w 1464896"/>
                <a:gd name="connsiteY5" fmla="*/ 0 h 103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4896" h="1035663">
                  <a:moveTo>
                    <a:pt x="429233" y="0"/>
                  </a:moveTo>
                  <a:lnTo>
                    <a:pt x="1464896" y="1035663"/>
                  </a:lnTo>
                  <a:lnTo>
                    <a:pt x="0" y="1035663"/>
                  </a:lnTo>
                  <a:lnTo>
                    <a:pt x="3405" y="964332"/>
                  </a:lnTo>
                  <a:cubicBezTo>
                    <a:pt x="34296" y="641628"/>
                    <a:pt x="157861" y="326122"/>
                    <a:pt x="374099" y="60999"/>
                  </a:cubicBezTo>
                  <a:lnTo>
                    <a:pt x="429233"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chemeClr val="tx1"/>
                </a:solidFill>
                <a:latin typeface="Mogul Helios" pitchFamily="2" charset="0"/>
                <a:cs typeface="Times New Roman" panose="02020603050405020304" pitchFamily="18" charset="0"/>
              </a:endParaRPr>
            </a:p>
          </p:txBody>
        </p:sp>
        <p:sp>
          <p:nvSpPr>
            <p:cNvPr id="161" name="Freeform: Shape 160">
              <a:extLst>
                <a:ext uri="{FF2B5EF4-FFF2-40B4-BE49-F238E27FC236}">
                  <a16:creationId xmlns:a16="http://schemas.microsoft.com/office/drawing/2014/main" id="{9E792910-32DB-4182-A32D-00CD0C4AB0D5}"/>
                </a:ext>
              </a:extLst>
            </p:cNvPr>
            <p:cNvSpPr/>
            <p:nvPr/>
          </p:nvSpPr>
          <p:spPr>
            <a:xfrm rot="18900000">
              <a:off x="6069640" y="3385165"/>
              <a:ext cx="1035663" cy="1464897"/>
            </a:xfrm>
            <a:custGeom>
              <a:avLst/>
              <a:gdLst>
                <a:gd name="connsiteX0" fmla="*/ 0 w 1035663"/>
                <a:gd name="connsiteY0" fmla="*/ 0 h 1464897"/>
                <a:gd name="connsiteX1" fmla="*/ 1035663 w 1035663"/>
                <a:gd name="connsiteY1" fmla="*/ 1035663 h 1464897"/>
                <a:gd name="connsiteX2" fmla="*/ 974665 w 1035663"/>
                <a:gd name="connsiteY2" fmla="*/ 1090797 h 1464897"/>
                <a:gd name="connsiteX3" fmla="*/ 71332 w 1035663"/>
                <a:gd name="connsiteY3" fmla="*/ 1461491 h 1464897"/>
                <a:gd name="connsiteX4" fmla="*/ 0 w 1035663"/>
                <a:gd name="connsiteY4" fmla="*/ 1464897 h 1464897"/>
                <a:gd name="connsiteX5" fmla="*/ 0 w 1035663"/>
                <a:gd name="connsiteY5" fmla="*/ 0 h 146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663" h="1464897">
                  <a:moveTo>
                    <a:pt x="0" y="0"/>
                  </a:moveTo>
                  <a:lnTo>
                    <a:pt x="1035663" y="1035663"/>
                  </a:lnTo>
                  <a:lnTo>
                    <a:pt x="974665" y="1090797"/>
                  </a:lnTo>
                  <a:cubicBezTo>
                    <a:pt x="709541" y="1307035"/>
                    <a:pt x="394035" y="1430600"/>
                    <a:pt x="71332" y="1461491"/>
                  </a:cubicBezTo>
                  <a:lnTo>
                    <a:pt x="0" y="1464897"/>
                  </a:lnTo>
                  <a:lnTo>
                    <a:pt x="0" y="0"/>
                  </a:lnTo>
                  <a:close/>
                </a:path>
              </a:pathLst>
            </a:custGeom>
            <a:solidFill>
              <a:srgbClr val="2857A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chemeClr val="tx1"/>
                </a:solidFill>
                <a:latin typeface="Mogul Helios" pitchFamily="2" charset="0"/>
                <a:cs typeface="Times New Roman" panose="02020603050405020304" pitchFamily="18" charset="0"/>
              </a:endParaRPr>
            </a:p>
          </p:txBody>
        </p:sp>
        <p:sp>
          <p:nvSpPr>
            <p:cNvPr id="162" name="Freeform: Shape 161">
              <a:extLst>
                <a:ext uri="{FF2B5EF4-FFF2-40B4-BE49-F238E27FC236}">
                  <a16:creationId xmlns:a16="http://schemas.microsoft.com/office/drawing/2014/main" id="{7BDCC04C-2247-4C3D-9325-F56AC8B98681}"/>
                </a:ext>
              </a:extLst>
            </p:cNvPr>
            <p:cNvSpPr/>
            <p:nvPr/>
          </p:nvSpPr>
          <p:spPr>
            <a:xfrm rot="18900000">
              <a:off x="5209441" y="4245362"/>
              <a:ext cx="1035664" cy="1464899"/>
            </a:xfrm>
            <a:custGeom>
              <a:avLst/>
              <a:gdLst>
                <a:gd name="connsiteX0" fmla="*/ 1035664 w 1035664"/>
                <a:gd name="connsiteY0" fmla="*/ 0 h 1464899"/>
                <a:gd name="connsiteX1" fmla="*/ 1035664 w 1035664"/>
                <a:gd name="connsiteY1" fmla="*/ 1464899 h 1464899"/>
                <a:gd name="connsiteX2" fmla="*/ 964332 w 1035664"/>
                <a:gd name="connsiteY2" fmla="*/ 1461493 h 1464899"/>
                <a:gd name="connsiteX3" fmla="*/ 60999 w 1035664"/>
                <a:gd name="connsiteY3" fmla="*/ 1090799 h 1464899"/>
                <a:gd name="connsiteX4" fmla="*/ 0 w 1035664"/>
                <a:gd name="connsiteY4" fmla="*/ 1035664 h 1464899"/>
                <a:gd name="connsiteX5" fmla="*/ 1035664 w 1035664"/>
                <a:gd name="connsiteY5" fmla="*/ 0 h 146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664" h="1464899">
                  <a:moveTo>
                    <a:pt x="1035664" y="0"/>
                  </a:moveTo>
                  <a:lnTo>
                    <a:pt x="1035664" y="1464899"/>
                  </a:lnTo>
                  <a:lnTo>
                    <a:pt x="964332" y="1461493"/>
                  </a:lnTo>
                  <a:cubicBezTo>
                    <a:pt x="641628" y="1430602"/>
                    <a:pt x="326122" y="1307037"/>
                    <a:pt x="60999" y="1090799"/>
                  </a:cubicBezTo>
                  <a:lnTo>
                    <a:pt x="0" y="1035664"/>
                  </a:lnTo>
                  <a:lnTo>
                    <a:pt x="1035664"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chemeClr val="tx1"/>
                </a:solidFill>
                <a:latin typeface="Mogul Helios" pitchFamily="2" charset="0"/>
                <a:cs typeface="Times New Roman" panose="02020603050405020304" pitchFamily="18" charset="0"/>
              </a:endParaRPr>
            </a:p>
          </p:txBody>
        </p:sp>
        <p:sp>
          <p:nvSpPr>
            <p:cNvPr id="163" name="Freeform: Shape 162">
              <a:extLst>
                <a:ext uri="{FF2B5EF4-FFF2-40B4-BE49-F238E27FC236}">
                  <a16:creationId xmlns:a16="http://schemas.microsoft.com/office/drawing/2014/main" id="{DE3760BF-B8D5-4150-AF71-7A3B22354D3C}"/>
                </a:ext>
              </a:extLst>
            </p:cNvPr>
            <p:cNvSpPr/>
            <p:nvPr/>
          </p:nvSpPr>
          <p:spPr>
            <a:xfrm rot="18900000">
              <a:off x="4510470" y="4459979"/>
              <a:ext cx="1464898" cy="1035664"/>
            </a:xfrm>
            <a:custGeom>
              <a:avLst/>
              <a:gdLst>
                <a:gd name="connsiteX0" fmla="*/ 1464898 w 1464898"/>
                <a:gd name="connsiteY0" fmla="*/ 0 h 1035664"/>
                <a:gd name="connsiteX1" fmla="*/ 429234 w 1464898"/>
                <a:gd name="connsiteY1" fmla="*/ 1035664 h 1035664"/>
                <a:gd name="connsiteX2" fmla="*/ 374100 w 1464898"/>
                <a:gd name="connsiteY2" fmla="*/ 974666 h 1035664"/>
                <a:gd name="connsiteX3" fmla="*/ 3406 w 1464898"/>
                <a:gd name="connsiteY3" fmla="*/ 71332 h 1035664"/>
                <a:gd name="connsiteX4" fmla="*/ 0 w 1464898"/>
                <a:gd name="connsiteY4" fmla="*/ 0 h 1035664"/>
                <a:gd name="connsiteX5" fmla="*/ 1464898 w 1464898"/>
                <a:gd name="connsiteY5" fmla="*/ 0 h 1035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4898" h="1035664">
                  <a:moveTo>
                    <a:pt x="1464898" y="0"/>
                  </a:moveTo>
                  <a:lnTo>
                    <a:pt x="429234" y="1035664"/>
                  </a:lnTo>
                  <a:lnTo>
                    <a:pt x="374100" y="974666"/>
                  </a:lnTo>
                  <a:cubicBezTo>
                    <a:pt x="157862" y="709542"/>
                    <a:pt x="34297" y="394036"/>
                    <a:pt x="3406" y="71332"/>
                  </a:cubicBezTo>
                  <a:lnTo>
                    <a:pt x="0" y="0"/>
                  </a:lnTo>
                  <a:lnTo>
                    <a:pt x="1464898" y="0"/>
                  </a:lnTo>
                  <a:close/>
                </a:path>
              </a:pathLst>
            </a:custGeom>
            <a:solidFill>
              <a:srgbClr val="2857A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chemeClr val="tx1"/>
                </a:solidFill>
                <a:latin typeface="Mogul Helios" pitchFamily="2" charset="0"/>
                <a:cs typeface="Times New Roman" panose="02020603050405020304" pitchFamily="18" charset="0"/>
              </a:endParaRPr>
            </a:p>
          </p:txBody>
        </p:sp>
      </p:grpSp>
      <p:sp>
        <p:nvSpPr>
          <p:cNvPr id="99" name="Oval 98">
            <a:extLst>
              <a:ext uri="{FF2B5EF4-FFF2-40B4-BE49-F238E27FC236}">
                <a16:creationId xmlns:a16="http://schemas.microsoft.com/office/drawing/2014/main" id="{7B820084-CB82-47ED-9BA2-90C3C63A1339}"/>
              </a:ext>
            </a:extLst>
          </p:cNvPr>
          <p:cNvSpPr/>
          <p:nvPr/>
        </p:nvSpPr>
        <p:spPr>
          <a:xfrm rot="1185564">
            <a:off x="10264157" y="3608127"/>
            <a:ext cx="2403553" cy="24035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chemeClr val="tx1"/>
              </a:solidFill>
              <a:latin typeface="Mogul Helios" pitchFamily="2" charset="0"/>
              <a:cs typeface="Times New Roman" panose="02020603050405020304" pitchFamily="18" charset="0"/>
            </a:endParaRPr>
          </a:p>
        </p:txBody>
      </p:sp>
      <p:grpSp>
        <p:nvGrpSpPr>
          <p:cNvPr id="100" name="Group 99">
            <a:extLst>
              <a:ext uri="{FF2B5EF4-FFF2-40B4-BE49-F238E27FC236}">
                <a16:creationId xmlns:a16="http://schemas.microsoft.com/office/drawing/2014/main" id="{0825370D-BFA2-4C9E-A29A-21D66554DD29}"/>
              </a:ext>
            </a:extLst>
          </p:cNvPr>
          <p:cNvGrpSpPr/>
          <p:nvPr/>
        </p:nvGrpSpPr>
        <p:grpSpPr>
          <a:xfrm rot="1185564">
            <a:off x="10517501" y="3861557"/>
            <a:ext cx="1896861" cy="1896697"/>
            <a:chOff x="-474551" y="271974"/>
            <a:chExt cx="3426982" cy="3426681"/>
          </a:xfrm>
          <a:solidFill>
            <a:schemeClr val="bg1">
              <a:lumMod val="65000"/>
            </a:schemeClr>
          </a:solidFill>
        </p:grpSpPr>
        <p:sp>
          <p:nvSpPr>
            <p:cNvPr id="140" name="Freeform: Shape 139">
              <a:extLst>
                <a:ext uri="{FF2B5EF4-FFF2-40B4-BE49-F238E27FC236}">
                  <a16:creationId xmlns:a16="http://schemas.microsoft.com/office/drawing/2014/main" id="{69DDAF60-C32E-4017-8DE7-9B311FB46F5C}"/>
                </a:ext>
              </a:extLst>
            </p:cNvPr>
            <p:cNvSpPr/>
            <p:nvPr/>
          </p:nvSpPr>
          <p:spPr>
            <a:xfrm rot="4020000">
              <a:off x="1079371" y="334762"/>
              <a:ext cx="319135" cy="193560"/>
            </a:xfrm>
            <a:custGeom>
              <a:avLst/>
              <a:gdLst>
                <a:gd name="connsiteX0" fmla="*/ 0 w 319136"/>
                <a:gd name="connsiteY0" fmla="*/ 70862 h 193559"/>
                <a:gd name="connsiteX1" fmla="*/ 30078 w 319136"/>
                <a:gd name="connsiteY1" fmla="*/ 0 h 193559"/>
                <a:gd name="connsiteX2" fmla="*/ 319136 w 319136"/>
                <a:gd name="connsiteY2" fmla="*/ 122698 h 193559"/>
                <a:gd name="connsiteX3" fmla="*/ 302307 w 319136"/>
                <a:gd name="connsiteY3" fmla="*/ 157370 h 193559"/>
                <a:gd name="connsiteX4" fmla="*/ 289057 w 319136"/>
                <a:gd name="connsiteY4" fmla="*/ 193559 h 193559"/>
                <a:gd name="connsiteX5" fmla="*/ 0 w 319136"/>
                <a:gd name="connsiteY5" fmla="*/ 70862 h 193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9136" h="193559">
                  <a:moveTo>
                    <a:pt x="0" y="70862"/>
                  </a:moveTo>
                  <a:lnTo>
                    <a:pt x="30078" y="0"/>
                  </a:lnTo>
                  <a:lnTo>
                    <a:pt x="319136" y="122698"/>
                  </a:lnTo>
                  <a:lnTo>
                    <a:pt x="302307" y="157370"/>
                  </a:lnTo>
                  <a:lnTo>
                    <a:pt x="289057" y="193559"/>
                  </a:lnTo>
                  <a:lnTo>
                    <a:pt x="0" y="708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400">
                <a:solidFill>
                  <a:schemeClr val="tx1"/>
                </a:solidFill>
                <a:latin typeface="Mogul Helios" pitchFamily="2" charset="0"/>
                <a:cs typeface="Times New Roman" panose="02020603050405020304" pitchFamily="18" charset="0"/>
              </a:endParaRPr>
            </a:p>
          </p:txBody>
        </p:sp>
        <p:sp>
          <p:nvSpPr>
            <p:cNvPr id="141" name="Freeform: Shape 140">
              <a:extLst>
                <a:ext uri="{FF2B5EF4-FFF2-40B4-BE49-F238E27FC236}">
                  <a16:creationId xmlns:a16="http://schemas.microsoft.com/office/drawing/2014/main" id="{76CEFA0F-1D6B-45EB-80AD-69C7BAC45AE5}"/>
                </a:ext>
              </a:extLst>
            </p:cNvPr>
            <p:cNvSpPr/>
            <p:nvPr/>
          </p:nvSpPr>
          <p:spPr>
            <a:xfrm rot="4020000">
              <a:off x="1683023" y="406123"/>
              <a:ext cx="275730" cy="276389"/>
            </a:xfrm>
            <a:custGeom>
              <a:avLst/>
              <a:gdLst>
                <a:gd name="connsiteX0" fmla="*/ 0 w 275730"/>
                <a:gd name="connsiteY0" fmla="*/ 54433 h 276389"/>
                <a:gd name="connsiteX1" fmla="*/ 54434 w 275730"/>
                <a:gd name="connsiteY1" fmla="*/ 0 h 276389"/>
                <a:gd name="connsiteX2" fmla="*/ 275730 w 275730"/>
                <a:gd name="connsiteY2" fmla="*/ 221296 h 276389"/>
                <a:gd name="connsiteX3" fmla="*/ 263316 w 275730"/>
                <a:gd name="connsiteY3" fmla="*/ 232194 h 276389"/>
                <a:gd name="connsiteX4" fmla="*/ 221956 w 275730"/>
                <a:gd name="connsiteY4" fmla="*/ 276389 h 276389"/>
                <a:gd name="connsiteX5" fmla="*/ 0 w 275730"/>
                <a:gd name="connsiteY5" fmla="*/ 54433 h 27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5730" h="276389">
                  <a:moveTo>
                    <a:pt x="0" y="54433"/>
                  </a:moveTo>
                  <a:lnTo>
                    <a:pt x="54434" y="0"/>
                  </a:lnTo>
                  <a:lnTo>
                    <a:pt x="275730" y="221296"/>
                  </a:lnTo>
                  <a:lnTo>
                    <a:pt x="263316" y="232194"/>
                  </a:lnTo>
                  <a:lnTo>
                    <a:pt x="221956" y="276389"/>
                  </a:lnTo>
                  <a:lnTo>
                    <a:pt x="0" y="5443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400">
                <a:solidFill>
                  <a:schemeClr val="tx1"/>
                </a:solidFill>
                <a:latin typeface="Mogul Helios" pitchFamily="2" charset="0"/>
                <a:cs typeface="Times New Roman" panose="02020603050405020304" pitchFamily="18" charset="0"/>
              </a:endParaRPr>
            </a:p>
          </p:txBody>
        </p:sp>
        <p:sp>
          <p:nvSpPr>
            <p:cNvPr id="142" name="Freeform: Shape 141">
              <a:extLst>
                <a:ext uri="{FF2B5EF4-FFF2-40B4-BE49-F238E27FC236}">
                  <a16:creationId xmlns:a16="http://schemas.microsoft.com/office/drawing/2014/main" id="{611898D7-DF7B-4645-AD47-A27BE290C647}"/>
                </a:ext>
              </a:extLst>
            </p:cNvPr>
            <p:cNvSpPr/>
            <p:nvPr/>
          </p:nvSpPr>
          <p:spPr>
            <a:xfrm rot="4020000">
              <a:off x="474927" y="516026"/>
              <a:ext cx="313679" cy="77751"/>
            </a:xfrm>
            <a:custGeom>
              <a:avLst/>
              <a:gdLst>
                <a:gd name="connsiteX0" fmla="*/ 0 w 313679"/>
                <a:gd name="connsiteY0" fmla="*/ 0 h 77751"/>
                <a:gd name="connsiteX1" fmla="*/ 313562 w 313679"/>
                <a:gd name="connsiteY1" fmla="*/ 0 h 77751"/>
                <a:gd name="connsiteX2" fmla="*/ 311717 w 313679"/>
                <a:gd name="connsiteY2" fmla="*/ 36465 h 77751"/>
                <a:gd name="connsiteX3" fmla="*/ 313679 w 313679"/>
                <a:gd name="connsiteY3" fmla="*/ 77751 h 77751"/>
                <a:gd name="connsiteX4" fmla="*/ 0 w 313679"/>
                <a:gd name="connsiteY4" fmla="*/ 77751 h 77751"/>
                <a:gd name="connsiteX5" fmla="*/ 0 w 313679"/>
                <a:gd name="connsiteY5" fmla="*/ 0 h 77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79" h="77751">
                  <a:moveTo>
                    <a:pt x="0" y="0"/>
                  </a:moveTo>
                  <a:lnTo>
                    <a:pt x="313562" y="0"/>
                  </a:lnTo>
                  <a:lnTo>
                    <a:pt x="311717" y="36465"/>
                  </a:lnTo>
                  <a:lnTo>
                    <a:pt x="313679" y="77751"/>
                  </a:lnTo>
                  <a:lnTo>
                    <a:pt x="0" y="77751"/>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400">
                <a:solidFill>
                  <a:schemeClr val="tx1"/>
                </a:solidFill>
                <a:latin typeface="Mogul Helios" pitchFamily="2" charset="0"/>
                <a:cs typeface="Times New Roman" panose="02020603050405020304" pitchFamily="18" charset="0"/>
              </a:endParaRPr>
            </a:p>
          </p:txBody>
        </p:sp>
        <p:sp>
          <p:nvSpPr>
            <p:cNvPr id="143" name="Freeform: Shape 142">
              <a:extLst>
                <a:ext uri="{FF2B5EF4-FFF2-40B4-BE49-F238E27FC236}">
                  <a16:creationId xmlns:a16="http://schemas.microsoft.com/office/drawing/2014/main" id="{FA42F407-BA22-461A-BEED-D7957BA01D58}"/>
                </a:ext>
              </a:extLst>
            </p:cNvPr>
            <p:cNvSpPr/>
            <p:nvPr/>
          </p:nvSpPr>
          <p:spPr>
            <a:xfrm rot="4020000">
              <a:off x="-19874" y="791754"/>
              <a:ext cx="320199" cy="189691"/>
            </a:xfrm>
            <a:custGeom>
              <a:avLst/>
              <a:gdLst>
                <a:gd name="connsiteX0" fmla="*/ 0 w 320199"/>
                <a:gd name="connsiteY0" fmla="*/ 117602 h 189691"/>
                <a:gd name="connsiteX1" fmla="*/ 291074 w 320199"/>
                <a:gd name="connsiteY1" fmla="*/ 0 h 189691"/>
                <a:gd name="connsiteX2" fmla="*/ 303916 w 320199"/>
                <a:gd name="connsiteY2" fmla="*/ 36740 h 189691"/>
                <a:gd name="connsiteX3" fmla="*/ 320199 w 320199"/>
                <a:gd name="connsiteY3" fmla="*/ 72089 h 189691"/>
                <a:gd name="connsiteX4" fmla="*/ 29126 w 320199"/>
                <a:gd name="connsiteY4" fmla="*/ 189691 h 189691"/>
                <a:gd name="connsiteX5" fmla="*/ 0 w 320199"/>
                <a:gd name="connsiteY5" fmla="*/ 117602 h 189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199" h="189691">
                  <a:moveTo>
                    <a:pt x="0" y="117602"/>
                  </a:moveTo>
                  <a:lnTo>
                    <a:pt x="291074" y="0"/>
                  </a:lnTo>
                  <a:lnTo>
                    <a:pt x="303916" y="36740"/>
                  </a:lnTo>
                  <a:lnTo>
                    <a:pt x="320199" y="72089"/>
                  </a:lnTo>
                  <a:lnTo>
                    <a:pt x="29126" y="189691"/>
                  </a:lnTo>
                  <a:lnTo>
                    <a:pt x="0" y="11760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400">
                <a:solidFill>
                  <a:schemeClr val="tx1"/>
                </a:solidFill>
                <a:latin typeface="Mogul Helios" pitchFamily="2" charset="0"/>
                <a:cs typeface="Times New Roman" panose="02020603050405020304" pitchFamily="18" charset="0"/>
              </a:endParaRPr>
            </a:p>
          </p:txBody>
        </p:sp>
        <p:sp>
          <p:nvSpPr>
            <p:cNvPr id="144" name="Freeform: Shape 143">
              <a:extLst>
                <a:ext uri="{FF2B5EF4-FFF2-40B4-BE49-F238E27FC236}">
                  <a16:creationId xmlns:a16="http://schemas.microsoft.com/office/drawing/2014/main" id="{C0C4CA10-563A-40F5-8501-EFA3677D088F}"/>
                </a:ext>
              </a:extLst>
            </p:cNvPr>
            <p:cNvSpPr/>
            <p:nvPr/>
          </p:nvSpPr>
          <p:spPr>
            <a:xfrm rot="4020000">
              <a:off x="2243176" y="726647"/>
              <a:ext cx="188969" cy="319896"/>
            </a:xfrm>
            <a:custGeom>
              <a:avLst/>
              <a:gdLst>
                <a:gd name="connsiteX0" fmla="*/ 0 w 188970"/>
                <a:gd name="connsiteY0" fmla="*/ 28838 h 319895"/>
                <a:gd name="connsiteX1" fmla="*/ 71376 w 188970"/>
                <a:gd name="connsiteY1" fmla="*/ 0 h 319895"/>
                <a:gd name="connsiteX2" fmla="*/ 188970 w 188970"/>
                <a:gd name="connsiteY2" fmla="*/ 291057 h 319895"/>
                <a:gd name="connsiteX3" fmla="*/ 152594 w 188970"/>
                <a:gd name="connsiteY3" fmla="*/ 303772 h 319895"/>
                <a:gd name="connsiteX4" fmla="*/ 117595 w 188970"/>
                <a:gd name="connsiteY4" fmla="*/ 319895 h 319895"/>
                <a:gd name="connsiteX5" fmla="*/ 0 w 188970"/>
                <a:gd name="connsiteY5" fmla="*/ 28838 h 31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970" h="319895">
                  <a:moveTo>
                    <a:pt x="0" y="28838"/>
                  </a:moveTo>
                  <a:lnTo>
                    <a:pt x="71376" y="0"/>
                  </a:lnTo>
                  <a:lnTo>
                    <a:pt x="188970" y="291057"/>
                  </a:lnTo>
                  <a:lnTo>
                    <a:pt x="152594" y="303772"/>
                  </a:lnTo>
                  <a:lnTo>
                    <a:pt x="117595" y="319895"/>
                  </a:lnTo>
                  <a:lnTo>
                    <a:pt x="0" y="2883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400">
                <a:solidFill>
                  <a:schemeClr val="tx1"/>
                </a:solidFill>
                <a:latin typeface="Mogul Helios" pitchFamily="2" charset="0"/>
                <a:cs typeface="Times New Roman" panose="02020603050405020304" pitchFamily="18" charset="0"/>
              </a:endParaRPr>
            </a:p>
          </p:txBody>
        </p:sp>
        <p:sp>
          <p:nvSpPr>
            <p:cNvPr id="145" name="Freeform: Shape 144">
              <a:extLst>
                <a:ext uri="{FF2B5EF4-FFF2-40B4-BE49-F238E27FC236}">
                  <a16:creationId xmlns:a16="http://schemas.microsoft.com/office/drawing/2014/main" id="{BF9A10E3-4784-4EF7-AF08-5160CAE949B1}"/>
                </a:ext>
              </a:extLst>
            </p:cNvPr>
            <p:cNvSpPr/>
            <p:nvPr/>
          </p:nvSpPr>
          <p:spPr>
            <a:xfrm rot="4020000">
              <a:off x="2630870" y="1221307"/>
              <a:ext cx="76980" cy="313662"/>
            </a:xfrm>
            <a:custGeom>
              <a:avLst/>
              <a:gdLst>
                <a:gd name="connsiteX0" fmla="*/ 0 w 76980"/>
                <a:gd name="connsiteY0" fmla="*/ 0 h 313662"/>
                <a:gd name="connsiteX1" fmla="*/ 76980 w 76980"/>
                <a:gd name="connsiteY1" fmla="*/ 0 h 313662"/>
                <a:gd name="connsiteX2" fmla="*/ 76980 w 76980"/>
                <a:gd name="connsiteY2" fmla="*/ 313544 h 313662"/>
                <a:gd name="connsiteX3" fmla="*/ 40900 w 76980"/>
                <a:gd name="connsiteY3" fmla="*/ 311718 h 313662"/>
                <a:gd name="connsiteX4" fmla="*/ 0 w 76980"/>
                <a:gd name="connsiteY4" fmla="*/ 313662 h 313662"/>
                <a:gd name="connsiteX5" fmla="*/ 0 w 76980"/>
                <a:gd name="connsiteY5" fmla="*/ 0 h 313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80" h="313662">
                  <a:moveTo>
                    <a:pt x="0" y="0"/>
                  </a:moveTo>
                  <a:lnTo>
                    <a:pt x="76980" y="0"/>
                  </a:lnTo>
                  <a:lnTo>
                    <a:pt x="76980" y="313544"/>
                  </a:lnTo>
                  <a:lnTo>
                    <a:pt x="40900" y="311718"/>
                  </a:lnTo>
                  <a:lnTo>
                    <a:pt x="0" y="31366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400">
                <a:solidFill>
                  <a:schemeClr val="tx1"/>
                </a:solidFill>
                <a:latin typeface="Mogul Helios" pitchFamily="2" charset="0"/>
                <a:cs typeface="Times New Roman" panose="02020603050405020304" pitchFamily="18" charset="0"/>
              </a:endParaRPr>
            </a:p>
          </p:txBody>
        </p:sp>
        <p:sp>
          <p:nvSpPr>
            <p:cNvPr id="146" name="Freeform: Shape 145">
              <a:extLst>
                <a:ext uri="{FF2B5EF4-FFF2-40B4-BE49-F238E27FC236}">
                  <a16:creationId xmlns:a16="http://schemas.microsoft.com/office/drawing/2014/main" id="{BA3AA00A-B202-4EE0-92CB-F76D612FC74B}"/>
                </a:ext>
              </a:extLst>
            </p:cNvPr>
            <p:cNvSpPr/>
            <p:nvPr/>
          </p:nvSpPr>
          <p:spPr>
            <a:xfrm rot="4020000">
              <a:off x="-340518" y="1265220"/>
              <a:ext cx="276942" cy="276292"/>
            </a:xfrm>
            <a:custGeom>
              <a:avLst/>
              <a:gdLst>
                <a:gd name="connsiteX0" fmla="*/ 0 w 276942"/>
                <a:gd name="connsiteY0" fmla="*/ 221314 h 276292"/>
                <a:gd name="connsiteX1" fmla="*/ 221314 w 276942"/>
                <a:gd name="connsiteY1" fmla="*/ 0 h 276292"/>
                <a:gd name="connsiteX2" fmla="*/ 232466 w 276942"/>
                <a:gd name="connsiteY2" fmla="*/ 12704 h 276292"/>
                <a:gd name="connsiteX3" fmla="*/ 276942 w 276942"/>
                <a:gd name="connsiteY3" fmla="*/ 54328 h 276292"/>
                <a:gd name="connsiteX4" fmla="*/ 54979 w 276942"/>
                <a:gd name="connsiteY4" fmla="*/ 276292 h 276292"/>
                <a:gd name="connsiteX5" fmla="*/ 0 w 276942"/>
                <a:gd name="connsiteY5" fmla="*/ 221314 h 27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942" h="276292">
                  <a:moveTo>
                    <a:pt x="0" y="221314"/>
                  </a:moveTo>
                  <a:lnTo>
                    <a:pt x="221314" y="0"/>
                  </a:lnTo>
                  <a:lnTo>
                    <a:pt x="232466" y="12704"/>
                  </a:lnTo>
                  <a:lnTo>
                    <a:pt x="276942" y="54328"/>
                  </a:lnTo>
                  <a:lnTo>
                    <a:pt x="54979" y="276292"/>
                  </a:lnTo>
                  <a:lnTo>
                    <a:pt x="0" y="2213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400">
                <a:solidFill>
                  <a:schemeClr val="tx1"/>
                </a:solidFill>
                <a:latin typeface="Mogul Helios" pitchFamily="2" charset="0"/>
                <a:cs typeface="Times New Roman" panose="02020603050405020304" pitchFamily="18" charset="0"/>
              </a:endParaRPr>
            </a:p>
          </p:txBody>
        </p:sp>
        <p:sp>
          <p:nvSpPr>
            <p:cNvPr id="147" name="Freeform: Shape 146">
              <a:extLst>
                <a:ext uri="{FF2B5EF4-FFF2-40B4-BE49-F238E27FC236}">
                  <a16:creationId xmlns:a16="http://schemas.microsoft.com/office/drawing/2014/main" id="{08FFC136-4F5D-4042-A423-4426A8527244}"/>
                </a:ext>
              </a:extLst>
            </p:cNvPr>
            <p:cNvSpPr/>
            <p:nvPr/>
          </p:nvSpPr>
          <p:spPr>
            <a:xfrm rot="4020000">
              <a:off x="-411961" y="1825587"/>
              <a:ext cx="194275" cy="319455"/>
            </a:xfrm>
            <a:custGeom>
              <a:avLst/>
              <a:gdLst>
                <a:gd name="connsiteX0" fmla="*/ 0 w 194275"/>
                <a:gd name="connsiteY0" fmla="*/ 289075 h 319455"/>
                <a:gd name="connsiteX1" fmla="*/ 122705 w 194275"/>
                <a:gd name="connsiteY1" fmla="*/ 0 h 319455"/>
                <a:gd name="connsiteX2" fmla="*/ 157723 w 194275"/>
                <a:gd name="connsiteY2" fmla="*/ 16996 h 319455"/>
                <a:gd name="connsiteX3" fmla="*/ 194275 w 194275"/>
                <a:gd name="connsiteY3" fmla="*/ 30380 h 319455"/>
                <a:gd name="connsiteX4" fmla="*/ 71570 w 194275"/>
                <a:gd name="connsiteY4" fmla="*/ 319455 h 319455"/>
                <a:gd name="connsiteX5" fmla="*/ 0 w 194275"/>
                <a:gd name="connsiteY5" fmla="*/ 289075 h 319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275" h="319455">
                  <a:moveTo>
                    <a:pt x="0" y="289075"/>
                  </a:moveTo>
                  <a:lnTo>
                    <a:pt x="122705" y="0"/>
                  </a:lnTo>
                  <a:lnTo>
                    <a:pt x="157723" y="16996"/>
                  </a:lnTo>
                  <a:lnTo>
                    <a:pt x="194275" y="30380"/>
                  </a:lnTo>
                  <a:lnTo>
                    <a:pt x="71570" y="319455"/>
                  </a:lnTo>
                  <a:lnTo>
                    <a:pt x="0" y="28907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400">
                <a:solidFill>
                  <a:schemeClr val="tx1"/>
                </a:solidFill>
                <a:latin typeface="Mogul Helios" pitchFamily="2" charset="0"/>
                <a:cs typeface="Times New Roman" panose="02020603050405020304" pitchFamily="18" charset="0"/>
              </a:endParaRPr>
            </a:p>
          </p:txBody>
        </p:sp>
        <p:sp>
          <p:nvSpPr>
            <p:cNvPr id="148" name="Freeform: Shape 147">
              <a:extLst>
                <a:ext uri="{FF2B5EF4-FFF2-40B4-BE49-F238E27FC236}">
                  <a16:creationId xmlns:a16="http://schemas.microsoft.com/office/drawing/2014/main" id="{CCD1D3B8-923D-471A-ACCB-8E54877AEFF3}"/>
                </a:ext>
              </a:extLst>
            </p:cNvPr>
            <p:cNvSpPr/>
            <p:nvPr/>
          </p:nvSpPr>
          <p:spPr>
            <a:xfrm rot="4020000">
              <a:off x="2695565" y="1825585"/>
              <a:ext cx="194276" cy="319456"/>
            </a:xfrm>
            <a:custGeom>
              <a:avLst/>
              <a:gdLst>
                <a:gd name="connsiteX0" fmla="*/ 0 w 194276"/>
                <a:gd name="connsiteY0" fmla="*/ 289076 h 319456"/>
                <a:gd name="connsiteX1" fmla="*/ 122706 w 194276"/>
                <a:gd name="connsiteY1" fmla="*/ 0 h 319456"/>
                <a:gd name="connsiteX2" fmla="*/ 194276 w 194276"/>
                <a:gd name="connsiteY2" fmla="*/ 30380 h 319456"/>
                <a:gd name="connsiteX3" fmla="*/ 71570 w 194276"/>
                <a:gd name="connsiteY3" fmla="*/ 319456 h 319456"/>
                <a:gd name="connsiteX4" fmla="*/ 36552 w 194276"/>
                <a:gd name="connsiteY4" fmla="*/ 302459 h 319456"/>
                <a:gd name="connsiteX5" fmla="*/ 0 w 194276"/>
                <a:gd name="connsiteY5" fmla="*/ 289076 h 31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276" h="319456">
                  <a:moveTo>
                    <a:pt x="0" y="289076"/>
                  </a:moveTo>
                  <a:lnTo>
                    <a:pt x="122706" y="0"/>
                  </a:lnTo>
                  <a:lnTo>
                    <a:pt x="194276" y="30380"/>
                  </a:lnTo>
                  <a:lnTo>
                    <a:pt x="71570" y="319456"/>
                  </a:lnTo>
                  <a:lnTo>
                    <a:pt x="36552" y="302459"/>
                  </a:lnTo>
                  <a:lnTo>
                    <a:pt x="0" y="28907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400">
                <a:solidFill>
                  <a:schemeClr val="tx1"/>
                </a:solidFill>
                <a:latin typeface="Mogul Helios" pitchFamily="2" charset="0"/>
                <a:cs typeface="Times New Roman" panose="02020603050405020304" pitchFamily="18" charset="0"/>
              </a:endParaRPr>
            </a:p>
          </p:txBody>
        </p:sp>
        <p:sp>
          <p:nvSpPr>
            <p:cNvPr id="149" name="Freeform: Shape 148">
              <a:extLst>
                <a:ext uri="{FF2B5EF4-FFF2-40B4-BE49-F238E27FC236}">
                  <a16:creationId xmlns:a16="http://schemas.microsoft.com/office/drawing/2014/main" id="{0895E298-6A4F-47A0-9D9F-35A4A77C811A}"/>
                </a:ext>
              </a:extLst>
            </p:cNvPr>
            <p:cNvSpPr/>
            <p:nvPr/>
          </p:nvSpPr>
          <p:spPr>
            <a:xfrm rot="4020000">
              <a:off x="2541455" y="2429115"/>
              <a:ext cx="276943" cy="276294"/>
            </a:xfrm>
            <a:custGeom>
              <a:avLst/>
              <a:gdLst>
                <a:gd name="connsiteX0" fmla="*/ 0 w 276943"/>
                <a:gd name="connsiteY0" fmla="*/ 221966 h 276294"/>
                <a:gd name="connsiteX1" fmla="*/ 221966 w 276943"/>
                <a:gd name="connsiteY1" fmla="*/ 0 h 276294"/>
                <a:gd name="connsiteX2" fmla="*/ 276943 w 276943"/>
                <a:gd name="connsiteY2" fmla="*/ 54978 h 276294"/>
                <a:gd name="connsiteX3" fmla="*/ 55628 w 276943"/>
                <a:gd name="connsiteY3" fmla="*/ 276294 h 276294"/>
                <a:gd name="connsiteX4" fmla="*/ 44476 w 276943"/>
                <a:gd name="connsiteY4" fmla="*/ 263590 h 276294"/>
                <a:gd name="connsiteX5" fmla="*/ 0 w 276943"/>
                <a:gd name="connsiteY5" fmla="*/ 221966 h 27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943" h="276294">
                  <a:moveTo>
                    <a:pt x="0" y="221966"/>
                  </a:moveTo>
                  <a:lnTo>
                    <a:pt x="221966" y="0"/>
                  </a:lnTo>
                  <a:lnTo>
                    <a:pt x="276943" y="54978"/>
                  </a:lnTo>
                  <a:lnTo>
                    <a:pt x="55628" y="276294"/>
                  </a:lnTo>
                  <a:lnTo>
                    <a:pt x="44476" y="263590"/>
                  </a:lnTo>
                  <a:lnTo>
                    <a:pt x="0" y="22196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400">
                <a:solidFill>
                  <a:schemeClr val="tx1"/>
                </a:solidFill>
                <a:latin typeface="Mogul Helios" pitchFamily="2" charset="0"/>
                <a:cs typeface="Times New Roman" panose="02020603050405020304" pitchFamily="18" charset="0"/>
              </a:endParaRPr>
            </a:p>
          </p:txBody>
        </p:sp>
        <p:sp>
          <p:nvSpPr>
            <p:cNvPr id="150" name="Freeform: Shape 149">
              <a:extLst>
                <a:ext uri="{FF2B5EF4-FFF2-40B4-BE49-F238E27FC236}">
                  <a16:creationId xmlns:a16="http://schemas.microsoft.com/office/drawing/2014/main" id="{8517E097-0BC7-4910-A2B4-0A5B616821A8}"/>
                </a:ext>
              </a:extLst>
            </p:cNvPr>
            <p:cNvSpPr/>
            <p:nvPr/>
          </p:nvSpPr>
          <p:spPr>
            <a:xfrm rot="4020000">
              <a:off x="-229973" y="2435662"/>
              <a:ext cx="76982" cy="313661"/>
            </a:xfrm>
            <a:custGeom>
              <a:avLst/>
              <a:gdLst>
                <a:gd name="connsiteX0" fmla="*/ 0 w 76982"/>
                <a:gd name="connsiteY0" fmla="*/ 118 h 313661"/>
                <a:gd name="connsiteX1" fmla="*/ 36080 w 76982"/>
                <a:gd name="connsiteY1" fmla="*/ 1944 h 313661"/>
                <a:gd name="connsiteX2" fmla="*/ 76982 w 76982"/>
                <a:gd name="connsiteY2" fmla="*/ 0 h 313661"/>
                <a:gd name="connsiteX3" fmla="*/ 76982 w 76982"/>
                <a:gd name="connsiteY3" fmla="*/ 313661 h 313661"/>
                <a:gd name="connsiteX4" fmla="*/ 0 w 76982"/>
                <a:gd name="connsiteY4" fmla="*/ 313661 h 313661"/>
                <a:gd name="connsiteX5" fmla="*/ 0 w 76982"/>
                <a:gd name="connsiteY5" fmla="*/ 118 h 31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82" h="313661">
                  <a:moveTo>
                    <a:pt x="0" y="118"/>
                  </a:moveTo>
                  <a:lnTo>
                    <a:pt x="36080" y="1944"/>
                  </a:lnTo>
                  <a:lnTo>
                    <a:pt x="76982" y="0"/>
                  </a:lnTo>
                  <a:lnTo>
                    <a:pt x="76982" y="313661"/>
                  </a:lnTo>
                  <a:lnTo>
                    <a:pt x="0" y="313661"/>
                  </a:lnTo>
                  <a:lnTo>
                    <a:pt x="0" y="1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400">
                <a:solidFill>
                  <a:schemeClr val="tx1"/>
                </a:solidFill>
                <a:latin typeface="Mogul Helios" pitchFamily="2" charset="0"/>
                <a:cs typeface="Times New Roman" panose="02020603050405020304" pitchFamily="18" charset="0"/>
              </a:endParaRPr>
            </a:p>
          </p:txBody>
        </p:sp>
        <p:sp>
          <p:nvSpPr>
            <p:cNvPr id="151" name="Freeform: Shape 150">
              <a:extLst>
                <a:ext uri="{FF2B5EF4-FFF2-40B4-BE49-F238E27FC236}">
                  <a16:creationId xmlns:a16="http://schemas.microsoft.com/office/drawing/2014/main" id="{41A0781E-39AC-4A6B-81E4-853F9C778CC7}"/>
                </a:ext>
              </a:extLst>
            </p:cNvPr>
            <p:cNvSpPr/>
            <p:nvPr/>
          </p:nvSpPr>
          <p:spPr>
            <a:xfrm rot="4020000">
              <a:off x="2177554" y="2989182"/>
              <a:ext cx="320200" cy="189691"/>
            </a:xfrm>
            <a:custGeom>
              <a:avLst/>
              <a:gdLst>
                <a:gd name="connsiteX0" fmla="*/ 0 w 320200"/>
                <a:gd name="connsiteY0" fmla="*/ 117602 h 189691"/>
                <a:gd name="connsiteX1" fmla="*/ 291074 w 320200"/>
                <a:gd name="connsiteY1" fmla="*/ 0 h 189691"/>
                <a:gd name="connsiteX2" fmla="*/ 320200 w 320200"/>
                <a:gd name="connsiteY2" fmla="*/ 72089 h 189691"/>
                <a:gd name="connsiteX3" fmla="*/ 29126 w 320200"/>
                <a:gd name="connsiteY3" fmla="*/ 189691 h 189691"/>
                <a:gd name="connsiteX4" fmla="*/ 16284 w 320200"/>
                <a:gd name="connsiteY4" fmla="*/ 152951 h 189691"/>
                <a:gd name="connsiteX5" fmla="*/ 0 w 320200"/>
                <a:gd name="connsiteY5" fmla="*/ 117602 h 189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200" h="189691">
                  <a:moveTo>
                    <a:pt x="0" y="117602"/>
                  </a:moveTo>
                  <a:lnTo>
                    <a:pt x="291074" y="0"/>
                  </a:lnTo>
                  <a:lnTo>
                    <a:pt x="320200" y="72089"/>
                  </a:lnTo>
                  <a:lnTo>
                    <a:pt x="29126" y="189691"/>
                  </a:lnTo>
                  <a:lnTo>
                    <a:pt x="16284" y="152951"/>
                  </a:lnTo>
                  <a:lnTo>
                    <a:pt x="0" y="11760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400">
                <a:solidFill>
                  <a:schemeClr val="tx1"/>
                </a:solidFill>
                <a:latin typeface="Mogul Helios" pitchFamily="2" charset="0"/>
                <a:cs typeface="Times New Roman" panose="02020603050405020304" pitchFamily="18" charset="0"/>
              </a:endParaRPr>
            </a:p>
          </p:txBody>
        </p:sp>
        <p:sp>
          <p:nvSpPr>
            <p:cNvPr id="152" name="Freeform: Shape 151">
              <a:extLst>
                <a:ext uri="{FF2B5EF4-FFF2-40B4-BE49-F238E27FC236}">
                  <a16:creationId xmlns:a16="http://schemas.microsoft.com/office/drawing/2014/main" id="{13E18360-532E-4B27-A459-1D7B1F557F4E}"/>
                </a:ext>
              </a:extLst>
            </p:cNvPr>
            <p:cNvSpPr/>
            <p:nvPr/>
          </p:nvSpPr>
          <p:spPr>
            <a:xfrm rot="4020000">
              <a:off x="45735" y="2924087"/>
              <a:ext cx="188970" cy="319895"/>
            </a:xfrm>
            <a:custGeom>
              <a:avLst/>
              <a:gdLst>
                <a:gd name="connsiteX0" fmla="*/ 0 w 188970"/>
                <a:gd name="connsiteY0" fmla="*/ 28838 h 319895"/>
                <a:gd name="connsiteX1" fmla="*/ 36376 w 188970"/>
                <a:gd name="connsiteY1" fmla="*/ 16123 h 319895"/>
                <a:gd name="connsiteX2" fmla="*/ 71375 w 188970"/>
                <a:gd name="connsiteY2" fmla="*/ 0 h 319895"/>
                <a:gd name="connsiteX3" fmla="*/ 188970 w 188970"/>
                <a:gd name="connsiteY3" fmla="*/ 291057 h 319895"/>
                <a:gd name="connsiteX4" fmla="*/ 117594 w 188970"/>
                <a:gd name="connsiteY4" fmla="*/ 319895 h 319895"/>
                <a:gd name="connsiteX5" fmla="*/ 0 w 188970"/>
                <a:gd name="connsiteY5" fmla="*/ 28838 h 31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970" h="319895">
                  <a:moveTo>
                    <a:pt x="0" y="28838"/>
                  </a:moveTo>
                  <a:lnTo>
                    <a:pt x="36376" y="16123"/>
                  </a:lnTo>
                  <a:lnTo>
                    <a:pt x="71375" y="0"/>
                  </a:lnTo>
                  <a:lnTo>
                    <a:pt x="188970" y="291057"/>
                  </a:lnTo>
                  <a:lnTo>
                    <a:pt x="117594" y="319895"/>
                  </a:lnTo>
                  <a:lnTo>
                    <a:pt x="0" y="2883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400">
                <a:solidFill>
                  <a:schemeClr val="tx1"/>
                </a:solidFill>
                <a:latin typeface="Mogul Helios" pitchFamily="2" charset="0"/>
                <a:cs typeface="Times New Roman" panose="02020603050405020304" pitchFamily="18" charset="0"/>
              </a:endParaRPr>
            </a:p>
          </p:txBody>
        </p:sp>
        <p:sp>
          <p:nvSpPr>
            <p:cNvPr id="153" name="Freeform: Shape 152">
              <a:extLst>
                <a:ext uri="{FF2B5EF4-FFF2-40B4-BE49-F238E27FC236}">
                  <a16:creationId xmlns:a16="http://schemas.microsoft.com/office/drawing/2014/main" id="{829CCB4B-D21D-4BB5-8B51-A84652E29483}"/>
                </a:ext>
              </a:extLst>
            </p:cNvPr>
            <p:cNvSpPr/>
            <p:nvPr/>
          </p:nvSpPr>
          <p:spPr>
            <a:xfrm rot="4020000">
              <a:off x="1689273" y="3376851"/>
              <a:ext cx="313681" cy="77751"/>
            </a:xfrm>
            <a:custGeom>
              <a:avLst/>
              <a:gdLst>
                <a:gd name="connsiteX0" fmla="*/ 0 w 313681"/>
                <a:gd name="connsiteY0" fmla="*/ 0 h 77751"/>
                <a:gd name="connsiteX1" fmla="*/ 313681 w 313681"/>
                <a:gd name="connsiteY1" fmla="*/ 0 h 77751"/>
                <a:gd name="connsiteX2" fmla="*/ 313681 w 313681"/>
                <a:gd name="connsiteY2" fmla="*/ 77751 h 77751"/>
                <a:gd name="connsiteX3" fmla="*/ 117 w 313681"/>
                <a:gd name="connsiteY3" fmla="*/ 77751 h 77751"/>
                <a:gd name="connsiteX4" fmla="*/ 1963 w 313681"/>
                <a:gd name="connsiteY4" fmla="*/ 41286 h 77751"/>
                <a:gd name="connsiteX5" fmla="*/ 0 w 313681"/>
                <a:gd name="connsiteY5" fmla="*/ 0 h 77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81" h="77751">
                  <a:moveTo>
                    <a:pt x="0" y="0"/>
                  </a:moveTo>
                  <a:lnTo>
                    <a:pt x="313681" y="0"/>
                  </a:lnTo>
                  <a:lnTo>
                    <a:pt x="313681" y="77751"/>
                  </a:lnTo>
                  <a:lnTo>
                    <a:pt x="117" y="77751"/>
                  </a:lnTo>
                  <a:lnTo>
                    <a:pt x="1963" y="4128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400">
                <a:solidFill>
                  <a:schemeClr val="tx1"/>
                </a:solidFill>
                <a:latin typeface="Mogul Helios" pitchFamily="2" charset="0"/>
                <a:cs typeface="Times New Roman" panose="02020603050405020304" pitchFamily="18" charset="0"/>
              </a:endParaRPr>
            </a:p>
          </p:txBody>
        </p:sp>
        <p:sp>
          <p:nvSpPr>
            <p:cNvPr id="154" name="Freeform: Shape 153">
              <a:extLst>
                <a:ext uri="{FF2B5EF4-FFF2-40B4-BE49-F238E27FC236}">
                  <a16:creationId xmlns:a16="http://schemas.microsoft.com/office/drawing/2014/main" id="{1783764C-F058-47F2-92E7-5F2741E771F3}"/>
                </a:ext>
              </a:extLst>
            </p:cNvPr>
            <p:cNvSpPr/>
            <p:nvPr/>
          </p:nvSpPr>
          <p:spPr>
            <a:xfrm rot="4020000">
              <a:off x="519126" y="3288115"/>
              <a:ext cx="275731" cy="276390"/>
            </a:xfrm>
            <a:custGeom>
              <a:avLst/>
              <a:gdLst>
                <a:gd name="connsiteX0" fmla="*/ 0 w 275731"/>
                <a:gd name="connsiteY0" fmla="*/ 55093 h 276390"/>
                <a:gd name="connsiteX1" fmla="*/ 12414 w 275731"/>
                <a:gd name="connsiteY1" fmla="*/ 44195 h 276390"/>
                <a:gd name="connsiteX2" fmla="*/ 53776 w 275731"/>
                <a:gd name="connsiteY2" fmla="*/ 0 h 276390"/>
                <a:gd name="connsiteX3" fmla="*/ 275731 w 275731"/>
                <a:gd name="connsiteY3" fmla="*/ 221956 h 276390"/>
                <a:gd name="connsiteX4" fmla="*/ 221298 w 275731"/>
                <a:gd name="connsiteY4" fmla="*/ 276390 h 276390"/>
                <a:gd name="connsiteX5" fmla="*/ 0 w 275731"/>
                <a:gd name="connsiteY5" fmla="*/ 55093 h 27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5731" h="276390">
                  <a:moveTo>
                    <a:pt x="0" y="55093"/>
                  </a:moveTo>
                  <a:lnTo>
                    <a:pt x="12414" y="44195"/>
                  </a:lnTo>
                  <a:lnTo>
                    <a:pt x="53776" y="0"/>
                  </a:lnTo>
                  <a:lnTo>
                    <a:pt x="275731" y="221956"/>
                  </a:lnTo>
                  <a:lnTo>
                    <a:pt x="221298" y="276390"/>
                  </a:lnTo>
                  <a:lnTo>
                    <a:pt x="0" y="5509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400">
                <a:solidFill>
                  <a:schemeClr val="tx1"/>
                </a:solidFill>
                <a:latin typeface="Mogul Helios" pitchFamily="2" charset="0"/>
                <a:cs typeface="Times New Roman" panose="02020603050405020304" pitchFamily="18" charset="0"/>
              </a:endParaRPr>
            </a:p>
          </p:txBody>
        </p:sp>
        <p:sp>
          <p:nvSpPr>
            <p:cNvPr id="155" name="Freeform: Shape 154">
              <a:extLst>
                <a:ext uri="{FF2B5EF4-FFF2-40B4-BE49-F238E27FC236}">
                  <a16:creationId xmlns:a16="http://schemas.microsoft.com/office/drawing/2014/main" id="{2E2DCEA6-4C88-497F-A970-51FBC011930D}"/>
                </a:ext>
              </a:extLst>
            </p:cNvPr>
            <p:cNvSpPr/>
            <p:nvPr/>
          </p:nvSpPr>
          <p:spPr>
            <a:xfrm rot="4020000">
              <a:off x="1079372" y="3442307"/>
              <a:ext cx="319137" cy="193560"/>
            </a:xfrm>
            <a:custGeom>
              <a:avLst/>
              <a:gdLst>
                <a:gd name="connsiteX0" fmla="*/ 30079 w 319137"/>
                <a:gd name="connsiteY0" fmla="*/ 0 h 193560"/>
                <a:gd name="connsiteX1" fmla="*/ 319137 w 319137"/>
                <a:gd name="connsiteY1" fmla="*/ 122698 h 193560"/>
                <a:gd name="connsiteX2" fmla="*/ 289059 w 319137"/>
                <a:gd name="connsiteY2" fmla="*/ 193560 h 193560"/>
                <a:gd name="connsiteX3" fmla="*/ 0 w 319137"/>
                <a:gd name="connsiteY3" fmla="*/ 70862 h 193560"/>
                <a:gd name="connsiteX4" fmla="*/ 16829 w 319137"/>
                <a:gd name="connsiteY4" fmla="*/ 36191 h 193560"/>
                <a:gd name="connsiteX5" fmla="*/ 30079 w 319137"/>
                <a:gd name="connsiteY5" fmla="*/ 0 h 19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9137" h="193560">
                  <a:moveTo>
                    <a:pt x="30079" y="0"/>
                  </a:moveTo>
                  <a:lnTo>
                    <a:pt x="319137" y="122698"/>
                  </a:lnTo>
                  <a:lnTo>
                    <a:pt x="289059" y="193560"/>
                  </a:lnTo>
                  <a:lnTo>
                    <a:pt x="0" y="70862"/>
                  </a:lnTo>
                  <a:lnTo>
                    <a:pt x="16829" y="36191"/>
                  </a:lnTo>
                  <a:lnTo>
                    <a:pt x="3007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400">
                <a:solidFill>
                  <a:schemeClr val="tx1"/>
                </a:solidFill>
                <a:latin typeface="Mogul Helios" pitchFamily="2" charset="0"/>
                <a:cs typeface="Times New Roman" panose="02020603050405020304" pitchFamily="18" charset="0"/>
              </a:endParaRPr>
            </a:p>
          </p:txBody>
        </p:sp>
      </p:grpSp>
      <p:grpSp>
        <p:nvGrpSpPr>
          <p:cNvPr id="101" name="Group 100">
            <a:extLst>
              <a:ext uri="{FF2B5EF4-FFF2-40B4-BE49-F238E27FC236}">
                <a16:creationId xmlns:a16="http://schemas.microsoft.com/office/drawing/2014/main" id="{B894FB04-3DEF-4EDB-9508-8A02EDCE20B0}"/>
              </a:ext>
            </a:extLst>
          </p:cNvPr>
          <p:cNvGrpSpPr/>
          <p:nvPr/>
        </p:nvGrpSpPr>
        <p:grpSpPr>
          <a:xfrm rot="15267">
            <a:off x="9526756" y="2874640"/>
            <a:ext cx="3894471" cy="3844531"/>
            <a:chOff x="-468980" y="-425974"/>
            <a:chExt cx="4146574" cy="4093397"/>
          </a:xfrm>
          <a:solidFill>
            <a:schemeClr val="bg1">
              <a:lumMod val="65000"/>
            </a:schemeClr>
          </a:solidFill>
        </p:grpSpPr>
        <p:sp>
          <p:nvSpPr>
            <p:cNvPr id="132" name="Freeform: Shape 131">
              <a:extLst>
                <a:ext uri="{FF2B5EF4-FFF2-40B4-BE49-F238E27FC236}">
                  <a16:creationId xmlns:a16="http://schemas.microsoft.com/office/drawing/2014/main" id="{8370A872-E182-4595-B8B1-ADA97FACB374}"/>
                </a:ext>
              </a:extLst>
            </p:cNvPr>
            <p:cNvSpPr/>
            <p:nvPr/>
          </p:nvSpPr>
          <p:spPr>
            <a:xfrm>
              <a:off x="1487345" y="-425974"/>
              <a:ext cx="146321" cy="537476"/>
            </a:xfrm>
            <a:custGeom>
              <a:avLst/>
              <a:gdLst>
                <a:gd name="connsiteX0" fmla="*/ 0 w 146321"/>
                <a:gd name="connsiteY0" fmla="*/ 0 h 537476"/>
                <a:gd name="connsiteX1" fmla="*/ 146321 w 146321"/>
                <a:gd name="connsiteY1" fmla="*/ 0 h 537476"/>
                <a:gd name="connsiteX2" fmla="*/ 146321 w 146321"/>
                <a:gd name="connsiteY2" fmla="*/ 537476 h 537476"/>
                <a:gd name="connsiteX3" fmla="*/ 73161 w 146321"/>
                <a:gd name="connsiteY3" fmla="*/ 533782 h 537476"/>
                <a:gd name="connsiteX4" fmla="*/ 0 w 146321"/>
                <a:gd name="connsiteY4" fmla="*/ 537476 h 537476"/>
                <a:gd name="connsiteX5" fmla="*/ 0 w 146321"/>
                <a:gd name="connsiteY5" fmla="*/ 0 h 53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321" h="537476">
                  <a:moveTo>
                    <a:pt x="0" y="0"/>
                  </a:moveTo>
                  <a:lnTo>
                    <a:pt x="146321" y="0"/>
                  </a:lnTo>
                  <a:lnTo>
                    <a:pt x="146321" y="537476"/>
                  </a:lnTo>
                  <a:lnTo>
                    <a:pt x="73161" y="533782"/>
                  </a:lnTo>
                  <a:lnTo>
                    <a:pt x="0" y="537476"/>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chemeClr val="tx1"/>
                </a:solidFill>
                <a:latin typeface="Mogul Helios" pitchFamily="2" charset="0"/>
                <a:cs typeface="Times New Roman" panose="02020603050405020304" pitchFamily="18" charset="0"/>
              </a:endParaRPr>
            </a:p>
          </p:txBody>
        </p:sp>
        <p:sp>
          <p:nvSpPr>
            <p:cNvPr id="133" name="Freeform: Shape 132">
              <a:extLst>
                <a:ext uri="{FF2B5EF4-FFF2-40B4-BE49-F238E27FC236}">
                  <a16:creationId xmlns:a16="http://schemas.microsoft.com/office/drawing/2014/main" id="{61E42189-8AAD-4EBB-8A12-27FB9678D147}"/>
                </a:ext>
              </a:extLst>
            </p:cNvPr>
            <p:cNvSpPr/>
            <p:nvPr/>
          </p:nvSpPr>
          <p:spPr>
            <a:xfrm rot="636081">
              <a:off x="316728" y="-111589"/>
              <a:ext cx="483376" cy="483376"/>
            </a:xfrm>
            <a:custGeom>
              <a:avLst/>
              <a:gdLst>
                <a:gd name="connsiteX0" fmla="*/ 103465 w 483376"/>
                <a:gd name="connsiteY0" fmla="*/ 0 h 483376"/>
                <a:gd name="connsiteX1" fmla="*/ 483376 w 483376"/>
                <a:gd name="connsiteY1" fmla="*/ 379911 h 483376"/>
                <a:gd name="connsiteX2" fmla="*/ 429174 w 483376"/>
                <a:gd name="connsiteY2" fmla="*/ 429174 h 483376"/>
                <a:gd name="connsiteX3" fmla="*/ 379911 w 483376"/>
                <a:gd name="connsiteY3" fmla="*/ 483376 h 483376"/>
                <a:gd name="connsiteX4" fmla="*/ 0 w 483376"/>
                <a:gd name="connsiteY4" fmla="*/ 103465 h 483376"/>
                <a:gd name="connsiteX5" fmla="*/ 103465 w 483376"/>
                <a:gd name="connsiteY5" fmla="*/ 0 h 48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3376" h="483376">
                  <a:moveTo>
                    <a:pt x="103465" y="0"/>
                  </a:moveTo>
                  <a:lnTo>
                    <a:pt x="483376" y="379911"/>
                  </a:lnTo>
                  <a:lnTo>
                    <a:pt x="429174" y="429174"/>
                  </a:lnTo>
                  <a:lnTo>
                    <a:pt x="379911" y="483376"/>
                  </a:lnTo>
                  <a:lnTo>
                    <a:pt x="0" y="103465"/>
                  </a:lnTo>
                  <a:lnTo>
                    <a:pt x="103465" y="0"/>
                  </a:lnTo>
                  <a:close/>
                </a:path>
              </a:pathLst>
            </a:custGeom>
            <a:solidFill>
              <a:srgbClr val="2857A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chemeClr val="tx1"/>
                </a:solidFill>
                <a:latin typeface="Mogul Helios" pitchFamily="2" charset="0"/>
                <a:cs typeface="Times New Roman" panose="02020603050405020304" pitchFamily="18" charset="0"/>
              </a:endParaRPr>
            </a:p>
          </p:txBody>
        </p:sp>
        <p:sp>
          <p:nvSpPr>
            <p:cNvPr id="134" name="Freeform: Shape 133">
              <a:extLst>
                <a:ext uri="{FF2B5EF4-FFF2-40B4-BE49-F238E27FC236}">
                  <a16:creationId xmlns:a16="http://schemas.microsoft.com/office/drawing/2014/main" id="{E4CE31FC-3D55-439C-A7A5-4EBAE816554D}"/>
                </a:ext>
              </a:extLst>
            </p:cNvPr>
            <p:cNvSpPr/>
            <p:nvPr/>
          </p:nvSpPr>
          <p:spPr>
            <a:xfrm rot="1037151">
              <a:off x="2852544" y="458634"/>
              <a:ext cx="483376" cy="483376"/>
            </a:xfrm>
            <a:custGeom>
              <a:avLst/>
              <a:gdLst>
                <a:gd name="connsiteX0" fmla="*/ 379911 w 483376"/>
                <a:gd name="connsiteY0" fmla="*/ 0 h 483376"/>
                <a:gd name="connsiteX1" fmla="*/ 483376 w 483376"/>
                <a:gd name="connsiteY1" fmla="*/ 103465 h 483376"/>
                <a:gd name="connsiteX2" fmla="*/ 103466 w 483376"/>
                <a:gd name="connsiteY2" fmla="*/ 483376 h 483376"/>
                <a:gd name="connsiteX3" fmla="*/ 54204 w 483376"/>
                <a:gd name="connsiteY3" fmla="*/ 429174 h 483376"/>
                <a:gd name="connsiteX4" fmla="*/ 0 w 483376"/>
                <a:gd name="connsiteY4" fmla="*/ 379911 h 483376"/>
                <a:gd name="connsiteX5" fmla="*/ 379911 w 483376"/>
                <a:gd name="connsiteY5" fmla="*/ 0 h 48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3376" h="483376">
                  <a:moveTo>
                    <a:pt x="379911" y="0"/>
                  </a:moveTo>
                  <a:lnTo>
                    <a:pt x="483376" y="103465"/>
                  </a:lnTo>
                  <a:lnTo>
                    <a:pt x="103466" y="483376"/>
                  </a:lnTo>
                  <a:lnTo>
                    <a:pt x="54204" y="429174"/>
                  </a:lnTo>
                  <a:lnTo>
                    <a:pt x="0" y="379911"/>
                  </a:lnTo>
                  <a:lnTo>
                    <a:pt x="379911" y="0"/>
                  </a:lnTo>
                  <a:close/>
                </a:path>
              </a:pathLst>
            </a:custGeom>
            <a:solidFill>
              <a:srgbClr val="2857A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chemeClr val="tx1"/>
                </a:solidFill>
                <a:latin typeface="Mogul Helios" pitchFamily="2" charset="0"/>
                <a:cs typeface="Times New Roman" panose="02020603050405020304" pitchFamily="18" charset="0"/>
              </a:endParaRPr>
            </a:p>
          </p:txBody>
        </p:sp>
        <p:sp>
          <p:nvSpPr>
            <p:cNvPr id="135" name="Freeform: Shape 134">
              <a:extLst>
                <a:ext uri="{FF2B5EF4-FFF2-40B4-BE49-F238E27FC236}">
                  <a16:creationId xmlns:a16="http://schemas.microsoft.com/office/drawing/2014/main" id="{8BC06122-4398-4C22-A583-2D5595609297}"/>
                </a:ext>
              </a:extLst>
            </p:cNvPr>
            <p:cNvSpPr/>
            <p:nvPr/>
          </p:nvSpPr>
          <p:spPr>
            <a:xfrm rot="21584733">
              <a:off x="-468980" y="1618613"/>
              <a:ext cx="537475" cy="146321"/>
            </a:xfrm>
            <a:custGeom>
              <a:avLst/>
              <a:gdLst>
                <a:gd name="connsiteX0" fmla="*/ 0 w 537475"/>
                <a:gd name="connsiteY0" fmla="*/ 0 h 146321"/>
                <a:gd name="connsiteX1" fmla="*/ 537475 w 537475"/>
                <a:gd name="connsiteY1" fmla="*/ 0 h 146321"/>
                <a:gd name="connsiteX2" fmla="*/ 533781 w 537475"/>
                <a:gd name="connsiteY2" fmla="*/ 73160 h 146321"/>
                <a:gd name="connsiteX3" fmla="*/ 537475 w 537475"/>
                <a:gd name="connsiteY3" fmla="*/ 146321 h 146321"/>
                <a:gd name="connsiteX4" fmla="*/ 0 w 537475"/>
                <a:gd name="connsiteY4" fmla="*/ 146321 h 146321"/>
                <a:gd name="connsiteX5" fmla="*/ 0 w 537475"/>
                <a:gd name="connsiteY5" fmla="*/ 0 h 146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475" h="146321">
                  <a:moveTo>
                    <a:pt x="0" y="0"/>
                  </a:moveTo>
                  <a:lnTo>
                    <a:pt x="537475" y="0"/>
                  </a:lnTo>
                  <a:lnTo>
                    <a:pt x="533781" y="73160"/>
                  </a:lnTo>
                  <a:lnTo>
                    <a:pt x="537475" y="146321"/>
                  </a:lnTo>
                  <a:lnTo>
                    <a:pt x="0" y="146321"/>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chemeClr val="tx1"/>
                </a:solidFill>
                <a:latin typeface="Mogul Helios" pitchFamily="2" charset="0"/>
                <a:cs typeface="Times New Roman" panose="02020603050405020304" pitchFamily="18" charset="0"/>
              </a:endParaRPr>
            </a:p>
          </p:txBody>
        </p:sp>
        <p:sp>
          <p:nvSpPr>
            <p:cNvPr id="136" name="Freeform: Shape 135">
              <a:extLst>
                <a:ext uri="{FF2B5EF4-FFF2-40B4-BE49-F238E27FC236}">
                  <a16:creationId xmlns:a16="http://schemas.microsoft.com/office/drawing/2014/main" id="{776AE90D-4922-4D60-BDD5-4131882A783E}"/>
                </a:ext>
              </a:extLst>
            </p:cNvPr>
            <p:cNvSpPr/>
            <p:nvPr/>
          </p:nvSpPr>
          <p:spPr>
            <a:xfrm rot="21584733">
              <a:off x="3140118" y="1503016"/>
              <a:ext cx="537476" cy="146321"/>
            </a:xfrm>
            <a:custGeom>
              <a:avLst/>
              <a:gdLst>
                <a:gd name="connsiteX0" fmla="*/ 0 w 537476"/>
                <a:gd name="connsiteY0" fmla="*/ 0 h 146321"/>
                <a:gd name="connsiteX1" fmla="*/ 537476 w 537476"/>
                <a:gd name="connsiteY1" fmla="*/ 0 h 146321"/>
                <a:gd name="connsiteX2" fmla="*/ 537476 w 537476"/>
                <a:gd name="connsiteY2" fmla="*/ 146321 h 146321"/>
                <a:gd name="connsiteX3" fmla="*/ 0 w 537476"/>
                <a:gd name="connsiteY3" fmla="*/ 146321 h 146321"/>
                <a:gd name="connsiteX4" fmla="*/ 3694 w 537476"/>
                <a:gd name="connsiteY4" fmla="*/ 73160 h 146321"/>
                <a:gd name="connsiteX5" fmla="*/ 0 w 537476"/>
                <a:gd name="connsiteY5" fmla="*/ 0 h 146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476" h="146321">
                  <a:moveTo>
                    <a:pt x="0" y="0"/>
                  </a:moveTo>
                  <a:lnTo>
                    <a:pt x="537476" y="0"/>
                  </a:lnTo>
                  <a:lnTo>
                    <a:pt x="537476" y="146321"/>
                  </a:lnTo>
                  <a:lnTo>
                    <a:pt x="0" y="146321"/>
                  </a:lnTo>
                  <a:lnTo>
                    <a:pt x="3694" y="7316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chemeClr val="tx1"/>
                </a:solidFill>
                <a:latin typeface="Mogul Helios" pitchFamily="2" charset="0"/>
                <a:cs typeface="Times New Roman" panose="02020603050405020304" pitchFamily="18" charset="0"/>
              </a:endParaRPr>
            </a:p>
          </p:txBody>
        </p:sp>
        <p:sp>
          <p:nvSpPr>
            <p:cNvPr id="137" name="Freeform: Shape 136">
              <a:extLst>
                <a:ext uri="{FF2B5EF4-FFF2-40B4-BE49-F238E27FC236}">
                  <a16:creationId xmlns:a16="http://schemas.microsoft.com/office/drawing/2014/main" id="{83C5DC37-421C-4705-A357-253275DADA84}"/>
                </a:ext>
              </a:extLst>
            </p:cNvPr>
            <p:cNvSpPr/>
            <p:nvPr/>
          </p:nvSpPr>
          <p:spPr>
            <a:xfrm rot="20659069">
              <a:off x="536454" y="2957389"/>
              <a:ext cx="483376" cy="483376"/>
            </a:xfrm>
            <a:custGeom>
              <a:avLst/>
              <a:gdLst>
                <a:gd name="connsiteX0" fmla="*/ 379911 w 483376"/>
                <a:gd name="connsiteY0" fmla="*/ 0 h 483376"/>
                <a:gd name="connsiteX1" fmla="*/ 429174 w 483376"/>
                <a:gd name="connsiteY1" fmla="*/ 54204 h 483376"/>
                <a:gd name="connsiteX2" fmla="*/ 483376 w 483376"/>
                <a:gd name="connsiteY2" fmla="*/ 103466 h 483376"/>
                <a:gd name="connsiteX3" fmla="*/ 103465 w 483376"/>
                <a:gd name="connsiteY3" fmla="*/ 483376 h 483376"/>
                <a:gd name="connsiteX4" fmla="*/ 0 w 483376"/>
                <a:gd name="connsiteY4" fmla="*/ 379911 h 483376"/>
                <a:gd name="connsiteX5" fmla="*/ 379911 w 483376"/>
                <a:gd name="connsiteY5" fmla="*/ 0 h 48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3376" h="483376">
                  <a:moveTo>
                    <a:pt x="379911" y="0"/>
                  </a:moveTo>
                  <a:lnTo>
                    <a:pt x="429174" y="54204"/>
                  </a:lnTo>
                  <a:lnTo>
                    <a:pt x="483376" y="103466"/>
                  </a:lnTo>
                  <a:lnTo>
                    <a:pt x="103465" y="483376"/>
                  </a:lnTo>
                  <a:lnTo>
                    <a:pt x="0" y="379911"/>
                  </a:lnTo>
                  <a:lnTo>
                    <a:pt x="379911" y="0"/>
                  </a:lnTo>
                  <a:close/>
                </a:path>
              </a:pathLst>
            </a:custGeom>
            <a:solidFill>
              <a:srgbClr val="2857A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chemeClr val="tx1"/>
                </a:solidFill>
                <a:latin typeface="Mogul Helios" pitchFamily="2" charset="0"/>
                <a:cs typeface="Times New Roman" panose="02020603050405020304" pitchFamily="18" charset="0"/>
              </a:endParaRPr>
            </a:p>
          </p:txBody>
        </p:sp>
        <p:sp>
          <p:nvSpPr>
            <p:cNvPr id="138" name="Freeform: Shape 137">
              <a:extLst>
                <a:ext uri="{FF2B5EF4-FFF2-40B4-BE49-F238E27FC236}">
                  <a16:creationId xmlns:a16="http://schemas.microsoft.com/office/drawing/2014/main" id="{6C015D92-7CF1-4B20-A854-0CA8A3E81E53}"/>
                </a:ext>
              </a:extLst>
            </p:cNvPr>
            <p:cNvSpPr/>
            <p:nvPr/>
          </p:nvSpPr>
          <p:spPr>
            <a:xfrm rot="20307475">
              <a:off x="2930291" y="2232505"/>
              <a:ext cx="483375" cy="483375"/>
            </a:xfrm>
            <a:custGeom>
              <a:avLst/>
              <a:gdLst>
                <a:gd name="connsiteX0" fmla="*/ 103465 w 483375"/>
                <a:gd name="connsiteY0" fmla="*/ 0 h 483375"/>
                <a:gd name="connsiteX1" fmla="*/ 483375 w 483375"/>
                <a:gd name="connsiteY1" fmla="*/ 379910 h 483375"/>
                <a:gd name="connsiteX2" fmla="*/ 379910 w 483375"/>
                <a:gd name="connsiteY2" fmla="*/ 483375 h 483375"/>
                <a:gd name="connsiteX3" fmla="*/ 0 w 483375"/>
                <a:gd name="connsiteY3" fmla="*/ 103465 h 483375"/>
                <a:gd name="connsiteX4" fmla="*/ 54203 w 483375"/>
                <a:gd name="connsiteY4" fmla="*/ 54203 h 483375"/>
                <a:gd name="connsiteX5" fmla="*/ 103465 w 483375"/>
                <a:gd name="connsiteY5" fmla="*/ 0 h 48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3375" h="483375">
                  <a:moveTo>
                    <a:pt x="103465" y="0"/>
                  </a:moveTo>
                  <a:lnTo>
                    <a:pt x="483375" y="379910"/>
                  </a:lnTo>
                  <a:lnTo>
                    <a:pt x="379910" y="483375"/>
                  </a:lnTo>
                  <a:lnTo>
                    <a:pt x="0" y="103465"/>
                  </a:lnTo>
                  <a:lnTo>
                    <a:pt x="54203" y="54203"/>
                  </a:lnTo>
                  <a:lnTo>
                    <a:pt x="103465" y="0"/>
                  </a:lnTo>
                  <a:close/>
                </a:path>
              </a:pathLst>
            </a:custGeom>
            <a:solidFill>
              <a:srgbClr val="2857A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chemeClr val="tx1"/>
                </a:solidFill>
                <a:latin typeface="Mogul Helios" pitchFamily="2" charset="0"/>
                <a:cs typeface="Times New Roman" panose="02020603050405020304" pitchFamily="18" charset="0"/>
              </a:endParaRPr>
            </a:p>
          </p:txBody>
        </p:sp>
        <p:sp>
          <p:nvSpPr>
            <p:cNvPr id="139" name="Freeform: Shape 138">
              <a:extLst>
                <a:ext uri="{FF2B5EF4-FFF2-40B4-BE49-F238E27FC236}">
                  <a16:creationId xmlns:a16="http://schemas.microsoft.com/office/drawing/2014/main" id="{D2AB7FF8-1793-432F-ADC0-D53B732C639E}"/>
                </a:ext>
              </a:extLst>
            </p:cNvPr>
            <p:cNvSpPr/>
            <p:nvPr/>
          </p:nvSpPr>
          <p:spPr>
            <a:xfrm>
              <a:off x="1602951" y="3129948"/>
              <a:ext cx="146321" cy="537475"/>
            </a:xfrm>
            <a:custGeom>
              <a:avLst/>
              <a:gdLst>
                <a:gd name="connsiteX0" fmla="*/ 0 w 146321"/>
                <a:gd name="connsiteY0" fmla="*/ 0 h 537475"/>
                <a:gd name="connsiteX1" fmla="*/ 73161 w 146321"/>
                <a:gd name="connsiteY1" fmla="*/ 3694 h 537475"/>
                <a:gd name="connsiteX2" fmla="*/ 146321 w 146321"/>
                <a:gd name="connsiteY2" fmla="*/ 0 h 537475"/>
                <a:gd name="connsiteX3" fmla="*/ 146321 w 146321"/>
                <a:gd name="connsiteY3" fmla="*/ 537475 h 537475"/>
                <a:gd name="connsiteX4" fmla="*/ 0 w 146321"/>
                <a:gd name="connsiteY4" fmla="*/ 537475 h 537475"/>
                <a:gd name="connsiteX5" fmla="*/ 0 w 146321"/>
                <a:gd name="connsiteY5" fmla="*/ 0 h 53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321" h="537475">
                  <a:moveTo>
                    <a:pt x="0" y="0"/>
                  </a:moveTo>
                  <a:lnTo>
                    <a:pt x="73161" y="3694"/>
                  </a:lnTo>
                  <a:lnTo>
                    <a:pt x="146321" y="0"/>
                  </a:lnTo>
                  <a:lnTo>
                    <a:pt x="146321" y="537475"/>
                  </a:lnTo>
                  <a:lnTo>
                    <a:pt x="0" y="537475"/>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chemeClr val="tx1"/>
                </a:solidFill>
                <a:latin typeface="Mogul Helios" pitchFamily="2" charset="0"/>
                <a:cs typeface="Times New Roman" panose="02020603050405020304" pitchFamily="18" charset="0"/>
              </a:endParaRPr>
            </a:p>
          </p:txBody>
        </p:sp>
      </p:grpSp>
      <p:sp>
        <p:nvSpPr>
          <p:cNvPr id="102" name="Oval 101">
            <a:extLst>
              <a:ext uri="{FF2B5EF4-FFF2-40B4-BE49-F238E27FC236}">
                <a16:creationId xmlns:a16="http://schemas.microsoft.com/office/drawing/2014/main" id="{BE262235-1A2B-45E4-8A08-0AAC96712F4B}"/>
              </a:ext>
            </a:extLst>
          </p:cNvPr>
          <p:cNvSpPr/>
          <p:nvPr/>
        </p:nvSpPr>
        <p:spPr>
          <a:xfrm rot="1185564">
            <a:off x="9272040" y="2604030"/>
            <a:ext cx="4423053" cy="4423052"/>
          </a:xfrm>
          <a:prstGeom prst="ellipse">
            <a:avLst/>
          </a:prstGeom>
          <a:noFill/>
          <a:ln w="190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chemeClr val="tx1"/>
              </a:solidFill>
              <a:latin typeface="Mogul Helios" pitchFamily="2" charset="0"/>
              <a:cs typeface="Times New Roman" panose="02020603050405020304" pitchFamily="18" charset="0"/>
            </a:endParaRPr>
          </a:p>
        </p:txBody>
      </p:sp>
      <p:sp>
        <p:nvSpPr>
          <p:cNvPr id="103" name="Oval 102">
            <a:extLst>
              <a:ext uri="{FF2B5EF4-FFF2-40B4-BE49-F238E27FC236}">
                <a16:creationId xmlns:a16="http://schemas.microsoft.com/office/drawing/2014/main" id="{C7D3E3D4-F932-4C8C-B796-666AA0373FF7}"/>
              </a:ext>
            </a:extLst>
          </p:cNvPr>
          <p:cNvSpPr/>
          <p:nvPr/>
        </p:nvSpPr>
        <p:spPr>
          <a:xfrm flipH="1">
            <a:off x="10135099" y="2870409"/>
            <a:ext cx="213671" cy="213671"/>
          </a:xfrm>
          <a:prstGeom prst="ellips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chemeClr val="tx1"/>
              </a:solidFill>
              <a:latin typeface="Mogul Helios" pitchFamily="2" charset="0"/>
              <a:cs typeface="Times New Roman" panose="02020603050405020304" pitchFamily="18" charset="0"/>
            </a:endParaRPr>
          </a:p>
        </p:txBody>
      </p:sp>
      <p:sp>
        <p:nvSpPr>
          <p:cNvPr id="104" name="Oval 103">
            <a:extLst>
              <a:ext uri="{FF2B5EF4-FFF2-40B4-BE49-F238E27FC236}">
                <a16:creationId xmlns:a16="http://schemas.microsoft.com/office/drawing/2014/main" id="{A9C0D7E3-4825-4BFE-8CBF-911F8FE8C9AD}"/>
              </a:ext>
            </a:extLst>
          </p:cNvPr>
          <p:cNvSpPr/>
          <p:nvPr/>
        </p:nvSpPr>
        <p:spPr>
          <a:xfrm flipH="1">
            <a:off x="11349322" y="2476592"/>
            <a:ext cx="213671" cy="213671"/>
          </a:xfrm>
          <a:prstGeom prst="ellips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chemeClr val="tx1"/>
              </a:solidFill>
              <a:latin typeface="Mogul Helios" pitchFamily="2" charset="0"/>
              <a:cs typeface="Times New Roman" panose="02020603050405020304" pitchFamily="18" charset="0"/>
            </a:endParaRPr>
          </a:p>
        </p:txBody>
      </p:sp>
      <p:sp>
        <p:nvSpPr>
          <p:cNvPr id="105" name="Oval 104">
            <a:extLst>
              <a:ext uri="{FF2B5EF4-FFF2-40B4-BE49-F238E27FC236}">
                <a16:creationId xmlns:a16="http://schemas.microsoft.com/office/drawing/2014/main" id="{512DFFDA-DEBA-405A-A18E-F74074903DA9}"/>
              </a:ext>
            </a:extLst>
          </p:cNvPr>
          <p:cNvSpPr/>
          <p:nvPr/>
        </p:nvSpPr>
        <p:spPr>
          <a:xfrm flipH="1">
            <a:off x="13291717" y="3594264"/>
            <a:ext cx="213671" cy="213671"/>
          </a:xfrm>
          <a:prstGeom prst="ellips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chemeClr val="tx1"/>
              </a:solidFill>
              <a:latin typeface="Mogul Helios" pitchFamily="2" charset="0"/>
              <a:cs typeface="Times New Roman" panose="02020603050405020304" pitchFamily="18" charset="0"/>
            </a:endParaRPr>
          </a:p>
        </p:txBody>
      </p:sp>
      <p:sp>
        <p:nvSpPr>
          <p:cNvPr id="106" name="Oval 105">
            <a:extLst>
              <a:ext uri="{FF2B5EF4-FFF2-40B4-BE49-F238E27FC236}">
                <a16:creationId xmlns:a16="http://schemas.microsoft.com/office/drawing/2014/main" id="{121AF4BF-CC7A-44B6-BAAC-AF5C9CE44008}"/>
              </a:ext>
            </a:extLst>
          </p:cNvPr>
          <p:cNvSpPr/>
          <p:nvPr/>
        </p:nvSpPr>
        <p:spPr>
          <a:xfrm flipH="1">
            <a:off x="13593262" y="4725511"/>
            <a:ext cx="213671" cy="213671"/>
          </a:xfrm>
          <a:prstGeom prst="ellips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chemeClr val="tx1"/>
              </a:solidFill>
              <a:latin typeface="Mogul Helios" pitchFamily="2" charset="0"/>
              <a:cs typeface="Times New Roman" panose="02020603050405020304" pitchFamily="18" charset="0"/>
            </a:endParaRPr>
          </a:p>
        </p:txBody>
      </p:sp>
      <p:sp>
        <p:nvSpPr>
          <p:cNvPr id="107" name="Oval 106">
            <a:extLst>
              <a:ext uri="{FF2B5EF4-FFF2-40B4-BE49-F238E27FC236}">
                <a16:creationId xmlns:a16="http://schemas.microsoft.com/office/drawing/2014/main" id="{9B9D2FBF-D1DD-41EB-8D6D-913E27452076}"/>
              </a:ext>
            </a:extLst>
          </p:cNvPr>
          <p:cNvSpPr/>
          <p:nvPr/>
        </p:nvSpPr>
        <p:spPr>
          <a:xfrm flipH="1">
            <a:off x="13330517" y="5778909"/>
            <a:ext cx="213671" cy="213671"/>
          </a:xfrm>
          <a:prstGeom prst="ellips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chemeClr val="tx1"/>
              </a:solidFill>
              <a:latin typeface="Mogul Helios" pitchFamily="2" charset="0"/>
              <a:cs typeface="Times New Roman" panose="02020603050405020304" pitchFamily="18" charset="0"/>
            </a:endParaRPr>
          </a:p>
        </p:txBody>
      </p:sp>
      <p:sp>
        <p:nvSpPr>
          <p:cNvPr id="108" name="Oval 107">
            <a:extLst>
              <a:ext uri="{FF2B5EF4-FFF2-40B4-BE49-F238E27FC236}">
                <a16:creationId xmlns:a16="http://schemas.microsoft.com/office/drawing/2014/main" id="{5E33AAE6-8A01-4C5B-9624-9F2B74CC00E3}"/>
              </a:ext>
            </a:extLst>
          </p:cNvPr>
          <p:cNvSpPr/>
          <p:nvPr/>
        </p:nvSpPr>
        <p:spPr>
          <a:xfrm flipH="1">
            <a:off x="11336867" y="6921487"/>
            <a:ext cx="213671" cy="213671"/>
          </a:xfrm>
          <a:prstGeom prst="ellips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chemeClr val="tx1"/>
              </a:solidFill>
              <a:latin typeface="Mogul Helios" pitchFamily="2" charset="0"/>
              <a:cs typeface="Times New Roman" panose="02020603050405020304" pitchFamily="18" charset="0"/>
            </a:endParaRPr>
          </a:p>
        </p:txBody>
      </p:sp>
      <p:sp>
        <p:nvSpPr>
          <p:cNvPr id="109" name="Oval 108">
            <a:extLst>
              <a:ext uri="{FF2B5EF4-FFF2-40B4-BE49-F238E27FC236}">
                <a16:creationId xmlns:a16="http://schemas.microsoft.com/office/drawing/2014/main" id="{C10D9359-446C-4721-AF8F-F4A35F7464D9}"/>
              </a:ext>
            </a:extLst>
          </p:cNvPr>
          <p:cNvSpPr/>
          <p:nvPr/>
        </p:nvSpPr>
        <p:spPr>
          <a:xfrm flipH="1">
            <a:off x="10285229" y="6646462"/>
            <a:ext cx="213671" cy="213671"/>
          </a:xfrm>
          <a:prstGeom prst="ellips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chemeClr val="tx1"/>
              </a:solidFill>
              <a:latin typeface="Mogul Helios" pitchFamily="2" charset="0"/>
              <a:cs typeface="Times New Roman" panose="02020603050405020304" pitchFamily="18" charset="0"/>
            </a:endParaRPr>
          </a:p>
        </p:txBody>
      </p:sp>
      <p:sp>
        <p:nvSpPr>
          <p:cNvPr id="110" name="Oval 109">
            <a:extLst>
              <a:ext uri="{FF2B5EF4-FFF2-40B4-BE49-F238E27FC236}">
                <a16:creationId xmlns:a16="http://schemas.microsoft.com/office/drawing/2014/main" id="{941C049A-ABA9-430B-A78D-869C84B0DB4D}"/>
              </a:ext>
            </a:extLst>
          </p:cNvPr>
          <p:cNvSpPr/>
          <p:nvPr/>
        </p:nvSpPr>
        <p:spPr>
          <a:xfrm flipH="1">
            <a:off x="9162461" y="4701995"/>
            <a:ext cx="213671" cy="213671"/>
          </a:xfrm>
          <a:prstGeom prst="ellips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chemeClr val="tx1"/>
              </a:solidFill>
              <a:latin typeface="Mogul Helios" pitchFamily="2" charset="0"/>
              <a:cs typeface="Times New Roman" panose="02020603050405020304" pitchFamily="18" charset="0"/>
            </a:endParaRPr>
          </a:p>
        </p:txBody>
      </p:sp>
      <p:sp>
        <p:nvSpPr>
          <p:cNvPr id="111" name="TextBox 529">
            <a:extLst>
              <a:ext uri="{FF2B5EF4-FFF2-40B4-BE49-F238E27FC236}">
                <a16:creationId xmlns:a16="http://schemas.microsoft.com/office/drawing/2014/main" id="{21FEE73E-9CAE-45D6-9C10-5A17E6F658E8}"/>
              </a:ext>
            </a:extLst>
          </p:cNvPr>
          <p:cNvSpPr txBox="1"/>
          <p:nvPr/>
        </p:nvSpPr>
        <p:spPr>
          <a:xfrm>
            <a:off x="10743518" y="1390000"/>
            <a:ext cx="1657509" cy="6463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mn-MN" b="1" dirty="0">
                <a:latin typeface="Mogul Helios" pitchFamily="2" charset="0"/>
                <a:cs typeface="Times New Roman" panose="02020603050405020304" pitchFamily="18" charset="0"/>
              </a:rPr>
              <a:t>Дэд бүтцийн байгууллага</a:t>
            </a:r>
            <a:r>
              <a:rPr lang="en-US" b="1" dirty="0">
                <a:latin typeface="Mogul Helios" pitchFamily="2" charset="0"/>
                <a:cs typeface="Times New Roman" panose="02020603050405020304" pitchFamily="18" charset="0"/>
              </a:rPr>
              <a:t>*</a:t>
            </a:r>
            <a:r>
              <a:rPr lang="mn-MN" b="1" dirty="0">
                <a:latin typeface="Mogul Helios" pitchFamily="2" charset="0"/>
                <a:cs typeface="Times New Roman" panose="02020603050405020304" pitchFamily="18" charset="0"/>
              </a:rPr>
              <a:t> </a:t>
            </a:r>
            <a:endParaRPr lang="en-US" b="1" dirty="0">
              <a:latin typeface="Mogul Helios" pitchFamily="2" charset="0"/>
              <a:cs typeface="Times New Roman" panose="02020603050405020304" pitchFamily="18" charset="0"/>
            </a:endParaRPr>
          </a:p>
        </p:txBody>
      </p:sp>
      <p:sp>
        <p:nvSpPr>
          <p:cNvPr id="112" name="TextBox 530">
            <a:extLst>
              <a:ext uri="{FF2B5EF4-FFF2-40B4-BE49-F238E27FC236}">
                <a16:creationId xmlns:a16="http://schemas.microsoft.com/office/drawing/2014/main" id="{1D8A94DA-EB23-4877-BD66-EB1FAA759D1C}"/>
              </a:ext>
            </a:extLst>
          </p:cNvPr>
          <p:cNvSpPr txBox="1"/>
          <p:nvPr/>
        </p:nvSpPr>
        <p:spPr>
          <a:xfrm>
            <a:off x="12516767" y="1982429"/>
            <a:ext cx="1097242" cy="369332"/>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mn-MN" b="1" dirty="0">
                <a:latin typeface="Mogul Helios" pitchFamily="2" charset="0"/>
                <a:cs typeface="Times New Roman" panose="02020603050405020304" pitchFamily="18" charset="0"/>
              </a:rPr>
              <a:t>ХОМК</a:t>
            </a:r>
            <a:endParaRPr lang="en-US" b="1" dirty="0">
              <a:latin typeface="Mogul Helios" pitchFamily="2" charset="0"/>
              <a:cs typeface="Times New Roman" panose="02020603050405020304" pitchFamily="18" charset="0"/>
            </a:endParaRPr>
          </a:p>
        </p:txBody>
      </p:sp>
      <p:sp>
        <p:nvSpPr>
          <p:cNvPr id="113" name="TextBox 531">
            <a:extLst>
              <a:ext uri="{FF2B5EF4-FFF2-40B4-BE49-F238E27FC236}">
                <a16:creationId xmlns:a16="http://schemas.microsoft.com/office/drawing/2014/main" id="{6ED145BD-B5F8-4066-9824-A70204054FBC}"/>
              </a:ext>
            </a:extLst>
          </p:cNvPr>
          <p:cNvSpPr txBox="1"/>
          <p:nvPr/>
        </p:nvSpPr>
        <p:spPr>
          <a:xfrm>
            <a:off x="13581300" y="2946693"/>
            <a:ext cx="1097242" cy="6463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mn-MN" b="1" dirty="0">
                <a:latin typeface="Mogul Helios" pitchFamily="2" charset="0"/>
                <a:cs typeface="Times New Roman" panose="02020603050405020304" pitchFamily="18" charset="0"/>
              </a:rPr>
              <a:t>Хамтын ХОС</a:t>
            </a:r>
            <a:endParaRPr lang="en-US" b="1" dirty="0">
              <a:latin typeface="Mogul Helios" pitchFamily="2" charset="0"/>
              <a:cs typeface="Times New Roman" panose="02020603050405020304" pitchFamily="18" charset="0"/>
            </a:endParaRPr>
          </a:p>
        </p:txBody>
      </p:sp>
      <p:sp>
        <p:nvSpPr>
          <p:cNvPr id="114" name="TextBox 532">
            <a:extLst>
              <a:ext uri="{FF2B5EF4-FFF2-40B4-BE49-F238E27FC236}">
                <a16:creationId xmlns:a16="http://schemas.microsoft.com/office/drawing/2014/main" id="{3FDEFFED-200F-41E6-960F-0575FA9875B0}"/>
              </a:ext>
            </a:extLst>
          </p:cNvPr>
          <p:cNvSpPr txBox="1"/>
          <p:nvPr/>
        </p:nvSpPr>
        <p:spPr>
          <a:xfrm>
            <a:off x="13885498" y="4354915"/>
            <a:ext cx="1296224" cy="6463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mn-MN" b="1" dirty="0">
                <a:latin typeface="Mogul Helios" pitchFamily="2" charset="0"/>
                <a:cs typeface="Times New Roman" panose="02020603050405020304" pitchFamily="18" charset="0"/>
              </a:rPr>
              <a:t>Кастодиан банк</a:t>
            </a:r>
            <a:endParaRPr lang="en-US" b="1" dirty="0">
              <a:latin typeface="Mogul Helios" pitchFamily="2" charset="0"/>
              <a:cs typeface="Times New Roman" panose="02020603050405020304" pitchFamily="18" charset="0"/>
            </a:endParaRPr>
          </a:p>
        </p:txBody>
      </p:sp>
      <p:sp>
        <p:nvSpPr>
          <p:cNvPr id="115" name="TextBox 534">
            <a:extLst>
              <a:ext uri="{FF2B5EF4-FFF2-40B4-BE49-F238E27FC236}">
                <a16:creationId xmlns:a16="http://schemas.microsoft.com/office/drawing/2014/main" id="{FA933C76-46B2-4708-B003-DA39FAAA508F}"/>
              </a:ext>
            </a:extLst>
          </p:cNvPr>
          <p:cNvSpPr txBox="1"/>
          <p:nvPr/>
        </p:nvSpPr>
        <p:spPr>
          <a:xfrm>
            <a:off x="8309155" y="3197653"/>
            <a:ext cx="1097242" cy="369332"/>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mn-MN" b="1">
                <a:latin typeface="Mogul Helios" pitchFamily="2" charset="0"/>
                <a:cs typeface="Times New Roman" panose="02020603050405020304" pitchFamily="18" charset="0"/>
              </a:rPr>
              <a:t>ХБҮЦ</a:t>
            </a:r>
            <a:r>
              <a:rPr lang="en-US" b="1">
                <a:latin typeface="Mogul Helios" pitchFamily="2" charset="0"/>
                <a:cs typeface="Times New Roman" panose="02020603050405020304" pitchFamily="18" charset="0"/>
              </a:rPr>
              <a:t>*</a:t>
            </a:r>
            <a:endParaRPr lang="mn-MN" b="1">
              <a:latin typeface="Mogul Helios" pitchFamily="2" charset="0"/>
              <a:cs typeface="Times New Roman" panose="02020603050405020304" pitchFamily="18" charset="0"/>
            </a:endParaRPr>
          </a:p>
        </p:txBody>
      </p:sp>
      <p:sp>
        <p:nvSpPr>
          <p:cNvPr id="116" name="TextBox 535">
            <a:extLst>
              <a:ext uri="{FF2B5EF4-FFF2-40B4-BE49-F238E27FC236}">
                <a16:creationId xmlns:a16="http://schemas.microsoft.com/office/drawing/2014/main" id="{E6CF124E-BC2F-45A5-8B1F-FB63922F92F0}"/>
              </a:ext>
            </a:extLst>
          </p:cNvPr>
          <p:cNvSpPr txBox="1"/>
          <p:nvPr/>
        </p:nvSpPr>
        <p:spPr>
          <a:xfrm>
            <a:off x="9242099" y="1984087"/>
            <a:ext cx="1097242" cy="369332"/>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mn-MN" b="1" dirty="0">
                <a:latin typeface="Mogul Helios" pitchFamily="2" charset="0"/>
                <a:cs typeface="Times New Roman" panose="02020603050405020304" pitchFamily="18" charset="0"/>
              </a:rPr>
              <a:t>ҮЦК</a:t>
            </a:r>
            <a:r>
              <a:rPr lang="en-US" b="1" dirty="0">
                <a:latin typeface="Mogul Helios" pitchFamily="2" charset="0"/>
                <a:cs typeface="Times New Roman" panose="02020603050405020304" pitchFamily="18" charset="0"/>
              </a:rPr>
              <a:t>*</a:t>
            </a:r>
          </a:p>
        </p:txBody>
      </p:sp>
      <p:sp>
        <p:nvSpPr>
          <p:cNvPr id="117" name="TextBox 536">
            <a:extLst>
              <a:ext uri="{FF2B5EF4-FFF2-40B4-BE49-F238E27FC236}">
                <a16:creationId xmlns:a16="http://schemas.microsoft.com/office/drawing/2014/main" id="{332ECCC3-0651-45A2-9137-0A1A9810D7B8}"/>
              </a:ext>
            </a:extLst>
          </p:cNvPr>
          <p:cNvSpPr txBox="1"/>
          <p:nvPr/>
        </p:nvSpPr>
        <p:spPr>
          <a:xfrm>
            <a:off x="9927635" y="7207453"/>
            <a:ext cx="2737712" cy="646331"/>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mn-MN" b="1" dirty="0">
                <a:latin typeface="Mogul Helios" pitchFamily="2" charset="0"/>
                <a:cs typeface="Times New Roman" panose="02020603050405020304" pitchFamily="18" charset="0"/>
              </a:rPr>
              <a:t>Хууль, үнэлгээ, аудитын үйлчилгээ үзүүлэгч</a:t>
            </a:r>
            <a:r>
              <a:rPr lang="en-US" b="1" dirty="0">
                <a:latin typeface="Mogul Helios" pitchFamily="2" charset="0"/>
                <a:cs typeface="Times New Roman" panose="02020603050405020304" pitchFamily="18" charset="0"/>
              </a:rPr>
              <a:t>*</a:t>
            </a:r>
          </a:p>
        </p:txBody>
      </p:sp>
      <p:sp>
        <p:nvSpPr>
          <p:cNvPr id="118" name="TextBox 537">
            <a:extLst>
              <a:ext uri="{FF2B5EF4-FFF2-40B4-BE49-F238E27FC236}">
                <a16:creationId xmlns:a16="http://schemas.microsoft.com/office/drawing/2014/main" id="{35872B3B-E34C-443B-8DC6-B7491AE4F2FA}"/>
              </a:ext>
            </a:extLst>
          </p:cNvPr>
          <p:cNvSpPr txBox="1"/>
          <p:nvPr/>
        </p:nvSpPr>
        <p:spPr>
          <a:xfrm>
            <a:off x="14015091" y="4853022"/>
            <a:ext cx="1097242" cy="461665"/>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mn-MN" sz="2400" b="1" dirty="0">
                <a:latin typeface="Mogul Helios" pitchFamily="2" charset="0"/>
                <a:cs typeface="Times New Roman" panose="02020603050405020304" pitchFamily="18" charset="0"/>
              </a:rPr>
              <a:t>3</a:t>
            </a:r>
            <a:endParaRPr lang="en-US" sz="2400" b="1" dirty="0">
              <a:latin typeface="Mogul Helios" pitchFamily="2" charset="0"/>
              <a:cs typeface="Times New Roman" panose="02020603050405020304" pitchFamily="18" charset="0"/>
            </a:endParaRPr>
          </a:p>
        </p:txBody>
      </p:sp>
      <p:sp>
        <p:nvSpPr>
          <p:cNvPr id="119" name="TextBox 538">
            <a:extLst>
              <a:ext uri="{FF2B5EF4-FFF2-40B4-BE49-F238E27FC236}">
                <a16:creationId xmlns:a16="http://schemas.microsoft.com/office/drawing/2014/main" id="{7E40BF02-ACAD-4021-B38C-0F56C84F059A}"/>
              </a:ext>
            </a:extLst>
          </p:cNvPr>
          <p:cNvSpPr txBox="1"/>
          <p:nvPr/>
        </p:nvSpPr>
        <p:spPr>
          <a:xfrm>
            <a:off x="13597261" y="3440320"/>
            <a:ext cx="1097242" cy="461665"/>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mn-MN" sz="2400" b="1" dirty="0">
                <a:latin typeface="Mogul Helios" pitchFamily="2" charset="0"/>
                <a:cs typeface="Times New Roman" panose="02020603050405020304" pitchFamily="18" charset="0"/>
              </a:rPr>
              <a:t>5</a:t>
            </a:r>
            <a:endParaRPr lang="mn-MN" sz="2800" b="1" dirty="0">
              <a:latin typeface="Mogul Helios" pitchFamily="2" charset="0"/>
              <a:cs typeface="Times New Roman" panose="02020603050405020304" pitchFamily="18" charset="0"/>
            </a:endParaRPr>
          </a:p>
        </p:txBody>
      </p:sp>
      <p:sp>
        <p:nvSpPr>
          <p:cNvPr id="120" name="TextBox 42">
            <a:extLst>
              <a:ext uri="{FF2B5EF4-FFF2-40B4-BE49-F238E27FC236}">
                <a16:creationId xmlns:a16="http://schemas.microsoft.com/office/drawing/2014/main" id="{0344B8AC-12C7-40BF-A3F4-C05D94E1D1AE}"/>
              </a:ext>
            </a:extLst>
          </p:cNvPr>
          <p:cNvSpPr txBox="1"/>
          <p:nvPr/>
        </p:nvSpPr>
        <p:spPr>
          <a:xfrm>
            <a:off x="10613287" y="4461631"/>
            <a:ext cx="1746302" cy="58477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mn-MN" sz="1600" b="1" dirty="0">
                <a:latin typeface="Mogul Helios" pitchFamily="2" charset="0"/>
                <a:cs typeface="Times New Roman" panose="02020603050405020304" pitchFamily="18" charset="0"/>
              </a:rPr>
              <a:t>Зохицуулалттай этгээдүүд</a:t>
            </a:r>
            <a:endParaRPr lang="en-US" sz="1600" b="1" dirty="0">
              <a:latin typeface="Mogul Helios" pitchFamily="2" charset="0"/>
              <a:cs typeface="Times New Roman" panose="02020603050405020304" pitchFamily="18" charset="0"/>
            </a:endParaRPr>
          </a:p>
        </p:txBody>
      </p:sp>
      <p:sp>
        <p:nvSpPr>
          <p:cNvPr id="121" name="TextBox 540">
            <a:extLst>
              <a:ext uri="{FF2B5EF4-FFF2-40B4-BE49-F238E27FC236}">
                <a16:creationId xmlns:a16="http://schemas.microsoft.com/office/drawing/2014/main" id="{16B880D9-81A4-44A2-9EE8-54095D4DFB45}"/>
              </a:ext>
            </a:extLst>
          </p:cNvPr>
          <p:cNvSpPr txBox="1"/>
          <p:nvPr/>
        </p:nvSpPr>
        <p:spPr>
          <a:xfrm>
            <a:off x="12516767" y="2254064"/>
            <a:ext cx="1097242" cy="461665"/>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mn-MN" sz="2400" b="1" dirty="0">
                <a:latin typeface="Mogul Helios" pitchFamily="2" charset="0"/>
                <a:cs typeface="Times New Roman" panose="02020603050405020304" pitchFamily="18" charset="0"/>
              </a:rPr>
              <a:t>3</a:t>
            </a:r>
            <a:r>
              <a:rPr lang="en-US" sz="2400" b="1" dirty="0">
                <a:latin typeface="Mogul Helios" pitchFamily="2" charset="0"/>
                <a:cs typeface="Times New Roman" panose="02020603050405020304" pitchFamily="18" charset="0"/>
              </a:rPr>
              <a:t>7</a:t>
            </a:r>
          </a:p>
        </p:txBody>
      </p:sp>
      <p:sp>
        <p:nvSpPr>
          <p:cNvPr id="122" name="TextBox 541">
            <a:extLst>
              <a:ext uri="{FF2B5EF4-FFF2-40B4-BE49-F238E27FC236}">
                <a16:creationId xmlns:a16="http://schemas.microsoft.com/office/drawing/2014/main" id="{B26962E6-2334-449D-8A2D-3BE8F00460AB}"/>
              </a:ext>
            </a:extLst>
          </p:cNvPr>
          <p:cNvSpPr txBox="1"/>
          <p:nvPr/>
        </p:nvSpPr>
        <p:spPr>
          <a:xfrm>
            <a:off x="10909766" y="1988288"/>
            <a:ext cx="1097242" cy="461665"/>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mn-MN" sz="2400" b="1" dirty="0">
                <a:latin typeface="Mogul Helios" pitchFamily="2" charset="0"/>
                <a:cs typeface="Times New Roman" panose="02020603050405020304" pitchFamily="18" charset="0"/>
              </a:rPr>
              <a:t>5</a:t>
            </a:r>
            <a:endParaRPr lang="en-US" sz="2800" b="1" dirty="0">
              <a:latin typeface="Mogul Helios" pitchFamily="2" charset="0"/>
              <a:cs typeface="Times New Roman" panose="02020603050405020304" pitchFamily="18" charset="0"/>
            </a:endParaRPr>
          </a:p>
        </p:txBody>
      </p:sp>
      <p:sp>
        <p:nvSpPr>
          <p:cNvPr id="123" name="TextBox 542">
            <a:extLst>
              <a:ext uri="{FF2B5EF4-FFF2-40B4-BE49-F238E27FC236}">
                <a16:creationId xmlns:a16="http://schemas.microsoft.com/office/drawing/2014/main" id="{8752DC5D-2F81-414C-A9B9-861F49C780D8}"/>
              </a:ext>
            </a:extLst>
          </p:cNvPr>
          <p:cNvSpPr txBox="1"/>
          <p:nvPr/>
        </p:nvSpPr>
        <p:spPr>
          <a:xfrm>
            <a:off x="9271043" y="2249909"/>
            <a:ext cx="1097242" cy="461665"/>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mn-MN" sz="2400" b="1" dirty="0">
                <a:latin typeface="Mogul Helios" pitchFamily="2" charset="0"/>
                <a:cs typeface="Times New Roman" panose="02020603050405020304" pitchFamily="18" charset="0"/>
              </a:rPr>
              <a:t>52</a:t>
            </a:r>
            <a:endParaRPr lang="en-US" sz="2400" b="1" dirty="0">
              <a:latin typeface="Mogul Helios" pitchFamily="2" charset="0"/>
              <a:cs typeface="Times New Roman" panose="02020603050405020304" pitchFamily="18" charset="0"/>
            </a:endParaRPr>
          </a:p>
        </p:txBody>
      </p:sp>
      <p:sp>
        <p:nvSpPr>
          <p:cNvPr id="124" name="TextBox 543">
            <a:extLst>
              <a:ext uri="{FF2B5EF4-FFF2-40B4-BE49-F238E27FC236}">
                <a16:creationId xmlns:a16="http://schemas.microsoft.com/office/drawing/2014/main" id="{32FF9493-3DB0-48F1-A55B-8D177A084BA3}"/>
              </a:ext>
            </a:extLst>
          </p:cNvPr>
          <p:cNvSpPr txBox="1"/>
          <p:nvPr/>
        </p:nvSpPr>
        <p:spPr>
          <a:xfrm>
            <a:off x="8248699" y="3438358"/>
            <a:ext cx="1097242" cy="461665"/>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mn-MN" sz="2400" b="1" dirty="0">
                <a:latin typeface="Mogul Helios" pitchFamily="2" charset="0"/>
                <a:cs typeface="Times New Roman" panose="02020603050405020304" pitchFamily="18" charset="0"/>
              </a:rPr>
              <a:t>56</a:t>
            </a:r>
            <a:endParaRPr lang="en-US" sz="2400" b="1" dirty="0">
              <a:latin typeface="Mogul Helios" pitchFamily="2" charset="0"/>
              <a:cs typeface="Times New Roman" panose="02020603050405020304" pitchFamily="18" charset="0"/>
            </a:endParaRPr>
          </a:p>
        </p:txBody>
      </p:sp>
      <p:sp>
        <p:nvSpPr>
          <p:cNvPr id="125" name="TextBox 544">
            <a:extLst>
              <a:ext uri="{FF2B5EF4-FFF2-40B4-BE49-F238E27FC236}">
                <a16:creationId xmlns:a16="http://schemas.microsoft.com/office/drawing/2014/main" id="{ECD205BC-CA2C-4B4D-A661-3F0AAC5A486F}"/>
              </a:ext>
            </a:extLst>
          </p:cNvPr>
          <p:cNvSpPr txBox="1"/>
          <p:nvPr/>
        </p:nvSpPr>
        <p:spPr>
          <a:xfrm>
            <a:off x="10915559" y="7920787"/>
            <a:ext cx="1097242" cy="461665"/>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b="1" dirty="0">
                <a:latin typeface="Mogul Helios" pitchFamily="2" charset="0"/>
                <a:cs typeface="Times New Roman" panose="02020603050405020304" pitchFamily="18" charset="0"/>
              </a:rPr>
              <a:t>113</a:t>
            </a:r>
          </a:p>
        </p:txBody>
      </p:sp>
      <p:sp>
        <p:nvSpPr>
          <p:cNvPr id="126" name="TextBox 545">
            <a:extLst>
              <a:ext uri="{FF2B5EF4-FFF2-40B4-BE49-F238E27FC236}">
                <a16:creationId xmlns:a16="http://schemas.microsoft.com/office/drawing/2014/main" id="{EEF742B2-0E48-40D2-AD99-77A634BA757A}"/>
              </a:ext>
            </a:extLst>
          </p:cNvPr>
          <p:cNvSpPr txBox="1"/>
          <p:nvPr/>
        </p:nvSpPr>
        <p:spPr>
          <a:xfrm>
            <a:off x="8108279" y="4725511"/>
            <a:ext cx="1097242" cy="461665"/>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b="1" dirty="0">
                <a:latin typeface="Mogul Helios" pitchFamily="2" charset="0"/>
                <a:cs typeface="Times New Roman" panose="02020603050405020304" pitchFamily="18" charset="0"/>
              </a:rPr>
              <a:t>322</a:t>
            </a:r>
            <a:endParaRPr lang="en-US" sz="2800" b="1" dirty="0">
              <a:latin typeface="Mogul Helios" pitchFamily="2" charset="0"/>
              <a:cs typeface="Times New Roman" panose="02020603050405020304" pitchFamily="18" charset="0"/>
            </a:endParaRPr>
          </a:p>
        </p:txBody>
      </p:sp>
      <p:sp>
        <p:nvSpPr>
          <p:cNvPr id="128" name="Rectangle 127">
            <a:extLst>
              <a:ext uri="{FF2B5EF4-FFF2-40B4-BE49-F238E27FC236}">
                <a16:creationId xmlns:a16="http://schemas.microsoft.com/office/drawing/2014/main" id="{4796982A-AB9C-4C44-A00C-E87EA1883EA6}"/>
              </a:ext>
            </a:extLst>
          </p:cNvPr>
          <p:cNvSpPr/>
          <p:nvPr/>
        </p:nvSpPr>
        <p:spPr>
          <a:xfrm>
            <a:off x="8331503" y="3398195"/>
            <a:ext cx="1419642" cy="369332"/>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atin typeface="Mogul Helios" pitchFamily="2" charset="0"/>
                <a:cs typeface="Times New Roman" panose="02020603050405020304" pitchFamily="18" charset="0"/>
              </a:rPr>
              <a:t> </a:t>
            </a:r>
          </a:p>
        </p:txBody>
      </p:sp>
      <p:sp>
        <p:nvSpPr>
          <p:cNvPr id="130" name="TextBox 6">
            <a:extLst>
              <a:ext uri="{FF2B5EF4-FFF2-40B4-BE49-F238E27FC236}">
                <a16:creationId xmlns:a16="http://schemas.microsoft.com/office/drawing/2014/main" id="{3420C18D-CBA5-43D6-B302-F8A97D9C7F88}"/>
              </a:ext>
            </a:extLst>
          </p:cNvPr>
          <p:cNvSpPr txBox="1"/>
          <p:nvPr/>
        </p:nvSpPr>
        <p:spPr>
          <a:xfrm>
            <a:off x="13830514" y="5674537"/>
            <a:ext cx="975518" cy="738664"/>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mn-MN" b="1" dirty="0">
                <a:latin typeface="Mogul Helios" pitchFamily="2" charset="0"/>
                <a:cs typeface="Times New Roman" panose="02020603050405020304" pitchFamily="18" charset="0"/>
              </a:rPr>
              <a:t>ХААБ</a:t>
            </a:r>
            <a:r>
              <a:rPr lang="en-US" b="1" dirty="0">
                <a:latin typeface="Mogul Helios" pitchFamily="2" charset="0"/>
                <a:cs typeface="Times New Roman" panose="02020603050405020304" pitchFamily="18" charset="0"/>
              </a:rPr>
              <a:t>*</a:t>
            </a:r>
            <a:r>
              <a:rPr lang="mn-MN" b="1" dirty="0">
                <a:latin typeface="Mogul Helios" pitchFamily="2" charset="0"/>
                <a:cs typeface="Times New Roman" panose="02020603050405020304" pitchFamily="18" charset="0"/>
              </a:rPr>
              <a:t> </a:t>
            </a:r>
            <a:endParaRPr lang="en-US" b="1" dirty="0">
              <a:latin typeface="Mogul Helios" pitchFamily="2" charset="0"/>
              <a:cs typeface="Times New Roman" panose="02020603050405020304" pitchFamily="18" charset="0"/>
            </a:endParaRPr>
          </a:p>
          <a:p>
            <a:pPr algn="ctr"/>
            <a:r>
              <a:rPr lang="mn-MN" sz="2400" b="1" dirty="0">
                <a:latin typeface="Mogul Helios" pitchFamily="2" charset="0"/>
                <a:cs typeface="Times New Roman" panose="02020603050405020304" pitchFamily="18" charset="0"/>
              </a:rPr>
              <a:t>1</a:t>
            </a:r>
            <a:r>
              <a:rPr lang="en-US" sz="2400" b="1" dirty="0">
                <a:latin typeface="Mogul Helios" pitchFamily="2" charset="0"/>
                <a:cs typeface="Times New Roman" panose="02020603050405020304" pitchFamily="18" charset="0"/>
              </a:rPr>
              <a:t>1</a:t>
            </a:r>
            <a:endParaRPr lang="en-US" sz="2000" b="1" dirty="0">
              <a:latin typeface="Mogul Helios" pitchFamily="2" charset="0"/>
              <a:cs typeface="Times New Roman" panose="02020603050405020304" pitchFamily="18" charset="0"/>
            </a:endParaRPr>
          </a:p>
        </p:txBody>
      </p:sp>
      <p:sp>
        <p:nvSpPr>
          <p:cNvPr id="131" name="TextBox 7">
            <a:extLst>
              <a:ext uri="{FF2B5EF4-FFF2-40B4-BE49-F238E27FC236}">
                <a16:creationId xmlns:a16="http://schemas.microsoft.com/office/drawing/2014/main" id="{A4254337-A423-4E69-9616-6AE958BB37D9}"/>
              </a:ext>
            </a:extLst>
          </p:cNvPr>
          <p:cNvSpPr txBox="1"/>
          <p:nvPr/>
        </p:nvSpPr>
        <p:spPr>
          <a:xfrm>
            <a:off x="1832217" y="5502520"/>
            <a:ext cx="5123819" cy="2246769"/>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US" sz="1400" dirty="0">
                <a:latin typeface="Mogul Helios" pitchFamily="2" charset="0"/>
                <a:cs typeface="Times New Roman" panose="02020603050405020304" pitchFamily="18" charset="0"/>
              </a:rPr>
              <a:t>*</a:t>
            </a:r>
            <a:r>
              <a:rPr lang="mn-MN" sz="1400" dirty="0">
                <a:latin typeface="Mogul Helios" pitchFamily="2" charset="0"/>
                <a:cs typeface="Times New Roman" panose="02020603050405020304" pitchFamily="18" charset="0"/>
              </a:rPr>
              <a:t>Дэд бүтцийн байгууллага – Үнэт цаасны арилжаа эрхлэх, төлбөр тооцоо, төвлөрсөн хадгаламж</a:t>
            </a:r>
          </a:p>
          <a:p>
            <a:pPr algn="just"/>
            <a:r>
              <a:rPr lang="mn-MN" sz="1400" dirty="0">
                <a:latin typeface="Mogul Helios" pitchFamily="2" charset="0"/>
                <a:cs typeface="Times New Roman" panose="02020603050405020304" pitchFamily="18" charset="0"/>
              </a:rPr>
              <a:t>*ҮЦК - Б</a:t>
            </a:r>
            <a:r>
              <a:rPr lang="en-US" sz="1400" dirty="0" err="1">
                <a:latin typeface="Mogul Helios" pitchFamily="2" charset="0"/>
                <a:cs typeface="Times New Roman" panose="02020603050405020304" pitchFamily="18" charset="0"/>
              </a:rPr>
              <a:t>рокер</a:t>
            </a:r>
            <a:r>
              <a:rPr lang="en-US" sz="1400" dirty="0">
                <a:latin typeface="Mogul Helios" pitchFamily="2" charset="0"/>
                <a:cs typeface="Times New Roman" panose="02020603050405020304" pitchFamily="18" charset="0"/>
              </a:rPr>
              <a:t>, </a:t>
            </a:r>
            <a:r>
              <a:rPr lang="en-US" sz="1400" dirty="0" err="1">
                <a:latin typeface="Mogul Helios" pitchFamily="2" charset="0"/>
                <a:cs typeface="Times New Roman" panose="02020603050405020304" pitchFamily="18" charset="0"/>
              </a:rPr>
              <a:t>дилер</a:t>
            </a:r>
            <a:r>
              <a:rPr lang="en-US" sz="1400" dirty="0">
                <a:latin typeface="Mogul Helios" pitchFamily="2" charset="0"/>
                <a:cs typeface="Times New Roman" panose="02020603050405020304" pitchFamily="18" charset="0"/>
              </a:rPr>
              <a:t>, </a:t>
            </a:r>
            <a:r>
              <a:rPr lang="en-US" sz="1400" dirty="0" err="1">
                <a:latin typeface="Mogul Helios" pitchFamily="2" charset="0"/>
                <a:cs typeface="Times New Roman" panose="02020603050405020304" pitchFamily="18" charset="0"/>
              </a:rPr>
              <a:t>андеррайтер</a:t>
            </a:r>
            <a:r>
              <a:rPr lang="en-US" sz="1400" dirty="0">
                <a:latin typeface="Mogul Helios" pitchFamily="2" charset="0"/>
                <a:cs typeface="Times New Roman" panose="02020603050405020304" pitchFamily="18" charset="0"/>
              </a:rPr>
              <a:t>, </a:t>
            </a:r>
            <a:r>
              <a:rPr lang="en-US" sz="1400" dirty="0" err="1">
                <a:latin typeface="Mogul Helios" pitchFamily="2" charset="0"/>
                <a:cs typeface="Times New Roman" panose="02020603050405020304" pitchFamily="18" charset="0"/>
              </a:rPr>
              <a:t>хөрөнгө</a:t>
            </a:r>
            <a:r>
              <a:rPr lang="en-US" sz="1400" dirty="0">
                <a:latin typeface="Mogul Helios" pitchFamily="2" charset="0"/>
                <a:cs typeface="Times New Roman" panose="02020603050405020304" pitchFamily="18" charset="0"/>
              </a:rPr>
              <a:t> </a:t>
            </a:r>
            <a:r>
              <a:rPr lang="en-US" sz="1400" dirty="0" err="1">
                <a:latin typeface="Mogul Helios" pitchFamily="2" charset="0"/>
                <a:cs typeface="Times New Roman" panose="02020603050405020304" pitchFamily="18" charset="0"/>
              </a:rPr>
              <a:t>оруулалтын</a:t>
            </a:r>
            <a:r>
              <a:rPr lang="en-US" sz="1400" dirty="0">
                <a:latin typeface="Mogul Helios" pitchFamily="2" charset="0"/>
                <a:cs typeface="Times New Roman" panose="02020603050405020304" pitchFamily="18" charset="0"/>
              </a:rPr>
              <a:t> </a:t>
            </a:r>
            <a:r>
              <a:rPr lang="en-US" sz="1400" dirty="0" err="1">
                <a:latin typeface="Mogul Helios" pitchFamily="2" charset="0"/>
                <a:cs typeface="Times New Roman" panose="02020603050405020304" pitchFamily="18" charset="0"/>
              </a:rPr>
              <a:t>зөвлөх</a:t>
            </a:r>
            <a:endParaRPr lang="mn-MN" sz="1400" dirty="0">
              <a:latin typeface="Mogul Helios" pitchFamily="2" charset="0"/>
              <a:cs typeface="Times New Roman" panose="02020603050405020304" pitchFamily="18" charset="0"/>
            </a:endParaRPr>
          </a:p>
          <a:p>
            <a:pPr algn="just"/>
            <a:r>
              <a:rPr lang="mn-MN" sz="1400" dirty="0">
                <a:latin typeface="Mogul Helios" pitchFamily="2" charset="0"/>
                <a:cs typeface="Times New Roman" panose="02020603050405020304" pitchFamily="18" charset="0"/>
              </a:rPr>
              <a:t>*ХБҮЦ -  Хөрөнгөөр баталгаажсан үнэт цаас гаргах, хөрөнгө итгэмжлэн удирдах, хөрөнгийн багцын бүртгэлийг хянагч</a:t>
            </a:r>
          </a:p>
          <a:p>
            <a:pPr algn="just"/>
            <a:r>
              <a:rPr lang="mn-MN" sz="1400" dirty="0">
                <a:latin typeface="Mogul Helios" pitchFamily="2" charset="0"/>
                <a:cs typeface="Times New Roman" panose="02020603050405020304" pitchFamily="18" charset="0"/>
              </a:rPr>
              <a:t>*Үйлчилгээ үзүүлэгч – Үнэт цаасны зах зээлд оролцогчдод аудит, хууль, хөрөнгийн үнэлгээний үйлчилгээ үзүүлэгч</a:t>
            </a:r>
          </a:p>
          <a:p>
            <a:pPr algn="just"/>
            <a:r>
              <a:rPr lang="mn-MN" sz="1400" dirty="0">
                <a:latin typeface="Mogul Helios" pitchFamily="2" charset="0"/>
                <a:cs typeface="Times New Roman" panose="02020603050405020304" pitchFamily="18" charset="0"/>
              </a:rPr>
              <a:t>*ХААБ – ХАА-н бирж, ХАА-н брокер</a:t>
            </a:r>
          </a:p>
          <a:p>
            <a:pPr algn="just"/>
            <a:r>
              <a:rPr lang="mn-MN" sz="1400" dirty="0">
                <a:latin typeface="Mogul Helios" pitchFamily="2" charset="0"/>
                <a:cs typeface="Times New Roman" panose="02020603050405020304" pitchFamily="18" charset="0"/>
              </a:rPr>
              <a:t>*Хууль, үнэлгээ, аудитын үйлчилгээ үзүүлэгч – давхардсан тоогоор</a:t>
            </a:r>
            <a:endParaRPr lang="en-US" sz="1400" dirty="0">
              <a:latin typeface="Mogul Helios" pitchFamily="2" charset="0"/>
              <a:cs typeface="Times New Roman" panose="02020603050405020304" pitchFamily="18" charset="0"/>
            </a:endParaRPr>
          </a:p>
        </p:txBody>
      </p:sp>
      <p:sp>
        <p:nvSpPr>
          <p:cNvPr id="165" name="TextBox 6">
            <a:extLst>
              <a:ext uri="{FF2B5EF4-FFF2-40B4-BE49-F238E27FC236}">
                <a16:creationId xmlns:a16="http://schemas.microsoft.com/office/drawing/2014/main" id="{7D668231-D359-22CD-FB44-A5ABD7DC078D}"/>
              </a:ext>
            </a:extLst>
          </p:cNvPr>
          <p:cNvSpPr txBox="1"/>
          <p:nvPr/>
        </p:nvSpPr>
        <p:spPr>
          <a:xfrm>
            <a:off x="8758401" y="6893489"/>
            <a:ext cx="1348061" cy="769441"/>
          </a:xfrm>
          <a:prstGeom prst="rect">
            <a:avLst/>
          </a:prstGeom>
          <a:noFill/>
        </p:spPr>
        <p:txBody>
          <a:bodyPr wrap="non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mn-MN" b="1" dirty="0">
                <a:latin typeface="Mogul Helios" pitchFamily="2" charset="0"/>
                <a:cs typeface="Times New Roman" panose="02020603050405020304" pitchFamily="18" charset="0"/>
              </a:rPr>
              <a:t>УУББрокер</a:t>
            </a:r>
            <a:r>
              <a:rPr lang="mn-MN" sz="2000" b="1" dirty="0">
                <a:latin typeface="Mogul Helios" pitchFamily="2" charset="0"/>
                <a:cs typeface="Times New Roman" panose="02020603050405020304" pitchFamily="18" charset="0"/>
              </a:rPr>
              <a:t> </a:t>
            </a:r>
            <a:endParaRPr lang="en-US" sz="2000" b="1" dirty="0">
              <a:latin typeface="Mogul Helios" pitchFamily="2" charset="0"/>
              <a:cs typeface="Times New Roman" panose="02020603050405020304" pitchFamily="18" charset="0"/>
            </a:endParaRPr>
          </a:p>
          <a:p>
            <a:pPr algn="ctr"/>
            <a:r>
              <a:rPr lang="mn-MN" sz="2400" b="1" dirty="0">
                <a:latin typeface="Mogul Helios" pitchFamily="2" charset="0"/>
                <a:cs typeface="Times New Roman" panose="02020603050405020304" pitchFamily="18" charset="0"/>
              </a:rPr>
              <a:t>2</a:t>
            </a:r>
            <a:endParaRPr lang="en-US" sz="2000" b="1" dirty="0">
              <a:latin typeface="Mogul Helios" pitchFamily="2" charset="0"/>
              <a:cs typeface="Times New Roman" panose="02020603050405020304" pitchFamily="18" charset="0"/>
            </a:endParaRPr>
          </a:p>
        </p:txBody>
      </p:sp>
      <p:sp>
        <p:nvSpPr>
          <p:cNvPr id="4" name="Freeform: Shape 3">
            <a:extLst>
              <a:ext uri="{FF2B5EF4-FFF2-40B4-BE49-F238E27FC236}">
                <a16:creationId xmlns:a16="http://schemas.microsoft.com/office/drawing/2014/main" id="{F9EA6255-E08E-F570-1217-DE514A4313B1}"/>
              </a:ext>
            </a:extLst>
          </p:cNvPr>
          <p:cNvSpPr/>
          <p:nvPr/>
        </p:nvSpPr>
        <p:spPr>
          <a:xfrm rot="1711411">
            <a:off x="12217394" y="3073546"/>
            <a:ext cx="137425" cy="504799"/>
          </a:xfrm>
          <a:custGeom>
            <a:avLst/>
            <a:gdLst>
              <a:gd name="connsiteX0" fmla="*/ 0 w 146321"/>
              <a:gd name="connsiteY0" fmla="*/ 0 h 537476"/>
              <a:gd name="connsiteX1" fmla="*/ 146321 w 146321"/>
              <a:gd name="connsiteY1" fmla="*/ 0 h 537476"/>
              <a:gd name="connsiteX2" fmla="*/ 146321 w 146321"/>
              <a:gd name="connsiteY2" fmla="*/ 537476 h 537476"/>
              <a:gd name="connsiteX3" fmla="*/ 73161 w 146321"/>
              <a:gd name="connsiteY3" fmla="*/ 533782 h 537476"/>
              <a:gd name="connsiteX4" fmla="*/ 0 w 146321"/>
              <a:gd name="connsiteY4" fmla="*/ 537476 h 537476"/>
              <a:gd name="connsiteX5" fmla="*/ 0 w 146321"/>
              <a:gd name="connsiteY5" fmla="*/ 0 h 53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321" h="537476">
                <a:moveTo>
                  <a:pt x="0" y="0"/>
                </a:moveTo>
                <a:lnTo>
                  <a:pt x="146321" y="0"/>
                </a:lnTo>
                <a:lnTo>
                  <a:pt x="146321" y="537476"/>
                </a:lnTo>
                <a:lnTo>
                  <a:pt x="73161" y="533782"/>
                </a:lnTo>
                <a:lnTo>
                  <a:pt x="0" y="537476"/>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chemeClr val="tx1"/>
              </a:solidFill>
              <a:latin typeface="Mogul Helios" pitchFamily="2" charset="0"/>
              <a:cs typeface="Times New Roman" panose="02020603050405020304" pitchFamily="18" charset="0"/>
            </a:endParaRPr>
          </a:p>
        </p:txBody>
      </p:sp>
      <p:sp>
        <p:nvSpPr>
          <p:cNvPr id="5" name="Freeform: Shape 4">
            <a:extLst>
              <a:ext uri="{FF2B5EF4-FFF2-40B4-BE49-F238E27FC236}">
                <a16:creationId xmlns:a16="http://schemas.microsoft.com/office/drawing/2014/main" id="{6A92ACE7-B9B8-8004-AC37-F4EC3A6131B8}"/>
              </a:ext>
            </a:extLst>
          </p:cNvPr>
          <p:cNvSpPr/>
          <p:nvPr/>
        </p:nvSpPr>
        <p:spPr>
          <a:xfrm rot="1055679">
            <a:off x="12109782" y="6019292"/>
            <a:ext cx="453987" cy="453987"/>
          </a:xfrm>
          <a:custGeom>
            <a:avLst/>
            <a:gdLst>
              <a:gd name="connsiteX0" fmla="*/ 103465 w 483375"/>
              <a:gd name="connsiteY0" fmla="*/ 0 h 483375"/>
              <a:gd name="connsiteX1" fmla="*/ 483375 w 483375"/>
              <a:gd name="connsiteY1" fmla="*/ 379910 h 483375"/>
              <a:gd name="connsiteX2" fmla="*/ 379910 w 483375"/>
              <a:gd name="connsiteY2" fmla="*/ 483375 h 483375"/>
              <a:gd name="connsiteX3" fmla="*/ 0 w 483375"/>
              <a:gd name="connsiteY3" fmla="*/ 103465 h 483375"/>
              <a:gd name="connsiteX4" fmla="*/ 54203 w 483375"/>
              <a:gd name="connsiteY4" fmla="*/ 54203 h 483375"/>
              <a:gd name="connsiteX5" fmla="*/ 103465 w 483375"/>
              <a:gd name="connsiteY5" fmla="*/ 0 h 48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3375" h="483375">
                <a:moveTo>
                  <a:pt x="103465" y="0"/>
                </a:moveTo>
                <a:lnTo>
                  <a:pt x="483375" y="379910"/>
                </a:lnTo>
                <a:lnTo>
                  <a:pt x="379910" y="483375"/>
                </a:lnTo>
                <a:lnTo>
                  <a:pt x="0" y="103465"/>
                </a:lnTo>
                <a:lnTo>
                  <a:pt x="54203" y="54203"/>
                </a:lnTo>
                <a:lnTo>
                  <a:pt x="103465" y="0"/>
                </a:lnTo>
                <a:close/>
              </a:path>
            </a:pathLst>
          </a:custGeom>
          <a:solidFill>
            <a:srgbClr val="2857A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chemeClr val="tx1"/>
              </a:solidFill>
              <a:latin typeface="Mogul Helios" pitchFamily="2" charset="0"/>
              <a:cs typeface="Times New Roman" panose="02020603050405020304" pitchFamily="18" charset="0"/>
            </a:endParaRPr>
          </a:p>
        </p:txBody>
      </p:sp>
      <p:sp>
        <p:nvSpPr>
          <p:cNvPr id="6" name="Freeform: Shape 5">
            <a:extLst>
              <a:ext uri="{FF2B5EF4-FFF2-40B4-BE49-F238E27FC236}">
                <a16:creationId xmlns:a16="http://schemas.microsoft.com/office/drawing/2014/main" id="{1668D55D-5C1A-34D9-E5EC-9EA1828A7688}"/>
              </a:ext>
            </a:extLst>
          </p:cNvPr>
          <p:cNvSpPr/>
          <p:nvPr/>
        </p:nvSpPr>
        <p:spPr>
          <a:xfrm rot="1066737">
            <a:off x="9791781" y="5471701"/>
            <a:ext cx="453988" cy="453988"/>
          </a:xfrm>
          <a:custGeom>
            <a:avLst/>
            <a:gdLst>
              <a:gd name="connsiteX0" fmla="*/ 379911 w 483376"/>
              <a:gd name="connsiteY0" fmla="*/ 0 h 483376"/>
              <a:gd name="connsiteX1" fmla="*/ 429174 w 483376"/>
              <a:gd name="connsiteY1" fmla="*/ 54204 h 483376"/>
              <a:gd name="connsiteX2" fmla="*/ 483376 w 483376"/>
              <a:gd name="connsiteY2" fmla="*/ 103466 h 483376"/>
              <a:gd name="connsiteX3" fmla="*/ 103465 w 483376"/>
              <a:gd name="connsiteY3" fmla="*/ 483376 h 483376"/>
              <a:gd name="connsiteX4" fmla="*/ 0 w 483376"/>
              <a:gd name="connsiteY4" fmla="*/ 379911 h 483376"/>
              <a:gd name="connsiteX5" fmla="*/ 379911 w 483376"/>
              <a:gd name="connsiteY5" fmla="*/ 0 h 48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3376" h="483376">
                <a:moveTo>
                  <a:pt x="379911" y="0"/>
                </a:moveTo>
                <a:lnTo>
                  <a:pt x="429174" y="54204"/>
                </a:lnTo>
                <a:lnTo>
                  <a:pt x="483376" y="103466"/>
                </a:lnTo>
                <a:lnTo>
                  <a:pt x="103465" y="483376"/>
                </a:lnTo>
                <a:lnTo>
                  <a:pt x="0" y="379911"/>
                </a:lnTo>
                <a:lnTo>
                  <a:pt x="379911" y="0"/>
                </a:lnTo>
                <a:close/>
              </a:path>
            </a:pathLst>
          </a:custGeom>
          <a:solidFill>
            <a:srgbClr val="2857A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chemeClr val="tx1"/>
              </a:solidFill>
              <a:latin typeface="Mogul Helios" pitchFamily="2" charset="0"/>
              <a:cs typeface="Times New Roman" panose="02020603050405020304" pitchFamily="18" charset="0"/>
            </a:endParaRPr>
          </a:p>
        </p:txBody>
      </p:sp>
      <p:sp>
        <p:nvSpPr>
          <p:cNvPr id="7" name="Freeform: Shape 6">
            <a:extLst>
              <a:ext uri="{FF2B5EF4-FFF2-40B4-BE49-F238E27FC236}">
                <a16:creationId xmlns:a16="http://schemas.microsoft.com/office/drawing/2014/main" id="{4F401635-3A0C-2AE9-9657-B1656CF0B2DE}"/>
              </a:ext>
            </a:extLst>
          </p:cNvPr>
          <p:cNvSpPr/>
          <p:nvPr/>
        </p:nvSpPr>
        <p:spPr>
          <a:xfrm rot="20538657">
            <a:off x="9743759" y="3797638"/>
            <a:ext cx="453988" cy="453988"/>
          </a:xfrm>
          <a:custGeom>
            <a:avLst/>
            <a:gdLst>
              <a:gd name="connsiteX0" fmla="*/ 103465 w 483376"/>
              <a:gd name="connsiteY0" fmla="*/ 0 h 483376"/>
              <a:gd name="connsiteX1" fmla="*/ 483376 w 483376"/>
              <a:gd name="connsiteY1" fmla="*/ 379911 h 483376"/>
              <a:gd name="connsiteX2" fmla="*/ 429174 w 483376"/>
              <a:gd name="connsiteY2" fmla="*/ 429174 h 483376"/>
              <a:gd name="connsiteX3" fmla="*/ 379911 w 483376"/>
              <a:gd name="connsiteY3" fmla="*/ 483376 h 483376"/>
              <a:gd name="connsiteX4" fmla="*/ 0 w 483376"/>
              <a:gd name="connsiteY4" fmla="*/ 103465 h 483376"/>
              <a:gd name="connsiteX5" fmla="*/ 103465 w 483376"/>
              <a:gd name="connsiteY5" fmla="*/ 0 h 48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3376" h="483376">
                <a:moveTo>
                  <a:pt x="103465" y="0"/>
                </a:moveTo>
                <a:lnTo>
                  <a:pt x="483376" y="379911"/>
                </a:lnTo>
                <a:lnTo>
                  <a:pt x="429174" y="429174"/>
                </a:lnTo>
                <a:lnTo>
                  <a:pt x="379911" y="483376"/>
                </a:lnTo>
                <a:lnTo>
                  <a:pt x="0" y="103465"/>
                </a:lnTo>
                <a:lnTo>
                  <a:pt x="103465" y="0"/>
                </a:lnTo>
                <a:close/>
              </a:path>
            </a:pathLst>
          </a:custGeom>
          <a:solidFill>
            <a:srgbClr val="2857A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chemeClr val="tx1"/>
              </a:solidFill>
              <a:latin typeface="Mogul Helios" pitchFamily="2" charset="0"/>
              <a:cs typeface="Times New Roman" panose="02020603050405020304" pitchFamily="18" charset="0"/>
            </a:endParaRPr>
          </a:p>
        </p:txBody>
      </p:sp>
      <p:sp>
        <p:nvSpPr>
          <p:cNvPr id="8" name="Oval 7">
            <a:extLst>
              <a:ext uri="{FF2B5EF4-FFF2-40B4-BE49-F238E27FC236}">
                <a16:creationId xmlns:a16="http://schemas.microsoft.com/office/drawing/2014/main" id="{6E9AEFA7-2E03-4BBA-8B40-C64814470F70}"/>
              </a:ext>
            </a:extLst>
          </p:cNvPr>
          <p:cNvSpPr/>
          <p:nvPr/>
        </p:nvSpPr>
        <p:spPr>
          <a:xfrm flipH="1">
            <a:off x="9405690" y="3676190"/>
            <a:ext cx="213671" cy="213671"/>
          </a:xfrm>
          <a:prstGeom prst="ellips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chemeClr val="tx1"/>
              </a:solidFill>
              <a:latin typeface="Mogul Helios" pitchFamily="2" charset="0"/>
              <a:cs typeface="Times New Roman" panose="02020603050405020304" pitchFamily="18" charset="0"/>
            </a:endParaRPr>
          </a:p>
        </p:txBody>
      </p:sp>
      <p:sp>
        <p:nvSpPr>
          <p:cNvPr id="9" name="Oval 8">
            <a:extLst>
              <a:ext uri="{FF2B5EF4-FFF2-40B4-BE49-F238E27FC236}">
                <a16:creationId xmlns:a16="http://schemas.microsoft.com/office/drawing/2014/main" id="{DCC21331-65E8-5BA4-10C4-6F779E7B208E}"/>
              </a:ext>
            </a:extLst>
          </p:cNvPr>
          <p:cNvSpPr/>
          <p:nvPr/>
        </p:nvSpPr>
        <p:spPr>
          <a:xfrm flipH="1">
            <a:off x="9444015" y="5827641"/>
            <a:ext cx="213671" cy="213671"/>
          </a:xfrm>
          <a:prstGeom prst="ellips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chemeClr val="tx1"/>
              </a:solidFill>
              <a:latin typeface="Mogul Helios" pitchFamily="2" charset="0"/>
              <a:cs typeface="Times New Roman" panose="02020603050405020304" pitchFamily="18" charset="0"/>
            </a:endParaRPr>
          </a:p>
        </p:txBody>
      </p:sp>
      <p:sp>
        <p:nvSpPr>
          <p:cNvPr id="10" name="Oval 9">
            <a:extLst>
              <a:ext uri="{FF2B5EF4-FFF2-40B4-BE49-F238E27FC236}">
                <a16:creationId xmlns:a16="http://schemas.microsoft.com/office/drawing/2014/main" id="{614005EE-E8D7-D175-E60A-294EF5679D0A}"/>
              </a:ext>
            </a:extLst>
          </p:cNvPr>
          <p:cNvSpPr/>
          <p:nvPr/>
        </p:nvSpPr>
        <p:spPr>
          <a:xfrm flipH="1">
            <a:off x="12462291" y="6621601"/>
            <a:ext cx="213671" cy="213671"/>
          </a:xfrm>
          <a:prstGeom prst="ellips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chemeClr val="tx1"/>
              </a:solidFill>
              <a:latin typeface="Mogul Helios" pitchFamily="2" charset="0"/>
              <a:cs typeface="Times New Roman" panose="02020603050405020304" pitchFamily="18" charset="0"/>
            </a:endParaRPr>
          </a:p>
        </p:txBody>
      </p:sp>
      <p:sp>
        <p:nvSpPr>
          <p:cNvPr id="11" name="Oval 10">
            <a:extLst>
              <a:ext uri="{FF2B5EF4-FFF2-40B4-BE49-F238E27FC236}">
                <a16:creationId xmlns:a16="http://schemas.microsoft.com/office/drawing/2014/main" id="{85536F0B-FBA2-CA0E-6095-CBBE93306786}"/>
              </a:ext>
            </a:extLst>
          </p:cNvPr>
          <p:cNvSpPr/>
          <p:nvPr/>
        </p:nvSpPr>
        <p:spPr>
          <a:xfrm flipH="1">
            <a:off x="12437038" y="2726465"/>
            <a:ext cx="213671" cy="213671"/>
          </a:xfrm>
          <a:prstGeom prst="ellips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chemeClr val="tx1"/>
              </a:solidFill>
              <a:latin typeface="Mogul Helios" pitchFamily="2" charset="0"/>
              <a:cs typeface="Times New Roman" panose="02020603050405020304" pitchFamily="18" charset="0"/>
            </a:endParaRPr>
          </a:p>
        </p:txBody>
      </p:sp>
      <p:sp>
        <p:nvSpPr>
          <p:cNvPr id="12" name="TextBox 546">
            <a:extLst>
              <a:ext uri="{FF2B5EF4-FFF2-40B4-BE49-F238E27FC236}">
                <a16:creationId xmlns:a16="http://schemas.microsoft.com/office/drawing/2014/main" id="{0144BDD8-F926-3FD6-196C-300B7D0C0DF9}"/>
              </a:ext>
            </a:extLst>
          </p:cNvPr>
          <p:cNvSpPr txBox="1"/>
          <p:nvPr/>
        </p:nvSpPr>
        <p:spPr>
          <a:xfrm>
            <a:off x="7861966" y="4469128"/>
            <a:ext cx="1527412" cy="369332"/>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mn-MN" b="1" dirty="0">
                <a:latin typeface="Mogul Helios" pitchFamily="2" charset="0"/>
                <a:cs typeface="Times New Roman" panose="02020603050405020304" pitchFamily="18" charset="0"/>
              </a:rPr>
              <a:t>ХК</a:t>
            </a:r>
            <a:endParaRPr lang="en-US" b="1" dirty="0">
              <a:latin typeface="Mogul Helios" pitchFamily="2" charset="0"/>
              <a:cs typeface="Times New Roman" panose="02020603050405020304" pitchFamily="18" charset="0"/>
            </a:endParaRPr>
          </a:p>
        </p:txBody>
      </p:sp>
      <p:sp>
        <p:nvSpPr>
          <p:cNvPr id="14" name="TextBox 13">
            <a:extLst>
              <a:ext uri="{FF2B5EF4-FFF2-40B4-BE49-F238E27FC236}">
                <a16:creationId xmlns:a16="http://schemas.microsoft.com/office/drawing/2014/main" id="{5E6934CB-A363-81CE-7A3C-94190A3CE146}"/>
              </a:ext>
            </a:extLst>
          </p:cNvPr>
          <p:cNvSpPr txBox="1"/>
          <p:nvPr/>
        </p:nvSpPr>
        <p:spPr>
          <a:xfrm>
            <a:off x="12656729" y="6931950"/>
            <a:ext cx="936533" cy="738664"/>
          </a:xfrm>
          <a:prstGeom prst="rect">
            <a:avLst/>
          </a:prstGeom>
          <a:noFill/>
        </p:spPr>
        <p:txBody>
          <a:bodyPr wrap="square">
            <a:spAutoFit/>
          </a:bodyPr>
          <a:lstStyle/>
          <a:p>
            <a:r>
              <a:rPr lang="mn-MN" sz="1800" b="1" dirty="0">
                <a:latin typeface="Mogul Helios" pitchFamily="2" charset="0"/>
                <a:cs typeface="Times New Roman" panose="02020603050405020304" pitchFamily="18" charset="0"/>
              </a:rPr>
              <a:t>СЧЗТБ </a:t>
            </a:r>
            <a:endParaRPr lang="en-US" sz="1800" b="1" dirty="0">
              <a:latin typeface="Mogul Helios" pitchFamily="2" charset="0"/>
              <a:cs typeface="Times New Roman" panose="02020603050405020304" pitchFamily="18" charset="0"/>
            </a:endParaRPr>
          </a:p>
          <a:p>
            <a:pPr algn="ctr"/>
            <a:r>
              <a:rPr lang="mn-MN" sz="2400" b="1" dirty="0">
                <a:latin typeface="Mogul Helios" pitchFamily="2" charset="0"/>
                <a:cs typeface="Times New Roman" panose="02020603050405020304" pitchFamily="18" charset="0"/>
              </a:rPr>
              <a:t>1</a:t>
            </a:r>
          </a:p>
        </p:txBody>
      </p:sp>
      <p:sp>
        <p:nvSpPr>
          <p:cNvPr id="16" name="TextBox 6">
            <a:extLst>
              <a:ext uri="{FF2B5EF4-FFF2-40B4-BE49-F238E27FC236}">
                <a16:creationId xmlns:a16="http://schemas.microsoft.com/office/drawing/2014/main" id="{B7B85F8A-91B8-BDAE-A0F0-6F13537EA6A6}"/>
              </a:ext>
            </a:extLst>
          </p:cNvPr>
          <p:cNvSpPr txBox="1"/>
          <p:nvPr/>
        </p:nvSpPr>
        <p:spPr>
          <a:xfrm>
            <a:off x="8086243" y="5663109"/>
            <a:ext cx="1166794" cy="738664"/>
          </a:xfrm>
          <a:prstGeom prst="rect">
            <a:avLst/>
          </a:prstGeom>
          <a:noFill/>
        </p:spPr>
        <p:txBody>
          <a:bodyPr wrap="non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mn-MN" b="1" dirty="0">
                <a:latin typeface="Mogul Helios" pitchFamily="2" charset="0"/>
                <a:cs typeface="Times New Roman" panose="02020603050405020304" pitchFamily="18" charset="0"/>
              </a:rPr>
              <a:t>УУББирж </a:t>
            </a:r>
            <a:endParaRPr lang="en-US" b="1" dirty="0">
              <a:latin typeface="Mogul Helios" pitchFamily="2" charset="0"/>
              <a:cs typeface="Times New Roman" panose="02020603050405020304" pitchFamily="18" charset="0"/>
            </a:endParaRPr>
          </a:p>
          <a:p>
            <a:pPr algn="ctr"/>
            <a:r>
              <a:rPr lang="mn-MN" sz="2400" b="1" dirty="0">
                <a:latin typeface="Mogul Helios" pitchFamily="2" charset="0"/>
                <a:cs typeface="Times New Roman" panose="02020603050405020304" pitchFamily="18" charset="0"/>
              </a:rPr>
              <a:t>1</a:t>
            </a:r>
            <a:endParaRPr lang="en-US" sz="2000" b="1" dirty="0">
              <a:latin typeface="Mogul Helios" pitchFamily="2" charset="0"/>
              <a:cs typeface="Times New Roman" panose="02020603050405020304" pitchFamily="18" charset="0"/>
            </a:endParaRPr>
          </a:p>
        </p:txBody>
      </p:sp>
      <p:pic>
        <p:nvPicPr>
          <p:cNvPr id="129" name="Picture 128">
            <a:extLst>
              <a:ext uri="{FF2B5EF4-FFF2-40B4-BE49-F238E27FC236}">
                <a16:creationId xmlns:a16="http://schemas.microsoft.com/office/drawing/2014/main" id="{3DE7A2D4-FFD6-4A3A-834B-481E1154D9A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9724" y="106830"/>
            <a:ext cx="2409507" cy="894094"/>
          </a:xfrm>
          <a:prstGeom prst="rect">
            <a:avLst/>
          </a:prstGeom>
        </p:spPr>
      </p:pic>
    </p:spTree>
    <p:extLst>
      <p:ext uri="{BB962C8B-B14F-4D97-AF65-F5344CB8AC3E}">
        <p14:creationId xmlns:p14="http://schemas.microsoft.com/office/powerpoint/2010/main" val="3725188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3" name="Picture 2" descr="2560x1440 Blue Digital Art Squares 1440P Resolution Wallpaper, HD Abstract  4K Wallpapers, Images, Photos and Background - Wallpapers Den">
            <a:extLst>
              <a:ext uri="{FF2B5EF4-FFF2-40B4-BE49-F238E27FC236}">
                <a16:creationId xmlns:a16="http://schemas.microsoft.com/office/drawing/2014/main" id="{CD4A7D38-D290-4143-A004-5DE4D47B6B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b="73446"/>
          <a:stretch/>
        </p:blipFill>
        <p:spPr bwMode="auto">
          <a:xfrm>
            <a:off x="0" y="-32981"/>
            <a:ext cx="16559213" cy="1248872"/>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48">
            <a:extLst>
              <a:ext uri="{FF2B5EF4-FFF2-40B4-BE49-F238E27FC236}">
                <a16:creationId xmlns:a16="http://schemas.microsoft.com/office/drawing/2014/main" id="{ECC7895C-A04B-4C84-BB16-A2F8CFA2CEBC}"/>
              </a:ext>
            </a:extLst>
          </p:cNvPr>
          <p:cNvSpPr/>
          <p:nvPr/>
        </p:nvSpPr>
        <p:spPr>
          <a:xfrm>
            <a:off x="0" y="-56349"/>
            <a:ext cx="16559212" cy="1274743"/>
          </a:xfrm>
          <a:prstGeom prst="rect">
            <a:avLst/>
          </a:prstGeom>
          <a:gradFill>
            <a:gsLst>
              <a:gs pos="82000">
                <a:srgbClr val="002060">
                  <a:alpha val="50000"/>
                </a:srgbClr>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68">
              <a:solidFill>
                <a:schemeClr val="tx1"/>
              </a:solidFill>
              <a:latin typeface="Mogul Helios" pitchFamily="2" charset="0"/>
            </a:endParaRPr>
          </a:p>
        </p:txBody>
      </p:sp>
      <p:grpSp>
        <p:nvGrpSpPr>
          <p:cNvPr id="62" name="Group 61">
            <a:extLst>
              <a:ext uri="{FF2B5EF4-FFF2-40B4-BE49-F238E27FC236}">
                <a16:creationId xmlns:a16="http://schemas.microsoft.com/office/drawing/2014/main" id="{9419E22C-BBF0-43F5-A1CE-ABD108B26549}"/>
              </a:ext>
            </a:extLst>
          </p:cNvPr>
          <p:cNvGrpSpPr/>
          <p:nvPr/>
        </p:nvGrpSpPr>
        <p:grpSpPr>
          <a:xfrm>
            <a:off x="15467878" y="56536"/>
            <a:ext cx="766291" cy="991862"/>
            <a:chOff x="10911257" y="-82064"/>
            <a:chExt cx="1271225" cy="1052275"/>
          </a:xfrm>
        </p:grpSpPr>
        <p:pic>
          <p:nvPicPr>
            <p:cNvPr id="66" name="Picture 65">
              <a:extLst>
                <a:ext uri="{FF2B5EF4-FFF2-40B4-BE49-F238E27FC236}">
                  <a16:creationId xmlns:a16="http://schemas.microsoft.com/office/drawing/2014/main" id="{DD33F788-A904-4306-91F6-1461039728E6}"/>
                </a:ext>
              </a:extLst>
            </p:cNvPr>
            <p:cNvPicPr>
              <a:picLocks noChangeAspect="1"/>
            </p:cNvPicPr>
            <p:nvPr/>
          </p:nvPicPr>
          <p:blipFill rotWithShape="1">
            <a:blip r:embed="rId4">
              <a:biLevel thresh="25000"/>
            </a:blip>
            <a:srcRect t="37472" b="29972"/>
            <a:stretch/>
          </p:blipFill>
          <p:spPr>
            <a:xfrm>
              <a:off x="11261614" y="86233"/>
              <a:ext cx="646232" cy="833612"/>
            </a:xfrm>
            <a:prstGeom prst="rect">
              <a:avLst/>
            </a:prstGeom>
          </p:spPr>
        </p:pic>
        <p:pic>
          <p:nvPicPr>
            <p:cNvPr id="67" name="Picture 66">
              <a:extLst>
                <a:ext uri="{FF2B5EF4-FFF2-40B4-BE49-F238E27FC236}">
                  <a16:creationId xmlns:a16="http://schemas.microsoft.com/office/drawing/2014/main" id="{6709F3B2-0CC8-43D5-9D93-5AC241872ED1}"/>
                </a:ext>
              </a:extLst>
            </p:cNvPr>
            <p:cNvPicPr>
              <a:picLocks noChangeAspect="1"/>
            </p:cNvPicPr>
            <p:nvPr/>
          </p:nvPicPr>
          <p:blipFill rotWithShape="1">
            <a:blip r:embed="rId4">
              <a:biLevel thresh="25000"/>
            </a:blip>
            <a:srcRect t="70123" b="6572"/>
            <a:stretch/>
          </p:blipFill>
          <p:spPr>
            <a:xfrm>
              <a:off x="11536250" y="73384"/>
              <a:ext cx="646232" cy="596757"/>
            </a:xfrm>
            <a:prstGeom prst="rect">
              <a:avLst/>
            </a:prstGeom>
          </p:spPr>
        </p:pic>
        <p:grpSp>
          <p:nvGrpSpPr>
            <p:cNvPr id="68" name="Group 67">
              <a:extLst>
                <a:ext uri="{FF2B5EF4-FFF2-40B4-BE49-F238E27FC236}">
                  <a16:creationId xmlns:a16="http://schemas.microsoft.com/office/drawing/2014/main" id="{9BA5FB15-9D14-468D-A207-9D7484785840}"/>
                </a:ext>
              </a:extLst>
            </p:cNvPr>
            <p:cNvGrpSpPr/>
            <p:nvPr/>
          </p:nvGrpSpPr>
          <p:grpSpPr>
            <a:xfrm>
              <a:off x="10911257" y="-82064"/>
              <a:ext cx="646232" cy="1052275"/>
              <a:chOff x="10798957" y="-82064"/>
              <a:chExt cx="646232" cy="1052275"/>
            </a:xfrm>
          </p:grpSpPr>
          <p:pic>
            <p:nvPicPr>
              <p:cNvPr id="69" name="Picture 68">
                <a:extLst>
                  <a:ext uri="{FF2B5EF4-FFF2-40B4-BE49-F238E27FC236}">
                    <a16:creationId xmlns:a16="http://schemas.microsoft.com/office/drawing/2014/main" id="{AEBB1C90-FFC9-4D18-80AA-18EE55ABA4A8}"/>
                  </a:ext>
                </a:extLst>
              </p:cNvPr>
              <p:cNvPicPr>
                <a:picLocks noChangeAspect="1"/>
              </p:cNvPicPr>
              <p:nvPr/>
            </p:nvPicPr>
            <p:blipFill rotWithShape="1">
              <a:blip r:embed="rId5">
                <a:biLevel thresh="25000"/>
              </a:blip>
              <a:srcRect b="81203"/>
              <a:stretch/>
            </p:blipFill>
            <p:spPr>
              <a:xfrm>
                <a:off x="10798957" y="-82064"/>
                <a:ext cx="646232" cy="539743"/>
              </a:xfrm>
              <a:prstGeom prst="rect">
                <a:avLst/>
              </a:prstGeom>
            </p:spPr>
          </p:pic>
          <p:pic>
            <p:nvPicPr>
              <p:cNvPr id="70" name="Picture 69">
                <a:extLst>
                  <a:ext uri="{FF2B5EF4-FFF2-40B4-BE49-F238E27FC236}">
                    <a16:creationId xmlns:a16="http://schemas.microsoft.com/office/drawing/2014/main" id="{719CEAFF-E854-40FC-9E24-F07CA29FFA93}"/>
                  </a:ext>
                </a:extLst>
              </p:cNvPr>
              <p:cNvPicPr>
                <a:picLocks noChangeAspect="1"/>
              </p:cNvPicPr>
              <p:nvPr/>
            </p:nvPicPr>
            <p:blipFill rotWithShape="1">
              <a:blip r:embed="rId5">
                <a:biLevel thresh="25000"/>
              </a:blip>
              <a:srcRect t="17851" b="74874"/>
              <a:stretch/>
            </p:blipFill>
            <p:spPr>
              <a:xfrm>
                <a:off x="10798957" y="364716"/>
                <a:ext cx="646232" cy="208906"/>
              </a:xfrm>
              <a:prstGeom prst="rect">
                <a:avLst/>
              </a:prstGeom>
            </p:spPr>
          </p:pic>
          <p:pic>
            <p:nvPicPr>
              <p:cNvPr id="71" name="Picture 70">
                <a:extLst>
                  <a:ext uri="{FF2B5EF4-FFF2-40B4-BE49-F238E27FC236}">
                    <a16:creationId xmlns:a16="http://schemas.microsoft.com/office/drawing/2014/main" id="{D4CEEE16-04E3-4A7A-A162-6DAA8EA38F46}"/>
                  </a:ext>
                </a:extLst>
              </p:cNvPr>
              <p:cNvPicPr>
                <a:picLocks noChangeAspect="1"/>
              </p:cNvPicPr>
              <p:nvPr/>
            </p:nvPicPr>
            <p:blipFill rotWithShape="1">
              <a:blip r:embed="rId5">
                <a:biLevel thresh="25000"/>
              </a:blip>
              <a:srcRect t="26993" b="68607"/>
              <a:stretch/>
            </p:blipFill>
            <p:spPr>
              <a:xfrm>
                <a:off x="10798957" y="569041"/>
                <a:ext cx="646232" cy="126398"/>
              </a:xfrm>
              <a:prstGeom prst="rect">
                <a:avLst/>
              </a:prstGeom>
            </p:spPr>
          </p:pic>
          <p:pic>
            <p:nvPicPr>
              <p:cNvPr id="72" name="Picture 71">
                <a:extLst>
                  <a:ext uri="{FF2B5EF4-FFF2-40B4-BE49-F238E27FC236}">
                    <a16:creationId xmlns:a16="http://schemas.microsoft.com/office/drawing/2014/main" id="{27DE7829-0AFD-4764-9275-7B2EAD8CD502}"/>
                  </a:ext>
                </a:extLst>
              </p:cNvPr>
              <p:cNvPicPr>
                <a:picLocks noChangeAspect="1"/>
              </p:cNvPicPr>
              <p:nvPr/>
            </p:nvPicPr>
            <p:blipFill rotWithShape="1">
              <a:blip r:embed="rId5">
                <a:biLevel thresh="25000"/>
              </a:blip>
              <a:srcRect t="31096" b="59067"/>
              <a:stretch/>
            </p:blipFill>
            <p:spPr>
              <a:xfrm>
                <a:off x="10798957" y="687740"/>
                <a:ext cx="646232" cy="282471"/>
              </a:xfrm>
              <a:prstGeom prst="rect">
                <a:avLst/>
              </a:prstGeom>
            </p:spPr>
          </p:pic>
        </p:grpSp>
      </p:grpSp>
      <p:sp>
        <p:nvSpPr>
          <p:cNvPr id="19" name="TextBox 18">
            <a:extLst>
              <a:ext uri="{FF2B5EF4-FFF2-40B4-BE49-F238E27FC236}">
                <a16:creationId xmlns:a16="http://schemas.microsoft.com/office/drawing/2014/main" id="{E0CCD087-6AC1-CF3C-59F7-DB63CBFBB3FE}"/>
              </a:ext>
            </a:extLst>
          </p:cNvPr>
          <p:cNvSpPr txBox="1"/>
          <p:nvPr/>
        </p:nvSpPr>
        <p:spPr>
          <a:xfrm>
            <a:off x="2790352" y="380179"/>
            <a:ext cx="1213665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mn-MN" sz="3200" b="1" dirty="0">
                <a:solidFill>
                  <a:schemeClr val="bg1"/>
                </a:solidFill>
                <a:latin typeface="Mogul Helios" pitchFamily="2" charset="0"/>
                <a:cs typeface="Segoe UI"/>
              </a:rPr>
              <a:t>ХӨРӨНГИЙН ЗАХ ЗЭЭЛИЙН ӨНӨӨГИЙН </a:t>
            </a:r>
            <a:r>
              <a:rPr lang="en-US" sz="3200" dirty="0">
                <a:solidFill>
                  <a:schemeClr val="bg1"/>
                </a:solidFill>
                <a:latin typeface="Mogul Helios" pitchFamily="2" charset="0"/>
                <a:cs typeface="Segoe UI"/>
              </a:rPr>
              <a:t>​</a:t>
            </a:r>
            <a:r>
              <a:rPr lang="mn-MN" sz="3200" b="1" dirty="0">
                <a:solidFill>
                  <a:schemeClr val="bg1"/>
                </a:solidFill>
                <a:latin typeface="Mogul Helios" pitchFamily="2" charset="0"/>
                <a:cs typeface="Segoe UI"/>
              </a:rPr>
              <a:t>НӨХЦӨЛ БАЙДАЛ</a:t>
            </a:r>
            <a:r>
              <a:rPr lang="en-US" sz="3200" dirty="0">
                <a:solidFill>
                  <a:schemeClr val="bg1"/>
                </a:solidFill>
                <a:latin typeface="Mogul Helios" pitchFamily="2" charset="0"/>
                <a:cs typeface="Segoe UI"/>
              </a:rPr>
              <a:t>​</a:t>
            </a:r>
          </a:p>
        </p:txBody>
      </p:sp>
      <p:sp>
        <p:nvSpPr>
          <p:cNvPr id="24" name="TextBox 23">
            <a:extLst>
              <a:ext uri="{FF2B5EF4-FFF2-40B4-BE49-F238E27FC236}">
                <a16:creationId xmlns:a16="http://schemas.microsoft.com/office/drawing/2014/main" id="{2C7435B3-E5E0-7781-1BC5-810A5D15FFFB}"/>
              </a:ext>
            </a:extLst>
          </p:cNvPr>
          <p:cNvSpPr txBox="1"/>
          <p:nvPr/>
        </p:nvSpPr>
        <p:spPr>
          <a:xfrm>
            <a:off x="2418629" y="5577161"/>
            <a:ext cx="2172616" cy="565537"/>
          </a:xfrm>
          <a:prstGeom prst="rect">
            <a:avLst/>
          </a:prstGeom>
          <a:noFill/>
          <a:ln w="12700">
            <a:noFill/>
          </a:ln>
        </p:spPr>
        <p:txBody>
          <a:bodyPr wrap="square" lIns="80007" tIns="40004" rIns="80007" bIns="40004" rtlCol="0" anchor="ctr">
            <a:spAutoFit/>
          </a:bodyPr>
          <a:lstStyle/>
          <a:p>
            <a:pPr algn="ctr"/>
            <a:r>
              <a:rPr lang="en-US" sz="1575" b="1" err="1">
                <a:latin typeface="Mogul Helios" pitchFamily="2" charset="0"/>
                <a:cs typeface="Times New Roman" panose="02020603050405020304" pitchFamily="18" charset="0"/>
              </a:rPr>
              <a:t>Зах</a:t>
            </a:r>
            <a:r>
              <a:rPr lang="en-US" sz="1575" b="1">
                <a:latin typeface="Mogul Helios" pitchFamily="2" charset="0"/>
                <a:cs typeface="Times New Roman" panose="02020603050405020304" pitchFamily="18" charset="0"/>
              </a:rPr>
              <a:t> </a:t>
            </a:r>
            <a:r>
              <a:rPr lang="en-US" sz="1575" b="1" err="1">
                <a:latin typeface="Mogul Helios" pitchFamily="2" charset="0"/>
                <a:cs typeface="Times New Roman" panose="02020603050405020304" pitchFamily="18" charset="0"/>
              </a:rPr>
              <a:t>зээлийн</a:t>
            </a:r>
            <a:r>
              <a:rPr lang="en-US" sz="1575" b="1">
                <a:latin typeface="Mogul Helios" pitchFamily="2" charset="0"/>
                <a:cs typeface="Times New Roman" panose="02020603050405020304" pitchFamily="18" charset="0"/>
              </a:rPr>
              <a:t> </a:t>
            </a:r>
            <a:r>
              <a:rPr lang="en-US" sz="1575" b="1" err="1">
                <a:latin typeface="Mogul Helios" pitchFamily="2" charset="0"/>
                <a:cs typeface="Times New Roman" panose="02020603050405020304" pitchFamily="18" charset="0"/>
              </a:rPr>
              <a:t>үнэлгээ</a:t>
            </a:r>
            <a:endParaRPr lang="en-US" sz="1575" b="1">
              <a:latin typeface="Mogul Helios" pitchFamily="2" charset="0"/>
              <a:cs typeface="Times New Roman" panose="02020603050405020304" pitchFamily="18" charset="0"/>
            </a:endParaRPr>
          </a:p>
          <a:p>
            <a:pPr algn="ctr"/>
            <a:r>
              <a:rPr lang="en-US" sz="1575" b="1">
                <a:latin typeface="Mogul Helios" pitchFamily="2" charset="0"/>
                <a:cs typeface="Times New Roman" panose="02020603050405020304" pitchFamily="18" charset="0"/>
              </a:rPr>
              <a:t>(</a:t>
            </a:r>
            <a:r>
              <a:rPr lang="mn-MN" sz="1575" b="1">
                <a:latin typeface="Mogul Helios" pitchFamily="2" charset="0"/>
                <a:cs typeface="Times New Roman" panose="02020603050405020304" pitchFamily="18" charset="0"/>
              </a:rPr>
              <a:t>тэрбум</a:t>
            </a:r>
            <a:r>
              <a:rPr lang="en-US" sz="1575" b="1">
                <a:latin typeface="Mogul Helios" pitchFamily="2" charset="0"/>
                <a:cs typeface="Times New Roman" panose="02020603050405020304" pitchFamily="18" charset="0"/>
              </a:rPr>
              <a:t> ₮)</a:t>
            </a:r>
            <a:endParaRPr lang="en-US" sz="1575">
              <a:latin typeface="Mogul Helios" pitchFamily="2" charset="0"/>
              <a:cs typeface="Times New Roman" panose="02020603050405020304" pitchFamily="18" charset="0"/>
            </a:endParaRPr>
          </a:p>
        </p:txBody>
      </p:sp>
      <p:sp>
        <p:nvSpPr>
          <p:cNvPr id="26" name="TextBox 25">
            <a:extLst>
              <a:ext uri="{FF2B5EF4-FFF2-40B4-BE49-F238E27FC236}">
                <a16:creationId xmlns:a16="http://schemas.microsoft.com/office/drawing/2014/main" id="{60DD0EDF-16D7-A392-7C78-80B05E875429}"/>
              </a:ext>
            </a:extLst>
          </p:cNvPr>
          <p:cNvSpPr txBox="1"/>
          <p:nvPr/>
        </p:nvSpPr>
        <p:spPr>
          <a:xfrm>
            <a:off x="8326229" y="5770242"/>
            <a:ext cx="2027765" cy="351429"/>
          </a:xfrm>
          <a:prstGeom prst="rect">
            <a:avLst/>
          </a:prstGeom>
          <a:noFill/>
          <a:ln w="12700">
            <a:noFill/>
          </a:ln>
        </p:spPr>
        <p:txBody>
          <a:bodyPr wrap="square" lIns="96008" tIns="48004" rIns="96008" bIns="48004" rtlCol="0" anchor="ctr">
            <a:spAutoFit/>
          </a:bodyPr>
          <a:lstStyle/>
          <a:p>
            <a:pPr algn="ctr"/>
            <a:r>
              <a:rPr lang="en-US" sz="1575" b="1">
                <a:latin typeface="Mogul Helios" pitchFamily="2" charset="0"/>
                <a:cs typeface="Times New Roman" panose="02020603050405020304" pitchFamily="18" charset="0"/>
              </a:rPr>
              <a:t>ЗЗҮ/ДНБ</a:t>
            </a:r>
          </a:p>
        </p:txBody>
      </p:sp>
      <p:sp>
        <p:nvSpPr>
          <p:cNvPr id="28" name="TextBox 27">
            <a:extLst>
              <a:ext uri="{FF2B5EF4-FFF2-40B4-BE49-F238E27FC236}">
                <a16:creationId xmlns:a16="http://schemas.microsoft.com/office/drawing/2014/main" id="{560DD864-50A3-FF7A-2149-4BFF673A70DF}"/>
              </a:ext>
            </a:extLst>
          </p:cNvPr>
          <p:cNvSpPr txBox="1"/>
          <p:nvPr/>
        </p:nvSpPr>
        <p:spPr>
          <a:xfrm>
            <a:off x="5646499" y="5515302"/>
            <a:ext cx="2232732" cy="824068"/>
          </a:xfrm>
          <a:prstGeom prst="rect">
            <a:avLst/>
          </a:prstGeom>
          <a:noFill/>
          <a:ln w="12700">
            <a:noFill/>
          </a:ln>
        </p:spPr>
        <p:txBody>
          <a:bodyPr wrap="square" lIns="96008" tIns="48004" rIns="96008" bIns="48004" rtlCol="0" anchor="ctr">
            <a:spAutoFit/>
          </a:bodyPr>
          <a:lstStyle/>
          <a:p>
            <a:pPr algn="ctr"/>
            <a:r>
              <a:rPr lang="mn-MN" sz="1575" b="1" dirty="0">
                <a:latin typeface="Mogul Helios" pitchFamily="2" charset="0"/>
                <a:cs typeface="Times New Roman" panose="02020603050405020304" pitchFamily="18" charset="0"/>
              </a:rPr>
              <a:t>Хувьцааны а</a:t>
            </a:r>
            <a:r>
              <a:rPr lang="en-US" sz="1575" b="1" dirty="0" err="1">
                <a:latin typeface="Mogul Helios" pitchFamily="2" charset="0"/>
                <a:cs typeface="Times New Roman" panose="02020603050405020304" pitchFamily="18" charset="0"/>
              </a:rPr>
              <a:t>рилжааны</a:t>
            </a:r>
            <a:r>
              <a:rPr lang="en-US" sz="1575" b="1" dirty="0">
                <a:latin typeface="Mogul Helios" pitchFamily="2" charset="0"/>
                <a:cs typeface="Times New Roman" panose="02020603050405020304" pitchFamily="18" charset="0"/>
              </a:rPr>
              <a:t> </a:t>
            </a:r>
            <a:r>
              <a:rPr lang="en-US" sz="1575" b="1" dirty="0" err="1">
                <a:latin typeface="Mogul Helios" pitchFamily="2" charset="0"/>
                <a:cs typeface="Times New Roman" panose="02020603050405020304" pitchFamily="18" charset="0"/>
              </a:rPr>
              <a:t>дүн</a:t>
            </a:r>
            <a:endParaRPr lang="en-US" sz="1575" b="1" dirty="0">
              <a:latin typeface="Mogul Helios" pitchFamily="2" charset="0"/>
              <a:cs typeface="Times New Roman" panose="02020603050405020304" pitchFamily="18" charset="0"/>
            </a:endParaRPr>
          </a:p>
          <a:p>
            <a:pPr algn="ctr"/>
            <a:r>
              <a:rPr lang="en-US" sz="1575" b="1" dirty="0">
                <a:latin typeface="Mogul Helios" pitchFamily="2" charset="0"/>
                <a:cs typeface="Times New Roman" panose="02020603050405020304" pitchFamily="18" charset="0"/>
              </a:rPr>
              <a:t>(</a:t>
            </a:r>
            <a:r>
              <a:rPr lang="en-US" sz="1575" b="1" dirty="0" err="1">
                <a:latin typeface="Mogul Helios" pitchFamily="2" charset="0"/>
                <a:cs typeface="Times New Roman" panose="02020603050405020304" pitchFamily="18" charset="0"/>
              </a:rPr>
              <a:t>тэрбум</a:t>
            </a:r>
            <a:r>
              <a:rPr lang="en-US" sz="1575" b="1" dirty="0">
                <a:latin typeface="Mogul Helios" pitchFamily="2" charset="0"/>
                <a:cs typeface="Times New Roman" panose="02020603050405020304" pitchFamily="18" charset="0"/>
              </a:rPr>
              <a:t> ₮)</a:t>
            </a:r>
          </a:p>
        </p:txBody>
      </p:sp>
      <p:graphicFrame>
        <p:nvGraphicFramePr>
          <p:cNvPr id="30" name="Chart 29">
            <a:extLst>
              <a:ext uri="{FF2B5EF4-FFF2-40B4-BE49-F238E27FC236}">
                <a16:creationId xmlns:a16="http://schemas.microsoft.com/office/drawing/2014/main" id="{3949AAE4-A723-8530-19E6-758DA4E1201C}"/>
              </a:ext>
            </a:extLst>
          </p:cNvPr>
          <p:cNvGraphicFramePr>
            <a:graphicFrameLocks/>
          </p:cNvGraphicFramePr>
          <p:nvPr>
            <p:extLst>
              <p:ext uri="{D42A27DB-BD31-4B8C-83A1-F6EECF244321}">
                <p14:modId xmlns:p14="http://schemas.microsoft.com/office/powerpoint/2010/main" val="3200052293"/>
              </p:ext>
            </p:extLst>
          </p:nvPr>
        </p:nvGraphicFramePr>
        <p:xfrm>
          <a:off x="5205063" y="1694191"/>
          <a:ext cx="2822894" cy="38666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4" name="Chart 33">
            <a:extLst>
              <a:ext uri="{FF2B5EF4-FFF2-40B4-BE49-F238E27FC236}">
                <a16:creationId xmlns:a16="http://schemas.microsoft.com/office/drawing/2014/main" id="{67EE40B9-4F10-7F4A-4FF2-8684C213A027}"/>
              </a:ext>
            </a:extLst>
          </p:cNvPr>
          <p:cNvGraphicFramePr>
            <a:graphicFrameLocks/>
          </p:cNvGraphicFramePr>
          <p:nvPr>
            <p:extLst>
              <p:ext uri="{D42A27DB-BD31-4B8C-83A1-F6EECF244321}">
                <p14:modId xmlns:p14="http://schemas.microsoft.com/office/powerpoint/2010/main" val="3743987736"/>
              </p:ext>
            </p:extLst>
          </p:nvPr>
        </p:nvGraphicFramePr>
        <p:xfrm>
          <a:off x="8096266" y="2037155"/>
          <a:ext cx="2422099" cy="3866681"/>
        </p:xfrm>
        <a:graphic>
          <a:graphicData uri="http://schemas.openxmlformats.org/drawingml/2006/chart">
            <c:chart xmlns:c="http://schemas.openxmlformats.org/drawingml/2006/chart" xmlns:r="http://schemas.openxmlformats.org/officeDocument/2006/relationships" r:id="rId7"/>
          </a:graphicData>
        </a:graphic>
      </p:graphicFrame>
      <p:grpSp>
        <p:nvGrpSpPr>
          <p:cNvPr id="132" name="Group 131">
            <a:extLst>
              <a:ext uri="{FF2B5EF4-FFF2-40B4-BE49-F238E27FC236}">
                <a16:creationId xmlns:a16="http://schemas.microsoft.com/office/drawing/2014/main" id="{768BD3B7-5B95-572A-E663-B3DCA7C700FC}"/>
              </a:ext>
            </a:extLst>
          </p:cNvPr>
          <p:cNvGrpSpPr/>
          <p:nvPr/>
        </p:nvGrpSpPr>
        <p:grpSpPr>
          <a:xfrm>
            <a:off x="11721180" y="1691233"/>
            <a:ext cx="4546437" cy="6398160"/>
            <a:chOff x="9006298" y="645807"/>
            <a:chExt cx="3337529" cy="6093712"/>
          </a:xfrm>
        </p:grpSpPr>
        <p:sp>
          <p:nvSpPr>
            <p:cNvPr id="120" name="TextBox 119">
              <a:extLst>
                <a:ext uri="{FF2B5EF4-FFF2-40B4-BE49-F238E27FC236}">
                  <a16:creationId xmlns:a16="http://schemas.microsoft.com/office/drawing/2014/main" id="{C2D290AE-6379-3E98-29C8-E95806AA411C}"/>
                </a:ext>
              </a:extLst>
            </p:cNvPr>
            <p:cNvSpPr txBox="1"/>
            <p:nvPr/>
          </p:nvSpPr>
          <p:spPr>
            <a:xfrm>
              <a:off x="9006298" y="645807"/>
              <a:ext cx="3221589" cy="707908"/>
            </a:xfrm>
            <a:prstGeom prst="rect">
              <a:avLst/>
            </a:prstGeom>
            <a:noFill/>
          </p:spPr>
          <p:txBody>
            <a:bodyPr wrap="square" lIns="96008" tIns="48004" rIns="96008" bIns="48004" rtlCol="0" anchor="t">
              <a:spAutoFit/>
            </a:bodyPr>
            <a:lstStyle/>
            <a:p>
              <a:pPr algn="ctr"/>
              <a:r>
                <a:rPr lang="mn-MN" sz="2100" b="1" dirty="0">
                  <a:latin typeface="Mogul Helios" pitchFamily="2" charset="0"/>
                  <a:cs typeface="Times New Roman" panose="02020603050405020304" pitchFamily="18" charset="0"/>
                </a:rPr>
                <a:t>Арилжааны гүйлгээний дүн</a:t>
              </a:r>
              <a:endParaRPr lang="en-US" sz="2100" b="1" dirty="0">
                <a:latin typeface="Mogul Helios" pitchFamily="2" charset="0"/>
                <a:cs typeface="Times New Roman" panose="02020603050405020304" pitchFamily="18" charset="0"/>
              </a:endParaRPr>
            </a:p>
            <a:p>
              <a:pPr algn="ctr"/>
              <a:r>
                <a:rPr lang="mn-MN" sz="2100" b="1" dirty="0">
                  <a:latin typeface="Mogul Helios" pitchFamily="2" charset="0"/>
                  <a:cs typeface="Times New Roman" panose="02020603050405020304" pitchFamily="18" charset="0"/>
                </a:rPr>
                <a:t> /2023</a:t>
              </a:r>
              <a:r>
                <a:rPr lang="en-US" sz="2100" b="1" dirty="0">
                  <a:latin typeface="Mogul Helios" pitchFamily="2" charset="0"/>
                  <a:cs typeface="Times New Roman" panose="02020603050405020304" pitchFamily="18" charset="0"/>
                </a:rPr>
                <a:t>.III</a:t>
              </a:r>
              <a:r>
                <a:rPr lang="mn-MN" sz="2100" b="1" dirty="0">
                  <a:latin typeface="Mogul Helios" pitchFamily="2" charset="0"/>
                  <a:cs typeface="Times New Roman" panose="02020603050405020304" pitchFamily="18" charset="0"/>
                </a:rPr>
                <a:t>, тэрбум төгрөг/</a:t>
              </a:r>
              <a:endParaRPr lang="en-US" sz="2100" b="1" dirty="0">
                <a:latin typeface="Mogul Helios" pitchFamily="2" charset="0"/>
                <a:cs typeface="Times New Roman" panose="02020603050405020304" pitchFamily="18" charset="0"/>
              </a:endParaRPr>
            </a:p>
          </p:txBody>
        </p:sp>
        <p:sp>
          <p:nvSpPr>
            <p:cNvPr id="121" name="TextBox 120">
              <a:extLst>
                <a:ext uri="{FF2B5EF4-FFF2-40B4-BE49-F238E27FC236}">
                  <a16:creationId xmlns:a16="http://schemas.microsoft.com/office/drawing/2014/main" id="{5CDDDE5D-ADEC-480D-DECC-D0D2029EA50A}"/>
                </a:ext>
              </a:extLst>
            </p:cNvPr>
            <p:cNvSpPr txBox="1"/>
            <p:nvPr/>
          </p:nvSpPr>
          <p:spPr>
            <a:xfrm>
              <a:off x="11089217" y="2549521"/>
              <a:ext cx="1142518" cy="415498"/>
            </a:xfrm>
            <a:prstGeom prst="rect">
              <a:avLst/>
            </a:prstGeom>
            <a:noFill/>
          </p:spPr>
          <p:txBody>
            <a:bodyPr wrap="square" lIns="96008" tIns="48004" rIns="96008" bIns="48004" rtlCol="0" anchor="t">
              <a:spAutoFit/>
            </a:bodyPr>
            <a:lstStyle/>
            <a:p>
              <a:pPr algn="ctr"/>
              <a:r>
                <a:rPr lang="mn-MN" sz="2100" b="1">
                  <a:latin typeface="Mogul Helios" pitchFamily="2" charset="0"/>
                  <a:cs typeface="Times New Roman" panose="02020603050405020304" pitchFamily="18" charset="0"/>
                </a:rPr>
                <a:t>467.02</a:t>
              </a:r>
              <a:endParaRPr lang="en-US" sz="2100">
                <a:latin typeface="Mogul Helios" pitchFamily="2" charset="0"/>
                <a:cs typeface="Times New Roman" panose="02020603050405020304" pitchFamily="18" charset="0"/>
              </a:endParaRPr>
            </a:p>
          </p:txBody>
        </p:sp>
        <p:sp>
          <p:nvSpPr>
            <p:cNvPr id="122" name="TextBox 121">
              <a:extLst>
                <a:ext uri="{FF2B5EF4-FFF2-40B4-BE49-F238E27FC236}">
                  <a16:creationId xmlns:a16="http://schemas.microsoft.com/office/drawing/2014/main" id="{1EC8D23E-2BC6-94AC-7969-AD2D71A6A309}"/>
                </a:ext>
              </a:extLst>
            </p:cNvPr>
            <p:cNvSpPr txBox="1"/>
            <p:nvPr/>
          </p:nvSpPr>
          <p:spPr>
            <a:xfrm>
              <a:off x="9551054" y="3589926"/>
              <a:ext cx="1756973" cy="415498"/>
            </a:xfrm>
            <a:prstGeom prst="rect">
              <a:avLst/>
            </a:prstGeom>
            <a:noFill/>
          </p:spPr>
          <p:txBody>
            <a:bodyPr wrap="square" lIns="96008" tIns="48004" rIns="96008" bIns="48004" rtlCol="0" anchor="t">
              <a:spAutoFit/>
            </a:bodyPr>
            <a:lstStyle/>
            <a:p>
              <a:pPr algn="ctr"/>
              <a:r>
                <a:rPr lang="mn-MN" sz="2100">
                  <a:latin typeface="Mogul Helios" pitchFamily="2" charset="0"/>
                  <a:cs typeface="Times New Roman" panose="02020603050405020304" pitchFamily="18" charset="0"/>
                </a:rPr>
                <a:t>Компанийн бонд </a:t>
              </a:r>
              <a:endParaRPr lang="en-US" sz="2100">
                <a:latin typeface="Mogul Helios" pitchFamily="2" charset="0"/>
                <a:cs typeface="Times New Roman" panose="02020603050405020304" pitchFamily="18" charset="0"/>
              </a:endParaRPr>
            </a:p>
          </p:txBody>
        </p:sp>
        <p:sp>
          <p:nvSpPr>
            <p:cNvPr id="123" name="TextBox 122">
              <a:extLst>
                <a:ext uri="{FF2B5EF4-FFF2-40B4-BE49-F238E27FC236}">
                  <a16:creationId xmlns:a16="http://schemas.microsoft.com/office/drawing/2014/main" id="{3E39D141-AA2E-69F9-D43F-B16BC9EE6423}"/>
                </a:ext>
              </a:extLst>
            </p:cNvPr>
            <p:cNvSpPr txBox="1"/>
            <p:nvPr/>
          </p:nvSpPr>
          <p:spPr>
            <a:xfrm>
              <a:off x="11086583" y="3589001"/>
              <a:ext cx="1257244" cy="415498"/>
            </a:xfrm>
            <a:prstGeom prst="rect">
              <a:avLst/>
            </a:prstGeom>
            <a:noFill/>
          </p:spPr>
          <p:txBody>
            <a:bodyPr wrap="square" lIns="96008" tIns="48004" rIns="96008" bIns="48004" rtlCol="0" anchor="t">
              <a:spAutoFit/>
            </a:bodyPr>
            <a:lstStyle/>
            <a:p>
              <a:pPr algn="ctr"/>
              <a:r>
                <a:rPr lang="mn-MN" sz="2100" b="1">
                  <a:latin typeface="Mogul Helios" pitchFamily="2" charset="0"/>
                  <a:cs typeface="Times New Roman" panose="02020603050405020304" pitchFamily="18" charset="0"/>
                </a:rPr>
                <a:t>97.12</a:t>
              </a:r>
              <a:endParaRPr lang="en-US" sz="2100">
                <a:latin typeface="Mogul Helios" pitchFamily="2" charset="0"/>
                <a:cs typeface="Times New Roman" panose="02020603050405020304" pitchFamily="18" charset="0"/>
              </a:endParaRPr>
            </a:p>
          </p:txBody>
        </p:sp>
        <p:sp>
          <p:nvSpPr>
            <p:cNvPr id="124" name="TextBox 123">
              <a:extLst>
                <a:ext uri="{FF2B5EF4-FFF2-40B4-BE49-F238E27FC236}">
                  <a16:creationId xmlns:a16="http://schemas.microsoft.com/office/drawing/2014/main" id="{73BDF8FF-622D-F3B5-37F3-59C100BC7AFC}"/>
                </a:ext>
              </a:extLst>
            </p:cNvPr>
            <p:cNvSpPr txBox="1"/>
            <p:nvPr/>
          </p:nvSpPr>
          <p:spPr>
            <a:xfrm>
              <a:off x="9250029" y="2570442"/>
              <a:ext cx="2147204" cy="415498"/>
            </a:xfrm>
            <a:prstGeom prst="rect">
              <a:avLst/>
            </a:prstGeom>
            <a:noFill/>
          </p:spPr>
          <p:txBody>
            <a:bodyPr wrap="square" lIns="96008" tIns="48004" rIns="96008" bIns="48004" rtlCol="0" anchor="t">
              <a:spAutoFit/>
            </a:bodyPr>
            <a:lstStyle/>
            <a:p>
              <a:pPr algn="ctr"/>
              <a:r>
                <a:rPr lang="mn-MN" sz="2100">
                  <a:latin typeface="Mogul Helios" pitchFamily="2" charset="0"/>
                  <a:cs typeface="Times New Roman" panose="02020603050405020304" pitchFamily="18" charset="0"/>
                </a:rPr>
                <a:t>Хувьцаа</a:t>
              </a:r>
              <a:endParaRPr lang="en-US" sz="2100">
                <a:latin typeface="Mogul Helios" pitchFamily="2" charset="0"/>
                <a:cs typeface="Times New Roman" panose="02020603050405020304" pitchFamily="18" charset="0"/>
              </a:endParaRPr>
            </a:p>
          </p:txBody>
        </p:sp>
        <p:sp>
          <p:nvSpPr>
            <p:cNvPr id="125" name="TextBox 124">
              <a:extLst>
                <a:ext uri="{FF2B5EF4-FFF2-40B4-BE49-F238E27FC236}">
                  <a16:creationId xmlns:a16="http://schemas.microsoft.com/office/drawing/2014/main" id="{FD146B06-4C42-C759-3A1F-AA08AEC4EB30}"/>
                </a:ext>
              </a:extLst>
            </p:cNvPr>
            <p:cNvSpPr txBox="1"/>
            <p:nvPr/>
          </p:nvSpPr>
          <p:spPr>
            <a:xfrm>
              <a:off x="9614520" y="5723823"/>
              <a:ext cx="1500067" cy="1015696"/>
            </a:xfrm>
            <a:prstGeom prst="rect">
              <a:avLst/>
            </a:prstGeom>
            <a:noFill/>
          </p:spPr>
          <p:txBody>
            <a:bodyPr wrap="square" lIns="96008" tIns="48004" rIns="96008" bIns="48004" rtlCol="0" anchor="t">
              <a:spAutoFit/>
            </a:bodyPr>
            <a:lstStyle/>
            <a:p>
              <a:pPr algn="ctr"/>
              <a:r>
                <a:rPr lang="mn-MN" sz="2100">
                  <a:latin typeface="Mogul Helios" pitchFamily="2" charset="0"/>
                  <a:cs typeface="Times New Roman" panose="02020603050405020304" pitchFamily="18" charset="0"/>
                </a:rPr>
                <a:t>Хөрөнгөөр баталгаажсан үнэт цаас</a:t>
              </a:r>
              <a:endParaRPr lang="en-US" sz="2100">
                <a:latin typeface="Mogul Helios" pitchFamily="2" charset="0"/>
                <a:cs typeface="Times New Roman" panose="02020603050405020304" pitchFamily="18" charset="0"/>
              </a:endParaRPr>
            </a:p>
          </p:txBody>
        </p:sp>
        <p:sp>
          <p:nvSpPr>
            <p:cNvPr id="126" name="TextBox 125">
              <a:extLst>
                <a:ext uri="{FF2B5EF4-FFF2-40B4-BE49-F238E27FC236}">
                  <a16:creationId xmlns:a16="http://schemas.microsoft.com/office/drawing/2014/main" id="{6FF72F88-CAF4-904A-49EE-9F31AA31DDFC}"/>
                </a:ext>
              </a:extLst>
            </p:cNvPr>
            <p:cNvSpPr txBox="1"/>
            <p:nvPr/>
          </p:nvSpPr>
          <p:spPr>
            <a:xfrm>
              <a:off x="11160708" y="4711052"/>
              <a:ext cx="1044987" cy="415498"/>
            </a:xfrm>
            <a:prstGeom prst="rect">
              <a:avLst/>
            </a:prstGeom>
            <a:noFill/>
          </p:spPr>
          <p:txBody>
            <a:bodyPr wrap="square" lIns="96008" tIns="48004" rIns="96008" bIns="48004" rtlCol="0" anchor="t">
              <a:spAutoFit/>
            </a:bodyPr>
            <a:lstStyle/>
            <a:p>
              <a:pPr algn="ctr"/>
              <a:r>
                <a:rPr lang="mn-MN" sz="2100" b="1">
                  <a:latin typeface="Mogul Helios" pitchFamily="2" charset="0"/>
                  <a:cs typeface="Times New Roman" panose="02020603050405020304" pitchFamily="18" charset="0"/>
                </a:rPr>
                <a:t>45.68 </a:t>
              </a:r>
              <a:endParaRPr lang="en-US" sz="2100">
                <a:latin typeface="Mogul Helios" pitchFamily="2" charset="0"/>
                <a:cs typeface="Times New Roman" panose="02020603050405020304" pitchFamily="18" charset="0"/>
              </a:endParaRPr>
            </a:p>
          </p:txBody>
        </p:sp>
        <p:sp>
          <p:nvSpPr>
            <p:cNvPr id="127" name="TextBox 126">
              <a:extLst>
                <a:ext uri="{FF2B5EF4-FFF2-40B4-BE49-F238E27FC236}">
                  <a16:creationId xmlns:a16="http://schemas.microsoft.com/office/drawing/2014/main" id="{377CB2E8-4CFF-C173-D5E6-A4FE15E0DF0C}"/>
                </a:ext>
              </a:extLst>
            </p:cNvPr>
            <p:cNvSpPr txBox="1"/>
            <p:nvPr/>
          </p:nvSpPr>
          <p:spPr>
            <a:xfrm>
              <a:off x="9690762" y="4530722"/>
              <a:ext cx="1263063" cy="1015697"/>
            </a:xfrm>
            <a:prstGeom prst="rect">
              <a:avLst/>
            </a:prstGeom>
            <a:noFill/>
          </p:spPr>
          <p:txBody>
            <a:bodyPr wrap="square" lIns="96008" tIns="48004" rIns="96008" bIns="48004" rtlCol="0" anchor="t">
              <a:spAutoFit/>
            </a:bodyPr>
            <a:lstStyle/>
            <a:p>
              <a:pPr algn="ctr"/>
              <a:r>
                <a:rPr lang="mn-MN" sz="2100">
                  <a:latin typeface="Mogul Helios" pitchFamily="2" charset="0"/>
                  <a:cs typeface="Times New Roman" panose="02020603050405020304" pitchFamily="18" charset="0"/>
                </a:rPr>
                <a:t>Хөрөнгө оруулалтын сан</a:t>
              </a:r>
            </a:p>
          </p:txBody>
        </p:sp>
        <p:pic>
          <p:nvPicPr>
            <p:cNvPr id="128" name="Graphic 127" descr="Money with solid fill">
              <a:extLst>
                <a:ext uri="{FF2B5EF4-FFF2-40B4-BE49-F238E27FC236}">
                  <a16:creationId xmlns:a16="http://schemas.microsoft.com/office/drawing/2014/main" id="{8F7A2E61-5953-7ED3-FD57-DF80B53CE35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021110" y="2553901"/>
              <a:ext cx="456284" cy="456284"/>
            </a:xfrm>
            <a:prstGeom prst="rect">
              <a:avLst/>
            </a:prstGeom>
          </p:spPr>
        </p:pic>
        <p:pic>
          <p:nvPicPr>
            <p:cNvPr id="129" name="Graphic 128" descr="Bank check with solid fill">
              <a:extLst>
                <a:ext uri="{FF2B5EF4-FFF2-40B4-BE49-F238E27FC236}">
                  <a16:creationId xmlns:a16="http://schemas.microsoft.com/office/drawing/2014/main" id="{8CFFFCE4-E1C5-0EB4-C238-EDC16567852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071773" y="6009992"/>
              <a:ext cx="456284" cy="456284"/>
            </a:xfrm>
            <a:prstGeom prst="rect">
              <a:avLst/>
            </a:prstGeom>
          </p:spPr>
        </p:pic>
        <p:pic>
          <p:nvPicPr>
            <p:cNvPr id="130" name="Graphic 129" descr="Coins with solid fill">
              <a:extLst>
                <a:ext uri="{FF2B5EF4-FFF2-40B4-BE49-F238E27FC236}">
                  <a16:creationId xmlns:a16="http://schemas.microsoft.com/office/drawing/2014/main" id="{6474450B-1304-2782-C237-3F884CA1AF5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062033" y="4682906"/>
              <a:ext cx="456284" cy="456284"/>
            </a:xfrm>
            <a:prstGeom prst="rect">
              <a:avLst/>
            </a:prstGeom>
          </p:spPr>
        </p:pic>
        <p:pic>
          <p:nvPicPr>
            <p:cNvPr id="131" name="Graphic 130" descr="Upward trend with solid fill">
              <a:extLst>
                <a:ext uri="{FF2B5EF4-FFF2-40B4-BE49-F238E27FC236}">
                  <a16:creationId xmlns:a16="http://schemas.microsoft.com/office/drawing/2014/main" id="{3C41EBCE-79E5-93A2-6471-6686CFAA6E0F}"/>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021110" y="3549202"/>
              <a:ext cx="456284" cy="456284"/>
            </a:xfrm>
            <a:prstGeom prst="rect">
              <a:avLst/>
            </a:prstGeom>
          </p:spPr>
        </p:pic>
      </p:grpSp>
      <p:sp>
        <p:nvSpPr>
          <p:cNvPr id="155" name="TextBox 154">
            <a:extLst>
              <a:ext uri="{FF2B5EF4-FFF2-40B4-BE49-F238E27FC236}">
                <a16:creationId xmlns:a16="http://schemas.microsoft.com/office/drawing/2014/main" id="{85DD7C01-DD3F-35F2-2853-CF9E4DD1A1AD}"/>
              </a:ext>
            </a:extLst>
          </p:cNvPr>
          <p:cNvSpPr txBox="1"/>
          <p:nvPr/>
        </p:nvSpPr>
        <p:spPr>
          <a:xfrm>
            <a:off x="14588041" y="7343156"/>
            <a:ext cx="1556357" cy="436257"/>
          </a:xfrm>
          <a:prstGeom prst="rect">
            <a:avLst/>
          </a:prstGeom>
          <a:noFill/>
        </p:spPr>
        <p:txBody>
          <a:bodyPr wrap="square" lIns="96008" tIns="48004" rIns="96008" bIns="48004" rtlCol="0" anchor="t">
            <a:spAutoFit/>
          </a:bodyPr>
          <a:lstStyle/>
          <a:p>
            <a:pPr algn="ctr"/>
            <a:r>
              <a:rPr lang="mn-MN" sz="2100" b="1">
                <a:latin typeface="Mogul Helios" pitchFamily="2" charset="0"/>
                <a:cs typeface="Times New Roman" panose="02020603050405020304" pitchFamily="18" charset="0"/>
              </a:rPr>
              <a:t>44.73</a:t>
            </a:r>
            <a:endParaRPr lang="en-US" sz="2100">
              <a:latin typeface="Mogul Helios" pitchFamily="2" charset="0"/>
              <a:cs typeface="Times New Roman" panose="02020603050405020304" pitchFamily="18" charset="0"/>
            </a:endParaRPr>
          </a:p>
        </p:txBody>
      </p:sp>
      <p:sp>
        <p:nvSpPr>
          <p:cNvPr id="157" name="TextBox 156">
            <a:extLst>
              <a:ext uri="{FF2B5EF4-FFF2-40B4-BE49-F238E27FC236}">
                <a16:creationId xmlns:a16="http://schemas.microsoft.com/office/drawing/2014/main" id="{BEEF3C00-2134-FDC9-F416-0C8FC3AB1534}"/>
              </a:ext>
            </a:extLst>
          </p:cNvPr>
          <p:cNvSpPr txBox="1"/>
          <p:nvPr/>
        </p:nvSpPr>
        <p:spPr>
          <a:xfrm>
            <a:off x="12318982" y="2571030"/>
            <a:ext cx="2393378" cy="436257"/>
          </a:xfrm>
          <a:prstGeom prst="rect">
            <a:avLst/>
          </a:prstGeom>
          <a:noFill/>
        </p:spPr>
        <p:txBody>
          <a:bodyPr wrap="square" lIns="96008" tIns="48004" rIns="96008" bIns="48004" rtlCol="0" anchor="t">
            <a:spAutoFit/>
          </a:bodyPr>
          <a:lstStyle/>
          <a:p>
            <a:pPr algn="ctr"/>
            <a:r>
              <a:rPr lang="mn-MN" sz="2100" b="1">
                <a:latin typeface="Mogul Helios" pitchFamily="2" charset="0"/>
                <a:cs typeface="Times New Roman" panose="02020603050405020304" pitchFamily="18" charset="0"/>
              </a:rPr>
              <a:t>Нийт арилжаа</a:t>
            </a:r>
            <a:endParaRPr lang="en-US" sz="2100" b="1">
              <a:latin typeface="Mogul Helios" pitchFamily="2" charset="0"/>
              <a:cs typeface="Times New Roman" panose="02020603050405020304" pitchFamily="18" charset="0"/>
            </a:endParaRPr>
          </a:p>
        </p:txBody>
      </p:sp>
      <p:sp>
        <p:nvSpPr>
          <p:cNvPr id="159" name="TextBox 158">
            <a:extLst>
              <a:ext uri="{FF2B5EF4-FFF2-40B4-BE49-F238E27FC236}">
                <a16:creationId xmlns:a16="http://schemas.microsoft.com/office/drawing/2014/main" id="{B6291379-CFEA-02C8-5A3A-35028466CE45}"/>
              </a:ext>
            </a:extLst>
          </p:cNvPr>
          <p:cNvSpPr txBox="1"/>
          <p:nvPr/>
        </p:nvSpPr>
        <p:spPr>
          <a:xfrm>
            <a:off x="14476355" y="2588441"/>
            <a:ext cx="1712638" cy="436257"/>
          </a:xfrm>
          <a:prstGeom prst="rect">
            <a:avLst/>
          </a:prstGeom>
          <a:noFill/>
        </p:spPr>
        <p:txBody>
          <a:bodyPr wrap="square" lIns="96008" tIns="48004" rIns="96008" bIns="48004" rtlCol="0" anchor="t">
            <a:spAutoFit/>
          </a:bodyPr>
          <a:lstStyle/>
          <a:p>
            <a:pPr algn="ctr"/>
            <a:r>
              <a:rPr lang="mn-MN" sz="2100" b="1">
                <a:latin typeface="Mogul Helios" pitchFamily="2" charset="0"/>
                <a:cs typeface="Times New Roman" panose="02020603050405020304" pitchFamily="18" charset="0"/>
              </a:rPr>
              <a:t>654.55</a:t>
            </a:r>
            <a:endParaRPr lang="en-US" sz="2100">
              <a:latin typeface="Mogul Helios" pitchFamily="2" charset="0"/>
              <a:cs typeface="Times New Roman" panose="02020603050405020304" pitchFamily="18" charset="0"/>
            </a:endParaRPr>
          </a:p>
        </p:txBody>
      </p:sp>
      <p:pic>
        <p:nvPicPr>
          <p:cNvPr id="161" name="Graphic 160" descr="Bank check with solid fill">
            <a:extLst>
              <a:ext uri="{FF2B5EF4-FFF2-40B4-BE49-F238E27FC236}">
                <a16:creationId xmlns:a16="http://schemas.microsoft.com/office/drawing/2014/main" id="{732D6ECD-2813-35CE-99E9-CCE073D4A50A}"/>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741354" y="2590533"/>
            <a:ext cx="621557" cy="479081"/>
          </a:xfrm>
          <a:prstGeom prst="rect">
            <a:avLst/>
          </a:prstGeom>
        </p:spPr>
      </p:pic>
      <p:graphicFrame>
        <p:nvGraphicFramePr>
          <p:cNvPr id="167" name="Chart 166">
            <a:extLst>
              <a:ext uri="{FF2B5EF4-FFF2-40B4-BE49-F238E27FC236}">
                <a16:creationId xmlns:a16="http://schemas.microsoft.com/office/drawing/2014/main" id="{34F1D6DC-C464-FB45-F8A5-014FAD52DFA1}"/>
              </a:ext>
            </a:extLst>
          </p:cNvPr>
          <p:cNvGraphicFramePr/>
          <p:nvPr>
            <p:extLst>
              <p:ext uri="{D42A27DB-BD31-4B8C-83A1-F6EECF244321}">
                <p14:modId xmlns:p14="http://schemas.microsoft.com/office/powerpoint/2010/main" val="80385243"/>
              </p:ext>
            </p:extLst>
          </p:nvPr>
        </p:nvGraphicFramePr>
        <p:xfrm>
          <a:off x="981873" y="1754380"/>
          <a:ext cx="4713559" cy="3555326"/>
        </p:xfrm>
        <a:graphic>
          <a:graphicData uri="http://schemas.openxmlformats.org/drawingml/2006/chart">
            <c:chart xmlns:c="http://schemas.openxmlformats.org/drawingml/2006/chart" xmlns:r="http://schemas.openxmlformats.org/officeDocument/2006/relationships" r:id="rId16"/>
          </a:graphicData>
        </a:graphic>
      </p:graphicFrame>
      <p:sp>
        <p:nvSpPr>
          <p:cNvPr id="169" name="TextBox 168">
            <a:extLst>
              <a:ext uri="{FF2B5EF4-FFF2-40B4-BE49-F238E27FC236}">
                <a16:creationId xmlns:a16="http://schemas.microsoft.com/office/drawing/2014/main" id="{4BA28D6B-536E-8BD4-3974-5903AF5E5409}"/>
              </a:ext>
            </a:extLst>
          </p:cNvPr>
          <p:cNvSpPr txBox="1"/>
          <p:nvPr/>
        </p:nvSpPr>
        <p:spPr>
          <a:xfrm>
            <a:off x="1786935" y="5215470"/>
            <a:ext cx="3201093" cy="318549"/>
          </a:xfrm>
          <a:prstGeom prst="rect">
            <a:avLst/>
          </a:prstGeom>
          <a:noFill/>
        </p:spPr>
        <p:txBody>
          <a:bodyPr wrap="square" rtlCol="0">
            <a:spAutoFit/>
          </a:bodyPr>
          <a:lstStyle/>
          <a:p>
            <a:r>
              <a:rPr lang="mn-MN" sz="1470" dirty="0">
                <a:latin typeface="Mogul Helios" pitchFamily="2" charset="0"/>
                <a:cs typeface="Times New Roman" panose="02020603050405020304" pitchFamily="18" charset="0"/>
              </a:rPr>
              <a:t>  2020    </a:t>
            </a:r>
            <a:r>
              <a:rPr lang="en-US" sz="1470" dirty="0">
                <a:latin typeface="Mogul Helios" pitchFamily="2" charset="0"/>
                <a:cs typeface="Times New Roman" panose="02020603050405020304" pitchFamily="18" charset="0"/>
              </a:rPr>
              <a:t>  </a:t>
            </a:r>
            <a:r>
              <a:rPr lang="mn-MN" sz="1470" dirty="0">
                <a:latin typeface="Mogul Helios" pitchFamily="2" charset="0"/>
                <a:cs typeface="Times New Roman" panose="02020603050405020304" pitchFamily="18" charset="0"/>
              </a:rPr>
              <a:t>   2021     </a:t>
            </a:r>
            <a:r>
              <a:rPr lang="en-US" sz="1470" dirty="0">
                <a:latin typeface="Mogul Helios" pitchFamily="2" charset="0"/>
                <a:cs typeface="Times New Roman" panose="02020603050405020304" pitchFamily="18" charset="0"/>
              </a:rPr>
              <a:t>  </a:t>
            </a:r>
            <a:r>
              <a:rPr lang="mn-MN" sz="1470" dirty="0">
                <a:latin typeface="Mogul Helios" pitchFamily="2" charset="0"/>
                <a:cs typeface="Times New Roman" panose="02020603050405020304" pitchFamily="18" charset="0"/>
              </a:rPr>
              <a:t>  2022    </a:t>
            </a:r>
            <a:r>
              <a:rPr lang="en-US" sz="1470" dirty="0">
                <a:latin typeface="Mogul Helios" pitchFamily="2" charset="0"/>
                <a:cs typeface="Times New Roman" panose="02020603050405020304" pitchFamily="18" charset="0"/>
              </a:rPr>
              <a:t>   </a:t>
            </a:r>
            <a:r>
              <a:rPr lang="mn-MN" sz="1470" dirty="0">
                <a:latin typeface="Mogul Helios" pitchFamily="2" charset="0"/>
                <a:cs typeface="Times New Roman" panose="02020603050405020304" pitchFamily="18" charset="0"/>
              </a:rPr>
              <a:t>2023</a:t>
            </a:r>
            <a:r>
              <a:rPr lang="en-US" sz="1470" dirty="0">
                <a:latin typeface="Mogul Helios" pitchFamily="2" charset="0"/>
                <a:cs typeface="Times New Roman" panose="02020603050405020304" pitchFamily="18" charset="0"/>
              </a:rPr>
              <a:t>.3</a:t>
            </a:r>
            <a:endParaRPr lang="mn-MN" sz="1470" dirty="0">
              <a:latin typeface="Mogul Helios" pitchFamily="2" charset="0"/>
              <a:cs typeface="Times New Roman" panose="02020603050405020304" pitchFamily="18" charset="0"/>
            </a:endParaRPr>
          </a:p>
        </p:txBody>
      </p:sp>
      <p:sp>
        <p:nvSpPr>
          <p:cNvPr id="2" name="Rectangle 1">
            <a:extLst>
              <a:ext uri="{FF2B5EF4-FFF2-40B4-BE49-F238E27FC236}">
                <a16:creationId xmlns:a16="http://schemas.microsoft.com/office/drawing/2014/main" id="{2F7B016B-4AE7-4835-8AF9-3EB25E64F087}"/>
              </a:ext>
            </a:extLst>
          </p:cNvPr>
          <p:cNvSpPr/>
          <p:nvPr/>
        </p:nvSpPr>
        <p:spPr>
          <a:xfrm>
            <a:off x="662081" y="7143157"/>
            <a:ext cx="1995221" cy="1015663"/>
          </a:xfrm>
          <a:prstGeom prst="rect">
            <a:avLst/>
          </a:prstGeom>
          <a:noFill/>
        </p:spPr>
        <p:txBody>
          <a:bodyPr wrap="square" lIns="91440" tIns="45720" rIns="91440" bIns="45720">
            <a:spAutoFit/>
          </a:bodyPr>
          <a:lstStyle/>
          <a:p>
            <a:pPr algn="ctr"/>
            <a:r>
              <a:rPr lang="en-US" sz="6000" b="1" dirty="0">
                <a:ln w="12700">
                  <a:solidFill>
                    <a:schemeClr val="tx2">
                      <a:lumMod val="75000"/>
                    </a:schemeClr>
                  </a:solidFill>
                  <a:prstDash val="solid"/>
                </a:ln>
                <a:effectLst>
                  <a:outerShdw dist="38100" dir="2640000" algn="bl" rotWithShape="0">
                    <a:schemeClr val="tx2">
                      <a:lumMod val="75000"/>
                    </a:schemeClr>
                  </a:outerShdw>
                </a:effectLst>
                <a:latin typeface="Mogul Helios" pitchFamily="2" charset="0"/>
                <a:cs typeface="Times New Roman" panose="02020603050405020304" pitchFamily="18" charset="0"/>
              </a:rPr>
              <a:t>OTC</a:t>
            </a:r>
          </a:p>
        </p:txBody>
      </p:sp>
      <p:sp>
        <p:nvSpPr>
          <p:cNvPr id="3" name="TextBox 2">
            <a:extLst>
              <a:ext uri="{FF2B5EF4-FFF2-40B4-BE49-F238E27FC236}">
                <a16:creationId xmlns:a16="http://schemas.microsoft.com/office/drawing/2014/main" id="{D5541066-9B64-4C1F-8327-7F0E4C11E07E}"/>
              </a:ext>
            </a:extLst>
          </p:cNvPr>
          <p:cNvSpPr txBox="1"/>
          <p:nvPr/>
        </p:nvSpPr>
        <p:spPr>
          <a:xfrm>
            <a:off x="4840734" y="7143157"/>
            <a:ext cx="6076994" cy="1077218"/>
          </a:xfrm>
          <a:prstGeom prst="rect">
            <a:avLst/>
          </a:prstGeom>
          <a:noFill/>
          <a:ln>
            <a:solidFill>
              <a:srgbClr val="002060"/>
            </a:solidFill>
            <a:prstDash val="dashDot"/>
          </a:ln>
        </p:spPr>
        <p:txBody>
          <a:bodyPr wrap="square" rtlCol="0">
            <a:spAutoFit/>
          </a:bodyPr>
          <a:lstStyle/>
          <a:p>
            <a:pPr algn="just"/>
            <a:r>
              <a:rPr lang="mn-MN" sz="1600" dirty="0">
                <a:latin typeface="Mogul Helios" pitchFamily="2" charset="0"/>
                <a:cs typeface="Times New Roman" panose="02020603050405020304" pitchFamily="18" charset="0"/>
              </a:rPr>
              <a:t>ББЗЗ эхэлсэн өдрөөс хойш 2023 оны 09-р сарын 30-ны өдрийг хүртэлх хугацаанд биржийн бус зах зээлд 86 компанийн, </a:t>
            </a:r>
            <a:r>
              <a:rPr lang="mn-MN" sz="1600" b="1" dirty="0">
                <a:latin typeface="Mogul Helios" pitchFamily="2" charset="0"/>
                <a:cs typeface="Times New Roman" panose="02020603050405020304" pitchFamily="18" charset="0"/>
              </a:rPr>
              <a:t>2.26 их наяд </a:t>
            </a:r>
            <a:r>
              <a:rPr lang="mn-MN" sz="1600" dirty="0">
                <a:latin typeface="Mogul Helios" pitchFamily="2" charset="0"/>
                <a:cs typeface="Times New Roman" panose="02020603050405020304" pitchFamily="18" charset="0"/>
              </a:rPr>
              <a:t>төгрөгийн үнийн дүн бүхий </a:t>
            </a:r>
            <a:r>
              <a:rPr lang="mn-MN" sz="1600" b="1" dirty="0">
                <a:latin typeface="Mogul Helios" pitchFamily="2" charset="0"/>
                <a:cs typeface="Times New Roman" panose="02020603050405020304" pitchFamily="18" charset="0"/>
              </a:rPr>
              <a:t>126 өрийн хэрэгсэл</a:t>
            </a:r>
            <a:r>
              <a:rPr lang="mn-MN" sz="1600" dirty="0">
                <a:latin typeface="Mogul Helios" pitchFamily="2" charset="0"/>
                <a:cs typeface="Times New Roman" panose="02020603050405020304" pitchFamily="18" charset="0"/>
              </a:rPr>
              <a:t> бүртгэгдэж, </a:t>
            </a:r>
            <a:r>
              <a:rPr lang="mn-MN" sz="1600" b="1" dirty="0">
                <a:latin typeface="Mogul Helios" pitchFamily="2" charset="0"/>
                <a:cs typeface="Times New Roman" panose="02020603050405020304" pitchFamily="18" charset="0"/>
              </a:rPr>
              <a:t>1.6 их наяд </a:t>
            </a:r>
            <a:r>
              <a:rPr lang="mn-MN" sz="1600" dirty="0">
                <a:latin typeface="Mogul Helios" pitchFamily="2" charset="0"/>
                <a:cs typeface="Times New Roman" panose="02020603050405020304" pitchFamily="18" charset="0"/>
              </a:rPr>
              <a:t>төгрөгийг амжилттай татан төвлөрүүлсэн байна.</a:t>
            </a:r>
            <a:endParaRPr lang="en-US" sz="1600" dirty="0">
              <a:latin typeface="Mogul Helios" pitchFamily="2" charset="0"/>
              <a:cs typeface="Times New Roman" panose="02020603050405020304" pitchFamily="18" charset="0"/>
            </a:endParaRPr>
          </a:p>
        </p:txBody>
      </p:sp>
      <p:sp>
        <p:nvSpPr>
          <p:cNvPr id="57" name="Rectangle 56">
            <a:extLst>
              <a:ext uri="{FF2B5EF4-FFF2-40B4-BE49-F238E27FC236}">
                <a16:creationId xmlns:a16="http://schemas.microsoft.com/office/drawing/2014/main" id="{38CE03FD-94FA-4FB6-B4F7-7F8BEBC2BD94}"/>
              </a:ext>
            </a:extLst>
          </p:cNvPr>
          <p:cNvSpPr/>
          <p:nvPr/>
        </p:nvSpPr>
        <p:spPr>
          <a:xfrm>
            <a:off x="2781800" y="7650989"/>
            <a:ext cx="1689263" cy="646331"/>
          </a:xfrm>
          <a:prstGeom prst="rect">
            <a:avLst/>
          </a:prstGeom>
          <a:noFill/>
        </p:spPr>
        <p:txBody>
          <a:bodyPr wrap="square" lIns="91440" tIns="45720" rIns="91440" bIns="45720">
            <a:spAutoFit/>
          </a:bodyPr>
          <a:lstStyle/>
          <a:p>
            <a:pPr algn="ctr"/>
            <a:r>
              <a:rPr lang="mn-MN" dirty="0">
                <a:ln w="0"/>
                <a:effectLst>
                  <a:reflection blurRad="6350" stA="53000" endA="300" endPos="35500" dir="5400000" sy="-90000" algn="bl" rotWithShape="0"/>
                </a:effectLst>
                <a:latin typeface="Mogul Helios" pitchFamily="2" charset="0"/>
                <a:cs typeface="Times New Roman" panose="02020603050405020304" pitchFamily="18" charset="0"/>
              </a:rPr>
              <a:t>126 ӨРИЙН ХЭРЭГСЭЛ</a:t>
            </a:r>
            <a:endParaRPr lang="en-US" dirty="0">
              <a:ln w="0"/>
              <a:effectLst>
                <a:reflection blurRad="6350" stA="53000" endA="300" endPos="35500" dir="5400000" sy="-90000" algn="bl" rotWithShape="0"/>
              </a:effectLst>
              <a:latin typeface="Mogul Helios" pitchFamily="2" charset="0"/>
              <a:cs typeface="Times New Roman" panose="02020603050405020304" pitchFamily="18" charset="0"/>
            </a:endParaRPr>
          </a:p>
        </p:txBody>
      </p:sp>
      <p:sp>
        <p:nvSpPr>
          <p:cNvPr id="58" name="Rectangle 57">
            <a:extLst>
              <a:ext uri="{FF2B5EF4-FFF2-40B4-BE49-F238E27FC236}">
                <a16:creationId xmlns:a16="http://schemas.microsoft.com/office/drawing/2014/main" id="{14954813-AD2F-41ED-B067-173198628F3F}"/>
              </a:ext>
            </a:extLst>
          </p:cNvPr>
          <p:cNvSpPr/>
          <p:nvPr/>
        </p:nvSpPr>
        <p:spPr>
          <a:xfrm>
            <a:off x="2781801" y="7086957"/>
            <a:ext cx="1689263" cy="646331"/>
          </a:xfrm>
          <a:prstGeom prst="rect">
            <a:avLst/>
          </a:prstGeom>
          <a:noFill/>
        </p:spPr>
        <p:txBody>
          <a:bodyPr wrap="square" lIns="91440" tIns="45720" rIns="91440" bIns="45720">
            <a:spAutoFit/>
          </a:bodyPr>
          <a:lstStyle/>
          <a:p>
            <a:pPr algn="ctr"/>
            <a:r>
              <a:rPr lang="mn-MN" dirty="0">
                <a:ln w="0"/>
                <a:effectLst>
                  <a:reflection blurRad="6350" stA="53000" endA="300" endPos="35500" dir="5400000" sy="-90000" algn="bl" rotWithShape="0"/>
                </a:effectLst>
                <a:latin typeface="Mogul Helios" pitchFamily="2" charset="0"/>
                <a:cs typeface="Times New Roman" panose="02020603050405020304" pitchFamily="18" charset="0"/>
              </a:rPr>
              <a:t>2.26 ИХ НАЯД ТӨГРӨГИЙН</a:t>
            </a:r>
            <a:endParaRPr lang="en-US" dirty="0">
              <a:ln w="0"/>
              <a:effectLst>
                <a:reflection blurRad="6350" stA="53000" endA="300" endPos="35500" dir="5400000" sy="-90000" algn="bl" rotWithShape="0"/>
              </a:effectLst>
              <a:latin typeface="Mogul Helios" pitchFamily="2" charset="0"/>
              <a:cs typeface="Times New Roman" panose="02020603050405020304" pitchFamily="18" charset="0"/>
            </a:endParaRPr>
          </a:p>
        </p:txBody>
      </p:sp>
      <p:pic>
        <p:nvPicPr>
          <p:cNvPr id="44" name="Picture 43">
            <a:extLst>
              <a:ext uri="{FF2B5EF4-FFF2-40B4-BE49-F238E27FC236}">
                <a16:creationId xmlns:a16="http://schemas.microsoft.com/office/drawing/2014/main" id="{D0928E7E-83B9-453A-8A66-0B664D43E06B}"/>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29724" y="185660"/>
            <a:ext cx="2409507" cy="894094"/>
          </a:xfrm>
          <a:prstGeom prst="rect">
            <a:avLst/>
          </a:prstGeom>
        </p:spPr>
      </p:pic>
    </p:spTree>
    <p:extLst>
      <p:ext uri="{BB962C8B-B14F-4D97-AF65-F5344CB8AC3E}">
        <p14:creationId xmlns:p14="http://schemas.microsoft.com/office/powerpoint/2010/main" val="3018079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wipe(up)">
                                      <p:cBhvr>
                                        <p:cTn id="7"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3" name="Picture 2" descr="2560x1440 Blue Digital Art Squares 1440P Resolution Wallpaper, HD Abstract  4K Wallpapers, Images, Photos and Background - Wallpapers Den">
            <a:extLst>
              <a:ext uri="{FF2B5EF4-FFF2-40B4-BE49-F238E27FC236}">
                <a16:creationId xmlns:a16="http://schemas.microsoft.com/office/drawing/2014/main" id="{CD4A7D38-D290-4143-A004-5DE4D47B6B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b="73446"/>
          <a:stretch/>
        </p:blipFill>
        <p:spPr bwMode="auto">
          <a:xfrm>
            <a:off x="0" y="-32981"/>
            <a:ext cx="16559213" cy="1248872"/>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48">
            <a:extLst>
              <a:ext uri="{FF2B5EF4-FFF2-40B4-BE49-F238E27FC236}">
                <a16:creationId xmlns:a16="http://schemas.microsoft.com/office/drawing/2014/main" id="{ECC7895C-A04B-4C84-BB16-A2F8CFA2CEBC}"/>
              </a:ext>
            </a:extLst>
          </p:cNvPr>
          <p:cNvSpPr/>
          <p:nvPr/>
        </p:nvSpPr>
        <p:spPr>
          <a:xfrm>
            <a:off x="189186" y="-197495"/>
            <a:ext cx="16559212" cy="1274743"/>
          </a:xfrm>
          <a:prstGeom prst="rect">
            <a:avLst/>
          </a:prstGeom>
          <a:gradFill>
            <a:gsLst>
              <a:gs pos="82000">
                <a:srgbClr val="002060">
                  <a:alpha val="50000"/>
                </a:srgbClr>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68">
              <a:latin typeface="Mogul Helios" pitchFamily="2" charset="0"/>
            </a:endParaRPr>
          </a:p>
        </p:txBody>
      </p:sp>
      <p:grpSp>
        <p:nvGrpSpPr>
          <p:cNvPr id="62" name="Group 61">
            <a:extLst>
              <a:ext uri="{FF2B5EF4-FFF2-40B4-BE49-F238E27FC236}">
                <a16:creationId xmlns:a16="http://schemas.microsoft.com/office/drawing/2014/main" id="{9419E22C-BBF0-43F5-A1CE-ABD108B26549}"/>
              </a:ext>
            </a:extLst>
          </p:cNvPr>
          <p:cNvGrpSpPr/>
          <p:nvPr/>
        </p:nvGrpSpPr>
        <p:grpSpPr>
          <a:xfrm>
            <a:off x="15467878" y="56536"/>
            <a:ext cx="766291" cy="991862"/>
            <a:chOff x="10911257" y="-82064"/>
            <a:chExt cx="1271225" cy="1052275"/>
          </a:xfrm>
        </p:grpSpPr>
        <p:pic>
          <p:nvPicPr>
            <p:cNvPr id="66" name="Picture 65">
              <a:extLst>
                <a:ext uri="{FF2B5EF4-FFF2-40B4-BE49-F238E27FC236}">
                  <a16:creationId xmlns:a16="http://schemas.microsoft.com/office/drawing/2014/main" id="{DD33F788-A904-4306-91F6-1461039728E6}"/>
                </a:ext>
              </a:extLst>
            </p:cNvPr>
            <p:cNvPicPr>
              <a:picLocks noChangeAspect="1"/>
            </p:cNvPicPr>
            <p:nvPr/>
          </p:nvPicPr>
          <p:blipFill rotWithShape="1">
            <a:blip r:embed="rId4">
              <a:biLevel thresh="25000"/>
            </a:blip>
            <a:srcRect t="37472" b="29972"/>
            <a:stretch/>
          </p:blipFill>
          <p:spPr>
            <a:xfrm>
              <a:off x="11261614" y="86233"/>
              <a:ext cx="646232" cy="833612"/>
            </a:xfrm>
            <a:prstGeom prst="rect">
              <a:avLst/>
            </a:prstGeom>
          </p:spPr>
        </p:pic>
        <p:pic>
          <p:nvPicPr>
            <p:cNvPr id="67" name="Picture 66">
              <a:extLst>
                <a:ext uri="{FF2B5EF4-FFF2-40B4-BE49-F238E27FC236}">
                  <a16:creationId xmlns:a16="http://schemas.microsoft.com/office/drawing/2014/main" id="{6709F3B2-0CC8-43D5-9D93-5AC241872ED1}"/>
                </a:ext>
              </a:extLst>
            </p:cNvPr>
            <p:cNvPicPr>
              <a:picLocks noChangeAspect="1"/>
            </p:cNvPicPr>
            <p:nvPr/>
          </p:nvPicPr>
          <p:blipFill rotWithShape="1">
            <a:blip r:embed="rId4">
              <a:biLevel thresh="25000"/>
            </a:blip>
            <a:srcRect t="70123" b="6572"/>
            <a:stretch/>
          </p:blipFill>
          <p:spPr>
            <a:xfrm>
              <a:off x="11536250" y="73384"/>
              <a:ext cx="646232" cy="596757"/>
            </a:xfrm>
            <a:prstGeom prst="rect">
              <a:avLst/>
            </a:prstGeom>
          </p:spPr>
        </p:pic>
        <p:grpSp>
          <p:nvGrpSpPr>
            <p:cNvPr id="68" name="Group 67">
              <a:extLst>
                <a:ext uri="{FF2B5EF4-FFF2-40B4-BE49-F238E27FC236}">
                  <a16:creationId xmlns:a16="http://schemas.microsoft.com/office/drawing/2014/main" id="{9BA5FB15-9D14-468D-A207-9D7484785840}"/>
                </a:ext>
              </a:extLst>
            </p:cNvPr>
            <p:cNvGrpSpPr/>
            <p:nvPr/>
          </p:nvGrpSpPr>
          <p:grpSpPr>
            <a:xfrm>
              <a:off x="10911257" y="-82064"/>
              <a:ext cx="646232" cy="1052275"/>
              <a:chOff x="10798957" y="-82064"/>
              <a:chExt cx="646232" cy="1052275"/>
            </a:xfrm>
          </p:grpSpPr>
          <p:pic>
            <p:nvPicPr>
              <p:cNvPr id="69" name="Picture 68">
                <a:extLst>
                  <a:ext uri="{FF2B5EF4-FFF2-40B4-BE49-F238E27FC236}">
                    <a16:creationId xmlns:a16="http://schemas.microsoft.com/office/drawing/2014/main" id="{AEBB1C90-FFC9-4D18-80AA-18EE55ABA4A8}"/>
                  </a:ext>
                </a:extLst>
              </p:cNvPr>
              <p:cNvPicPr>
                <a:picLocks noChangeAspect="1"/>
              </p:cNvPicPr>
              <p:nvPr/>
            </p:nvPicPr>
            <p:blipFill rotWithShape="1">
              <a:blip r:embed="rId5">
                <a:biLevel thresh="25000"/>
              </a:blip>
              <a:srcRect b="81203"/>
              <a:stretch/>
            </p:blipFill>
            <p:spPr>
              <a:xfrm>
                <a:off x="10798957" y="-82064"/>
                <a:ext cx="646232" cy="539743"/>
              </a:xfrm>
              <a:prstGeom prst="rect">
                <a:avLst/>
              </a:prstGeom>
            </p:spPr>
          </p:pic>
          <p:pic>
            <p:nvPicPr>
              <p:cNvPr id="70" name="Picture 69">
                <a:extLst>
                  <a:ext uri="{FF2B5EF4-FFF2-40B4-BE49-F238E27FC236}">
                    <a16:creationId xmlns:a16="http://schemas.microsoft.com/office/drawing/2014/main" id="{719CEAFF-E854-40FC-9E24-F07CA29FFA93}"/>
                  </a:ext>
                </a:extLst>
              </p:cNvPr>
              <p:cNvPicPr>
                <a:picLocks noChangeAspect="1"/>
              </p:cNvPicPr>
              <p:nvPr/>
            </p:nvPicPr>
            <p:blipFill rotWithShape="1">
              <a:blip r:embed="rId5">
                <a:biLevel thresh="25000"/>
              </a:blip>
              <a:srcRect t="17851" b="74874"/>
              <a:stretch/>
            </p:blipFill>
            <p:spPr>
              <a:xfrm>
                <a:off x="10798957" y="364716"/>
                <a:ext cx="646232" cy="208906"/>
              </a:xfrm>
              <a:prstGeom prst="rect">
                <a:avLst/>
              </a:prstGeom>
            </p:spPr>
          </p:pic>
          <p:pic>
            <p:nvPicPr>
              <p:cNvPr id="71" name="Picture 70">
                <a:extLst>
                  <a:ext uri="{FF2B5EF4-FFF2-40B4-BE49-F238E27FC236}">
                    <a16:creationId xmlns:a16="http://schemas.microsoft.com/office/drawing/2014/main" id="{D4CEEE16-04E3-4A7A-A162-6DAA8EA38F46}"/>
                  </a:ext>
                </a:extLst>
              </p:cNvPr>
              <p:cNvPicPr>
                <a:picLocks noChangeAspect="1"/>
              </p:cNvPicPr>
              <p:nvPr/>
            </p:nvPicPr>
            <p:blipFill rotWithShape="1">
              <a:blip r:embed="rId5">
                <a:biLevel thresh="25000"/>
              </a:blip>
              <a:srcRect t="26993" b="68607"/>
              <a:stretch/>
            </p:blipFill>
            <p:spPr>
              <a:xfrm>
                <a:off x="10798957" y="569041"/>
                <a:ext cx="646232" cy="126398"/>
              </a:xfrm>
              <a:prstGeom prst="rect">
                <a:avLst/>
              </a:prstGeom>
            </p:spPr>
          </p:pic>
          <p:pic>
            <p:nvPicPr>
              <p:cNvPr id="72" name="Picture 71">
                <a:extLst>
                  <a:ext uri="{FF2B5EF4-FFF2-40B4-BE49-F238E27FC236}">
                    <a16:creationId xmlns:a16="http://schemas.microsoft.com/office/drawing/2014/main" id="{27DE7829-0AFD-4764-9275-7B2EAD8CD502}"/>
                  </a:ext>
                </a:extLst>
              </p:cNvPr>
              <p:cNvPicPr>
                <a:picLocks noChangeAspect="1"/>
              </p:cNvPicPr>
              <p:nvPr/>
            </p:nvPicPr>
            <p:blipFill rotWithShape="1">
              <a:blip r:embed="rId5">
                <a:biLevel thresh="25000"/>
              </a:blip>
              <a:srcRect t="31096" b="59067"/>
              <a:stretch/>
            </p:blipFill>
            <p:spPr>
              <a:xfrm>
                <a:off x="10798957" y="687740"/>
                <a:ext cx="646232" cy="282471"/>
              </a:xfrm>
              <a:prstGeom prst="rect">
                <a:avLst/>
              </a:prstGeom>
            </p:spPr>
          </p:pic>
        </p:grpSp>
      </p:grpSp>
      <p:sp>
        <p:nvSpPr>
          <p:cNvPr id="34" name="TextBox 33">
            <a:extLst>
              <a:ext uri="{FF2B5EF4-FFF2-40B4-BE49-F238E27FC236}">
                <a16:creationId xmlns:a16="http://schemas.microsoft.com/office/drawing/2014/main" id="{6282BE14-F52F-893B-7005-B32D57AE1CE6}"/>
              </a:ext>
            </a:extLst>
          </p:cNvPr>
          <p:cNvSpPr txBox="1"/>
          <p:nvPr/>
        </p:nvSpPr>
        <p:spPr>
          <a:xfrm>
            <a:off x="4296906" y="283884"/>
            <a:ext cx="10947362" cy="954107"/>
          </a:xfrm>
          <a:prstGeom prst="rect">
            <a:avLst/>
          </a:prstGeom>
          <a:noFill/>
        </p:spPr>
        <p:txBody>
          <a:bodyPr wrap="square" lIns="91440" tIns="45720" rIns="91440" bIns="45720" anchor="t">
            <a:spAutoFit/>
          </a:bodyPr>
          <a:lstStyle/>
          <a:p>
            <a:r>
              <a:rPr lang="mn-MN" sz="3200" b="1" dirty="0">
                <a:solidFill>
                  <a:schemeClr val="bg1"/>
                </a:solidFill>
                <a:latin typeface="Mogul Helios" pitchFamily="2" charset="0"/>
                <a:cs typeface="Times New Roman"/>
              </a:rPr>
              <a:t>ХӨРӨНГИЙН ЗАХ ЗЭЭЛИЙН ШИНЭ БҮТЭЭГДЭХҮҮНҮҮД</a:t>
            </a:r>
            <a:endParaRPr lang="mn-MN" sz="3200" dirty="0">
              <a:solidFill>
                <a:schemeClr val="bg1"/>
              </a:solidFill>
              <a:latin typeface="Mogul Helios" pitchFamily="2" charset="0"/>
              <a:cs typeface="Times New Roman"/>
            </a:endParaRPr>
          </a:p>
          <a:p>
            <a:pPr algn="ctr"/>
            <a:endParaRPr lang="mn-MN" sz="2400" b="1" dirty="0">
              <a:solidFill>
                <a:schemeClr val="bg1"/>
              </a:solidFill>
              <a:latin typeface="Mogul Helios" pitchFamily="2" charset="0"/>
              <a:cs typeface="Times New Roman"/>
            </a:endParaRPr>
          </a:p>
        </p:txBody>
      </p:sp>
      <p:grpSp>
        <p:nvGrpSpPr>
          <p:cNvPr id="33" name="Group 32">
            <a:extLst>
              <a:ext uri="{FF2B5EF4-FFF2-40B4-BE49-F238E27FC236}">
                <a16:creationId xmlns:a16="http://schemas.microsoft.com/office/drawing/2014/main" id="{1266A619-FD4D-3342-CA7C-44D58BF59002}"/>
              </a:ext>
            </a:extLst>
          </p:cNvPr>
          <p:cNvGrpSpPr/>
          <p:nvPr/>
        </p:nvGrpSpPr>
        <p:grpSpPr>
          <a:xfrm>
            <a:off x="2980802" y="3595668"/>
            <a:ext cx="10025522" cy="3789529"/>
            <a:chOff x="905346" y="2332484"/>
            <a:chExt cx="10425679" cy="3182029"/>
          </a:xfrm>
        </p:grpSpPr>
        <p:sp>
          <p:nvSpPr>
            <p:cNvPr id="5" name="Rounded Rectangle 4">
              <a:extLst>
                <a:ext uri="{FF2B5EF4-FFF2-40B4-BE49-F238E27FC236}">
                  <a16:creationId xmlns:a16="http://schemas.microsoft.com/office/drawing/2014/main" id="{26FE4AF0-9C4F-FBA4-F6AE-76A942C39897}"/>
                </a:ext>
              </a:extLst>
            </p:cNvPr>
            <p:cNvSpPr/>
            <p:nvPr/>
          </p:nvSpPr>
          <p:spPr>
            <a:xfrm rot="18600000">
              <a:off x="7985610" y="2764484"/>
              <a:ext cx="1440000" cy="576000"/>
            </a:xfrm>
            <a:prstGeom prst="roundRect">
              <a:avLst>
                <a:gd name="adj" fmla="val 50000"/>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08" tIns="48004" rIns="96008" bIns="48004" rtlCol="0" anchor="ctr"/>
            <a:lstStyle/>
            <a:p>
              <a:pPr algn="ctr" defTabSz="480060">
                <a:defRPr/>
              </a:pPr>
              <a:endParaRPr lang="ko-KR" altLang="en-US" sz="2835">
                <a:latin typeface="Mogul Helios" pitchFamily="2" charset="0"/>
                <a:ea typeface="맑은 고딕" panose="020B0503020000020004" pitchFamily="34" charset="-127"/>
                <a:cs typeface="Calibri"/>
              </a:endParaRPr>
            </a:p>
          </p:txBody>
        </p:sp>
        <p:sp>
          <p:nvSpPr>
            <p:cNvPr id="6" name="Rounded Rectangle 4">
              <a:extLst>
                <a:ext uri="{FF2B5EF4-FFF2-40B4-BE49-F238E27FC236}">
                  <a16:creationId xmlns:a16="http://schemas.microsoft.com/office/drawing/2014/main" id="{FF2561FF-9B2D-7BA7-05D4-071CFA12CC77}"/>
                </a:ext>
              </a:extLst>
            </p:cNvPr>
            <p:cNvSpPr/>
            <p:nvPr/>
          </p:nvSpPr>
          <p:spPr>
            <a:xfrm rot="18600000">
              <a:off x="5378425" y="3417133"/>
              <a:ext cx="1440000" cy="576000"/>
            </a:xfrm>
            <a:prstGeom prst="roundRect">
              <a:avLst>
                <a:gd name="adj" fmla="val 50000"/>
              </a:avLst>
            </a:prstGeom>
            <a:solidFill>
              <a:srgbClr val="A7CFE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08" tIns="48004" rIns="96008" bIns="48004" rtlCol="0" anchor="ctr"/>
            <a:lstStyle/>
            <a:p>
              <a:pPr algn="ctr" defTabSz="480060">
                <a:defRPr/>
              </a:pPr>
              <a:endParaRPr lang="ko-KR" altLang="en-US" sz="2835">
                <a:latin typeface="Mogul Helios" pitchFamily="2" charset="0"/>
                <a:ea typeface="맑은 고딕" panose="020B0503020000020004" pitchFamily="34" charset="-127"/>
                <a:cs typeface="Calibri"/>
              </a:endParaRPr>
            </a:p>
          </p:txBody>
        </p:sp>
        <p:sp>
          <p:nvSpPr>
            <p:cNvPr id="7" name="Rounded Rectangle 4">
              <a:extLst>
                <a:ext uri="{FF2B5EF4-FFF2-40B4-BE49-F238E27FC236}">
                  <a16:creationId xmlns:a16="http://schemas.microsoft.com/office/drawing/2014/main" id="{E49ACA9B-82F5-AA45-9038-CA7D3A905104}"/>
                </a:ext>
              </a:extLst>
            </p:cNvPr>
            <p:cNvSpPr/>
            <p:nvPr/>
          </p:nvSpPr>
          <p:spPr>
            <a:xfrm rot="18600000">
              <a:off x="2793223" y="4081775"/>
              <a:ext cx="1440000" cy="576000"/>
            </a:xfrm>
            <a:prstGeom prst="roundRect">
              <a:avLst>
                <a:gd name="adj" fmla="val 50000"/>
              </a:avLst>
            </a:prstGeom>
            <a:solidFill>
              <a:schemeClr val="accent3">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08" tIns="48004" rIns="96008" bIns="48004" rtlCol="0" anchor="ctr"/>
            <a:lstStyle/>
            <a:p>
              <a:pPr algn="ctr" defTabSz="480060">
                <a:defRPr/>
              </a:pPr>
              <a:endParaRPr lang="ko-KR" altLang="en-US" sz="2835">
                <a:latin typeface="Mogul Helios" pitchFamily="2" charset="0"/>
                <a:ea typeface="맑은 고딕" panose="020B0503020000020004" pitchFamily="34" charset="-127"/>
                <a:cs typeface="Calibri"/>
              </a:endParaRPr>
            </a:p>
          </p:txBody>
        </p:sp>
        <p:sp>
          <p:nvSpPr>
            <p:cNvPr id="8" name="Rounded Rectangle 3">
              <a:extLst>
                <a:ext uri="{FF2B5EF4-FFF2-40B4-BE49-F238E27FC236}">
                  <a16:creationId xmlns:a16="http://schemas.microsoft.com/office/drawing/2014/main" id="{1F0A2B4A-3535-5C6E-AE74-7F70650F9E70}"/>
                </a:ext>
              </a:extLst>
            </p:cNvPr>
            <p:cNvSpPr/>
            <p:nvPr/>
          </p:nvSpPr>
          <p:spPr>
            <a:xfrm>
              <a:off x="905346" y="4412447"/>
              <a:ext cx="2628000" cy="576064"/>
            </a:xfrm>
            <a:prstGeom prst="roundRect">
              <a:avLst>
                <a:gd name="adj" fmla="val 50000"/>
              </a:avLst>
            </a:prstGeom>
            <a:solidFill>
              <a:srgbClr val="62B7E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08" tIns="48004" rIns="96008" bIns="48004" rtlCol="0" anchor="ctr"/>
            <a:lstStyle/>
            <a:p>
              <a:pPr algn="ctr" defTabSz="480060">
                <a:defRPr/>
              </a:pPr>
              <a:endParaRPr lang="ko-KR" altLang="en-US" sz="2835">
                <a:latin typeface="Mogul Helios" pitchFamily="2" charset="0"/>
                <a:ea typeface="맑은 고딕" panose="020B0503020000020004" pitchFamily="34" charset="-127"/>
                <a:cs typeface="Calibri"/>
              </a:endParaRPr>
            </a:p>
          </p:txBody>
        </p:sp>
        <p:sp>
          <p:nvSpPr>
            <p:cNvPr id="9" name="Rounded Rectangle 11">
              <a:extLst>
                <a:ext uri="{FF2B5EF4-FFF2-40B4-BE49-F238E27FC236}">
                  <a16:creationId xmlns:a16="http://schemas.microsoft.com/office/drawing/2014/main" id="{436CAAA2-332F-6EB8-F466-A72497C80102}"/>
                </a:ext>
              </a:extLst>
            </p:cNvPr>
            <p:cNvSpPr/>
            <p:nvPr/>
          </p:nvSpPr>
          <p:spPr>
            <a:xfrm>
              <a:off x="3496682" y="3750891"/>
              <a:ext cx="2628000" cy="576064"/>
            </a:xfrm>
            <a:prstGeom prst="roundRect">
              <a:avLst>
                <a:gd name="adj" fmla="val 50000"/>
              </a:avLst>
            </a:prstGeom>
            <a:solidFill>
              <a:srgbClr val="285D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08" tIns="48004" rIns="96008" bIns="48004" rtlCol="0" anchor="ctr"/>
            <a:lstStyle/>
            <a:p>
              <a:pPr algn="ctr" defTabSz="480060">
                <a:defRPr/>
              </a:pPr>
              <a:endParaRPr lang="ko-KR" altLang="en-US" sz="2835">
                <a:latin typeface="Mogul Helios" pitchFamily="2" charset="0"/>
                <a:ea typeface="맑은 고딕" panose="020B0503020000020004" pitchFamily="34" charset="-127"/>
                <a:cs typeface="Calibri"/>
              </a:endParaRPr>
            </a:p>
          </p:txBody>
        </p:sp>
        <p:sp>
          <p:nvSpPr>
            <p:cNvPr id="10" name="Rounded Rectangle 13">
              <a:extLst>
                <a:ext uri="{FF2B5EF4-FFF2-40B4-BE49-F238E27FC236}">
                  <a16:creationId xmlns:a16="http://schemas.microsoft.com/office/drawing/2014/main" id="{73B1B52E-E02F-A4D0-74CF-44E0A6CDAE28}"/>
                </a:ext>
              </a:extLst>
            </p:cNvPr>
            <p:cNvSpPr/>
            <p:nvPr/>
          </p:nvSpPr>
          <p:spPr>
            <a:xfrm>
              <a:off x="6088018" y="3089335"/>
              <a:ext cx="2628000" cy="576064"/>
            </a:xfrm>
            <a:prstGeom prst="roundRect">
              <a:avLst>
                <a:gd name="adj" fmla="val 50000"/>
              </a:avLst>
            </a:prstGeom>
            <a:solidFill>
              <a:srgbClr val="031F2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008" tIns="48004" rIns="96008" bIns="48004" rtlCol="0" anchor="ctr"/>
            <a:lstStyle/>
            <a:p>
              <a:pPr algn="ctr" defTabSz="480060">
                <a:defRPr/>
              </a:pPr>
              <a:endParaRPr lang="ko-KR" altLang="en-US" sz="2835">
                <a:latin typeface="Mogul Helios" pitchFamily="2" charset="0"/>
                <a:ea typeface="맑은 고딕" panose="020B0503020000020004" pitchFamily="34" charset="-127"/>
                <a:cs typeface="Calibri"/>
              </a:endParaRPr>
            </a:p>
          </p:txBody>
        </p:sp>
        <p:sp>
          <p:nvSpPr>
            <p:cNvPr id="11" name="Rounded Rectangle 15">
              <a:extLst>
                <a:ext uri="{FF2B5EF4-FFF2-40B4-BE49-F238E27FC236}">
                  <a16:creationId xmlns:a16="http://schemas.microsoft.com/office/drawing/2014/main" id="{36973128-D794-FFA5-879A-E6C553024F27}"/>
                </a:ext>
              </a:extLst>
            </p:cNvPr>
            <p:cNvSpPr/>
            <p:nvPr/>
          </p:nvSpPr>
          <p:spPr>
            <a:xfrm>
              <a:off x="8703025" y="2427779"/>
              <a:ext cx="2628000" cy="576064"/>
            </a:xfrm>
            <a:prstGeom prst="roundRect">
              <a:avLst>
                <a:gd name="adj" fmla="val 50000"/>
              </a:avLst>
            </a:prstGeom>
            <a:solidFill>
              <a:srgbClr val="001A4F"/>
            </a:solidFill>
            <a:ln>
              <a:noFill/>
            </a:ln>
          </p:spPr>
          <p:style>
            <a:lnRef idx="2">
              <a:schemeClr val="accent1">
                <a:shade val="50000"/>
              </a:schemeClr>
            </a:lnRef>
            <a:fillRef idx="1">
              <a:schemeClr val="accent1"/>
            </a:fillRef>
            <a:effectRef idx="0">
              <a:schemeClr val="accent1"/>
            </a:effectRef>
            <a:fontRef idx="minor">
              <a:schemeClr val="lt1"/>
            </a:fontRef>
          </p:style>
          <p:txBody>
            <a:bodyPr lIns="96008" tIns="48004" rIns="96008" bIns="48004" rtlCol="0" anchor="ctr"/>
            <a:lstStyle/>
            <a:p>
              <a:pPr algn="ctr" defTabSz="480060">
                <a:defRPr/>
              </a:pPr>
              <a:endParaRPr lang="ko-KR" altLang="en-US" sz="2835">
                <a:latin typeface="Mogul Helios" pitchFamily="2" charset="0"/>
                <a:ea typeface="맑은 고딕" panose="020B0503020000020004" pitchFamily="34" charset="-127"/>
                <a:cs typeface="Calibri"/>
              </a:endParaRPr>
            </a:p>
          </p:txBody>
        </p:sp>
        <p:sp>
          <p:nvSpPr>
            <p:cNvPr id="12" name="TextBox 11">
              <a:extLst>
                <a:ext uri="{FF2B5EF4-FFF2-40B4-BE49-F238E27FC236}">
                  <a16:creationId xmlns:a16="http://schemas.microsoft.com/office/drawing/2014/main" id="{DFAF54B9-928C-B83C-CA2F-CFF7A582D07C}"/>
                </a:ext>
              </a:extLst>
            </p:cNvPr>
            <p:cNvSpPr txBox="1"/>
            <p:nvPr/>
          </p:nvSpPr>
          <p:spPr>
            <a:xfrm>
              <a:off x="9030726" y="2492232"/>
              <a:ext cx="1961642" cy="394812"/>
            </a:xfrm>
            <a:prstGeom prst="rect">
              <a:avLst/>
            </a:prstGeom>
            <a:noFill/>
          </p:spPr>
          <p:txBody>
            <a:bodyPr wrap="square" lIns="0" tIns="48004" rIns="96008" bIns="48004" rtlCol="0" anchor="ctr">
              <a:spAutoFit/>
            </a:bodyPr>
            <a:lstStyle/>
            <a:p>
              <a:pPr algn="ctr" defTabSz="480060">
                <a:defRPr/>
              </a:pPr>
              <a:r>
                <a:rPr lang="mn-MN" sz="2310" b="1">
                  <a:solidFill>
                    <a:srgbClr val="E7E6E6"/>
                  </a:solidFill>
                  <a:latin typeface="Mogul Helios" pitchFamily="2" charset="0"/>
                  <a:cs typeface="Times New Roman"/>
                </a:rPr>
                <a:t>ХБҮЦ</a:t>
              </a:r>
              <a:endParaRPr lang="en-US" sz="2310" b="1">
                <a:solidFill>
                  <a:srgbClr val="E7E6E6"/>
                </a:solidFill>
                <a:latin typeface="Mogul Helios" pitchFamily="2" charset="0"/>
                <a:cs typeface="Times New Roman"/>
              </a:endParaRPr>
            </a:p>
          </p:txBody>
        </p:sp>
        <p:sp>
          <p:nvSpPr>
            <p:cNvPr id="13" name="TextBox 12">
              <a:extLst>
                <a:ext uri="{FF2B5EF4-FFF2-40B4-BE49-F238E27FC236}">
                  <a16:creationId xmlns:a16="http://schemas.microsoft.com/office/drawing/2014/main" id="{6A9444A1-D870-9B39-EC83-5D11F16D18E9}"/>
                </a:ext>
              </a:extLst>
            </p:cNvPr>
            <p:cNvSpPr txBox="1"/>
            <p:nvPr/>
          </p:nvSpPr>
          <p:spPr>
            <a:xfrm>
              <a:off x="1720775" y="2592399"/>
              <a:ext cx="2362111" cy="313997"/>
            </a:xfrm>
            <a:prstGeom prst="rect">
              <a:avLst/>
            </a:prstGeom>
            <a:noFill/>
          </p:spPr>
          <p:txBody>
            <a:bodyPr wrap="square" lIns="0" tIns="48004" rIns="96008" bIns="48004" rtlCol="0" anchor="t">
              <a:spAutoFit/>
            </a:bodyPr>
            <a:lstStyle/>
            <a:p>
              <a:pPr algn="ctr" defTabSz="480060">
                <a:defRPr/>
              </a:pPr>
              <a:r>
                <a:rPr lang="mn-MN" dirty="0">
                  <a:latin typeface="Mogul Helios" pitchFamily="2" charset="0"/>
                  <a:cs typeface="Times New Roman"/>
                </a:rPr>
                <a:t>Хамтын хаалттай ХОС</a:t>
              </a:r>
              <a:r>
                <a:rPr lang="en-US" dirty="0">
                  <a:latin typeface="Mogul Helios" pitchFamily="2" charset="0"/>
                  <a:cs typeface="Times New Roman"/>
                </a:rPr>
                <a:t> - 2</a:t>
              </a:r>
            </a:p>
          </p:txBody>
        </p:sp>
        <p:sp>
          <p:nvSpPr>
            <p:cNvPr id="14" name="TextBox 13">
              <a:extLst>
                <a:ext uri="{FF2B5EF4-FFF2-40B4-BE49-F238E27FC236}">
                  <a16:creationId xmlns:a16="http://schemas.microsoft.com/office/drawing/2014/main" id="{39120DE0-5CBC-2142-70F8-CB1CDBDD71C9}"/>
                </a:ext>
              </a:extLst>
            </p:cNvPr>
            <p:cNvSpPr txBox="1"/>
            <p:nvPr/>
          </p:nvSpPr>
          <p:spPr>
            <a:xfrm>
              <a:off x="4480091" y="3690678"/>
              <a:ext cx="1781998" cy="678393"/>
            </a:xfrm>
            <a:prstGeom prst="rect">
              <a:avLst/>
            </a:prstGeom>
            <a:noFill/>
          </p:spPr>
          <p:txBody>
            <a:bodyPr wrap="square" lIns="0" tIns="48004" rIns="96008" bIns="48004" rtlCol="0" anchor="ctr">
              <a:spAutoFit/>
            </a:bodyPr>
            <a:lstStyle/>
            <a:p>
              <a:pPr defTabSz="480060">
                <a:defRPr/>
              </a:pPr>
              <a:r>
                <a:rPr lang="mn-MN" sz="2310" b="1">
                  <a:latin typeface="Mogul Helios" pitchFamily="2" charset="0"/>
                  <a:cs typeface="Times New Roman"/>
                </a:rPr>
                <a:t>ХОС</a:t>
              </a:r>
              <a:r>
                <a:rPr lang="en-US" sz="2310" b="1">
                  <a:latin typeface="Mogul Helios" pitchFamily="2" charset="0"/>
                  <a:cs typeface="Times New Roman"/>
                </a:rPr>
                <a:t> </a:t>
              </a:r>
            </a:p>
            <a:p>
              <a:pPr defTabSz="480060">
                <a:defRPr/>
              </a:pPr>
              <a:r>
                <a:rPr lang="en-US" sz="2310" b="1">
                  <a:latin typeface="Mogul Helios" pitchFamily="2" charset="0"/>
                  <a:cs typeface="Times New Roman"/>
                </a:rPr>
                <a:t>2020~</a:t>
              </a:r>
            </a:p>
          </p:txBody>
        </p:sp>
        <p:sp>
          <p:nvSpPr>
            <p:cNvPr id="15" name="TextBox 14">
              <a:extLst>
                <a:ext uri="{FF2B5EF4-FFF2-40B4-BE49-F238E27FC236}">
                  <a16:creationId xmlns:a16="http://schemas.microsoft.com/office/drawing/2014/main" id="{0A6997D2-3DAD-20C0-02F4-C691E98F01B6}"/>
                </a:ext>
              </a:extLst>
            </p:cNvPr>
            <p:cNvSpPr txBox="1"/>
            <p:nvPr/>
          </p:nvSpPr>
          <p:spPr>
            <a:xfrm>
              <a:off x="1156680" y="4344372"/>
              <a:ext cx="2021785" cy="678393"/>
            </a:xfrm>
            <a:prstGeom prst="rect">
              <a:avLst/>
            </a:prstGeom>
            <a:noFill/>
          </p:spPr>
          <p:txBody>
            <a:bodyPr wrap="square" lIns="0" tIns="48004" rIns="96008" bIns="48004" rtlCol="0" anchor="ctr">
              <a:spAutoFit/>
            </a:bodyPr>
            <a:lstStyle/>
            <a:p>
              <a:pPr algn="ctr">
                <a:defRPr/>
              </a:pPr>
              <a:r>
                <a:rPr lang="mn-MN" sz="2310" b="1">
                  <a:latin typeface="Mogul Helios" pitchFamily="2" charset="0"/>
                  <a:cs typeface="Times New Roman"/>
                </a:rPr>
                <a:t>Хувьцаа</a:t>
              </a:r>
            </a:p>
            <a:p>
              <a:pPr algn="ctr">
                <a:defRPr/>
              </a:pPr>
              <a:r>
                <a:rPr lang="mn-MN" sz="2310" b="1">
                  <a:latin typeface="Mogul Helios" pitchFamily="2" charset="0"/>
                  <a:cs typeface="Times New Roman"/>
                </a:rPr>
                <a:t>2005</a:t>
              </a:r>
              <a:r>
                <a:rPr lang="en-US" sz="1470" b="1">
                  <a:latin typeface="Mogul Helios" pitchFamily="2" charset="0"/>
                  <a:cs typeface="Times New Roman"/>
                </a:rPr>
                <a:t>~</a:t>
              </a:r>
              <a:endParaRPr lang="en-US" sz="1470" b="1">
                <a:latin typeface="Mogul Helios" pitchFamily="2" charset="0"/>
                <a:cs typeface="Times New Roman" panose="02020603050405020304" pitchFamily="18" charset="0"/>
              </a:endParaRPr>
            </a:p>
          </p:txBody>
        </p:sp>
        <p:sp>
          <p:nvSpPr>
            <p:cNvPr id="16" name="TextBox 15">
              <a:extLst>
                <a:ext uri="{FF2B5EF4-FFF2-40B4-BE49-F238E27FC236}">
                  <a16:creationId xmlns:a16="http://schemas.microsoft.com/office/drawing/2014/main" id="{CE72DB8F-1221-7EE4-07CC-51FF88364743}"/>
                </a:ext>
              </a:extLst>
            </p:cNvPr>
            <p:cNvSpPr txBox="1"/>
            <p:nvPr/>
          </p:nvSpPr>
          <p:spPr>
            <a:xfrm>
              <a:off x="2627884" y="5200516"/>
              <a:ext cx="4619935" cy="313997"/>
            </a:xfrm>
            <a:prstGeom prst="rect">
              <a:avLst/>
            </a:prstGeom>
            <a:noFill/>
          </p:spPr>
          <p:txBody>
            <a:bodyPr wrap="square" lIns="0" tIns="48004" rIns="96008" bIns="48004" rtlCol="0" anchor="t">
              <a:spAutoFit/>
            </a:bodyPr>
            <a:lstStyle/>
            <a:p>
              <a:pPr defTabSz="480060">
                <a:defRPr/>
              </a:pPr>
              <a:r>
                <a:rPr lang="en-US" dirty="0">
                  <a:latin typeface="Mogul Helios" pitchFamily="2" charset="0"/>
                  <a:cs typeface="Times New Roman"/>
                </a:rPr>
                <a:t>FPO - 15</a:t>
              </a:r>
              <a:endParaRPr lang="mn-MN" dirty="0">
                <a:latin typeface="Mogul Helios" pitchFamily="2" charset="0"/>
                <a:cs typeface="Times New Roman"/>
              </a:endParaRPr>
            </a:p>
          </p:txBody>
        </p:sp>
        <p:cxnSp>
          <p:nvCxnSpPr>
            <p:cNvPr id="17" name="Elbow Connector 34">
              <a:extLst>
                <a:ext uri="{FF2B5EF4-FFF2-40B4-BE49-F238E27FC236}">
                  <a16:creationId xmlns:a16="http://schemas.microsoft.com/office/drawing/2014/main" id="{7D1B4333-7E27-7AA9-B25C-4E35EC24EADB}"/>
                </a:ext>
              </a:extLst>
            </p:cNvPr>
            <p:cNvCxnSpPr>
              <a:cxnSpLocks/>
            </p:cNvCxnSpPr>
            <p:nvPr/>
          </p:nvCxnSpPr>
          <p:spPr>
            <a:xfrm>
              <a:off x="2189311" y="5087620"/>
              <a:ext cx="295336" cy="295581"/>
            </a:xfrm>
            <a:prstGeom prst="bentConnector3">
              <a:avLst>
                <a:gd name="adj1" fmla="val 1125"/>
              </a:avLst>
            </a:prstGeom>
            <a:ln>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Elbow Connector 44">
              <a:extLst>
                <a:ext uri="{FF2B5EF4-FFF2-40B4-BE49-F238E27FC236}">
                  <a16:creationId xmlns:a16="http://schemas.microsoft.com/office/drawing/2014/main" id="{C0075753-A9CF-7B38-FD7A-D4A6EB76FE4D}"/>
                </a:ext>
              </a:extLst>
            </p:cNvPr>
            <p:cNvCxnSpPr/>
            <p:nvPr/>
          </p:nvCxnSpPr>
          <p:spPr>
            <a:xfrm rot="16200000" flipH="1">
              <a:off x="7340077" y="3806134"/>
              <a:ext cx="465045" cy="360037"/>
            </a:xfrm>
            <a:prstGeom prst="bentConnector3">
              <a:avLst>
                <a:gd name="adj1" fmla="val 99156"/>
              </a:avLst>
            </a:prstGeom>
            <a:ln>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Elbow Connector 34">
              <a:extLst>
                <a:ext uri="{FF2B5EF4-FFF2-40B4-BE49-F238E27FC236}">
                  <a16:creationId xmlns:a16="http://schemas.microsoft.com/office/drawing/2014/main" id="{52E44C8A-91DD-9A37-284D-6068ED8DAAFE}"/>
                </a:ext>
              </a:extLst>
            </p:cNvPr>
            <p:cNvCxnSpPr>
              <a:cxnSpLocks/>
            </p:cNvCxnSpPr>
            <p:nvPr/>
          </p:nvCxnSpPr>
          <p:spPr>
            <a:xfrm rot="16200000" flipH="1">
              <a:off x="4219125" y="2982001"/>
              <a:ext cx="647116" cy="603825"/>
            </a:xfrm>
            <a:prstGeom prst="bentConnector3">
              <a:avLst>
                <a:gd name="adj1" fmla="val 468"/>
              </a:avLst>
            </a:prstGeom>
            <a:ln>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2ABABF5F-64C7-59E5-C619-4A148A8408EA}"/>
                </a:ext>
              </a:extLst>
            </p:cNvPr>
            <p:cNvSpPr txBox="1"/>
            <p:nvPr/>
          </p:nvSpPr>
          <p:spPr>
            <a:xfrm>
              <a:off x="6224838" y="3052484"/>
              <a:ext cx="2492657" cy="678393"/>
            </a:xfrm>
            <a:prstGeom prst="rect">
              <a:avLst/>
            </a:prstGeom>
            <a:noFill/>
          </p:spPr>
          <p:txBody>
            <a:bodyPr wrap="square" lIns="0" tIns="48004" rIns="96008" bIns="48004" rtlCol="0" anchor="ctr">
              <a:spAutoFit/>
            </a:bodyPr>
            <a:lstStyle/>
            <a:p>
              <a:pPr algn="ctr" defTabSz="480060">
                <a:defRPr/>
              </a:pPr>
              <a:r>
                <a:rPr lang="mn-MN" sz="2310" b="1">
                  <a:solidFill>
                    <a:srgbClr val="E7E6E6"/>
                  </a:solidFill>
                  <a:latin typeface="Mogul Helios" pitchFamily="2" charset="0"/>
                  <a:cs typeface="Times New Roman"/>
                </a:rPr>
                <a:t>Компанийн бонд</a:t>
              </a:r>
              <a:r>
                <a:rPr lang="en-US" sz="2310" b="1">
                  <a:solidFill>
                    <a:srgbClr val="E7E6E6"/>
                  </a:solidFill>
                  <a:latin typeface="Mogul Helios" pitchFamily="2" charset="0"/>
                  <a:cs typeface="Times New Roman"/>
                </a:rPr>
                <a:t> 2001~</a:t>
              </a:r>
            </a:p>
          </p:txBody>
        </p:sp>
      </p:grpSp>
      <p:cxnSp>
        <p:nvCxnSpPr>
          <p:cNvPr id="36" name="Elbow Connector 34">
            <a:extLst>
              <a:ext uri="{FF2B5EF4-FFF2-40B4-BE49-F238E27FC236}">
                <a16:creationId xmlns:a16="http://schemas.microsoft.com/office/drawing/2014/main" id="{E1F1E020-4543-50DD-432D-84740E15CFC3}"/>
              </a:ext>
            </a:extLst>
          </p:cNvPr>
          <p:cNvCxnSpPr>
            <a:cxnSpLocks/>
          </p:cNvCxnSpPr>
          <p:nvPr/>
        </p:nvCxnSpPr>
        <p:spPr>
          <a:xfrm rot="16200000" flipH="1">
            <a:off x="3598311" y="5382914"/>
            <a:ext cx="761915" cy="468963"/>
          </a:xfrm>
          <a:prstGeom prst="bentConnector3">
            <a:avLst>
              <a:gd name="adj1" fmla="val 1418"/>
            </a:avLst>
          </a:prstGeom>
          <a:ln>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E84005FF-253D-A395-6B15-0C7995E273EA}"/>
              </a:ext>
            </a:extLst>
          </p:cNvPr>
          <p:cNvSpPr txBox="1"/>
          <p:nvPr/>
        </p:nvSpPr>
        <p:spPr>
          <a:xfrm>
            <a:off x="2557063" y="5026388"/>
            <a:ext cx="4850754" cy="373944"/>
          </a:xfrm>
          <a:prstGeom prst="rect">
            <a:avLst/>
          </a:prstGeom>
          <a:noFill/>
        </p:spPr>
        <p:txBody>
          <a:bodyPr wrap="square" lIns="0" tIns="48004" rIns="96008" bIns="48004" rtlCol="0" anchor="t">
            <a:spAutoFit/>
          </a:bodyPr>
          <a:lstStyle/>
          <a:p>
            <a:pPr defTabSz="480060">
              <a:defRPr/>
            </a:pPr>
            <a:r>
              <a:rPr lang="en-US" dirty="0">
                <a:latin typeface="Mogul Helios" pitchFamily="2" charset="0"/>
                <a:cs typeface="Times New Roman"/>
              </a:rPr>
              <a:t>IPO - 35</a:t>
            </a:r>
            <a:endParaRPr lang="mn-MN" dirty="0">
              <a:latin typeface="Mogul Helios" pitchFamily="2" charset="0"/>
              <a:cs typeface="Times New Roman" panose="02020603050405020304" pitchFamily="18" charset="0"/>
            </a:endParaRPr>
          </a:p>
        </p:txBody>
      </p:sp>
      <p:sp>
        <p:nvSpPr>
          <p:cNvPr id="40" name="TextBox 39">
            <a:extLst>
              <a:ext uri="{FF2B5EF4-FFF2-40B4-BE49-F238E27FC236}">
                <a16:creationId xmlns:a16="http://schemas.microsoft.com/office/drawing/2014/main" id="{1910F873-0F7C-0477-2E48-8888783A940E}"/>
              </a:ext>
            </a:extLst>
          </p:cNvPr>
          <p:cNvSpPr txBox="1"/>
          <p:nvPr/>
        </p:nvSpPr>
        <p:spPr>
          <a:xfrm>
            <a:off x="10095187" y="5553630"/>
            <a:ext cx="2914407" cy="373944"/>
          </a:xfrm>
          <a:prstGeom prst="rect">
            <a:avLst/>
          </a:prstGeom>
          <a:noFill/>
        </p:spPr>
        <p:txBody>
          <a:bodyPr wrap="square" lIns="0" tIns="48004" rIns="96008" bIns="48004" rtlCol="0" anchor="t">
            <a:spAutoFit/>
          </a:bodyPr>
          <a:lstStyle/>
          <a:p>
            <a:pPr>
              <a:defRPr/>
            </a:pPr>
            <a:r>
              <a:rPr lang="mn-MN" dirty="0">
                <a:latin typeface="Mogul Helios" pitchFamily="2" charset="0"/>
                <a:cs typeface="Times New Roman"/>
              </a:rPr>
              <a:t>Нээлттэй</a:t>
            </a:r>
            <a:r>
              <a:rPr lang="en-US" dirty="0">
                <a:latin typeface="Mogul Helios" pitchFamily="2" charset="0"/>
                <a:cs typeface="Times New Roman"/>
              </a:rPr>
              <a:t> - 21 </a:t>
            </a:r>
            <a:r>
              <a:rPr lang="en-US" dirty="0" err="1">
                <a:latin typeface="Mogul Helios" pitchFamily="2" charset="0"/>
                <a:cs typeface="Times New Roman"/>
              </a:rPr>
              <a:t>компанийн</a:t>
            </a:r>
            <a:r>
              <a:rPr lang="en-US" dirty="0">
                <a:latin typeface="Mogul Helios" pitchFamily="2" charset="0"/>
                <a:cs typeface="Times New Roman"/>
              </a:rPr>
              <a:t> 39 </a:t>
            </a:r>
            <a:r>
              <a:rPr lang="en-US" dirty="0" err="1">
                <a:latin typeface="Mogul Helios" pitchFamily="2" charset="0"/>
                <a:cs typeface="Times New Roman"/>
              </a:rPr>
              <a:t>бонд</a:t>
            </a:r>
            <a:endParaRPr lang="en-US" dirty="0">
              <a:solidFill>
                <a:srgbClr val="000000"/>
              </a:solidFill>
              <a:highlight>
                <a:srgbClr val="FFFF00"/>
              </a:highlight>
              <a:latin typeface="Mogul Helios" pitchFamily="2" charset="0"/>
              <a:cs typeface="Times New Roman" panose="02020603050405020304" pitchFamily="18" charset="0"/>
            </a:endParaRPr>
          </a:p>
        </p:txBody>
      </p:sp>
      <p:cxnSp>
        <p:nvCxnSpPr>
          <p:cNvPr id="42" name="Elbow Connector 34">
            <a:extLst>
              <a:ext uri="{FF2B5EF4-FFF2-40B4-BE49-F238E27FC236}">
                <a16:creationId xmlns:a16="http://schemas.microsoft.com/office/drawing/2014/main" id="{FD1414B9-672E-1DA1-AE62-C0E012FA2883}"/>
              </a:ext>
            </a:extLst>
          </p:cNvPr>
          <p:cNvCxnSpPr>
            <a:cxnSpLocks/>
          </p:cNvCxnSpPr>
          <p:nvPr/>
        </p:nvCxnSpPr>
        <p:spPr>
          <a:xfrm>
            <a:off x="8780626" y="3192782"/>
            <a:ext cx="445238" cy="954821"/>
          </a:xfrm>
          <a:prstGeom prst="bentConnector2">
            <a:avLst/>
          </a:prstGeom>
          <a:ln>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4" name="Elbow Connector 44">
            <a:extLst>
              <a:ext uri="{FF2B5EF4-FFF2-40B4-BE49-F238E27FC236}">
                <a16:creationId xmlns:a16="http://schemas.microsoft.com/office/drawing/2014/main" id="{CDE06208-AAE1-24FA-F9F8-D0E737C24E08}"/>
              </a:ext>
            </a:extLst>
          </p:cNvPr>
          <p:cNvCxnSpPr>
            <a:cxnSpLocks/>
          </p:cNvCxnSpPr>
          <p:nvPr/>
        </p:nvCxnSpPr>
        <p:spPr>
          <a:xfrm rot="5400000" flipH="1" flipV="1">
            <a:off x="11384105" y="3132528"/>
            <a:ext cx="377160" cy="179873"/>
          </a:xfrm>
          <a:prstGeom prst="bentConnector2">
            <a:avLst/>
          </a:prstGeom>
          <a:ln>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42CE808F-A104-F72C-66A3-41E75CADD7D2}"/>
              </a:ext>
            </a:extLst>
          </p:cNvPr>
          <p:cNvSpPr txBox="1"/>
          <p:nvPr/>
        </p:nvSpPr>
        <p:spPr>
          <a:xfrm>
            <a:off x="11724493" y="2368575"/>
            <a:ext cx="2914470" cy="1560423"/>
          </a:xfrm>
          <a:prstGeom prst="rect">
            <a:avLst/>
          </a:prstGeom>
          <a:noFill/>
        </p:spPr>
        <p:txBody>
          <a:bodyPr wrap="square" lIns="0" tIns="48004" rIns="96008" bIns="48004" rtlCol="0" anchor="t">
            <a:spAutoFit/>
          </a:bodyPr>
          <a:lstStyle/>
          <a:p>
            <a:pPr algn="ctr">
              <a:defRPr/>
            </a:pPr>
            <a:r>
              <a:rPr lang="en-US" dirty="0" err="1">
                <a:latin typeface="Mogul Helios" pitchFamily="2" charset="0"/>
                <a:cs typeface="Times New Roman"/>
              </a:rPr>
              <a:t>Хөтөлбөрийн</a:t>
            </a:r>
            <a:r>
              <a:rPr lang="en-US" dirty="0">
                <a:latin typeface="Mogul Helios" pitchFamily="2" charset="0"/>
                <a:cs typeface="Times New Roman"/>
              </a:rPr>
              <a:t> </a:t>
            </a:r>
            <a:r>
              <a:rPr lang="en-US" dirty="0" err="1">
                <a:latin typeface="Mogul Helios" pitchFamily="2" charset="0"/>
                <a:cs typeface="Times New Roman"/>
              </a:rPr>
              <a:t>хүрээнд</a:t>
            </a:r>
            <a:r>
              <a:rPr lang="en-US" dirty="0">
                <a:latin typeface="Mogul Helios" pitchFamily="2" charset="0"/>
                <a:cs typeface="Times New Roman"/>
              </a:rPr>
              <a:t>- 45</a:t>
            </a:r>
          </a:p>
          <a:p>
            <a:pPr marL="1671320" lvl="3" indent="-179705">
              <a:buFont typeface="Arial"/>
              <a:buChar char="•"/>
              <a:defRPr/>
            </a:pPr>
            <a:r>
              <a:rPr lang="en-US" dirty="0">
                <a:latin typeface="Mogul Helios" pitchFamily="2" charset="0"/>
                <a:cs typeface="Times New Roman"/>
              </a:rPr>
              <a:t>МИК-32</a:t>
            </a:r>
          </a:p>
          <a:p>
            <a:pPr marL="1671320" lvl="3" indent="-179705">
              <a:buFont typeface="Arial"/>
              <a:buChar char="•"/>
              <a:defRPr/>
            </a:pPr>
            <a:r>
              <a:rPr lang="en-US" dirty="0">
                <a:latin typeface="Mogul Helios" pitchFamily="2" charset="0"/>
                <a:cs typeface="Times New Roman"/>
              </a:rPr>
              <a:t>НОСК-5</a:t>
            </a:r>
            <a:endParaRPr lang="en-US" dirty="0">
              <a:latin typeface="Mogul Helios" pitchFamily="2" charset="0"/>
              <a:cs typeface="Calibri" panose="020F0502020204030204"/>
            </a:endParaRPr>
          </a:p>
          <a:p>
            <a:pPr marL="1671320" lvl="3" indent="-179705">
              <a:buFont typeface="Arial"/>
              <a:buChar char="•"/>
              <a:defRPr/>
            </a:pPr>
            <a:r>
              <a:rPr lang="en-US" dirty="0">
                <a:latin typeface="Mogul Helios" pitchFamily="2" charset="0"/>
                <a:cs typeface="Times New Roman"/>
              </a:rPr>
              <a:t>ҮЦСК-5</a:t>
            </a:r>
          </a:p>
          <a:p>
            <a:pPr marL="299720" indent="-299720">
              <a:buFont typeface="Arial"/>
              <a:buChar char="•"/>
              <a:defRPr/>
            </a:pPr>
            <a:endParaRPr lang="en-US" sz="2310" dirty="0">
              <a:latin typeface="Mogul Helios" pitchFamily="2" charset="0"/>
              <a:cs typeface="Times New Roman"/>
            </a:endParaRPr>
          </a:p>
        </p:txBody>
      </p:sp>
      <p:cxnSp>
        <p:nvCxnSpPr>
          <p:cNvPr id="48" name="Elbow Connector 44">
            <a:extLst>
              <a:ext uri="{FF2B5EF4-FFF2-40B4-BE49-F238E27FC236}">
                <a16:creationId xmlns:a16="http://schemas.microsoft.com/office/drawing/2014/main" id="{B68274AE-93D3-67FB-16DC-556941B98DC0}"/>
              </a:ext>
            </a:extLst>
          </p:cNvPr>
          <p:cNvCxnSpPr>
            <a:cxnSpLocks/>
          </p:cNvCxnSpPr>
          <p:nvPr/>
        </p:nvCxnSpPr>
        <p:spPr>
          <a:xfrm>
            <a:off x="11509262" y="4476114"/>
            <a:ext cx="826205" cy="583548"/>
          </a:xfrm>
          <a:prstGeom prst="bentConnector3">
            <a:avLst>
              <a:gd name="adj1" fmla="val -402"/>
            </a:avLst>
          </a:prstGeom>
          <a:ln>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B2B0D91B-51F3-F25C-35FD-6C70FDFB73D2}"/>
              </a:ext>
            </a:extLst>
          </p:cNvPr>
          <p:cNvSpPr txBox="1"/>
          <p:nvPr/>
        </p:nvSpPr>
        <p:spPr>
          <a:xfrm>
            <a:off x="12554944" y="4781239"/>
            <a:ext cx="2372400" cy="650943"/>
          </a:xfrm>
          <a:prstGeom prst="rect">
            <a:avLst/>
          </a:prstGeom>
          <a:noFill/>
        </p:spPr>
        <p:txBody>
          <a:bodyPr wrap="square" lIns="0" tIns="48004" rIns="96008" bIns="48004" rtlCol="0" anchor="t">
            <a:spAutoFit/>
          </a:bodyPr>
          <a:lstStyle/>
          <a:p>
            <a:pPr defTabSz="480060">
              <a:defRPr/>
            </a:pPr>
            <a:r>
              <a:rPr lang="mn-MN" dirty="0">
                <a:latin typeface="Mogul Helios" pitchFamily="2" charset="0"/>
                <a:cs typeface="Times New Roman"/>
              </a:rPr>
              <a:t>Арилжааны зориулалттай</a:t>
            </a:r>
            <a:r>
              <a:rPr lang="en-US" dirty="0">
                <a:latin typeface="Mogul Helios" pitchFamily="2" charset="0"/>
                <a:cs typeface="Times New Roman"/>
              </a:rPr>
              <a:t> - 11</a:t>
            </a:r>
          </a:p>
        </p:txBody>
      </p:sp>
      <p:sp>
        <p:nvSpPr>
          <p:cNvPr id="55" name="TextBox 54">
            <a:extLst>
              <a:ext uri="{FF2B5EF4-FFF2-40B4-BE49-F238E27FC236}">
                <a16:creationId xmlns:a16="http://schemas.microsoft.com/office/drawing/2014/main" id="{D83B27B6-FE0C-F0FF-DC2A-83928F3AACB5}"/>
              </a:ext>
            </a:extLst>
          </p:cNvPr>
          <p:cNvSpPr txBox="1"/>
          <p:nvPr/>
        </p:nvSpPr>
        <p:spPr>
          <a:xfrm>
            <a:off x="7385816" y="6734822"/>
            <a:ext cx="3480817" cy="373944"/>
          </a:xfrm>
          <a:prstGeom prst="rect">
            <a:avLst/>
          </a:prstGeom>
          <a:noFill/>
        </p:spPr>
        <p:txBody>
          <a:bodyPr wrap="square" lIns="0" tIns="48004" rIns="96008" bIns="48004" rtlCol="0" anchor="t">
            <a:spAutoFit/>
          </a:bodyPr>
          <a:lstStyle/>
          <a:p>
            <a:pPr defTabSz="480060">
              <a:defRPr/>
            </a:pPr>
            <a:r>
              <a:rPr lang="mn-MN" dirty="0">
                <a:latin typeface="Mogul Helios" pitchFamily="2" charset="0"/>
                <a:cs typeface="Times New Roman"/>
              </a:rPr>
              <a:t>Хамтын нээлттэй ХОС</a:t>
            </a:r>
            <a:r>
              <a:rPr lang="en-US" dirty="0">
                <a:latin typeface="Mogul Helios" pitchFamily="2" charset="0"/>
                <a:cs typeface="Times New Roman"/>
              </a:rPr>
              <a:t> - 3</a:t>
            </a:r>
          </a:p>
        </p:txBody>
      </p:sp>
      <p:cxnSp>
        <p:nvCxnSpPr>
          <p:cNvPr id="57" name="Elbow Connector 34">
            <a:extLst>
              <a:ext uri="{FF2B5EF4-FFF2-40B4-BE49-F238E27FC236}">
                <a16:creationId xmlns:a16="http://schemas.microsoft.com/office/drawing/2014/main" id="{387756C6-DC09-780F-C68D-81704ACD38C7}"/>
              </a:ext>
            </a:extLst>
          </p:cNvPr>
          <p:cNvCxnSpPr>
            <a:cxnSpLocks/>
          </p:cNvCxnSpPr>
          <p:nvPr/>
        </p:nvCxnSpPr>
        <p:spPr>
          <a:xfrm rot="16200000" flipH="1">
            <a:off x="6449455" y="6261809"/>
            <a:ext cx="816969" cy="526158"/>
          </a:xfrm>
          <a:prstGeom prst="bentConnector3">
            <a:avLst>
              <a:gd name="adj1" fmla="val 99556"/>
            </a:avLst>
          </a:prstGeom>
          <a:ln>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36B8399D-7B7B-CB9C-FA28-27E27525EE35}"/>
              </a:ext>
            </a:extLst>
          </p:cNvPr>
          <p:cNvSpPr txBox="1"/>
          <p:nvPr/>
        </p:nvSpPr>
        <p:spPr>
          <a:xfrm>
            <a:off x="1403626" y="1785684"/>
            <a:ext cx="4155334" cy="835609"/>
          </a:xfrm>
          <a:prstGeom prst="rect">
            <a:avLst/>
          </a:prstGeom>
          <a:noFill/>
        </p:spPr>
        <p:txBody>
          <a:bodyPr rot="0" spcFirstLastPara="0" vertOverflow="overflow" horzOverflow="overflow" vert="horz" wrap="square" lIns="96008" tIns="48004" rIns="96008" bIns="48004" numCol="1" spcCol="0" rtlCol="0" fromWordArt="0" anchor="t" anchorCtr="0" forceAA="0" compatLnSpc="1">
            <a:prstTxWarp prst="textNoShape">
              <a:avLst/>
            </a:prstTxWarp>
            <a:spAutoFit/>
          </a:bodyPr>
          <a:lstStyle/>
          <a:p>
            <a:r>
              <a:rPr lang="ru-RU" sz="2400" dirty="0">
                <a:latin typeface="Mogul Helios" pitchFamily="2" charset="0"/>
                <a:cs typeface="Times New Roman"/>
              </a:rPr>
              <a:t>/Хувьцаа: 2005 оноос хойш,</a:t>
            </a:r>
            <a:endParaRPr lang="en-US" sz="2400" dirty="0">
              <a:latin typeface="Mogul Helios" pitchFamily="2" charset="0"/>
            </a:endParaRPr>
          </a:p>
          <a:p>
            <a:r>
              <a:rPr lang="ru-RU" sz="2400" dirty="0">
                <a:latin typeface="Mogul Helios" pitchFamily="2" charset="0"/>
                <a:cs typeface="Times New Roman"/>
              </a:rPr>
              <a:t> Бонд: 2001 оноос хойш/</a:t>
            </a:r>
            <a:endParaRPr lang="ru-RU" sz="2400" dirty="0">
              <a:latin typeface="Mogul Helios" pitchFamily="2" charset="0"/>
            </a:endParaRPr>
          </a:p>
        </p:txBody>
      </p:sp>
      <p:sp>
        <p:nvSpPr>
          <p:cNvPr id="61" name="TextBox 60">
            <a:extLst>
              <a:ext uri="{FF2B5EF4-FFF2-40B4-BE49-F238E27FC236}">
                <a16:creationId xmlns:a16="http://schemas.microsoft.com/office/drawing/2014/main" id="{39D72F70-5FC9-8BA7-0257-B937B944DB16}"/>
              </a:ext>
            </a:extLst>
          </p:cNvPr>
          <p:cNvSpPr txBox="1"/>
          <p:nvPr/>
        </p:nvSpPr>
        <p:spPr>
          <a:xfrm>
            <a:off x="5991005" y="2708036"/>
            <a:ext cx="2789621" cy="666332"/>
          </a:xfrm>
          <a:prstGeom prst="rect">
            <a:avLst/>
          </a:prstGeom>
          <a:noFill/>
        </p:spPr>
        <p:txBody>
          <a:bodyPr wrap="square" lIns="0" tIns="48004" rIns="96008" bIns="48004"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mn-MN" sz="1850" dirty="0">
                <a:solidFill>
                  <a:srgbClr val="000000"/>
                </a:solidFill>
                <a:latin typeface="Mogul Helios" pitchFamily="2" charset="0"/>
                <a:cs typeface="Times New Roman"/>
              </a:rPr>
              <a:t>ББЗЗ-д гарсан хаалттай-86 үнэт цаас гаргагчийн 126 бонд</a:t>
            </a:r>
            <a:r>
              <a:rPr lang="en-US" sz="1850" dirty="0">
                <a:solidFill>
                  <a:srgbClr val="000000"/>
                </a:solidFill>
                <a:latin typeface="Mogul Helios" pitchFamily="2" charset="0"/>
                <a:cs typeface="Times New Roman"/>
              </a:rPr>
              <a:t> </a:t>
            </a:r>
            <a:endParaRPr lang="mn-MN" sz="1850" dirty="0">
              <a:solidFill>
                <a:srgbClr val="000000"/>
              </a:solidFill>
              <a:latin typeface="Mogul Helios" pitchFamily="2" charset="0"/>
              <a:cs typeface="Times New Roman" panose="02020603050405020304" pitchFamily="18" charset="0"/>
            </a:endParaRPr>
          </a:p>
        </p:txBody>
      </p:sp>
      <p:pic>
        <p:nvPicPr>
          <p:cNvPr id="45" name="Picture 44">
            <a:extLst>
              <a:ext uri="{FF2B5EF4-FFF2-40B4-BE49-F238E27FC236}">
                <a16:creationId xmlns:a16="http://schemas.microsoft.com/office/drawing/2014/main" id="{6FBFB5EB-D8F6-4D26-9221-994CF3A7D3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9724" y="106830"/>
            <a:ext cx="2409507" cy="894094"/>
          </a:xfrm>
          <a:prstGeom prst="rect">
            <a:avLst/>
          </a:prstGeom>
        </p:spPr>
      </p:pic>
    </p:spTree>
    <p:extLst>
      <p:ext uri="{BB962C8B-B14F-4D97-AF65-F5344CB8AC3E}">
        <p14:creationId xmlns:p14="http://schemas.microsoft.com/office/powerpoint/2010/main" val="1643972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3" name="Picture 2" descr="2560x1440 Blue Digital Art Squares 1440P Resolution Wallpaper, HD Abstract  4K Wallpapers, Images, Photos and Background - Wallpapers Den">
            <a:extLst>
              <a:ext uri="{FF2B5EF4-FFF2-40B4-BE49-F238E27FC236}">
                <a16:creationId xmlns:a16="http://schemas.microsoft.com/office/drawing/2014/main" id="{CD4A7D38-D290-4143-A004-5DE4D47B6B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b="73446"/>
          <a:stretch/>
        </p:blipFill>
        <p:spPr bwMode="auto">
          <a:xfrm>
            <a:off x="0" y="-32981"/>
            <a:ext cx="16559213" cy="1248872"/>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48">
            <a:extLst>
              <a:ext uri="{FF2B5EF4-FFF2-40B4-BE49-F238E27FC236}">
                <a16:creationId xmlns:a16="http://schemas.microsoft.com/office/drawing/2014/main" id="{ECC7895C-A04B-4C84-BB16-A2F8CFA2CEBC}"/>
              </a:ext>
            </a:extLst>
          </p:cNvPr>
          <p:cNvSpPr/>
          <p:nvPr/>
        </p:nvSpPr>
        <p:spPr>
          <a:xfrm>
            <a:off x="0" y="-56349"/>
            <a:ext cx="16559212" cy="1274743"/>
          </a:xfrm>
          <a:prstGeom prst="rect">
            <a:avLst/>
          </a:prstGeom>
          <a:gradFill>
            <a:gsLst>
              <a:gs pos="82000">
                <a:srgbClr val="002060">
                  <a:alpha val="50000"/>
                </a:srgbClr>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68">
              <a:latin typeface="Mogul Helios" pitchFamily="2" charset="0"/>
            </a:endParaRPr>
          </a:p>
        </p:txBody>
      </p:sp>
      <p:grpSp>
        <p:nvGrpSpPr>
          <p:cNvPr id="62" name="Group 61">
            <a:extLst>
              <a:ext uri="{FF2B5EF4-FFF2-40B4-BE49-F238E27FC236}">
                <a16:creationId xmlns:a16="http://schemas.microsoft.com/office/drawing/2014/main" id="{9419E22C-BBF0-43F5-A1CE-ABD108B26549}"/>
              </a:ext>
            </a:extLst>
          </p:cNvPr>
          <p:cNvGrpSpPr/>
          <p:nvPr/>
        </p:nvGrpSpPr>
        <p:grpSpPr>
          <a:xfrm>
            <a:off x="15467878" y="56536"/>
            <a:ext cx="766291" cy="991862"/>
            <a:chOff x="10911257" y="-82064"/>
            <a:chExt cx="1271225" cy="1052275"/>
          </a:xfrm>
        </p:grpSpPr>
        <p:pic>
          <p:nvPicPr>
            <p:cNvPr id="66" name="Picture 65">
              <a:extLst>
                <a:ext uri="{FF2B5EF4-FFF2-40B4-BE49-F238E27FC236}">
                  <a16:creationId xmlns:a16="http://schemas.microsoft.com/office/drawing/2014/main" id="{DD33F788-A904-4306-91F6-1461039728E6}"/>
                </a:ext>
              </a:extLst>
            </p:cNvPr>
            <p:cNvPicPr>
              <a:picLocks noChangeAspect="1"/>
            </p:cNvPicPr>
            <p:nvPr/>
          </p:nvPicPr>
          <p:blipFill rotWithShape="1">
            <a:blip r:embed="rId4">
              <a:biLevel thresh="25000"/>
            </a:blip>
            <a:srcRect t="37472" b="29972"/>
            <a:stretch/>
          </p:blipFill>
          <p:spPr>
            <a:xfrm>
              <a:off x="11261614" y="86233"/>
              <a:ext cx="646232" cy="833612"/>
            </a:xfrm>
            <a:prstGeom prst="rect">
              <a:avLst/>
            </a:prstGeom>
          </p:spPr>
        </p:pic>
        <p:pic>
          <p:nvPicPr>
            <p:cNvPr id="67" name="Picture 66">
              <a:extLst>
                <a:ext uri="{FF2B5EF4-FFF2-40B4-BE49-F238E27FC236}">
                  <a16:creationId xmlns:a16="http://schemas.microsoft.com/office/drawing/2014/main" id="{6709F3B2-0CC8-43D5-9D93-5AC241872ED1}"/>
                </a:ext>
              </a:extLst>
            </p:cNvPr>
            <p:cNvPicPr>
              <a:picLocks noChangeAspect="1"/>
            </p:cNvPicPr>
            <p:nvPr/>
          </p:nvPicPr>
          <p:blipFill rotWithShape="1">
            <a:blip r:embed="rId4">
              <a:biLevel thresh="25000"/>
            </a:blip>
            <a:srcRect t="70123" b="6572"/>
            <a:stretch/>
          </p:blipFill>
          <p:spPr>
            <a:xfrm>
              <a:off x="11536250" y="73384"/>
              <a:ext cx="646232" cy="596757"/>
            </a:xfrm>
            <a:prstGeom prst="rect">
              <a:avLst/>
            </a:prstGeom>
          </p:spPr>
        </p:pic>
        <p:grpSp>
          <p:nvGrpSpPr>
            <p:cNvPr id="68" name="Group 67">
              <a:extLst>
                <a:ext uri="{FF2B5EF4-FFF2-40B4-BE49-F238E27FC236}">
                  <a16:creationId xmlns:a16="http://schemas.microsoft.com/office/drawing/2014/main" id="{9BA5FB15-9D14-468D-A207-9D7484785840}"/>
                </a:ext>
              </a:extLst>
            </p:cNvPr>
            <p:cNvGrpSpPr/>
            <p:nvPr/>
          </p:nvGrpSpPr>
          <p:grpSpPr>
            <a:xfrm>
              <a:off x="10911257" y="-82064"/>
              <a:ext cx="646232" cy="1052275"/>
              <a:chOff x="10798957" y="-82064"/>
              <a:chExt cx="646232" cy="1052275"/>
            </a:xfrm>
          </p:grpSpPr>
          <p:pic>
            <p:nvPicPr>
              <p:cNvPr id="69" name="Picture 68">
                <a:extLst>
                  <a:ext uri="{FF2B5EF4-FFF2-40B4-BE49-F238E27FC236}">
                    <a16:creationId xmlns:a16="http://schemas.microsoft.com/office/drawing/2014/main" id="{AEBB1C90-FFC9-4D18-80AA-18EE55ABA4A8}"/>
                  </a:ext>
                </a:extLst>
              </p:cNvPr>
              <p:cNvPicPr>
                <a:picLocks noChangeAspect="1"/>
              </p:cNvPicPr>
              <p:nvPr/>
            </p:nvPicPr>
            <p:blipFill rotWithShape="1">
              <a:blip r:embed="rId5">
                <a:biLevel thresh="25000"/>
              </a:blip>
              <a:srcRect b="81203"/>
              <a:stretch/>
            </p:blipFill>
            <p:spPr>
              <a:xfrm>
                <a:off x="10798957" y="-82064"/>
                <a:ext cx="646232" cy="539743"/>
              </a:xfrm>
              <a:prstGeom prst="rect">
                <a:avLst/>
              </a:prstGeom>
            </p:spPr>
          </p:pic>
          <p:pic>
            <p:nvPicPr>
              <p:cNvPr id="70" name="Picture 69">
                <a:extLst>
                  <a:ext uri="{FF2B5EF4-FFF2-40B4-BE49-F238E27FC236}">
                    <a16:creationId xmlns:a16="http://schemas.microsoft.com/office/drawing/2014/main" id="{719CEAFF-E854-40FC-9E24-F07CA29FFA93}"/>
                  </a:ext>
                </a:extLst>
              </p:cNvPr>
              <p:cNvPicPr>
                <a:picLocks noChangeAspect="1"/>
              </p:cNvPicPr>
              <p:nvPr/>
            </p:nvPicPr>
            <p:blipFill rotWithShape="1">
              <a:blip r:embed="rId5">
                <a:biLevel thresh="25000"/>
              </a:blip>
              <a:srcRect t="17851" b="74874"/>
              <a:stretch/>
            </p:blipFill>
            <p:spPr>
              <a:xfrm>
                <a:off x="10798957" y="364716"/>
                <a:ext cx="646232" cy="208906"/>
              </a:xfrm>
              <a:prstGeom prst="rect">
                <a:avLst/>
              </a:prstGeom>
            </p:spPr>
          </p:pic>
          <p:pic>
            <p:nvPicPr>
              <p:cNvPr id="71" name="Picture 70">
                <a:extLst>
                  <a:ext uri="{FF2B5EF4-FFF2-40B4-BE49-F238E27FC236}">
                    <a16:creationId xmlns:a16="http://schemas.microsoft.com/office/drawing/2014/main" id="{D4CEEE16-04E3-4A7A-A162-6DAA8EA38F46}"/>
                  </a:ext>
                </a:extLst>
              </p:cNvPr>
              <p:cNvPicPr>
                <a:picLocks noChangeAspect="1"/>
              </p:cNvPicPr>
              <p:nvPr/>
            </p:nvPicPr>
            <p:blipFill rotWithShape="1">
              <a:blip r:embed="rId5">
                <a:biLevel thresh="25000"/>
              </a:blip>
              <a:srcRect t="26993" b="68607"/>
              <a:stretch/>
            </p:blipFill>
            <p:spPr>
              <a:xfrm>
                <a:off x="10798957" y="569041"/>
                <a:ext cx="646232" cy="126398"/>
              </a:xfrm>
              <a:prstGeom prst="rect">
                <a:avLst/>
              </a:prstGeom>
            </p:spPr>
          </p:pic>
          <p:pic>
            <p:nvPicPr>
              <p:cNvPr id="72" name="Picture 71">
                <a:extLst>
                  <a:ext uri="{FF2B5EF4-FFF2-40B4-BE49-F238E27FC236}">
                    <a16:creationId xmlns:a16="http://schemas.microsoft.com/office/drawing/2014/main" id="{27DE7829-0AFD-4764-9275-7B2EAD8CD502}"/>
                  </a:ext>
                </a:extLst>
              </p:cNvPr>
              <p:cNvPicPr>
                <a:picLocks noChangeAspect="1"/>
              </p:cNvPicPr>
              <p:nvPr/>
            </p:nvPicPr>
            <p:blipFill rotWithShape="1">
              <a:blip r:embed="rId5">
                <a:biLevel thresh="25000"/>
              </a:blip>
              <a:srcRect t="31096" b="59067"/>
              <a:stretch/>
            </p:blipFill>
            <p:spPr>
              <a:xfrm>
                <a:off x="10798957" y="687740"/>
                <a:ext cx="646232" cy="282471"/>
              </a:xfrm>
              <a:prstGeom prst="rect">
                <a:avLst/>
              </a:prstGeom>
            </p:spPr>
          </p:pic>
        </p:grpSp>
      </p:grpSp>
      <p:sp>
        <p:nvSpPr>
          <p:cNvPr id="34" name="TextBox 33">
            <a:extLst>
              <a:ext uri="{FF2B5EF4-FFF2-40B4-BE49-F238E27FC236}">
                <a16:creationId xmlns:a16="http://schemas.microsoft.com/office/drawing/2014/main" id="{6282BE14-F52F-893B-7005-B32D57AE1CE6}"/>
              </a:ext>
            </a:extLst>
          </p:cNvPr>
          <p:cNvSpPr txBox="1"/>
          <p:nvPr/>
        </p:nvSpPr>
        <p:spPr>
          <a:xfrm>
            <a:off x="2364828" y="52555"/>
            <a:ext cx="13141741" cy="1077218"/>
          </a:xfrm>
          <a:prstGeom prst="rect">
            <a:avLst/>
          </a:prstGeom>
          <a:noFill/>
        </p:spPr>
        <p:txBody>
          <a:bodyPr wrap="square" lIns="91440" tIns="45720" rIns="91440" bIns="45720" anchor="t">
            <a:spAutoFit/>
          </a:bodyPr>
          <a:lstStyle/>
          <a:p>
            <a:pPr algn="ctr"/>
            <a:r>
              <a:rPr lang="mn-MN" sz="3200" b="1" dirty="0">
                <a:solidFill>
                  <a:schemeClr val="bg1"/>
                </a:solidFill>
                <a:latin typeface="Mogul Helios" pitchFamily="2" charset="0"/>
                <a:cs typeface="Times New Roman"/>
              </a:rPr>
              <a:t>БОДЛОГО ЗОХИЦУУЛАЛТЫН ОРЧНЫ ХҮРЭЭНД </a:t>
            </a:r>
          </a:p>
          <a:p>
            <a:pPr algn="ctr"/>
            <a:r>
              <a:rPr lang="mn-MN" sz="3200" b="1" dirty="0">
                <a:solidFill>
                  <a:schemeClr val="bg1"/>
                </a:solidFill>
                <a:latin typeface="Mogul Helios" pitchFamily="2" charset="0"/>
                <a:cs typeface="Times New Roman"/>
              </a:rPr>
              <a:t>ХИЙГДСЭН АРГА ХЭМЖЭЭ</a:t>
            </a:r>
          </a:p>
        </p:txBody>
      </p:sp>
      <p:sp>
        <p:nvSpPr>
          <p:cNvPr id="6" name="TextBox 5">
            <a:extLst>
              <a:ext uri="{FF2B5EF4-FFF2-40B4-BE49-F238E27FC236}">
                <a16:creationId xmlns:a16="http://schemas.microsoft.com/office/drawing/2014/main" id="{F82F02DA-2CE6-26B9-7002-FCF10DAF50D7}"/>
              </a:ext>
            </a:extLst>
          </p:cNvPr>
          <p:cNvSpPr txBox="1"/>
          <p:nvPr/>
        </p:nvSpPr>
        <p:spPr>
          <a:xfrm>
            <a:off x="1619322" y="2433928"/>
            <a:ext cx="2604241" cy="1384995"/>
          </a:xfrm>
          <a:prstGeom prst="rect">
            <a:avLst/>
          </a:prstGeom>
          <a:noFill/>
        </p:spPr>
        <p:txBody>
          <a:bodyPr wrap="square">
            <a:spAutoFit/>
          </a:bodyPr>
          <a:lstStyle/>
          <a:p>
            <a:pPr lvl="0" algn="ctr"/>
            <a:r>
              <a:rPr lang="mn-MN" sz="1400" b="1" dirty="0">
                <a:latin typeface="Mogul Helios" pitchFamily="2" charset="0"/>
                <a:ea typeface="Roboto" panose="02000000000000000000" pitchFamily="2" charset="0"/>
                <a:cs typeface="Times New Roman" panose="02020603050405020304" pitchFamily="18" charset="0"/>
              </a:rPr>
              <a:t>2022 СЗХ 275 тогтоол</a:t>
            </a:r>
          </a:p>
          <a:p>
            <a:pPr lvl="0" algn="ctr"/>
            <a:r>
              <a:rPr lang="mn-MN" sz="1400" b="1" dirty="0">
                <a:latin typeface="Mogul Helios" pitchFamily="2" charset="0"/>
                <a:ea typeface="Roboto" panose="02000000000000000000" pitchFamily="2" charset="0"/>
                <a:cs typeface="Times New Roman" panose="02020603050405020304" pitchFamily="18" charset="0"/>
              </a:rPr>
              <a:t>Хөрөнгө оруулалтын санг үүсгэн байгуулах, үйл ажиллагаа эрхлэх тусгай зөвшөөрөл олгох, түүнд хяналт тавих журам</a:t>
            </a:r>
            <a:endParaRPr lang="en-US" sz="1400" b="1" dirty="0">
              <a:latin typeface="Mogul Helios" pitchFamily="2" charset="0"/>
              <a:ea typeface="Roboto" panose="02000000000000000000" pitchFamily="2" charset="0"/>
              <a:cs typeface="Times New Roman" panose="02020603050405020304" pitchFamily="18" charset="0"/>
            </a:endParaRPr>
          </a:p>
        </p:txBody>
      </p:sp>
      <p:pic>
        <p:nvPicPr>
          <p:cNvPr id="7" name="Picture 6">
            <a:extLst>
              <a:ext uri="{FF2B5EF4-FFF2-40B4-BE49-F238E27FC236}">
                <a16:creationId xmlns:a16="http://schemas.microsoft.com/office/drawing/2014/main" id="{A97F1283-DF9C-8834-C1CC-01735FF5AA62}"/>
              </a:ext>
            </a:extLst>
          </p:cNvPr>
          <p:cNvPicPr>
            <a:picLocks noChangeAspect="1"/>
          </p:cNvPicPr>
          <p:nvPr/>
        </p:nvPicPr>
        <p:blipFill rotWithShape="1">
          <a:blip r:embed="rId6"/>
          <a:srcRect l="31111" t="11199" r="31639" b="3601"/>
          <a:stretch/>
        </p:blipFill>
        <p:spPr>
          <a:xfrm>
            <a:off x="655704" y="2423990"/>
            <a:ext cx="957612" cy="13689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 Placeholder 32">
            <a:extLst>
              <a:ext uri="{FF2B5EF4-FFF2-40B4-BE49-F238E27FC236}">
                <a16:creationId xmlns:a16="http://schemas.microsoft.com/office/drawing/2014/main" id="{A99A5D1C-E2E8-E949-925F-AA55330724A0}"/>
              </a:ext>
            </a:extLst>
          </p:cNvPr>
          <p:cNvSpPr txBox="1">
            <a:spLocks/>
          </p:cNvSpPr>
          <p:nvPr/>
        </p:nvSpPr>
        <p:spPr>
          <a:xfrm>
            <a:off x="350260" y="3735644"/>
            <a:ext cx="5140027" cy="915458"/>
          </a:xfrm>
          <a:prstGeom prst="rect">
            <a:avLst/>
          </a:prstGeom>
        </p:spPr>
        <p:txBody>
          <a:bodyPr vert="horz" lIns="101600" tIns="50800" rIns="101600" bIns="5080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mn-MN" sz="1778" u="sng">
                <a:solidFill>
                  <a:schemeClr val="tx1"/>
                </a:solidFill>
                <a:latin typeface="Mogul Helios" pitchFamily="2" charset="0"/>
                <a:ea typeface="Roboto" panose="02000000000000000000" pitchFamily="2" charset="0"/>
                <a:cs typeface="Times New Roman" panose="02020603050405020304" pitchFamily="18" charset="0"/>
              </a:rPr>
              <a:t>Зохицуулалтын онцлог</a:t>
            </a:r>
            <a:r>
              <a:rPr lang="en-US" sz="1778" u="sng">
                <a:solidFill>
                  <a:schemeClr val="tx1"/>
                </a:solidFill>
                <a:latin typeface="Mogul Helios" pitchFamily="2" charset="0"/>
                <a:ea typeface="Roboto" panose="02000000000000000000" pitchFamily="2" charset="0"/>
                <a:cs typeface="Times New Roman" panose="02020603050405020304" pitchFamily="18" charset="0"/>
              </a:rPr>
              <a:t>:</a:t>
            </a:r>
            <a:endParaRPr lang="mn-MN" sz="1778" u="sng">
              <a:solidFill>
                <a:schemeClr val="tx1"/>
              </a:solidFill>
              <a:latin typeface="Mogul Helios" pitchFamily="2" charset="0"/>
              <a:ea typeface="Roboto" panose="02000000000000000000" pitchFamily="2" charset="0"/>
              <a:cs typeface="Times New Roman" panose="02020603050405020304" pitchFamily="18" charset="0"/>
            </a:endParaRPr>
          </a:p>
        </p:txBody>
      </p:sp>
      <p:sp>
        <p:nvSpPr>
          <p:cNvPr id="9" name="TextBox 8">
            <a:extLst>
              <a:ext uri="{FF2B5EF4-FFF2-40B4-BE49-F238E27FC236}">
                <a16:creationId xmlns:a16="http://schemas.microsoft.com/office/drawing/2014/main" id="{19203808-11B7-7938-8F06-BDDD2B9DD51F}"/>
              </a:ext>
            </a:extLst>
          </p:cNvPr>
          <p:cNvSpPr txBox="1"/>
          <p:nvPr/>
        </p:nvSpPr>
        <p:spPr>
          <a:xfrm>
            <a:off x="749510" y="4760272"/>
            <a:ext cx="3350921" cy="738664"/>
          </a:xfrm>
          <a:prstGeom prst="rect">
            <a:avLst/>
          </a:prstGeom>
          <a:noFill/>
        </p:spPr>
        <p:txBody>
          <a:bodyPr wrap="square">
            <a:spAutoFit/>
          </a:bodyPr>
          <a:lstStyle/>
          <a:p>
            <a:pPr lvl="0" algn="just"/>
            <a:r>
              <a:rPr lang="mn-MN" sz="1400">
                <a:latin typeface="Mogul Helios" pitchFamily="2" charset="0"/>
                <a:cs typeface="Times New Roman" panose="02020603050405020304" pitchFamily="18" charset="0"/>
              </a:rPr>
              <a:t>Хамтын ХОС-ын анхдагч, хоёрдогч зах зээлийн арилжааг зохион байгуулахтай холбоотой зохицуулалтын нэмж тусгасан. </a:t>
            </a:r>
            <a:endParaRPr lang="en-US" sz="1400">
              <a:latin typeface="Mogul Helios" pitchFamily="2" charset="0"/>
              <a:cs typeface="Times New Roman" panose="02020603050405020304" pitchFamily="18" charset="0"/>
            </a:endParaRPr>
          </a:p>
        </p:txBody>
      </p:sp>
      <p:sp>
        <p:nvSpPr>
          <p:cNvPr id="10" name="TextBox 9">
            <a:extLst>
              <a:ext uri="{FF2B5EF4-FFF2-40B4-BE49-F238E27FC236}">
                <a16:creationId xmlns:a16="http://schemas.microsoft.com/office/drawing/2014/main" id="{EB84B55E-6075-74AF-95BD-278C70934140}"/>
              </a:ext>
            </a:extLst>
          </p:cNvPr>
          <p:cNvSpPr txBox="1"/>
          <p:nvPr/>
        </p:nvSpPr>
        <p:spPr>
          <a:xfrm>
            <a:off x="762857" y="5709686"/>
            <a:ext cx="3502102" cy="307777"/>
          </a:xfrm>
          <a:prstGeom prst="rect">
            <a:avLst/>
          </a:prstGeom>
          <a:noFill/>
        </p:spPr>
        <p:txBody>
          <a:bodyPr wrap="square">
            <a:spAutoFit/>
          </a:bodyPr>
          <a:lstStyle/>
          <a:p>
            <a:pPr lvl="0" algn="just"/>
            <a:r>
              <a:rPr lang="en-US" sz="1400">
                <a:latin typeface="Mogul Helios" pitchFamily="2" charset="0"/>
                <a:cs typeface="Times New Roman" panose="02020603050405020304" pitchFamily="18" charset="0"/>
              </a:rPr>
              <a:t>ETF</a:t>
            </a:r>
            <a:r>
              <a:rPr lang="mn-MN" sz="1400">
                <a:latin typeface="Mogul Helios" pitchFamily="2" charset="0"/>
                <a:cs typeface="Times New Roman" panose="02020603050405020304" pitchFamily="18" charset="0"/>
              </a:rPr>
              <a:t>-ын зохицуулалтын бий болгосон. </a:t>
            </a:r>
            <a:endParaRPr lang="en-US" sz="1400">
              <a:latin typeface="Mogul Helios" pitchFamily="2" charset="0"/>
              <a:cs typeface="Times New Roman" panose="02020603050405020304" pitchFamily="18" charset="0"/>
            </a:endParaRPr>
          </a:p>
        </p:txBody>
      </p:sp>
      <p:sp>
        <p:nvSpPr>
          <p:cNvPr id="11" name="TextBox 10">
            <a:extLst>
              <a:ext uri="{FF2B5EF4-FFF2-40B4-BE49-F238E27FC236}">
                <a16:creationId xmlns:a16="http://schemas.microsoft.com/office/drawing/2014/main" id="{255A1B50-068C-3035-328B-B4A5FECCD478}"/>
              </a:ext>
            </a:extLst>
          </p:cNvPr>
          <p:cNvSpPr txBox="1"/>
          <p:nvPr/>
        </p:nvSpPr>
        <p:spPr>
          <a:xfrm>
            <a:off x="748384" y="6211406"/>
            <a:ext cx="3249286" cy="523220"/>
          </a:xfrm>
          <a:prstGeom prst="rect">
            <a:avLst/>
          </a:prstGeom>
          <a:noFill/>
        </p:spPr>
        <p:txBody>
          <a:bodyPr wrap="square">
            <a:spAutoFit/>
          </a:bodyPr>
          <a:lstStyle/>
          <a:p>
            <a:pPr lvl="0" algn="just"/>
            <a:r>
              <a:rPr lang="mn-MN" sz="1400">
                <a:latin typeface="Mogul Helios" pitchFamily="2" charset="0"/>
                <a:cs typeface="Times New Roman" panose="02020603050405020304" pitchFamily="18" charset="0"/>
              </a:rPr>
              <a:t>Хамтын нээлттэй сангийн зохицуулалтыг илүү нарийвчлэн тусгасан. </a:t>
            </a:r>
            <a:endParaRPr lang="en-US" sz="1400">
              <a:latin typeface="Mogul Helios" pitchFamily="2" charset="0"/>
              <a:cs typeface="Times New Roman" panose="02020603050405020304" pitchFamily="18" charset="0"/>
            </a:endParaRPr>
          </a:p>
        </p:txBody>
      </p:sp>
      <p:sp>
        <p:nvSpPr>
          <p:cNvPr id="15" name="Freeform 108">
            <a:extLst>
              <a:ext uri="{FF2B5EF4-FFF2-40B4-BE49-F238E27FC236}">
                <a16:creationId xmlns:a16="http://schemas.microsoft.com/office/drawing/2014/main" id="{4E60A898-7762-A82D-9935-895AF46020F4}"/>
              </a:ext>
            </a:extLst>
          </p:cNvPr>
          <p:cNvSpPr>
            <a:spLocks noEditPoints="1"/>
          </p:cNvSpPr>
          <p:nvPr/>
        </p:nvSpPr>
        <p:spPr bwMode="auto">
          <a:xfrm>
            <a:off x="5168001" y="3505723"/>
            <a:ext cx="292602" cy="311379"/>
          </a:xfrm>
          <a:custGeom>
            <a:avLst/>
            <a:gdLst>
              <a:gd name="T0" fmla="*/ 28 w 226"/>
              <a:gd name="T1" fmla="*/ 75 h 229"/>
              <a:gd name="T2" fmla="*/ 74 w 226"/>
              <a:gd name="T3" fmla="*/ 29 h 229"/>
              <a:gd name="T4" fmla="*/ 51 w 226"/>
              <a:gd name="T5" fmla="*/ 6 h 229"/>
              <a:gd name="T6" fmla="*/ 32 w 226"/>
              <a:gd name="T7" fmla="*/ 6 h 229"/>
              <a:gd name="T8" fmla="*/ 6 w 226"/>
              <a:gd name="T9" fmla="*/ 32 h 229"/>
              <a:gd name="T10" fmla="*/ 6 w 226"/>
              <a:gd name="T11" fmla="*/ 52 h 229"/>
              <a:gd name="T12" fmla="*/ 28 w 226"/>
              <a:gd name="T13" fmla="*/ 75 h 229"/>
              <a:gd name="T14" fmla="*/ 221 w 226"/>
              <a:gd name="T15" fmla="*/ 52 h 229"/>
              <a:gd name="T16" fmla="*/ 221 w 226"/>
              <a:gd name="T17" fmla="*/ 33 h 229"/>
              <a:gd name="T18" fmla="*/ 195 w 226"/>
              <a:gd name="T19" fmla="*/ 7 h 229"/>
              <a:gd name="T20" fmla="*/ 176 w 226"/>
              <a:gd name="T21" fmla="*/ 7 h 229"/>
              <a:gd name="T22" fmla="*/ 154 w 226"/>
              <a:gd name="T23" fmla="*/ 29 h 229"/>
              <a:gd name="T24" fmla="*/ 199 w 226"/>
              <a:gd name="T25" fmla="*/ 74 h 229"/>
              <a:gd name="T26" fmla="*/ 221 w 226"/>
              <a:gd name="T27" fmla="*/ 52 h 229"/>
              <a:gd name="T28" fmla="*/ 41 w 226"/>
              <a:gd name="T29" fmla="*/ 144 h 229"/>
              <a:gd name="T30" fmla="*/ 41 w 226"/>
              <a:gd name="T31" fmla="*/ 162 h 229"/>
              <a:gd name="T32" fmla="*/ 48 w 226"/>
              <a:gd name="T33" fmla="*/ 169 h 229"/>
              <a:gd name="T34" fmla="*/ 30 w 226"/>
              <a:gd name="T35" fmla="*/ 167 h 229"/>
              <a:gd name="T36" fmla="*/ 11 w 226"/>
              <a:gd name="T37" fmla="*/ 181 h 229"/>
              <a:gd name="T38" fmla="*/ 2 w 226"/>
              <a:gd name="T39" fmla="*/ 229 h 229"/>
              <a:gd name="T40" fmla="*/ 49 w 226"/>
              <a:gd name="T41" fmla="*/ 220 h 229"/>
              <a:gd name="T42" fmla="*/ 64 w 226"/>
              <a:gd name="T43" fmla="*/ 200 h 229"/>
              <a:gd name="T44" fmla="*/ 61 w 226"/>
              <a:gd name="T45" fmla="*/ 182 h 229"/>
              <a:gd name="T46" fmla="*/ 68 w 226"/>
              <a:gd name="T47" fmla="*/ 189 h 229"/>
              <a:gd name="T48" fmla="*/ 85 w 226"/>
              <a:gd name="T49" fmla="*/ 189 h 229"/>
              <a:gd name="T50" fmla="*/ 103 w 226"/>
              <a:gd name="T51" fmla="*/ 172 h 229"/>
              <a:gd name="T52" fmla="*/ 58 w 226"/>
              <a:gd name="T53" fmla="*/ 126 h 229"/>
              <a:gd name="T54" fmla="*/ 41 w 226"/>
              <a:gd name="T55" fmla="*/ 144 h 229"/>
              <a:gd name="T56" fmla="*/ 39 w 226"/>
              <a:gd name="T57" fmla="*/ 203 h 229"/>
              <a:gd name="T58" fmla="*/ 28 w 226"/>
              <a:gd name="T59" fmla="*/ 203 h 229"/>
              <a:gd name="T60" fmla="*/ 28 w 226"/>
              <a:gd name="T61" fmla="*/ 191 h 229"/>
              <a:gd name="T62" fmla="*/ 39 w 226"/>
              <a:gd name="T63" fmla="*/ 191 h 229"/>
              <a:gd name="T64" fmla="*/ 39 w 226"/>
              <a:gd name="T65" fmla="*/ 203 h 229"/>
              <a:gd name="T66" fmla="*/ 216 w 226"/>
              <a:gd name="T67" fmla="*/ 173 h 229"/>
              <a:gd name="T68" fmla="*/ 171 w 226"/>
              <a:gd name="T69" fmla="*/ 220 h 229"/>
              <a:gd name="T70" fmla="*/ 226 w 226"/>
              <a:gd name="T71" fmla="*/ 229 h 229"/>
              <a:gd name="T72" fmla="*/ 216 w 226"/>
              <a:gd name="T73" fmla="*/ 173 h 229"/>
              <a:gd name="T74" fmla="*/ 158 w 226"/>
              <a:gd name="T75" fmla="*/ 115 h 229"/>
              <a:gd name="T76" fmla="*/ 189 w 226"/>
              <a:gd name="T77" fmla="*/ 84 h 229"/>
              <a:gd name="T78" fmla="*/ 144 w 226"/>
              <a:gd name="T79" fmla="*/ 39 h 229"/>
              <a:gd name="T80" fmla="*/ 114 w 226"/>
              <a:gd name="T81" fmla="*/ 70 h 229"/>
              <a:gd name="T82" fmla="*/ 83 w 226"/>
              <a:gd name="T83" fmla="*/ 38 h 229"/>
              <a:gd name="T84" fmla="*/ 38 w 226"/>
              <a:gd name="T85" fmla="*/ 85 h 229"/>
              <a:gd name="T86" fmla="*/ 69 w 226"/>
              <a:gd name="T87" fmla="*/ 116 h 229"/>
              <a:gd name="T88" fmla="*/ 69 w 226"/>
              <a:gd name="T89" fmla="*/ 116 h 229"/>
              <a:gd name="T90" fmla="*/ 110 w 226"/>
              <a:gd name="T91" fmla="*/ 158 h 229"/>
              <a:gd name="T92" fmla="*/ 161 w 226"/>
              <a:gd name="T93" fmla="*/ 210 h 229"/>
              <a:gd name="T94" fmla="*/ 206 w 226"/>
              <a:gd name="T95" fmla="*/ 164 h 229"/>
              <a:gd name="T96" fmla="*/ 158 w 226"/>
              <a:gd name="T97" fmla="*/ 115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6" h="229">
                <a:moveTo>
                  <a:pt x="28" y="75"/>
                </a:moveTo>
                <a:cubicBezTo>
                  <a:pt x="74" y="29"/>
                  <a:pt x="74" y="29"/>
                  <a:pt x="74" y="29"/>
                </a:cubicBezTo>
                <a:cubicBezTo>
                  <a:pt x="51" y="6"/>
                  <a:pt x="51" y="6"/>
                  <a:pt x="51" y="6"/>
                </a:cubicBezTo>
                <a:cubicBezTo>
                  <a:pt x="46" y="0"/>
                  <a:pt x="37" y="0"/>
                  <a:pt x="32" y="6"/>
                </a:cubicBezTo>
                <a:cubicBezTo>
                  <a:pt x="6" y="32"/>
                  <a:pt x="6" y="32"/>
                  <a:pt x="6" y="32"/>
                </a:cubicBezTo>
                <a:cubicBezTo>
                  <a:pt x="0" y="37"/>
                  <a:pt x="0" y="46"/>
                  <a:pt x="6" y="52"/>
                </a:cubicBezTo>
                <a:lnTo>
                  <a:pt x="28" y="75"/>
                </a:lnTo>
                <a:close/>
                <a:moveTo>
                  <a:pt x="221" y="52"/>
                </a:moveTo>
                <a:cubicBezTo>
                  <a:pt x="226" y="46"/>
                  <a:pt x="226" y="38"/>
                  <a:pt x="221" y="33"/>
                </a:cubicBezTo>
                <a:cubicBezTo>
                  <a:pt x="195" y="7"/>
                  <a:pt x="195" y="7"/>
                  <a:pt x="195" y="7"/>
                </a:cubicBezTo>
                <a:cubicBezTo>
                  <a:pt x="190" y="1"/>
                  <a:pt x="181" y="1"/>
                  <a:pt x="176" y="7"/>
                </a:cubicBezTo>
                <a:cubicBezTo>
                  <a:pt x="154" y="29"/>
                  <a:pt x="154" y="29"/>
                  <a:pt x="154" y="29"/>
                </a:cubicBezTo>
                <a:cubicBezTo>
                  <a:pt x="199" y="74"/>
                  <a:pt x="199" y="74"/>
                  <a:pt x="199" y="74"/>
                </a:cubicBezTo>
                <a:cubicBezTo>
                  <a:pt x="221" y="52"/>
                  <a:pt x="221" y="52"/>
                  <a:pt x="221" y="52"/>
                </a:cubicBezTo>
                <a:close/>
                <a:moveTo>
                  <a:pt x="41" y="144"/>
                </a:moveTo>
                <a:cubicBezTo>
                  <a:pt x="36" y="149"/>
                  <a:pt x="36" y="157"/>
                  <a:pt x="41" y="162"/>
                </a:cubicBezTo>
                <a:cubicBezTo>
                  <a:pt x="48" y="169"/>
                  <a:pt x="48" y="169"/>
                  <a:pt x="48" y="169"/>
                </a:cubicBezTo>
                <a:cubicBezTo>
                  <a:pt x="30" y="167"/>
                  <a:pt x="30" y="167"/>
                  <a:pt x="30" y="167"/>
                </a:cubicBezTo>
                <a:cubicBezTo>
                  <a:pt x="21" y="165"/>
                  <a:pt x="12" y="172"/>
                  <a:pt x="11" y="181"/>
                </a:cubicBezTo>
                <a:cubicBezTo>
                  <a:pt x="2" y="229"/>
                  <a:pt x="2" y="229"/>
                  <a:pt x="2" y="229"/>
                </a:cubicBezTo>
                <a:cubicBezTo>
                  <a:pt x="49" y="220"/>
                  <a:pt x="49" y="220"/>
                  <a:pt x="49" y="220"/>
                </a:cubicBezTo>
                <a:cubicBezTo>
                  <a:pt x="58" y="219"/>
                  <a:pt x="65" y="210"/>
                  <a:pt x="64" y="200"/>
                </a:cubicBezTo>
                <a:cubicBezTo>
                  <a:pt x="61" y="182"/>
                  <a:pt x="61" y="182"/>
                  <a:pt x="61" y="182"/>
                </a:cubicBezTo>
                <a:cubicBezTo>
                  <a:pt x="68" y="189"/>
                  <a:pt x="68" y="189"/>
                  <a:pt x="68" y="189"/>
                </a:cubicBezTo>
                <a:cubicBezTo>
                  <a:pt x="73" y="194"/>
                  <a:pt x="81" y="194"/>
                  <a:pt x="85" y="189"/>
                </a:cubicBezTo>
                <a:cubicBezTo>
                  <a:pt x="103" y="172"/>
                  <a:pt x="103" y="172"/>
                  <a:pt x="103" y="172"/>
                </a:cubicBezTo>
                <a:cubicBezTo>
                  <a:pt x="58" y="126"/>
                  <a:pt x="58" y="126"/>
                  <a:pt x="58" y="126"/>
                </a:cubicBezTo>
                <a:lnTo>
                  <a:pt x="41" y="144"/>
                </a:lnTo>
                <a:close/>
                <a:moveTo>
                  <a:pt x="39" y="203"/>
                </a:moveTo>
                <a:cubicBezTo>
                  <a:pt x="36" y="206"/>
                  <a:pt x="31" y="206"/>
                  <a:pt x="28" y="203"/>
                </a:cubicBezTo>
                <a:cubicBezTo>
                  <a:pt x="25" y="200"/>
                  <a:pt x="25" y="194"/>
                  <a:pt x="28" y="191"/>
                </a:cubicBezTo>
                <a:cubicBezTo>
                  <a:pt x="31" y="188"/>
                  <a:pt x="36" y="188"/>
                  <a:pt x="39" y="191"/>
                </a:cubicBezTo>
                <a:cubicBezTo>
                  <a:pt x="43" y="194"/>
                  <a:pt x="43" y="200"/>
                  <a:pt x="39" y="203"/>
                </a:cubicBezTo>
                <a:close/>
                <a:moveTo>
                  <a:pt x="216" y="173"/>
                </a:moveTo>
                <a:cubicBezTo>
                  <a:pt x="171" y="220"/>
                  <a:pt x="171" y="220"/>
                  <a:pt x="171" y="220"/>
                </a:cubicBezTo>
                <a:cubicBezTo>
                  <a:pt x="226" y="229"/>
                  <a:pt x="226" y="229"/>
                  <a:pt x="226" y="229"/>
                </a:cubicBezTo>
                <a:lnTo>
                  <a:pt x="216" y="173"/>
                </a:lnTo>
                <a:close/>
                <a:moveTo>
                  <a:pt x="158" y="115"/>
                </a:moveTo>
                <a:cubicBezTo>
                  <a:pt x="189" y="84"/>
                  <a:pt x="189" y="84"/>
                  <a:pt x="189" y="84"/>
                </a:cubicBezTo>
                <a:cubicBezTo>
                  <a:pt x="144" y="39"/>
                  <a:pt x="144" y="39"/>
                  <a:pt x="144" y="39"/>
                </a:cubicBezTo>
                <a:cubicBezTo>
                  <a:pt x="114" y="70"/>
                  <a:pt x="114" y="70"/>
                  <a:pt x="114" y="70"/>
                </a:cubicBezTo>
                <a:cubicBezTo>
                  <a:pt x="83" y="38"/>
                  <a:pt x="83" y="38"/>
                  <a:pt x="83" y="38"/>
                </a:cubicBezTo>
                <a:cubicBezTo>
                  <a:pt x="38" y="85"/>
                  <a:pt x="38" y="85"/>
                  <a:pt x="38" y="85"/>
                </a:cubicBezTo>
                <a:cubicBezTo>
                  <a:pt x="69" y="116"/>
                  <a:pt x="69" y="116"/>
                  <a:pt x="69" y="116"/>
                </a:cubicBezTo>
                <a:cubicBezTo>
                  <a:pt x="69" y="116"/>
                  <a:pt x="69" y="116"/>
                  <a:pt x="69" y="116"/>
                </a:cubicBezTo>
                <a:cubicBezTo>
                  <a:pt x="110" y="158"/>
                  <a:pt x="110" y="158"/>
                  <a:pt x="110" y="158"/>
                </a:cubicBezTo>
                <a:cubicBezTo>
                  <a:pt x="161" y="210"/>
                  <a:pt x="161" y="210"/>
                  <a:pt x="161" y="210"/>
                </a:cubicBezTo>
                <a:cubicBezTo>
                  <a:pt x="206" y="164"/>
                  <a:pt x="206" y="164"/>
                  <a:pt x="206" y="164"/>
                </a:cubicBezTo>
                <a:lnTo>
                  <a:pt x="158" y="115"/>
                </a:lnTo>
                <a:close/>
              </a:path>
            </a:pathLst>
          </a:custGeom>
          <a:solidFill>
            <a:schemeClr val="bg1"/>
          </a:solidFill>
          <a:ln>
            <a:noFill/>
          </a:ln>
        </p:spPr>
        <p:txBody>
          <a:bodyPr vert="horz" wrap="square" lIns="101600" tIns="50800" rIns="101600" bIns="50800" numCol="1" anchor="t" anchorCtr="0" compatLnSpc="1">
            <a:prstTxWarp prst="textNoShape">
              <a:avLst/>
            </a:prstTxWarp>
          </a:bodyPr>
          <a:lstStyle/>
          <a:p>
            <a:endParaRPr lang="en-GB" sz="2222">
              <a:latin typeface="Mogul Helios" pitchFamily="2" charset="0"/>
              <a:ea typeface="Lato" panose="020F0502020204030203" pitchFamily="34" charset="0"/>
              <a:cs typeface="Times New Roman" panose="02020603050405020304" pitchFamily="18" charset="0"/>
            </a:endParaRPr>
          </a:p>
        </p:txBody>
      </p:sp>
      <p:pic>
        <p:nvPicPr>
          <p:cNvPr id="16" name="Graphic 59" descr="Badge 1 with solid fill">
            <a:extLst>
              <a:ext uri="{FF2B5EF4-FFF2-40B4-BE49-F238E27FC236}">
                <a16:creationId xmlns:a16="http://schemas.microsoft.com/office/drawing/2014/main" id="{B04D3B7A-8166-3B95-FA07-56FAC8D0E53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61399" y="4783279"/>
            <a:ext cx="419204" cy="419204"/>
          </a:xfrm>
          <a:prstGeom prst="rect">
            <a:avLst/>
          </a:prstGeom>
        </p:spPr>
      </p:pic>
      <p:pic>
        <p:nvPicPr>
          <p:cNvPr id="17" name="Graphic 58" descr="Badge with solid fill">
            <a:extLst>
              <a:ext uri="{FF2B5EF4-FFF2-40B4-BE49-F238E27FC236}">
                <a16:creationId xmlns:a16="http://schemas.microsoft.com/office/drawing/2014/main" id="{5ACAD66E-C533-CB5E-BC3D-167BE9DD0A3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45853" y="5672353"/>
            <a:ext cx="419204" cy="419204"/>
          </a:xfrm>
          <a:prstGeom prst="rect">
            <a:avLst/>
          </a:prstGeom>
        </p:spPr>
      </p:pic>
      <p:pic>
        <p:nvPicPr>
          <p:cNvPr id="18" name="Graphic 57" descr="Badge 3 with solid fill">
            <a:extLst>
              <a:ext uri="{FF2B5EF4-FFF2-40B4-BE49-F238E27FC236}">
                <a16:creationId xmlns:a16="http://schemas.microsoft.com/office/drawing/2014/main" id="{AAFBFEB2-F609-55CD-019F-1339587EBC2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50260" y="6250494"/>
            <a:ext cx="419206" cy="419206"/>
          </a:xfrm>
          <a:prstGeom prst="rect">
            <a:avLst/>
          </a:prstGeom>
        </p:spPr>
      </p:pic>
      <p:pic>
        <p:nvPicPr>
          <p:cNvPr id="20" name="Graphic 19" descr="Badge 4 with solid fill">
            <a:extLst>
              <a:ext uri="{FF2B5EF4-FFF2-40B4-BE49-F238E27FC236}">
                <a16:creationId xmlns:a16="http://schemas.microsoft.com/office/drawing/2014/main" id="{2A4F373B-3A52-0F5C-E343-06D38DBEA93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50262" y="7048490"/>
            <a:ext cx="419204" cy="402680"/>
          </a:xfrm>
          <a:prstGeom prst="rect">
            <a:avLst/>
          </a:prstGeom>
        </p:spPr>
      </p:pic>
      <p:sp>
        <p:nvSpPr>
          <p:cNvPr id="36" name="TextBox 35">
            <a:extLst>
              <a:ext uri="{FF2B5EF4-FFF2-40B4-BE49-F238E27FC236}">
                <a16:creationId xmlns:a16="http://schemas.microsoft.com/office/drawing/2014/main" id="{89BE00C6-4CB9-CEDC-5DC8-71E17623FE79}"/>
              </a:ext>
            </a:extLst>
          </p:cNvPr>
          <p:cNvSpPr txBox="1"/>
          <p:nvPr/>
        </p:nvSpPr>
        <p:spPr>
          <a:xfrm>
            <a:off x="278775" y="1467999"/>
            <a:ext cx="4052713" cy="715089"/>
          </a:xfrm>
          <a:prstGeom prst="roundRect">
            <a:avLst/>
          </a:prstGeom>
          <a:solidFill>
            <a:srgbClr val="002060"/>
          </a:solidFill>
        </p:spPr>
        <p:txBody>
          <a:bodyPr wrap="square">
            <a:spAutoFit/>
          </a:bodyPr>
          <a:lstStyle>
            <a:defPPr>
              <a:defRPr lang="en-US"/>
            </a:defPPr>
            <a:lvl1pPr algn="ctr">
              <a:defRPr sz="1100">
                <a:solidFill>
                  <a:schemeClr val="bg1"/>
                </a:solidFill>
                <a:latin typeface="Times New Roman" panose="02020603050405020304" pitchFamily="18" charset="0"/>
                <a:cs typeface="Times New Roman" panose="02020603050405020304" pitchFamily="18"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mn-MN" sz="1800">
                <a:latin typeface="Mogul Helios" pitchFamily="2" charset="0"/>
              </a:rPr>
              <a:t>Хөрөнгө оруулалтын сангийн журмын шинэчлэл </a:t>
            </a:r>
          </a:p>
        </p:txBody>
      </p:sp>
      <p:sp>
        <p:nvSpPr>
          <p:cNvPr id="38" name="TextBox 37">
            <a:extLst>
              <a:ext uri="{FF2B5EF4-FFF2-40B4-BE49-F238E27FC236}">
                <a16:creationId xmlns:a16="http://schemas.microsoft.com/office/drawing/2014/main" id="{036D4148-D3CB-1A22-3557-C778E8E72DA8}"/>
              </a:ext>
            </a:extLst>
          </p:cNvPr>
          <p:cNvSpPr txBox="1"/>
          <p:nvPr/>
        </p:nvSpPr>
        <p:spPr>
          <a:xfrm>
            <a:off x="5855281" y="2508307"/>
            <a:ext cx="2464832" cy="1169551"/>
          </a:xfrm>
          <a:prstGeom prst="rect">
            <a:avLst/>
          </a:prstGeom>
          <a:noFill/>
        </p:spPr>
        <p:txBody>
          <a:bodyPr wrap="square">
            <a:spAutoFit/>
          </a:bodyPr>
          <a:lstStyle/>
          <a:p>
            <a:pPr algn="ctr"/>
            <a:r>
              <a:rPr lang="mn-MN" sz="1400" b="1" dirty="0">
                <a:latin typeface="Mogul Helios" pitchFamily="2" charset="0"/>
                <a:ea typeface="Roboto" panose="02000000000000000000" pitchFamily="2" charset="0"/>
                <a:cs typeface="Times New Roman" panose="02020603050405020304" pitchFamily="18" charset="0"/>
              </a:rPr>
              <a:t>2022 СЗХ 276 тогтоол</a:t>
            </a:r>
          </a:p>
          <a:p>
            <a:pPr algn="ctr"/>
            <a:r>
              <a:rPr lang="mn-MN" sz="1400" b="1" dirty="0">
                <a:latin typeface="Mogul Helios" pitchFamily="2" charset="0"/>
                <a:ea typeface="Roboto" panose="02000000000000000000" pitchFamily="2" charset="0"/>
                <a:cs typeface="Times New Roman" panose="02020603050405020304" pitchFamily="18" charset="0"/>
              </a:rPr>
              <a:t>Хөрөнгө оруулалтын менежментийн үйл ажиллагаа эрхлэх тусгай зөвшөөрлийн журам</a:t>
            </a:r>
            <a:endParaRPr lang="en-US" sz="1400" b="1" dirty="0">
              <a:latin typeface="Mogul Helios" pitchFamily="2" charset="0"/>
              <a:ea typeface="Roboto" panose="02000000000000000000" pitchFamily="2" charset="0"/>
              <a:cs typeface="Times New Roman" panose="02020603050405020304" pitchFamily="18" charset="0"/>
            </a:endParaRPr>
          </a:p>
        </p:txBody>
      </p:sp>
      <p:pic>
        <p:nvPicPr>
          <p:cNvPr id="40" name="Picture 39">
            <a:extLst>
              <a:ext uri="{FF2B5EF4-FFF2-40B4-BE49-F238E27FC236}">
                <a16:creationId xmlns:a16="http://schemas.microsoft.com/office/drawing/2014/main" id="{3A531C58-86E6-36B0-093C-6779841BCA65}"/>
              </a:ext>
            </a:extLst>
          </p:cNvPr>
          <p:cNvPicPr>
            <a:picLocks noChangeAspect="1"/>
          </p:cNvPicPr>
          <p:nvPr/>
        </p:nvPicPr>
        <p:blipFill rotWithShape="1">
          <a:blip r:embed="rId6"/>
          <a:srcRect l="31111" t="11199" r="31639" b="3601"/>
          <a:stretch/>
        </p:blipFill>
        <p:spPr>
          <a:xfrm>
            <a:off x="4727367" y="2399179"/>
            <a:ext cx="1069205" cy="14179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8" name="TextBox 47">
            <a:extLst>
              <a:ext uri="{FF2B5EF4-FFF2-40B4-BE49-F238E27FC236}">
                <a16:creationId xmlns:a16="http://schemas.microsoft.com/office/drawing/2014/main" id="{437E8508-7849-3CB9-5AE4-3D02A9A52D4A}"/>
              </a:ext>
            </a:extLst>
          </p:cNvPr>
          <p:cNvSpPr txBox="1"/>
          <p:nvPr/>
        </p:nvSpPr>
        <p:spPr>
          <a:xfrm>
            <a:off x="9175305" y="4785503"/>
            <a:ext cx="3200526" cy="738664"/>
          </a:xfrm>
          <a:prstGeom prst="rect">
            <a:avLst/>
          </a:prstGeom>
          <a:noFill/>
        </p:spPr>
        <p:txBody>
          <a:bodyPr wrap="square">
            <a:spAutoFit/>
          </a:bodyPr>
          <a:lstStyle/>
          <a:p>
            <a:pPr lvl="0" algn="just"/>
            <a:r>
              <a:rPr lang="mn-MN" sz="1400">
                <a:latin typeface="Mogul Helios" pitchFamily="2" charset="0"/>
                <a:cs typeface="Times New Roman" panose="02020603050405020304" pitchFamily="18" charset="0"/>
              </a:rPr>
              <a:t>ХБҮЦ гаргагч гэдэгт Хорооноос тусгай зөвшөөрөлтэй амьдралын болон ердийн даатгалын компанийг нэмсэн. </a:t>
            </a:r>
            <a:endParaRPr lang="en-US" sz="1400">
              <a:latin typeface="Mogul Helios" pitchFamily="2" charset="0"/>
              <a:cs typeface="Times New Roman" panose="02020603050405020304" pitchFamily="18" charset="0"/>
            </a:endParaRPr>
          </a:p>
        </p:txBody>
      </p:sp>
      <p:sp>
        <p:nvSpPr>
          <p:cNvPr id="50" name="TextBox 49">
            <a:extLst>
              <a:ext uri="{FF2B5EF4-FFF2-40B4-BE49-F238E27FC236}">
                <a16:creationId xmlns:a16="http://schemas.microsoft.com/office/drawing/2014/main" id="{EA4A930A-A6D0-A964-0B5E-0EF46BD91177}"/>
              </a:ext>
            </a:extLst>
          </p:cNvPr>
          <p:cNvSpPr txBox="1"/>
          <p:nvPr/>
        </p:nvSpPr>
        <p:spPr>
          <a:xfrm>
            <a:off x="9188849" y="5581868"/>
            <a:ext cx="3058243" cy="738664"/>
          </a:xfrm>
          <a:prstGeom prst="rect">
            <a:avLst/>
          </a:prstGeom>
          <a:noFill/>
        </p:spPr>
        <p:txBody>
          <a:bodyPr wrap="square">
            <a:spAutoFit/>
          </a:bodyPr>
          <a:lstStyle/>
          <a:p>
            <a:pPr lvl="0" algn="just"/>
            <a:r>
              <a:rPr lang="mn-MN" sz="1400">
                <a:latin typeface="Mogul Helios" pitchFamily="2" charset="0"/>
                <a:cs typeface="Times New Roman" panose="02020603050405020304" pitchFamily="18" charset="0"/>
              </a:rPr>
              <a:t>ТЗК нь тусгай зөвшөөрөл авснаас хойш 3 сарын дотор ХБҮЦ гаргах хүсэлтээ гаргаж болохоор хугацааг уртгасан. </a:t>
            </a:r>
            <a:endParaRPr lang="en-US" sz="1400">
              <a:latin typeface="Mogul Helios" pitchFamily="2" charset="0"/>
              <a:cs typeface="Times New Roman" panose="02020603050405020304" pitchFamily="18" charset="0"/>
            </a:endParaRPr>
          </a:p>
        </p:txBody>
      </p:sp>
      <p:sp>
        <p:nvSpPr>
          <p:cNvPr id="51" name="TextBox 50">
            <a:extLst>
              <a:ext uri="{FF2B5EF4-FFF2-40B4-BE49-F238E27FC236}">
                <a16:creationId xmlns:a16="http://schemas.microsoft.com/office/drawing/2014/main" id="{9E7F1F85-27F0-870A-F243-A79428D874FD}"/>
              </a:ext>
            </a:extLst>
          </p:cNvPr>
          <p:cNvSpPr txBox="1"/>
          <p:nvPr/>
        </p:nvSpPr>
        <p:spPr>
          <a:xfrm>
            <a:off x="9201597" y="6580045"/>
            <a:ext cx="2522617" cy="523220"/>
          </a:xfrm>
          <a:prstGeom prst="rect">
            <a:avLst/>
          </a:prstGeom>
          <a:noFill/>
        </p:spPr>
        <p:txBody>
          <a:bodyPr wrap="square">
            <a:spAutoFit/>
          </a:bodyPr>
          <a:lstStyle/>
          <a:p>
            <a:pPr lvl="0" algn="just"/>
            <a:r>
              <a:rPr lang="mn-MN" sz="1400">
                <a:latin typeface="Mogul Helios" pitchFamily="2" charset="0"/>
                <a:cs typeface="Times New Roman" panose="02020603050405020304" pitchFamily="18" charset="0"/>
              </a:rPr>
              <a:t>Барьцаат үнэт цаас гаргагчийн шаардлагыг багасгасан.</a:t>
            </a:r>
            <a:endParaRPr lang="en-US" sz="1400">
              <a:latin typeface="Mogul Helios" pitchFamily="2" charset="0"/>
              <a:cs typeface="Times New Roman" panose="02020603050405020304" pitchFamily="18" charset="0"/>
            </a:endParaRPr>
          </a:p>
        </p:txBody>
      </p:sp>
      <p:sp>
        <p:nvSpPr>
          <p:cNvPr id="58" name="TextBox 57">
            <a:extLst>
              <a:ext uri="{FF2B5EF4-FFF2-40B4-BE49-F238E27FC236}">
                <a16:creationId xmlns:a16="http://schemas.microsoft.com/office/drawing/2014/main" id="{F1E13CF7-9788-EA29-6BAA-69F1C50DC2DA}"/>
              </a:ext>
            </a:extLst>
          </p:cNvPr>
          <p:cNvSpPr txBox="1"/>
          <p:nvPr/>
        </p:nvSpPr>
        <p:spPr>
          <a:xfrm>
            <a:off x="8632846" y="1467310"/>
            <a:ext cx="3742986" cy="715089"/>
          </a:xfrm>
          <a:prstGeom prst="roundRect">
            <a:avLst/>
          </a:prstGeom>
          <a:solidFill>
            <a:srgbClr val="002060"/>
          </a:solidFill>
        </p:spPr>
        <p:txBody>
          <a:bodyPr wrap="square">
            <a:spAutoFit/>
          </a:bodyPr>
          <a:lstStyle>
            <a:defPPr>
              <a:defRPr lang="en-US"/>
            </a:defPPr>
            <a:lvl1pPr algn="ctr">
              <a:defRPr sz="1100">
                <a:solidFill>
                  <a:schemeClr val="bg1"/>
                </a:solidFill>
                <a:latin typeface="Times New Roman" panose="02020603050405020304" pitchFamily="18" charset="0"/>
                <a:cs typeface="Times New Roman" panose="02020603050405020304" pitchFamily="18"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mn-MN" sz="1800">
                <a:latin typeface="Mogul Helios" pitchFamily="2" charset="0"/>
                <a:ea typeface="Roboto" panose="02000000000000000000" pitchFamily="2" charset="0"/>
              </a:rPr>
              <a:t>Хөрөнгөөр баталгаажсан үнэт цаасны журмын шинэчлэл</a:t>
            </a:r>
          </a:p>
        </p:txBody>
      </p:sp>
      <p:sp>
        <p:nvSpPr>
          <p:cNvPr id="59" name="Text Placeholder 32">
            <a:extLst>
              <a:ext uri="{FF2B5EF4-FFF2-40B4-BE49-F238E27FC236}">
                <a16:creationId xmlns:a16="http://schemas.microsoft.com/office/drawing/2014/main" id="{47B18151-750A-5EF7-70E7-E4775B1C7A35}"/>
              </a:ext>
            </a:extLst>
          </p:cNvPr>
          <p:cNvSpPr txBox="1">
            <a:spLocks/>
          </p:cNvSpPr>
          <p:nvPr/>
        </p:nvSpPr>
        <p:spPr>
          <a:xfrm>
            <a:off x="4595445" y="3738410"/>
            <a:ext cx="3670530" cy="915458"/>
          </a:xfrm>
          <a:prstGeom prst="rect">
            <a:avLst/>
          </a:prstGeom>
        </p:spPr>
        <p:txBody>
          <a:bodyPr vert="horz" lIns="101600" tIns="50800" rIns="101600" bIns="5080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mn-MN" sz="1778" u="sng">
                <a:solidFill>
                  <a:schemeClr val="tx1"/>
                </a:solidFill>
                <a:latin typeface="Mogul Helios" pitchFamily="2" charset="0"/>
                <a:ea typeface="Roboto" panose="02000000000000000000" pitchFamily="2" charset="0"/>
                <a:cs typeface="Times New Roman" panose="02020603050405020304" pitchFamily="18" charset="0"/>
              </a:rPr>
              <a:t>Зохицуулалтын онцлог</a:t>
            </a:r>
            <a:r>
              <a:rPr lang="en-US" sz="1778" u="sng">
                <a:solidFill>
                  <a:schemeClr val="tx1"/>
                </a:solidFill>
                <a:latin typeface="Mogul Helios" pitchFamily="2" charset="0"/>
                <a:ea typeface="Roboto" panose="02000000000000000000" pitchFamily="2" charset="0"/>
                <a:cs typeface="Times New Roman" panose="02020603050405020304" pitchFamily="18" charset="0"/>
              </a:rPr>
              <a:t>:</a:t>
            </a:r>
            <a:endParaRPr lang="mn-MN" sz="1778" u="sng">
              <a:solidFill>
                <a:schemeClr val="tx1"/>
              </a:solidFill>
              <a:latin typeface="Mogul Helios" pitchFamily="2" charset="0"/>
              <a:ea typeface="Roboto" panose="02000000000000000000" pitchFamily="2" charset="0"/>
              <a:cs typeface="Times New Roman" panose="02020603050405020304" pitchFamily="18" charset="0"/>
            </a:endParaRPr>
          </a:p>
        </p:txBody>
      </p:sp>
      <p:pic>
        <p:nvPicPr>
          <p:cNvPr id="60" name="Graphic 59" descr="Badge 1 with solid fill">
            <a:extLst>
              <a:ext uri="{FF2B5EF4-FFF2-40B4-BE49-F238E27FC236}">
                <a16:creationId xmlns:a16="http://schemas.microsoft.com/office/drawing/2014/main" id="{3BC21394-FFAD-FFB0-0D99-1C6F23DA153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25307" y="4798784"/>
            <a:ext cx="419204" cy="419204"/>
          </a:xfrm>
          <a:prstGeom prst="rect">
            <a:avLst/>
          </a:prstGeom>
        </p:spPr>
      </p:pic>
      <p:pic>
        <p:nvPicPr>
          <p:cNvPr id="61" name="Graphic 58" descr="Badge with solid fill">
            <a:extLst>
              <a:ext uri="{FF2B5EF4-FFF2-40B4-BE49-F238E27FC236}">
                <a16:creationId xmlns:a16="http://schemas.microsoft.com/office/drawing/2014/main" id="{E47AE5B3-1C11-CB82-237B-48FE0F6E0F9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651570" y="5503045"/>
            <a:ext cx="419204" cy="419204"/>
          </a:xfrm>
          <a:prstGeom prst="rect">
            <a:avLst/>
          </a:prstGeom>
        </p:spPr>
      </p:pic>
      <p:pic>
        <p:nvPicPr>
          <p:cNvPr id="64" name="Graphic 57" descr="Badge 3 with solid fill">
            <a:extLst>
              <a:ext uri="{FF2B5EF4-FFF2-40B4-BE49-F238E27FC236}">
                <a16:creationId xmlns:a16="http://schemas.microsoft.com/office/drawing/2014/main" id="{7063F53F-BE9E-06EA-8EB5-0071EE70918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650503" y="6223949"/>
            <a:ext cx="419206" cy="419206"/>
          </a:xfrm>
          <a:prstGeom prst="rect">
            <a:avLst/>
          </a:prstGeom>
        </p:spPr>
      </p:pic>
      <p:pic>
        <p:nvPicPr>
          <p:cNvPr id="65" name="Graphic 64" descr="Badge 4 with solid fill">
            <a:extLst>
              <a:ext uri="{FF2B5EF4-FFF2-40B4-BE49-F238E27FC236}">
                <a16:creationId xmlns:a16="http://schemas.microsoft.com/office/drawing/2014/main" id="{C8E7E56A-A4CB-1F4E-5A5D-F958B52E4C8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659907" y="6918799"/>
            <a:ext cx="419204" cy="402680"/>
          </a:xfrm>
          <a:prstGeom prst="rect">
            <a:avLst/>
          </a:prstGeom>
        </p:spPr>
      </p:pic>
      <p:sp>
        <p:nvSpPr>
          <p:cNvPr id="74" name="TextBox 73">
            <a:extLst>
              <a:ext uri="{FF2B5EF4-FFF2-40B4-BE49-F238E27FC236}">
                <a16:creationId xmlns:a16="http://schemas.microsoft.com/office/drawing/2014/main" id="{7BECDEE3-795F-0720-26AB-577DEF2C3145}"/>
              </a:ext>
            </a:extLst>
          </p:cNvPr>
          <p:cNvSpPr txBox="1"/>
          <p:nvPr/>
        </p:nvSpPr>
        <p:spPr>
          <a:xfrm>
            <a:off x="730410" y="7032043"/>
            <a:ext cx="3249286" cy="738664"/>
          </a:xfrm>
          <a:prstGeom prst="rect">
            <a:avLst/>
          </a:prstGeom>
          <a:noFill/>
        </p:spPr>
        <p:txBody>
          <a:bodyPr wrap="square">
            <a:spAutoFit/>
          </a:bodyPr>
          <a:lstStyle/>
          <a:p>
            <a:pPr lvl="0" algn="just"/>
            <a:r>
              <a:rPr lang="mn-MN" sz="1400">
                <a:latin typeface="Mogul Helios" pitchFamily="2" charset="0"/>
                <a:cs typeface="Times New Roman" panose="02020603050405020304" pitchFamily="18" charset="0"/>
              </a:rPr>
              <a:t>Мэдээллийн ил тод байдал, тайлан мэдээлэл ирүүлэх хугацааны зохицуулалтын олон улсын жишигт нийцүүлсэн. </a:t>
            </a:r>
            <a:endParaRPr lang="en-US" sz="1400">
              <a:latin typeface="Mogul Helios" pitchFamily="2" charset="0"/>
              <a:cs typeface="Times New Roman" panose="02020603050405020304" pitchFamily="18" charset="0"/>
            </a:endParaRPr>
          </a:p>
        </p:txBody>
      </p:sp>
      <p:sp>
        <p:nvSpPr>
          <p:cNvPr id="77" name="TextBox 76">
            <a:extLst>
              <a:ext uri="{FF2B5EF4-FFF2-40B4-BE49-F238E27FC236}">
                <a16:creationId xmlns:a16="http://schemas.microsoft.com/office/drawing/2014/main" id="{64DEE106-F8E5-FAF1-8EC3-927E5862BD52}"/>
              </a:ext>
            </a:extLst>
          </p:cNvPr>
          <p:cNvSpPr txBox="1"/>
          <p:nvPr/>
        </p:nvSpPr>
        <p:spPr>
          <a:xfrm>
            <a:off x="4365449" y="1474772"/>
            <a:ext cx="4233436" cy="715089"/>
          </a:xfrm>
          <a:prstGeom prst="roundRect">
            <a:avLst/>
          </a:prstGeom>
          <a:solidFill>
            <a:srgbClr val="002060"/>
          </a:solidFill>
        </p:spPr>
        <p:txBody>
          <a:bodyPr wrap="square">
            <a:spAutoFit/>
          </a:bodyPr>
          <a:lstStyle>
            <a:defPPr>
              <a:defRPr lang="en-US"/>
            </a:defPPr>
            <a:lvl1pPr algn="ctr">
              <a:defRPr sz="1100">
                <a:solidFill>
                  <a:schemeClr val="bg1"/>
                </a:solidFill>
                <a:latin typeface="Times New Roman" panose="02020603050405020304" pitchFamily="18" charset="0"/>
                <a:cs typeface="Times New Roman" panose="02020603050405020304" pitchFamily="18"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mn-MN" sz="1800">
                <a:latin typeface="Mogul Helios" pitchFamily="2" charset="0"/>
                <a:ea typeface="Roboto" panose="02000000000000000000" pitchFamily="2" charset="0"/>
              </a:rPr>
              <a:t>Хөрөнгө оруулалтын менежментийн</a:t>
            </a:r>
            <a:r>
              <a:rPr lang="en-US" sz="1800">
                <a:latin typeface="Mogul Helios" pitchFamily="2" charset="0"/>
                <a:ea typeface="Roboto" panose="02000000000000000000" pitchFamily="2" charset="0"/>
              </a:rPr>
              <a:t> </a:t>
            </a:r>
            <a:r>
              <a:rPr lang="mn-MN" sz="1800">
                <a:latin typeface="Mogul Helios" pitchFamily="2" charset="0"/>
                <a:ea typeface="Roboto" panose="02000000000000000000" pitchFamily="2" charset="0"/>
              </a:rPr>
              <a:t>компанийн журмын шинэчлэл</a:t>
            </a:r>
          </a:p>
        </p:txBody>
      </p:sp>
      <p:pic>
        <p:nvPicPr>
          <p:cNvPr id="78" name="Picture 77">
            <a:extLst>
              <a:ext uri="{FF2B5EF4-FFF2-40B4-BE49-F238E27FC236}">
                <a16:creationId xmlns:a16="http://schemas.microsoft.com/office/drawing/2014/main" id="{F05FD272-4F46-7E28-5855-FB3596E61EC2}"/>
              </a:ext>
            </a:extLst>
          </p:cNvPr>
          <p:cNvPicPr>
            <a:picLocks noChangeAspect="1"/>
          </p:cNvPicPr>
          <p:nvPr/>
        </p:nvPicPr>
        <p:blipFill rotWithShape="1">
          <a:blip r:embed="rId6"/>
          <a:srcRect l="31111" t="11199" r="31639" b="3601"/>
          <a:stretch/>
        </p:blipFill>
        <p:spPr>
          <a:xfrm>
            <a:off x="8934853" y="2393973"/>
            <a:ext cx="1069205" cy="14179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9" name="TextBox 78">
            <a:extLst>
              <a:ext uri="{FF2B5EF4-FFF2-40B4-BE49-F238E27FC236}">
                <a16:creationId xmlns:a16="http://schemas.microsoft.com/office/drawing/2014/main" id="{664C1779-0403-BF64-1FC8-B5C959AFBD5E}"/>
              </a:ext>
            </a:extLst>
          </p:cNvPr>
          <p:cNvSpPr txBox="1"/>
          <p:nvPr/>
        </p:nvSpPr>
        <p:spPr>
          <a:xfrm>
            <a:off x="10095932" y="2422783"/>
            <a:ext cx="2074784" cy="1384995"/>
          </a:xfrm>
          <a:prstGeom prst="rect">
            <a:avLst/>
          </a:prstGeom>
          <a:noFill/>
        </p:spPr>
        <p:txBody>
          <a:bodyPr wrap="square">
            <a:spAutoFit/>
          </a:bodyPr>
          <a:lstStyle/>
          <a:p>
            <a:pPr algn="ctr"/>
            <a:r>
              <a:rPr lang="mn-MN" sz="1400" b="1" dirty="0">
                <a:latin typeface="Mogul Helios" pitchFamily="2" charset="0"/>
                <a:ea typeface="Roboto" panose="02000000000000000000" pitchFamily="2" charset="0"/>
                <a:cs typeface="Times New Roman" panose="02020603050405020304" pitchFamily="18" charset="0"/>
              </a:rPr>
              <a:t>2022 СЗХ 360 тогтоол</a:t>
            </a:r>
          </a:p>
          <a:p>
            <a:pPr algn="ctr"/>
            <a:r>
              <a:rPr lang="mn-MN" sz="1400" b="1" dirty="0">
                <a:latin typeface="Mogul Helios" pitchFamily="2" charset="0"/>
                <a:ea typeface="Roboto" panose="02000000000000000000" pitchFamily="2" charset="0"/>
                <a:cs typeface="Times New Roman" panose="02020603050405020304" pitchFamily="18" charset="0"/>
              </a:rPr>
              <a:t>Хөрөнгөөр баталгаажсан үнэт цаас гаргах, бүртгэх, тусгай зөвшөөрөл олгох тухай журам </a:t>
            </a:r>
            <a:endParaRPr lang="en-US" sz="1400" b="1" dirty="0">
              <a:latin typeface="Mogul Helios" pitchFamily="2" charset="0"/>
              <a:ea typeface="Roboto" panose="02000000000000000000" pitchFamily="2" charset="0"/>
              <a:cs typeface="Times New Roman" panose="02020603050405020304" pitchFamily="18" charset="0"/>
            </a:endParaRPr>
          </a:p>
        </p:txBody>
      </p:sp>
      <p:sp>
        <p:nvSpPr>
          <p:cNvPr id="80" name="TextBox 79">
            <a:extLst>
              <a:ext uri="{FF2B5EF4-FFF2-40B4-BE49-F238E27FC236}">
                <a16:creationId xmlns:a16="http://schemas.microsoft.com/office/drawing/2014/main" id="{3E8FAA69-071E-524A-4111-E8B55CF12D6A}"/>
              </a:ext>
            </a:extLst>
          </p:cNvPr>
          <p:cNvSpPr txBox="1"/>
          <p:nvPr/>
        </p:nvSpPr>
        <p:spPr>
          <a:xfrm>
            <a:off x="5053820" y="4783279"/>
            <a:ext cx="3250667" cy="523220"/>
          </a:xfrm>
          <a:prstGeom prst="rect">
            <a:avLst/>
          </a:prstGeom>
          <a:noFill/>
        </p:spPr>
        <p:txBody>
          <a:bodyPr wrap="square">
            <a:spAutoFit/>
          </a:bodyPr>
          <a:lstStyle/>
          <a:p>
            <a:pPr lvl="0" algn="just"/>
            <a:r>
              <a:rPr lang="mn-MN" sz="1400">
                <a:latin typeface="Mogul Helios" pitchFamily="2" charset="0"/>
                <a:cs typeface="Times New Roman" panose="02020603050405020304" pitchFamily="18" charset="0"/>
              </a:rPr>
              <a:t>Хувь нийлүүлсэн хөрөнгийн хэмжээ 200 сая төгрөг байх</a:t>
            </a:r>
            <a:endParaRPr lang="en-US" sz="1400">
              <a:latin typeface="Mogul Helios" pitchFamily="2" charset="0"/>
              <a:cs typeface="Times New Roman" panose="02020603050405020304" pitchFamily="18" charset="0"/>
            </a:endParaRPr>
          </a:p>
        </p:txBody>
      </p:sp>
      <p:sp>
        <p:nvSpPr>
          <p:cNvPr id="81" name="TextBox 80">
            <a:extLst>
              <a:ext uri="{FF2B5EF4-FFF2-40B4-BE49-F238E27FC236}">
                <a16:creationId xmlns:a16="http://schemas.microsoft.com/office/drawing/2014/main" id="{3DBB8162-A7D5-5841-A300-F09B1FA561BA}"/>
              </a:ext>
            </a:extLst>
          </p:cNvPr>
          <p:cNvSpPr txBox="1"/>
          <p:nvPr/>
        </p:nvSpPr>
        <p:spPr>
          <a:xfrm>
            <a:off x="5053820" y="5490982"/>
            <a:ext cx="3137261" cy="523220"/>
          </a:xfrm>
          <a:prstGeom prst="rect">
            <a:avLst/>
          </a:prstGeom>
          <a:noFill/>
        </p:spPr>
        <p:txBody>
          <a:bodyPr wrap="square">
            <a:spAutoFit/>
          </a:bodyPr>
          <a:lstStyle/>
          <a:p>
            <a:pPr lvl="0" algn="just"/>
            <a:r>
              <a:rPr lang="mn-MN" sz="1400">
                <a:latin typeface="Mogul Helios" pitchFamily="2" charset="0"/>
                <a:cs typeface="Times New Roman" panose="02020603050405020304" pitchFamily="18" charset="0"/>
              </a:rPr>
              <a:t>Дотоод хяналт, эрсдэлийн удирдлагын нэгжтэй байх</a:t>
            </a:r>
            <a:endParaRPr lang="en-US" sz="1400">
              <a:latin typeface="Mogul Helios" pitchFamily="2" charset="0"/>
              <a:cs typeface="Times New Roman" panose="02020603050405020304" pitchFamily="18" charset="0"/>
            </a:endParaRPr>
          </a:p>
        </p:txBody>
      </p:sp>
      <p:sp>
        <p:nvSpPr>
          <p:cNvPr id="82" name="TextBox 81">
            <a:extLst>
              <a:ext uri="{FF2B5EF4-FFF2-40B4-BE49-F238E27FC236}">
                <a16:creationId xmlns:a16="http://schemas.microsoft.com/office/drawing/2014/main" id="{65439B08-2F67-A2E2-1903-64483B0228AA}"/>
              </a:ext>
            </a:extLst>
          </p:cNvPr>
          <p:cNvSpPr txBox="1"/>
          <p:nvPr/>
        </p:nvSpPr>
        <p:spPr>
          <a:xfrm>
            <a:off x="5073798" y="6178628"/>
            <a:ext cx="3137261" cy="523220"/>
          </a:xfrm>
          <a:prstGeom prst="rect">
            <a:avLst/>
          </a:prstGeom>
          <a:noFill/>
        </p:spPr>
        <p:txBody>
          <a:bodyPr wrap="square">
            <a:spAutoFit/>
          </a:bodyPr>
          <a:lstStyle/>
          <a:p>
            <a:pPr lvl="0" algn="just"/>
            <a:r>
              <a:rPr lang="mn-MN" sz="1400">
                <a:latin typeface="Mogul Helios" pitchFamily="2" charset="0"/>
                <a:cs typeface="Times New Roman" panose="02020603050405020304" pitchFamily="18" charset="0"/>
              </a:rPr>
              <a:t>Сонирхлын зөрчил үүсэхээс сэргийлсэн тогтолцоог бий болгосон.</a:t>
            </a:r>
            <a:endParaRPr lang="en-US" sz="1400">
              <a:latin typeface="Mogul Helios" pitchFamily="2" charset="0"/>
              <a:cs typeface="Times New Roman" panose="02020603050405020304" pitchFamily="18" charset="0"/>
            </a:endParaRPr>
          </a:p>
        </p:txBody>
      </p:sp>
      <p:sp>
        <p:nvSpPr>
          <p:cNvPr id="83" name="TextBox 82">
            <a:extLst>
              <a:ext uri="{FF2B5EF4-FFF2-40B4-BE49-F238E27FC236}">
                <a16:creationId xmlns:a16="http://schemas.microsoft.com/office/drawing/2014/main" id="{E7FFE324-3791-4747-DE39-A6666BF941A2}"/>
              </a:ext>
            </a:extLst>
          </p:cNvPr>
          <p:cNvSpPr txBox="1"/>
          <p:nvPr/>
        </p:nvSpPr>
        <p:spPr>
          <a:xfrm>
            <a:off x="5067449" y="6904116"/>
            <a:ext cx="3172042" cy="523220"/>
          </a:xfrm>
          <a:prstGeom prst="rect">
            <a:avLst/>
          </a:prstGeom>
          <a:noFill/>
        </p:spPr>
        <p:txBody>
          <a:bodyPr wrap="square">
            <a:spAutoFit/>
          </a:bodyPr>
          <a:lstStyle/>
          <a:p>
            <a:pPr lvl="0" algn="just"/>
            <a:r>
              <a:rPr lang="mn-MN" sz="1400">
                <a:latin typeface="Mogul Helios" pitchFamily="2" charset="0"/>
                <a:cs typeface="Times New Roman" panose="02020603050405020304" pitchFamily="18" charset="0"/>
              </a:rPr>
              <a:t>ХОМК-д тавигдах шаардлага, чиг үүргийг сайжруулж, олон улсын жишигт нийцүүлсэн. </a:t>
            </a:r>
            <a:endParaRPr lang="en-US" sz="1400">
              <a:latin typeface="Mogul Helios" pitchFamily="2" charset="0"/>
              <a:cs typeface="Times New Roman" panose="02020603050405020304" pitchFamily="18" charset="0"/>
            </a:endParaRPr>
          </a:p>
        </p:txBody>
      </p:sp>
      <p:pic>
        <p:nvPicPr>
          <p:cNvPr id="91" name="Graphic 90" descr="Badge 1 with solid fill">
            <a:extLst>
              <a:ext uri="{FF2B5EF4-FFF2-40B4-BE49-F238E27FC236}">
                <a16:creationId xmlns:a16="http://schemas.microsoft.com/office/drawing/2014/main" id="{5F99C16F-8052-7E57-C538-993568F0BD3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21436" y="4791693"/>
            <a:ext cx="419204" cy="419204"/>
          </a:xfrm>
          <a:prstGeom prst="rect">
            <a:avLst/>
          </a:prstGeom>
        </p:spPr>
      </p:pic>
      <p:pic>
        <p:nvPicPr>
          <p:cNvPr id="92" name="Graphic 58" descr="Badge with solid fill">
            <a:extLst>
              <a:ext uri="{FF2B5EF4-FFF2-40B4-BE49-F238E27FC236}">
                <a16:creationId xmlns:a16="http://schemas.microsoft.com/office/drawing/2014/main" id="{E1525805-A045-03C8-742F-0A5264C6E61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823279" y="5588989"/>
            <a:ext cx="419204" cy="419204"/>
          </a:xfrm>
          <a:prstGeom prst="rect">
            <a:avLst/>
          </a:prstGeom>
        </p:spPr>
      </p:pic>
      <p:pic>
        <p:nvPicPr>
          <p:cNvPr id="93" name="Graphic 57" descr="Badge 3 with solid fill">
            <a:extLst>
              <a:ext uri="{FF2B5EF4-FFF2-40B4-BE49-F238E27FC236}">
                <a16:creationId xmlns:a16="http://schemas.microsoft.com/office/drawing/2014/main" id="{58CDE7F9-C550-D57E-F076-BCBFD2A60DA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837112" y="6606389"/>
            <a:ext cx="419206" cy="419206"/>
          </a:xfrm>
          <a:prstGeom prst="rect">
            <a:avLst/>
          </a:prstGeom>
        </p:spPr>
      </p:pic>
      <p:pic>
        <p:nvPicPr>
          <p:cNvPr id="94" name="Graphic 93" descr="Badge 4 with solid fill">
            <a:extLst>
              <a:ext uri="{FF2B5EF4-FFF2-40B4-BE49-F238E27FC236}">
                <a16:creationId xmlns:a16="http://schemas.microsoft.com/office/drawing/2014/main" id="{CF52E39A-D491-7723-822C-78D2C266C68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855527" y="7166434"/>
            <a:ext cx="419204" cy="402680"/>
          </a:xfrm>
          <a:prstGeom prst="rect">
            <a:avLst/>
          </a:prstGeom>
        </p:spPr>
      </p:pic>
      <p:sp>
        <p:nvSpPr>
          <p:cNvPr id="95" name="Text Placeholder 32">
            <a:extLst>
              <a:ext uri="{FF2B5EF4-FFF2-40B4-BE49-F238E27FC236}">
                <a16:creationId xmlns:a16="http://schemas.microsoft.com/office/drawing/2014/main" id="{8BB09EBB-8340-1678-919B-A4FE6C0DAB74}"/>
              </a:ext>
            </a:extLst>
          </p:cNvPr>
          <p:cNvSpPr txBox="1">
            <a:spLocks/>
          </p:cNvSpPr>
          <p:nvPr/>
        </p:nvSpPr>
        <p:spPr>
          <a:xfrm>
            <a:off x="8807800" y="3792694"/>
            <a:ext cx="3670530" cy="915458"/>
          </a:xfrm>
          <a:prstGeom prst="rect">
            <a:avLst/>
          </a:prstGeom>
        </p:spPr>
        <p:txBody>
          <a:bodyPr vert="horz" lIns="101600" tIns="50800" rIns="101600" bIns="5080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mn-MN" sz="1778" u="sng">
                <a:solidFill>
                  <a:schemeClr val="tx1"/>
                </a:solidFill>
                <a:latin typeface="Mogul Helios" pitchFamily="2" charset="0"/>
                <a:ea typeface="Roboto" panose="02000000000000000000" pitchFamily="2" charset="0"/>
                <a:cs typeface="Times New Roman" panose="02020603050405020304" pitchFamily="18" charset="0"/>
              </a:rPr>
              <a:t>Зохицуулалтын онцлог</a:t>
            </a:r>
            <a:r>
              <a:rPr lang="en-US" sz="1778" u="sng">
                <a:solidFill>
                  <a:schemeClr val="tx1"/>
                </a:solidFill>
                <a:latin typeface="Mogul Helios" pitchFamily="2" charset="0"/>
                <a:ea typeface="Roboto" panose="02000000000000000000" pitchFamily="2" charset="0"/>
                <a:cs typeface="Times New Roman" panose="02020603050405020304" pitchFamily="18" charset="0"/>
              </a:rPr>
              <a:t>:</a:t>
            </a:r>
            <a:endParaRPr lang="mn-MN" sz="1778" u="sng">
              <a:solidFill>
                <a:schemeClr val="tx1"/>
              </a:solidFill>
              <a:latin typeface="Mogul Helios" pitchFamily="2" charset="0"/>
              <a:ea typeface="Roboto" panose="02000000000000000000" pitchFamily="2" charset="0"/>
              <a:cs typeface="Times New Roman" panose="02020603050405020304" pitchFamily="18" charset="0"/>
            </a:endParaRPr>
          </a:p>
        </p:txBody>
      </p:sp>
      <p:sp>
        <p:nvSpPr>
          <p:cNvPr id="96" name="TextBox 95">
            <a:extLst>
              <a:ext uri="{FF2B5EF4-FFF2-40B4-BE49-F238E27FC236}">
                <a16:creationId xmlns:a16="http://schemas.microsoft.com/office/drawing/2014/main" id="{FC9DA90A-9A32-BAA8-8A4B-823D9970F117}"/>
              </a:ext>
            </a:extLst>
          </p:cNvPr>
          <p:cNvSpPr txBox="1"/>
          <p:nvPr/>
        </p:nvSpPr>
        <p:spPr>
          <a:xfrm>
            <a:off x="9188849" y="7139764"/>
            <a:ext cx="3282683" cy="738664"/>
          </a:xfrm>
          <a:prstGeom prst="rect">
            <a:avLst/>
          </a:prstGeom>
          <a:noFill/>
        </p:spPr>
        <p:txBody>
          <a:bodyPr wrap="square">
            <a:spAutoFit/>
          </a:bodyPr>
          <a:lstStyle/>
          <a:p>
            <a:pPr lvl="0" algn="just"/>
            <a:r>
              <a:rPr lang="mn-MN" sz="1400">
                <a:latin typeface="Mogul Helios" pitchFamily="2" charset="0"/>
                <a:cs typeface="Times New Roman" panose="02020603050405020304" pitchFamily="18" charset="0"/>
              </a:rPr>
              <a:t>Нээлттэй санал болгон гаргах ХБҮЦ-ыг андеррайтерийн компаниар дамжуулан гаргаж болох тухай зохицуулалт нэмсэн. </a:t>
            </a:r>
            <a:endParaRPr lang="en-US" sz="1400">
              <a:latin typeface="Mogul Helios" pitchFamily="2" charset="0"/>
              <a:cs typeface="Times New Roman" panose="02020603050405020304" pitchFamily="18" charset="0"/>
            </a:endParaRPr>
          </a:p>
        </p:txBody>
      </p:sp>
      <p:sp>
        <p:nvSpPr>
          <p:cNvPr id="100" name="TextBox 99">
            <a:extLst>
              <a:ext uri="{FF2B5EF4-FFF2-40B4-BE49-F238E27FC236}">
                <a16:creationId xmlns:a16="http://schemas.microsoft.com/office/drawing/2014/main" id="{2E3379AC-6EB0-AC9B-6E1C-4B0C93F2FF7B}"/>
              </a:ext>
            </a:extLst>
          </p:cNvPr>
          <p:cNvSpPr txBox="1"/>
          <p:nvPr/>
        </p:nvSpPr>
        <p:spPr>
          <a:xfrm>
            <a:off x="12426027" y="1474087"/>
            <a:ext cx="3984777" cy="715089"/>
          </a:xfrm>
          <a:prstGeom prst="roundRect">
            <a:avLst/>
          </a:prstGeom>
          <a:solidFill>
            <a:srgbClr val="002060"/>
          </a:solidFill>
        </p:spPr>
        <p:txBody>
          <a:bodyPr wrap="square">
            <a:spAutoFit/>
          </a:bodyPr>
          <a:lstStyle>
            <a:defPPr>
              <a:defRPr lang="en-US"/>
            </a:defPPr>
            <a:lvl1pPr algn="ctr">
              <a:defRPr sz="1100">
                <a:solidFill>
                  <a:schemeClr val="bg1"/>
                </a:solidFill>
                <a:latin typeface="Times New Roman" panose="02020603050405020304" pitchFamily="18" charset="0"/>
                <a:cs typeface="Times New Roman" panose="02020603050405020304" pitchFamily="18"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mn-MN" sz="1800">
                <a:latin typeface="Mogul Helios" pitchFamily="2" charset="0"/>
                <a:ea typeface="Roboto" panose="02000000000000000000" pitchFamily="2" charset="0"/>
              </a:rPr>
              <a:t>ҮЦЗЗ-д зохицуулалттай үйл ажиллагаа эрхлэх журмын шинэчлэл</a:t>
            </a:r>
          </a:p>
        </p:txBody>
      </p:sp>
      <p:pic>
        <p:nvPicPr>
          <p:cNvPr id="102" name="Picture 101">
            <a:extLst>
              <a:ext uri="{FF2B5EF4-FFF2-40B4-BE49-F238E27FC236}">
                <a16:creationId xmlns:a16="http://schemas.microsoft.com/office/drawing/2014/main" id="{14780770-E8D8-356F-EE79-34225371A1C4}"/>
              </a:ext>
            </a:extLst>
          </p:cNvPr>
          <p:cNvPicPr>
            <a:picLocks noChangeAspect="1"/>
          </p:cNvPicPr>
          <p:nvPr/>
        </p:nvPicPr>
        <p:blipFill rotWithShape="1">
          <a:blip r:embed="rId6"/>
          <a:srcRect l="31111" t="11199" r="31639" b="3601"/>
          <a:stretch/>
        </p:blipFill>
        <p:spPr>
          <a:xfrm>
            <a:off x="12719158" y="2422783"/>
            <a:ext cx="1069205" cy="14179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3" name="TextBox 102">
            <a:extLst>
              <a:ext uri="{FF2B5EF4-FFF2-40B4-BE49-F238E27FC236}">
                <a16:creationId xmlns:a16="http://schemas.microsoft.com/office/drawing/2014/main" id="{382550B2-806E-E325-5F14-D470759FC9AA}"/>
              </a:ext>
            </a:extLst>
          </p:cNvPr>
          <p:cNvSpPr txBox="1"/>
          <p:nvPr/>
        </p:nvSpPr>
        <p:spPr>
          <a:xfrm>
            <a:off x="13880237" y="2375877"/>
            <a:ext cx="2623226" cy="1600438"/>
          </a:xfrm>
          <a:prstGeom prst="rect">
            <a:avLst/>
          </a:prstGeom>
          <a:noFill/>
        </p:spPr>
        <p:txBody>
          <a:bodyPr wrap="square">
            <a:spAutoFit/>
          </a:bodyPr>
          <a:lstStyle/>
          <a:p>
            <a:pPr algn="ctr"/>
            <a:r>
              <a:rPr lang="mn-MN" sz="1400" b="1" dirty="0">
                <a:latin typeface="Mogul Helios" pitchFamily="2" charset="0"/>
                <a:ea typeface="Roboto" panose="02000000000000000000" pitchFamily="2" charset="0"/>
                <a:cs typeface="Times New Roman" panose="02020603050405020304" pitchFamily="18" charset="0"/>
              </a:rPr>
              <a:t>2019 оны 4 дүгээр тогтоолоор баталсан багц дүрмийн нэгдүгээр хавсралт – </a:t>
            </a:r>
          </a:p>
          <a:p>
            <a:pPr algn="ctr"/>
            <a:r>
              <a:rPr lang="mn-MN" sz="1400" b="1" dirty="0">
                <a:latin typeface="Mogul Helios" pitchFamily="2" charset="0"/>
                <a:ea typeface="Roboto" panose="02000000000000000000" pitchFamily="2" charset="0"/>
                <a:cs typeface="Times New Roman" panose="02020603050405020304" pitchFamily="18" charset="0"/>
              </a:rPr>
              <a:t>2023 СЗХ </a:t>
            </a:r>
            <a:r>
              <a:rPr lang="en-US" sz="1400" b="1" dirty="0">
                <a:latin typeface="Mogul Helios" pitchFamily="2" charset="0"/>
                <a:ea typeface="Roboto" panose="02000000000000000000" pitchFamily="2" charset="0"/>
                <a:cs typeface="Times New Roman" panose="02020603050405020304" pitchFamily="18" charset="0"/>
              </a:rPr>
              <a:t>383 </a:t>
            </a:r>
            <a:r>
              <a:rPr lang="mn-MN" sz="1400" b="1" dirty="0">
                <a:latin typeface="Mogul Helios" pitchFamily="2" charset="0"/>
                <a:ea typeface="Roboto" panose="02000000000000000000" pitchFamily="2" charset="0"/>
                <a:cs typeface="Times New Roman" panose="02020603050405020304" pitchFamily="18" charset="0"/>
              </a:rPr>
              <a:t>тогтоол</a:t>
            </a:r>
          </a:p>
          <a:p>
            <a:pPr algn="ctr"/>
            <a:r>
              <a:rPr lang="mn-MN" sz="1400" b="1" dirty="0">
                <a:latin typeface="Mogul Helios" pitchFamily="2" charset="0"/>
                <a:ea typeface="Roboto" panose="02000000000000000000" pitchFamily="2" charset="0"/>
                <a:cs typeface="Times New Roman" panose="02020603050405020304" pitchFamily="18" charset="0"/>
              </a:rPr>
              <a:t>Үнэт цаасны зах зээлд зохицуулалттай үйл ажиллагаа эрхлэх журам</a:t>
            </a:r>
            <a:endParaRPr lang="en-US" sz="1400" b="1" dirty="0">
              <a:latin typeface="Mogul Helios" pitchFamily="2" charset="0"/>
              <a:ea typeface="Roboto" panose="02000000000000000000" pitchFamily="2" charset="0"/>
              <a:cs typeface="Times New Roman" panose="02020603050405020304" pitchFamily="18" charset="0"/>
            </a:endParaRPr>
          </a:p>
        </p:txBody>
      </p:sp>
      <p:sp>
        <p:nvSpPr>
          <p:cNvPr id="114" name="Text Placeholder 32">
            <a:extLst>
              <a:ext uri="{FF2B5EF4-FFF2-40B4-BE49-F238E27FC236}">
                <a16:creationId xmlns:a16="http://schemas.microsoft.com/office/drawing/2014/main" id="{E818AD02-7C55-C761-F079-D2B3C4BA6530}"/>
              </a:ext>
            </a:extLst>
          </p:cNvPr>
          <p:cNvSpPr txBox="1">
            <a:spLocks/>
          </p:cNvSpPr>
          <p:nvPr/>
        </p:nvSpPr>
        <p:spPr>
          <a:xfrm>
            <a:off x="12663158" y="3788240"/>
            <a:ext cx="3670530" cy="915458"/>
          </a:xfrm>
          <a:prstGeom prst="rect">
            <a:avLst/>
          </a:prstGeom>
        </p:spPr>
        <p:txBody>
          <a:bodyPr vert="horz" lIns="101600" tIns="50800" rIns="101600" bIns="5080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mn-MN" sz="1778" u="sng">
                <a:solidFill>
                  <a:schemeClr val="tx1"/>
                </a:solidFill>
                <a:latin typeface="Mogul Helios" pitchFamily="2" charset="0"/>
                <a:ea typeface="Roboto" panose="02000000000000000000" pitchFamily="2" charset="0"/>
                <a:cs typeface="Times New Roman" panose="02020603050405020304" pitchFamily="18" charset="0"/>
              </a:rPr>
              <a:t>Зохицуулалтын онцлог</a:t>
            </a:r>
            <a:r>
              <a:rPr lang="en-US" sz="1778" u="sng">
                <a:solidFill>
                  <a:schemeClr val="tx1"/>
                </a:solidFill>
                <a:latin typeface="Mogul Helios" pitchFamily="2" charset="0"/>
                <a:ea typeface="Roboto" panose="02000000000000000000" pitchFamily="2" charset="0"/>
                <a:cs typeface="Times New Roman" panose="02020603050405020304" pitchFamily="18" charset="0"/>
              </a:rPr>
              <a:t>:</a:t>
            </a:r>
            <a:endParaRPr lang="mn-MN" sz="1778" u="sng">
              <a:solidFill>
                <a:schemeClr val="tx1"/>
              </a:solidFill>
              <a:latin typeface="Mogul Helios" pitchFamily="2" charset="0"/>
              <a:ea typeface="Roboto" panose="02000000000000000000" pitchFamily="2" charset="0"/>
              <a:cs typeface="Times New Roman" panose="02020603050405020304" pitchFamily="18" charset="0"/>
            </a:endParaRPr>
          </a:p>
        </p:txBody>
      </p:sp>
      <p:pic>
        <p:nvPicPr>
          <p:cNvPr id="119" name="Graphic 118" descr="Badge 1 with solid fill">
            <a:extLst>
              <a:ext uri="{FF2B5EF4-FFF2-40B4-BE49-F238E27FC236}">
                <a16:creationId xmlns:a16="http://schemas.microsoft.com/office/drawing/2014/main" id="{9F9A1E76-8756-503B-5F53-96385A2C2DA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575142" y="4880963"/>
            <a:ext cx="419204" cy="419204"/>
          </a:xfrm>
          <a:prstGeom prst="rect">
            <a:avLst/>
          </a:prstGeom>
        </p:spPr>
      </p:pic>
      <p:pic>
        <p:nvPicPr>
          <p:cNvPr id="120" name="Graphic 58" descr="Badge with solid fill">
            <a:extLst>
              <a:ext uri="{FF2B5EF4-FFF2-40B4-BE49-F238E27FC236}">
                <a16:creationId xmlns:a16="http://schemas.microsoft.com/office/drawing/2014/main" id="{33B5262B-631F-16AD-A838-BE3E6BB15DE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601405" y="5443869"/>
            <a:ext cx="419204" cy="419204"/>
          </a:xfrm>
          <a:prstGeom prst="rect">
            <a:avLst/>
          </a:prstGeom>
        </p:spPr>
      </p:pic>
      <p:pic>
        <p:nvPicPr>
          <p:cNvPr id="121" name="Graphic 57" descr="Badge 3 with solid fill">
            <a:extLst>
              <a:ext uri="{FF2B5EF4-FFF2-40B4-BE49-F238E27FC236}">
                <a16:creationId xmlns:a16="http://schemas.microsoft.com/office/drawing/2014/main" id="{6A869237-BF5C-7293-B4F9-A9482CFA4B8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2611531" y="6160839"/>
            <a:ext cx="419206" cy="419206"/>
          </a:xfrm>
          <a:prstGeom prst="rect">
            <a:avLst/>
          </a:prstGeom>
        </p:spPr>
      </p:pic>
      <p:pic>
        <p:nvPicPr>
          <p:cNvPr id="122" name="Graphic 121" descr="Badge 4 with solid fill">
            <a:extLst>
              <a:ext uri="{FF2B5EF4-FFF2-40B4-BE49-F238E27FC236}">
                <a16:creationId xmlns:a16="http://schemas.microsoft.com/office/drawing/2014/main" id="{CC5977BF-A1D3-D1AF-CD77-4EEA8C19E6F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2609742" y="7000978"/>
            <a:ext cx="419204" cy="402680"/>
          </a:xfrm>
          <a:prstGeom prst="rect">
            <a:avLst/>
          </a:prstGeom>
        </p:spPr>
      </p:pic>
      <p:sp>
        <p:nvSpPr>
          <p:cNvPr id="123" name="TextBox 122">
            <a:extLst>
              <a:ext uri="{FF2B5EF4-FFF2-40B4-BE49-F238E27FC236}">
                <a16:creationId xmlns:a16="http://schemas.microsoft.com/office/drawing/2014/main" id="{E342BF18-7F23-302B-03DF-C9DEB36C41BB}"/>
              </a:ext>
            </a:extLst>
          </p:cNvPr>
          <p:cNvSpPr txBox="1"/>
          <p:nvPr/>
        </p:nvSpPr>
        <p:spPr>
          <a:xfrm>
            <a:off x="13003655" y="4865458"/>
            <a:ext cx="3250667" cy="307777"/>
          </a:xfrm>
          <a:prstGeom prst="rect">
            <a:avLst/>
          </a:prstGeom>
          <a:noFill/>
        </p:spPr>
        <p:txBody>
          <a:bodyPr wrap="square">
            <a:spAutoFit/>
          </a:bodyPr>
          <a:lstStyle/>
          <a:p>
            <a:pPr lvl="0" algn="just"/>
            <a:r>
              <a:rPr lang="mn-MN" sz="1400">
                <a:latin typeface="Mogul Helios" pitchFamily="2" charset="0"/>
                <a:cs typeface="Times New Roman" panose="02020603050405020304" pitchFamily="18" charset="0"/>
              </a:rPr>
              <a:t>Зөвшөөрлийн тухай хуульд нийцүүлсэн</a:t>
            </a:r>
            <a:endParaRPr lang="en-US" sz="1400">
              <a:latin typeface="Mogul Helios" pitchFamily="2" charset="0"/>
              <a:cs typeface="Times New Roman" panose="02020603050405020304" pitchFamily="18" charset="0"/>
            </a:endParaRPr>
          </a:p>
        </p:txBody>
      </p:sp>
      <p:sp>
        <p:nvSpPr>
          <p:cNvPr id="124" name="TextBox 123">
            <a:extLst>
              <a:ext uri="{FF2B5EF4-FFF2-40B4-BE49-F238E27FC236}">
                <a16:creationId xmlns:a16="http://schemas.microsoft.com/office/drawing/2014/main" id="{A9EC4D66-18E6-726A-6C57-074CBF9A6AD8}"/>
              </a:ext>
            </a:extLst>
          </p:cNvPr>
          <p:cNvSpPr txBox="1"/>
          <p:nvPr/>
        </p:nvSpPr>
        <p:spPr>
          <a:xfrm>
            <a:off x="13003655" y="5431806"/>
            <a:ext cx="3137261" cy="523220"/>
          </a:xfrm>
          <a:prstGeom prst="rect">
            <a:avLst/>
          </a:prstGeom>
          <a:noFill/>
        </p:spPr>
        <p:txBody>
          <a:bodyPr wrap="square">
            <a:spAutoFit/>
          </a:bodyPr>
          <a:lstStyle/>
          <a:p>
            <a:pPr lvl="0" algn="just"/>
            <a:r>
              <a:rPr lang="mn-MN" sz="1400">
                <a:latin typeface="Mogul Helios" pitchFamily="2" charset="0"/>
                <a:cs typeface="Times New Roman" panose="02020603050405020304" pitchFamily="18" charset="0"/>
              </a:rPr>
              <a:t>Кастодианы үйл ажиллагаа эрхлэхтэй холбоотой зохицуулалтыг тусгасан</a:t>
            </a:r>
            <a:endParaRPr lang="en-US" sz="1400">
              <a:latin typeface="Mogul Helios" pitchFamily="2" charset="0"/>
              <a:cs typeface="Times New Roman" panose="02020603050405020304" pitchFamily="18" charset="0"/>
            </a:endParaRPr>
          </a:p>
        </p:txBody>
      </p:sp>
      <p:sp>
        <p:nvSpPr>
          <p:cNvPr id="125" name="TextBox 124">
            <a:extLst>
              <a:ext uri="{FF2B5EF4-FFF2-40B4-BE49-F238E27FC236}">
                <a16:creationId xmlns:a16="http://schemas.microsoft.com/office/drawing/2014/main" id="{2E6C5AE4-2746-13EC-DBD0-DE1032F2CE4D}"/>
              </a:ext>
            </a:extLst>
          </p:cNvPr>
          <p:cNvSpPr txBox="1"/>
          <p:nvPr/>
        </p:nvSpPr>
        <p:spPr>
          <a:xfrm>
            <a:off x="13020511" y="6090765"/>
            <a:ext cx="3137261" cy="738664"/>
          </a:xfrm>
          <a:prstGeom prst="rect">
            <a:avLst/>
          </a:prstGeom>
          <a:noFill/>
        </p:spPr>
        <p:txBody>
          <a:bodyPr wrap="square">
            <a:spAutoFit/>
          </a:bodyPr>
          <a:lstStyle/>
          <a:p>
            <a:pPr lvl="0" algn="just"/>
            <a:r>
              <a:rPr lang="mn-MN" sz="1400">
                <a:latin typeface="Mogul Helios" pitchFamily="2" charset="0"/>
                <a:cs typeface="Times New Roman" panose="02020603050405020304" pitchFamily="18" charset="0"/>
              </a:rPr>
              <a:t>Санхүүжих чадавхын зэрэглэл тогтоох  үйл ажиллагаа эрхлэхтэй холбоотой зохицуулалтыг тусгасан</a:t>
            </a:r>
            <a:endParaRPr lang="en-US" sz="1400">
              <a:latin typeface="Mogul Helios" pitchFamily="2" charset="0"/>
              <a:cs typeface="Times New Roman" panose="02020603050405020304" pitchFamily="18" charset="0"/>
            </a:endParaRPr>
          </a:p>
        </p:txBody>
      </p:sp>
      <p:sp>
        <p:nvSpPr>
          <p:cNvPr id="126" name="TextBox 125">
            <a:extLst>
              <a:ext uri="{FF2B5EF4-FFF2-40B4-BE49-F238E27FC236}">
                <a16:creationId xmlns:a16="http://schemas.microsoft.com/office/drawing/2014/main" id="{7C5B0130-43FF-06EC-59FE-B1A3F59586B1}"/>
              </a:ext>
            </a:extLst>
          </p:cNvPr>
          <p:cNvSpPr txBox="1"/>
          <p:nvPr/>
        </p:nvSpPr>
        <p:spPr>
          <a:xfrm>
            <a:off x="13028946" y="6943755"/>
            <a:ext cx="3486179" cy="1169551"/>
          </a:xfrm>
          <a:prstGeom prst="rect">
            <a:avLst/>
          </a:prstGeom>
          <a:noFill/>
        </p:spPr>
        <p:txBody>
          <a:bodyPr wrap="square">
            <a:spAutoFit/>
          </a:bodyPr>
          <a:lstStyle/>
          <a:p>
            <a:pPr lvl="0" algn="just"/>
            <a:r>
              <a:rPr lang="mn-MN" sz="1400">
                <a:latin typeface="Mogul Helios" pitchFamily="2" charset="0"/>
                <a:cs typeface="Times New Roman" panose="02020603050405020304" pitchFamily="18" charset="0"/>
              </a:rPr>
              <a:t>Зохицуулалттай этгээдийн үйл ажиллагаа, тавигдах шаардлагад нэмэлт өөрчлөлт оруулсан /СЧЗТБ-ХНХ 200 сая, Эрүүгийн хуульд заасан авлигын, эдийн засгийн болон терроризмыг санхүүжүүлэх гэмт хэрэгт холбогдоогүй байх г.м/</a:t>
            </a:r>
            <a:endParaRPr lang="en-US" sz="1400">
              <a:latin typeface="Mogul Helios" pitchFamily="2" charset="0"/>
              <a:cs typeface="Times New Roman" panose="02020603050405020304" pitchFamily="18" charset="0"/>
            </a:endParaRPr>
          </a:p>
        </p:txBody>
      </p:sp>
      <p:cxnSp>
        <p:nvCxnSpPr>
          <p:cNvPr id="128" name="Straight Connector 127">
            <a:extLst>
              <a:ext uri="{FF2B5EF4-FFF2-40B4-BE49-F238E27FC236}">
                <a16:creationId xmlns:a16="http://schemas.microsoft.com/office/drawing/2014/main" id="{CB4BC3AE-7C7B-95FB-D4A3-08F7A8A53505}"/>
              </a:ext>
            </a:extLst>
          </p:cNvPr>
          <p:cNvCxnSpPr/>
          <p:nvPr/>
        </p:nvCxnSpPr>
        <p:spPr>
          <a:xfrm>
            <a:off x="4327748" y="2375877"/>
            <a:ext cx="41396" cy="5784275"/>
          </a:xfrm>
          <a:prstGeom prst="line">
            <a:avLst/>
          </a:prstGeom>
          <a:ln w="9525">
            <a:prstDash val="lgDashDot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93A1A8B7-1D4A-59AF-2937-49855A784F9C}"/>
              </a:ext>
            </a:extLst>
          </p:cNvPr>
          <p:cNvCxnSpPr/>
          <p:nvPr/>
        </p:nvCxnSpPr>
        <p:spPr>
          <a:xfrm>
            <a:off x="8613309" y="2375877"/>
            <a:ext cx="41396" cy="5784275"/>
          </a:xfrm>
          <a:prstGeom prst="line">
            <a:avLst/>
          </a:prstGeom>
          <a:ln w="9525">
            <a:prstDash val="lgDashDot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10BBB6FE-FE15-089D-662A-DAC0F6BE8E98}"/>
              </a:ext>
            </a:extLst>
          </p:cNvPr>
          <p:cNvCxnSpPr/>
          <p:nvPr/>
        </p:nvCxnSpPr>
        <p:spPr>
          <a:xfrm>
            <a:off x="12431630" y="2408029"/>
            <a:ext cx="41396" cy="5784275"/>
          </a:xfrm>
          <a:prstGeom prst="line">
            <a:avLst/>
          </a:prstGeom>
          <a:ln w="9525">
            <a:prstDash val="lgDashDotDot"/>
          </a:ln>
        </p:spPr>
        <p:style>
          <a:lnRef idx="1">
            <a:schemeClr val="accent1"/>
          </a:lnRef>
          <a:fillRef idx="0">
            <a:schemeClr val="accent1"/>
          </a:fillRef>
          <a:effectRef idx="0">
            <a:schemeClr val="accent1"/>
          </a:effectRef>
          <a:fontRef idx="minor">
            <a:schemeClr val="tx1"/>
          </a:fontRef>
        </p:style>
      </p:cxnSp>
      <p:pic>
        <p:nvPicPr>
          <p:cNvPr id="73" name="Picture 72">
            <a:extLst>
              <a:ext uri="{FF2B5EF4-FFF2-40B4-BE49-F238E27FC236}">
                <a16:creationId xmlns:a16="http://schemas.microsoft.com/office/drawing/2014/main" id="{1C33B094-D1F5-46AB-993B-5B49CEA1FD4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29724" y="106830"/>
            <a:ext cx="2409507" cy="894094"/>
          </a:xfrm>
          <a:prstGeom prst="rect">
            <a:avLst/>
          </a:prstGeom>
        </p:spPr>
      </p:pic>
    </p:spTree>
    <p:extLst>
      <p:ext uri="{BB962C8B-B14F-4D97-AF65-F5344CB8AC3E}">
        <p14:creationId xmlns:p14="http://schemas.microsoft.com/office/powerpoint/2010/main" val="2819377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3" name="Picture 2" descr="2560x1440 Blue Digital Art Squares 1440P Resolution Wallpaper, HD Abstract  4K Wallpapers, Images, Photos and Background - Wallpapers Den">
            <a:extLst>
              <a:ext uri="{FF2B5EF4-FFF2-40B4-BE49-F238E27FC236}">
                <a16:creationId xmlns:a16="http://schemas.microsoft.com/office/drawing/2014/main" id="{CD4A7D38-D290-4143-A004-5DE4D47B6B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b="73446"/>
          <a:stretch/>
        </p:blipFill>
        <p:spPr bwMode="auto">
          <a:xfrm>
            <a:off x="0" y="-32981"/>
            <a:ext cx="16559213" cy="1248872"/>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48">
            <a:extLst>
              <a:ext uri="{FF2B5EF4-FFF2-40B4-BE49-F238E27FC236}">
                <a16:creationId xmlns:a16="http://schemas.microsoft.com/office/drawing/2014/main" id="{ECC7895C-A04B-4C84-BB16-A2F8CFA2CEBC}"/>
              </a:ext>
            </a:extLst>
          </p:cNvPr>
          <p:cNvSpPr/>
          <p:nvPr/>
        </p:nvSpPr>
        <p:spPr>
          <a:xfrm>
            <a:off x="0" y="-56349"/>
            <a:ext cx="16559212" cy="1274743"/>
          </a:xfrm>
          <a:prstGeom prst="rect">
            <a:avLst/>
          </a:prstGeom>
          <a:gradFill>
            <a:gsLst>
              <a:gs pos="82000">
                <a:srgbClr val="002060">
                  <a:alpha val="50000"/>
                </a:srgbClr>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68">
              <a:solidFill>
                <a:schemeClr val="tx1"/>
              </a:solidFill>
              <a:latin typeface="Mogul Helios" pitchFamily="2" charset="0"/>
            </a:endParaRPr>
          </a:p>
        </p:txBody>
      </p:sp>
      <p:grpSp>
        <p:nvGrpSpPr>
          <p:cNvPr id="62" name="Group 61">
            <a:extLst>
              <a:ext uri="{FF2B5EF4-FFF2-40B4-BE49-F238E27FC236}">
                <a16:creationId xmlns:a16="http://schemas.microsoft.com/office/drawing/2014/main" id="{9419E22C-BBF0-43F5-A1CE-ABD108B26549}"/>
              </a:ext>
            </a:extLst>
          </p:cNvPr>
          <p:cNvGrpSpPr/>
          <p:nvPr/>
        </p:nvGrpSpPr>
        <p:grpSpPr>
          <a:xfrm>
            <a:off x="15467878" y="56536"/>
            <a:ext cx="766291" cy="991862"/>
            <a:chOff x="10911257" y="-82064"/>
            <a:chExt cx="1271225" cy="1052275"/>
          </a:xfrm>
        </p:grpSpPr>
        <p:pic>
          <p:nvPicPr>
            <p:cNvPr id="66" name="Picture 65">
              <a:extLst>
                <a:ext uri="{FF2B5EF4-FFF2-40B4-BE49-F238E27FC236}">
                  <a16:creationId xmlns:a16="http://schemas.microsoft.com/office/drawing/2014/main" id="{DD33F788-A904-4306-91F6-1461039728E6}"/>
                </a:ext>
              </a:extLst>
            </p:cNvPr>
            <p:cNvPicPr>
              <a:picLocks noChangeAspect="1"/>
            </p:cNvPicPr>
            <p:nvPr/>
          </p:nvPicPr>
          <p:blipFill rotWithShape="1">
            <a:blip r:embed="rId4">
              <a:biLevel thresh="25000"/>
            </a:blip>
            <a:srcRect t="37472" b="29972"/>
            <a:stretch/>
          </p:blipFill>
          <p:spPr>
            <a:xfrm>
              <a:off x="11261614" y="86233"/>
              <a:ext cx="646232" cy="833612"/>
            </a:xfrm>
            <a:prstGeom prst="rect">
              <a:avLst/>
            </a:prstGeom>
          </p:spPr>
        </p:pic>
        <p:pic>
          <p:nvPicPr>
            <p:cNvPr id="67" name="Picture 66">
              <a:extLst>
                <a:ext uri="{FF2B5EF4-FFF2-40B4-BE49-F238E27FC236}">
                  <a16:creationId xmlns:a16="http://schemas.microsoft.com/office/drawing/2014/main" id="{6709F3B2-0CC8-43D5-9D93-5AC241872ED1}"/>
                </a:ext>
              </a:extLst>
            </p:cNvPr>
            <p:cNvPicPr>
              <a:picLocks noChangeAspect="1"/>
            </p:cNvPicPr>
            <p:nvPr/>
          </p:nvPicPr>
          <p:blipFill rotWithShape="1">
            <a:blip r:embed="rId4">
              <a:biLevel thresh="25000"/>
            </a:blip>
            <a:srcRect t="70123" b="6572"/>
            <a:stretch/>
          </p:blipFill>
          <p:spPr>
            <a:xfrm>
              <a:off x="11536250" y="73384"/>
              <a:ext cx="646232" cy="596757"/>
            </a:xfrm>
            <a:prstGeom prst="rect">
              <a:avLst/>
            </a:prstGeom>
          </p:spPr>
        </p:pic>
        <p:grpSp>
          <p:nvGrpSpPr>
            <p:cNvPr id="68" name="Group 67">
              <a:extLst>
                <a:ext uri="{FF2B5EF4-FFF2-40B4-BE49-F238E27FC236}">
                  <a16:creationId xmlns:a16="http://schemas.microsoft.com/office/drawing/2014/main" id="{9BA5FB15-9D14-468D-A207-9D7484785840}"/>
                </a:ext>
              </a:extLst>
            </p:cNvPr>
            <p:cNvGrpSpPr/>
            <p:nvPr/>
          </p:nvGrpSpPr>
          <p:grpSpPr>
            <a:xfrm>
              <a:off x="10911257" y="-82064"/>
              <a:ext cx="646232" cy="1052275"/>
              <a:chOff x="10798957" y="-82064"/>
              <a:chExt cx="646232" cy="1052275"/>
            </a:xfrm>
          </p:grpSpPr>
          <p:pic>
            <p:nvPicPr>
              <p:cNvPr id="69" name="Picture 68">
                <a:extLst>
                  <a:ext uri="{FF2B5EF4-FFF2-40B4-BE49-F238E27FC236}">
                    <a16:creationId xmlns:a16="http://schemas.microsoft.com/office/drawing/2014/main" id="{AEBB1C90-FFC9-4D18-80AA-18EE55ABA4A8}"/>
                  </a:ext>
                </a:extLst>
              </p:cNvPr>
              <p:cNvPicPr>
                <a:picLocks noChangeAspect="1"/>
              </p:cNvPicPr>
              <p:nvPr/>
            </p:nvPicPr>
            <p:blipFill rotWithShape="1">
              <a:blip r:embed="rId5">
                <a:biLevel thresh="25000"/>
              </a:blip>
              <a:srcRect b="81203"/>
              <a:stretch/>
            </p:blipFill>
            <p:spPr>
              <a:xfrm>
                <a:off x="10798957" y="-82064"/>
                <a:ext cx="646232" cy="539743"/>
              </a:xfrm>
              <a:prstGeom prst="rect">
                <a:avLst/>
              </a:prstGeom>
            </p:spPr>
          </p:pic>
          <p:pic>
            <p:nvPicPr>
              <p:cNvPr id="70" name="Picture 69">
                <a:extLst>
                  <a:ext uri="{FF2B5EF4-FFF2-40B4-BE49-F238E27FC236}">
                    <a16:creationId xmlns:a16="http://schemas.microsoft.com/office/drawing/2014/main" id="{719CEAFF-E854-40FC-9E24-F07CA29FFA93}"/>
                  </a:ext>
                </a:extLst>
              </p:cNvPr>
              <p:cNvPicPr>
                <a:picLocks noChangeAspect="1"/>
              </p:cNvPicPr>
              <p:nvPr/>
            </p:nvPicPr>
            <p:blipFill rotWithShape="1">
              <a:blip r:embed="rId5">
                <a:biLevel thresh="25000"/>
              </a:blip>
              <a:srcRect t="17851" b="74874"/>
              <a:stretch/>
            </p:blipFill>
            <p:spPr>
              <a:xfrm>
                <a:off x="10798957" y="364716"/>
                <a:ext cx="646232" cy="208906"/>
              </a:xfrm>
              <a:prstGeom prst="rect">
                <a:avLst/>
              </a:prstGeom>
            </p:spPr>
          </p:pic>
          <p:pic>
            <p:nvPicPr>
              <p:cNvPr id="71" name="Picture 70">
                <a:extLst>
                  <a:ext uri="{FF2B5EF4-FFF2-40B4-BE49-F238E27FC236}">
                    <a16:creationId xmlns:a16="http://schemas.microsoft.com/office/drawing/2014/main" id="{D4CEEE16-04E3-4A7A-A162-6DAA8EA38F46}"/>
                  </a:ext>
                </a:extLst>
              </p:cNvPr>
              <p:cNvPicPr>
                <a:picLocks noChangeAspect="1"/>
              </p:cNvPicPr>
              <p:nvPr/>
            </p:nvPicPr>
            <p:blipFill rotWithShape="1">
              <a:blip r:embed="rId5">
                <a:biLevel thresh="25000"/>
              </a:blip>
              <a:srcRect t="26993" b="68607"/>
              <a:stretch/>
            </p:blipFill>
            <p:spPr>
              <a:xfrm>
                <a:off x="10798957" y="569041"/>
                <a:ext cx="646232" cy="126398"/>
              </a:xfrm>
              <a:prstGeom prst="rect">
                <a:avLst/>
              </a:prstGeom>
            </p:spPr>
          </p:pic>
          <p:pic>
            <p:nvPicPr>
              <p:cNvPr id="72" name="Picture 71">
                <a:extLst>
                  <a:ext uri="{FF2B5EF4-FFF2-40B4-BE49-F238E27FC236}">
                    <a16:creationId xmlns:a16="http://schemas.microsoft.com/office/drawing/2014/main" id="{27DE7829-0AFD-4764-9275-7B2EAD8CD502}"/>
                  </a:ext>
                </a:extLst>
              </p:cNvPr>
              <p:cNvPicPr>
                <a:picLocks noChangeAspect="1"/>
              </p:cNvPicPr>
              <p:nvPr/>
            </p:nvPicPr>
            <p:blipFill rotWithShape="1">
              <a:blip r:embed="rId5">
                <a:biLevel thresh="25000"/>
              </a:blip>
              <a:srcRect t="31096" b="59067"/>
              <a:stretch/>
            </p:blipFill>
            <p:spPr>
              <a:xfrm>
                <a:off x="10798957" y="687740"/>
                <a:ext cx="646232" cy="282471"/>
              </a:xfrm>
              <a:prstGeom prst="rect">
                <a:avLst/>
              </a:prstGeom>
            </p:spPr>
          </p:pic>
        </p:grpSp>
      </p:grpSp>
      <p:sp>
        <p:nvSpPr>
          <p:cNvPr id="25" name="Rectangle: Rounded Corners 24">
            <a:extLst>
              <a:ext uri="{FF2B5EF4-FFF2-40B4-BE49-F238E27FC236}">
                <a16:creationId xmlns:a16="http://schemas.microsoft.com/office/drawing/2014/main" id="{442259FB-97C5-7727-F35E-7518EF6AEFBD}"/>
              </a:ext>
            </a:extLst>
          </p:cNvPr>
          <p:cNvSpPr/>
          <p:nvPr/>
        </p:nvSpPr>
        <p:spPr>
          <a:xfrm>
            <a:off x="1608441" y="1505324"/>
            <a:ext cx="6215839" cy="783193"/>
          </a:xfrm>
          <a:prstGeom prst="roundRect">
            <a:avLst/>
          </a:prstGeom>
          <a:ln w="9525">
            <a:solidFill>
              <a:schemeClr val="tx1"/>
            </a:solidFill>
            <a:prstDash val="dashDot"/>
          </a:ln>
        </p:spPr>
        <p:txBody>
          <a:bodyPr wrap="square" lIns="91440" tIns="45720" rIns="91440" bIns="45720" anchor="t">
            <a:spAutoFit/>
          </a:bodyPr>
          <a:lstStyle/>
          <a:p>
            <a:pPr algn="ctr"/>
            <a:r>
              <a:rPr lang="mn-MN" sz="2000" b="1">
                <a:latin typeface="Mogul Helios" pitchFamily="2" charset="0"/>
                <a:cs typeface="Times New Roman"/>
              </a:rPr>
              <a:t>Хөрөнгө оруулалтын төрөлжсөн банкны зохицуултын орчинг бий болгох хүрээнд:</a:t>
            </a:r>
            <a:r>
              <a:rPr lang="en-US" sz="2000">
                <a:latin typeface="Mogul Helios" pitchFamily="2" charset="0"/>
                <a:cs typeface="Times New Roman"/>
              </a:rPr>
              <a:t> </a:t>
            </a:r>
            <a:endParaRPr lang="mn-MN" sz="1200">
              <a:latin typeface="Mogul Helios" pitchFamily="2" charset="0"/>
              <a:cs typeface="Times New Roman"/>
            </a:endParaRPr>
          </a:p>
        </p:txBody>
      </p:sp>
      <p:sp>
        <p:nvSpPr>
          <p:cNvPr id="26" name="Rectangle: Rounded Corners 25">
            <a:extLst>
              <a:ext uri="{FF2B5EF4-FFF2-40B4-BE49-F238E27FC236}">
                <a16:creationId xmlns:a16="http://schemas.microsoft.com/office/drawing/2014/main" id="{870B1F27-E918-A60B-9AB6-57A4AF074D95}"/>
              </a:ext>
            </a:extLst>
          </p:cNvPr>
          <p:cNvSpPr/>
          <p:nvPr/>
        </p:nvSpPr>
        <p:spPr>
          <a:xfrm>
            <a:off x="9500410" y="1458826"/>
            <a:ext cx="6357015" cy="783193"/>
          </a:xfrm>
          <a:prstGeom prst="roundRect">
            <a:avLst/>
          </a:prstGeom>
          <a:ln w="9525">
            <a:solidFill>
              <a:schemeClr val="tx1"/>
            </a:solidFill>
            <a:prstDash val="dashDot"/>
          </a:ln>
        </p:spPr>
        <p:txBody>
          <a:bodyPr wrap="square" lIns="91440" tIns="45720" rIns="91440" bIns="45720" anchor="t">
            <a:spAutoFit/>
          </a:bodyPr>
          <a:lstStyle/>
          <a:p>
            <a:pPr algn="ctr"/>
            <a:r>
              <a:rPr lang="mn-MN" sz="2000" b="1">
                <a:latin typeface="Mogul Helios" pitchFamily="2" charset="0"/>
                <a:cs typeface="Times New Roman"/>
              </a:rPr>
              <a:t>Бизнесийн үнэлгээ хийх журам болон аргачлалыг боловсронгуй болгох ажлын хүрээнд:</a:t>
            </a:r>
            <a:r>
              <a:rPr lang="en-US" sz="2000" b="1">
                <a:latin typeface="Mogul Helios" pitchFamily="2" charset="0"/>
                <a:cs typeface="Times New Roman"/>
              </a:rPr>
              <a:t> </a:t>
            </a:r>
            <a:endParaRPr lang="mn-MN" sz="2000" b="1">
              <a:latin typeface="Mogul Helios" pitchFamily="2" charset="0"/>
              <a:cs typeface="Times New Roman"/>
            </a:endParaRPr>
          </a:p>
        </p:txBody>
      </p:sp>
      <p:pic>
        <p:nvPicPr>
          <p:cNvPr id="31" name="Graphic 30" descr="Settings with solid fill">
            <a:extLst>
              <a:ext uri="{FF2B5EF4-FFF2-40B4-BE49-F238E27FC236}">
                <a16:creationId xmlns:a16="http://schemas.microsoft.com/office/drawing/2014/main" id="{DDDCF5EA-D3E4-082A-9942-B684747D390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68980" y="5452768"/>
            <a:ext cx="633844" cy="633844"/>
          </a:xfrm>
          <a:prstGeom prst="rect">
            <a:avLst/>
          </a:prstGeom>
        </p:spPr>
      </p:pic>
      <p:sp>
        <p:nvSpPr>
          <p:cNvPr id="6" name="TextBox 5">
            <a:extLst>
              <a:ext uri="{FF2B5EF4-FFF2-40B4-BE49-F238E27FC236}">
                <a16:creationId xmlns:a16="http://schemas.microsoft.com/office/drawing/2014/main" id="{75160BE1-19DE-34BE-7023-C4FCCEC9AAB1}"/>
              </a:ext>
            </a:extLst>
          </p:cNvPr>
          <p:cNvSpPr txBox="1"/>
          <p:nvPr/>
        </p:nvSpPr>
        <p:spPr>
          <a:xfrm>
            <a:off x="669322" y="2522772"/>
            <a:ext cx="715495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mn-MN">
                <a:latin typeface="Mogul Helios" pitchFamily="2" charset="0"/>
              </a:rPr>
              <a:t>Монголбанкны ерөнхийлөгч, Санхүүгийн зохицуулах хорооны даргын 2023.08.29-ний өдрийн А-164/386, А-165/385 дугаар хамтарсан тушаалаар хуульд заасан холбогдох 3 журам болон шаардлагыг баталсан. </a:t>
            </a:r>
            <a:endParaRPr lang="en-US">
              <a:latin typeface="Mogul Helios" pitchFamily="2" charset="0"/>
              <a:cs typeface="Segoe UI"/>
            </a:endParaRPr>
          </a:p>
        </p:txBody>
      </p:sp>
      <p:sp>
        <p:nvSpPr>
          <p:cNvPr id="9" name="TextBox 8">
            <a:extLst>
              <a:ext uri="{FF2B5EF4-FFF2-40B4-BE49-F238E27FC236}">
                <a16:creationId xmlns:a16="http://schemas.microsoft.com/office/drawing/2014/main" id="{D187B2DE-7B01-7D4F-B7D0-C457C8085F83}"/>
              </a:ext>
            </a:extLst>
          </p:cNvPr>
          <p:cNvSpPr txBox="1"/>
          <p:nvPr/>
        </p:nvSpPr>
        <p:spPr>
          <a:xfrm>
            <a:off x="8689664" y="2482451"/>
            <a:ext cx="715495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mn-MN">
                <a:latin typeface="Mogul Helios" pitchFamily="2" charset="0"/>
              </a:rPr>
              <a:t>Сангийн сайд, Хорооны даргын 2023.07.06-ны өдрийн А/141/348 дугаар хамтарсан тушаалаар “Бизнесийн үнэлгээ хийх журам” болон “Бизнесийн үнэлгээ хийх аргачлал”-ыг шинэчлэн баталсан.</a:t>
            </a:r>
            <a:r>
              <a:rPr lang="en-US">
                <a:latin typeface="Mogul Helios" pitchFamily="2" charset="0"/>
                <a:cs typeface="Times New Roman"/>
              </a:rPr>
              <a:t> </a:t>
            </a:r>
            <a:endParaRPr lang="en-US">
              <a:latin typeface="Mogul Helios" pitchFamily="2" charset="0"/>
              <a:cs typeface="Segoe UI"/>
            </a:endParaRPr>
          </a:p>
        </p:txBody>
      </p:sp>
      <p:pic>
        <p:nvPicPr>
          <p:cNvPr id="14" name="Graphic 13" descr="Court with solid fill">
            <a:extLst>
              <a:ext uri="{FF2B5EF4-FFF2-40B4-BE49-F238E27FC236}">
                <a16:creationId xmlns:a16="http://schemas.microsoft.com/office/drawing/2014/main" id="{316E7D27-48FB-94C5-2284-9CE8810C108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8475" y="1409895"/>
            <a:ext cx="913377" cy="914400"/>
          </a:xfrm>
          <a:prstGeom prst="rect">
            <a:avLst/>
          </a:prstGeom>
        </p:spPr>
      </p:pic>
      <p:sp>
        <p:nvSpPr>
          <p:cNvPr id="8" name="TextBox 7">
            <a:extLst>
              <a:ext uri="{FF2B5EF4-FFF2-40B4-BE49-F238E27FC236}">
                <a16:creationId xmlns:a16="http://schemas.microsoft.com/office/drawing/2014/main" id="{FE98F808-9678-E05C-2C89-89F8AC117126}"/>
              </a:ext>
            </a:extLst>
          </p:cNvPr>
          <p:cNvSpPr txBox="1"/>
          <p:nvPr/>
        </p:nvSpPr>
        <p:spPr>
          <a:xfrm>
            <a:off x="249136" y="3921578"/>
            <a:ext cx="7465077"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algn="just">
              <a:defRPr sz="2000">
                <a:solidFill>
                  <a:srgbClr val="002060"/>
                </a:solidFill>
                <a:latin typeface="Times New Roman"/>
              </a:defRPr>
            </a:lvl1pPr>
          </a:lstStyle>
          <a:p>
            <a:pPr lvl="1" algn="just"/>
            <a:r>
              <a:rPr lang="mn-MN" dirty="0">
                <a:latin typeface="Mogul Helios" pitchFamily="2" charset="0"/>
                <a:cs typeface="Times New Roman" panose="02020603050405020304" pitchFamily="18" charset="0"/>
              </a:rPr>
              <a:t>Хөрөнгө оруулалтын төрөлжсөн банкны тухай хуульд заасан:</a:t>
            </a:r>
          </a:p>
          <a:p>
            <a:pPr lvl="1" algn="just"/>
            <a:endParaRPr lang="mn-MN" dirty="0">
              <a:latin typeface="Mogul Helios" pitchFamily="2" charset="0"/>
              <a:cs typeface="Times New Roman" panose="02020603050405020304" pitchFamily="18" charset="0"/>
            </a:endParaRPr>
          </a:p>
          <a:p>
            <a:pPr marL="800100" lvl="1" indent="-342900" algn="just">
              <a:buFont typeface="Wingdings" panose="05000000000000000000" pitchFamily="2" charset="2"/>
              <a:buChar char="Ø"/>
            </a:pPr>
            <a:r>
              <a:rPr lang="mn-MN" dirty="0">
                <a:latin typeface="Mogul Helios" pitchFamily="2" charset="0"/>
                <a:cs typeface="Times New Roman" panose="02020603050405020304" pitchFamily="18" charset="0"/>
              </a:rPr>
              <a:t>“Хөрөнгө оруулалтын төрөлжсөн банкны худалдах, худалдан авах үнэт цаас, санхүүгийн хэрэгслийн төрөл, хэмжээг тогтоох, хэлцэл хийхэд баримтлах журам”</a:t>
            </a:r>
            <a:r>
              <a:rPr lang="en-US" dirty="0">
                <a:latin typeface="Mogul Helios" pitchFamily="2" charset="0"/>
                <a:cs typeface="Times New Roman" panose="02020603050405020304" pitchFamily="18" charset="0"/>
              </a:rPr>
              <a:t>;</a:t>
            </a:r>
            <a:endParaRPr lang="mn-MN" dirty="0">
              <a:latin typeface="Mogul Helios" pitchFamily="2" charset="0"/>
              <a:cs typeface="Times New Roman" panose="02020603050405020304" pitchFamily="18" charset="0"/>
            </a:endParaRPr>
          </a:p>
          <a:p>
            <a:pPr marL="800100" lvl="1" indent="-342900" algn="just">
              <a:buFont typeface="Wingdings" panose="05000000000000000000" pitchFamily="2" charset="2"/>
              <a:buChar char="Ø"/>
            </a:pPr>
            <a:r>
              <a:rPr lang="mn-MN" dirty="0">
                <a:latin typeface="Mogul Helios" pitchFamily="2" charset="0"/>
                <a:cs typeface="Times New Roman" panose="02020603050405020304" pitchFamily="18" charset="0"/>
              </a:rPr>
              <a:t>“Хөрөнгө оруулалтын төрөлжсөн банкны үйл ажиллагааны зохистой харьцааны шалгуур үзүүлэлт болон хязгаарлалтыг тогтоох, түүнд хяналт тавих журам”</a:t>
            </a:r>
            <a:r>
              <a:rPr lang="en-US" dirty="0">
                <a:latin typeface="Mogul Helios" pitchFamily="2" charset="0"/>
                <a:cs typeface="Times New Roman" panose="02020603050405020304" pitchFamily="18" charset="0"/>
              </a:rPr>
              <a:t>;</a:t>
            </a:r>
          </a:p>
          <a:p>
            <a:pPr marL="800100" lvl="1" indent="-342900" algn="just">
              <a:buFont typeface="Wingdings" panose="05000000000000000000" pitchFamily="2" charset="2"/>
              <a:buChar char="Ø"/>
            </a:pPr>
            <a:r>
              <a:rPr lang="mn-MN" dirty="0">
                <a:latin typeface="Mogul Helios" pitchFamily="2" charset="0"/>
                <a:cs typeface="Times New Roman" panose="02020603050405020304" pitchFamily="18" charset="0"/>
              </a:rPr>
              <a:t>“Хөрөнгө оруулалтын төрөлжсөн банкны үйл ажиллагаанд хяналт шалгалт хийх журам</a:t>
            </a:r>
            <a:r>
              <a:rPr lang="en-US" dirty="0">
                <a:latin typeface="Mogul Helios" pitchFamily="2" charset="0"/>
                <a:cs typeface="Times New Roman" panose="02020603050405020304" pitchFamily="18" charset="0"/>
              </a:rPr>
              <a:t>”;</a:t>
            </a:r>
          </a:p>
          <a:p>
            <a:pPr marL="800100" lvl="1" indent="-342900" algn="just">
              <a:buFont typeface="Wingdings" panose="05000000000000000000" pitchFamily="2" charset="2"/>
              <a:buChar char="Ø"/>
            </a:pPr>
            <a:r>
              <a:rPr lang="mn-MN" dirty="0">
                <a:latin typeface="Mogul Helios" pitchFamily="2" charset="0"/>
                <a:cs typeface="Times New Roman" panose="02020603050405020304" pitchFamily="18" charset="0"/>
              </a:rPr>
              <a:t>“Хөрөнгө оруулалтын төрөлжсөн банкнаас олгох зээлд баримтлах шаардлага”</a:t>
            </a:r>
            <a:r>
              <a:rPr lang="en-US" dirty="0">
                <a:latin typeface="Mogul Helios" pitchFamily="2" charset="0"/>
                <a:cs typeface="Times New Roman" panose="02020603050405020304" pitchFamily="18" charset="0"/>
              </a:rPr>
              <a:t>.</a:t>
            </a:r>
            <a:endParaRPr lang="mn-MN" dirty="0">
              <a:latin typeface="Mogul Helios" pitchFamily="2" charset="0"/>
              <a:cs typeface="Times New Roman" panose="02020603050405020304" pitchFamily="18" charset="0"/>
            </a:endParaRPr>
          </a:p>
          <a:p>
            <a:pPr marL="800100" lvl="1" indent="-342900" algn="just">
              <a:buFont typeface="Wingdings" panose="05000000000000000000" pitchFamily="2" charset="2"/>
              <a:buChar char="Ø"/>
            </a:pPr>
            <a:endParaRPr lang="en-US" dirty="0">
              <a:latin typeface="Mogul Helios" pitchFamily="2" charset="0"/>
              <a:cs typeface="Times New Roman" panose="02020603050405020304" pitchFamily="18" charset="0"/>
            </a:endParaRPr>
          </a:p>
        </p:txBody>
      </p:sp>
      <p:sp>
        <p:nvSpPr>
          <p:cNvPr id="11" name="TextBox 10">
            <a:extLst>
              <a:ext uri="{FF2B5EF4-FFF2-40B4-BE49-F238E27FC236}">
                <a16:creationId xmlns:a16="http://schemas.microsoft.com/office/drawing/2014/main" id="{295A0BD7-FD41-5ED3-DF64-5639D6514B59}"/>
              </a:ext>
            </a:extLst>
          </p:cNvPr>
          <p:cNvSpPr txBox="1"/>
          <p:nvPr/>
        </p:nvSpPr>
        <p:spPr>
          <a:xfrm>
            <a:off x="8689664" y="3835756"/>
            <a:ext cx="7243622"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algn="just">
              <a:defRPr sz="2000">
                <a:solidFill>
                  <a:srgbClr val="002060"/>
                </a:solidFill>
                <a:latin typeface="Times New Roman"/>
              </a:defRPr>
            </a:lvl1pPr>
            <a:lvl2pPr lvl="1" algn="just">
              <a:defRPr sz="2000">
                <a:solidFill>
                  <a:schemeClr val="accent1">
                    <a:lumMod val="50000"/>
                  </a:schemeClr>
                </a:solidFill>
                <a:latin typeface="Times New Roman" panose="02020603050405020304" pitchFamily="18" charset="0"/>
                <a:cs typeface="Times New Roman" panose="02020603050405020304" pitchFamily="18" charset="0"/>
              </a:defRPr>
            </a:lvl2pPr>
          </a:lstStyle>
          <a:p>
            <a:r>
              <a:rPr lang="mn-MN" sz="1800" dirty="0">
                <a:solidFill>
                  <a:schemeClr val="tx1"/>
                </a:solidFill>
                <a:latin typeface="Mogul Helios" pitchFamily="2" charset="0"/>
              </a:rPr>
              <a:t>Үүнд дараах өөрчлөлтийг оруулсан: </a:t>
            </a:r>
            <a:r>
              <a:rPr lang="en-US" sz="1800" dirty="0">
                <a:solidFill>
                  <a:schemeClr val="tx1"/>
                </a:solidFill>
                <a:latin typeface="Mogul Helios" pitchFamily="2" charset="0"/>
              </a:rPr>
              <a:t> </a:t>
            </a:r>
            <a:endParaRPr lang="mn-MN" sz="1800" dirty="0">
              <a:solidFill>
                <a:schemeClr val="tx1"/>
              </a:solidFill>
              <a:latin typeface="Mogul Helios" pitchFamily="2" charset="0"/>
            </a:endParaRPr>
          </a:p>
          <a:p>
            <a:endParaRPr lang="en-US" sz="1800" dirty="0">
              <a:solidFill>
                <a:schemeClr val="tx1"/>
              </a:solidFill>
              <a:latin typeface="Mogul Helios" pitchFamily="2" charset="0"/>
            </a:endParaRPr>
          </a:p>
          <a:p>
            <a:pPr marL="342900" indent="-342900">
              <a:buFont typeface="Wingdings" panose="05000000000000000000" pitchFamily="2" charset="2"/>
              <a:buChar char="Ø"/>
            </a:pPr>
            <a:r>
              <a:rPr lang="mn-MN" sz="1800" dirty="0">
                <a:solidFill>
                  <a:schemeClr val="tx1"/>
                </a:solidFill>
                <a:latin typeface="Mogul Helios" pitchFamily="2" charset="0"/>
              </a:rPr>
              <a:t>Үнэлгээний “гэрээт ажлын захидал”-ыг хэрэглэх талаар</a:t>
            </a:r>
            <a:r>
              <a:rPr lang="en-US" sz="1800" dirty="0">
                <a:solidFill>
                  <a:schemeClr val="tx1"/>
                </a:solidFill>
                <a:latin typeface="Mogul Helios" pitchFamily="2" charset="0"/>
              </a:rPr>
              <a:t>;</a:t>
            </a:r>
          </a:p>
          <a:p>
            <a:pPr marL="342900" indent="-342900">
              <a:buFont typeface="Wingdings" panose="05000000000000000000" pitchFamily="2" charset="2"/>
              <a:buChar char="Ø"/>
            </a:pPr>
            <a:r>
              <a:rPr lang="mn-MN" sz="1800" dirty="0">
                <a:solidFill>
                  <a:schemeClr val="tx1"/>
                </a:solidFill>
                <a:latin typeface="Mogul Helios" pitchFamily="2" charset="0"/>
              </a:rPr>
              <a:t>Бизнесийн үнэлгээ хийх дараалал, үнэлгээний явцад ашиглах орц мэдээллийг дэлгэрэнгүй жагсаалтаар тодорхойлж, хэрхэн судалж шинжилгээ хийх талаар</a:t>
            </a:r>
            <a:r>
              <a:rPr lang="en-US" sz="1800" dirty="0">
                <a:solidFill>
                  <a:schemeClr val="tx1"/>
                </a:solidFill>
                <a:latin typeface="Mogul Helios" pitchFamily="2" charset="0"/>
              </a:rPr>
              <a:t>;</a:t>
            </a:r>
          </a:p>
          <a:p>
            <a:pPr marL="342900" indent="-342900">
              <a:buFont typeface="Wingdings" panose="05000000000000000000" pitchFamily="2" charset="2"/>
              <a:buChar char="Ø"/>
            </a:pPr>
            <a:r>
              <a:rPr lang="mn-MN" sz="1800" dirty="0">
                <a:solidFill>
                  <a:schemeClr val="tx1"/>
                </a:solidFill>
                <a:latin typeface="Mogul Helios" pitchFamily="2" charset="0"/>
              </a:rPr>
              <a:t>Үнэлгээний олон улсын стандартын дагуу үнэлгээ хийхдээ үнэлгээний зорилго, түүнд нийцсэн үнэ цэнийн суурийг тодорхойлон үнэлгээний хандлага, арга, тооцоолол хийх аргыг сонгож, орц мэдээллийг хэрхэн ашиглах талаар</a:t>
            </a:r>
            <a:r>
              <a:rPr lang="en-US" sz="1800" dirty="0">
                <a:solidFill>
                  <a:schemeClr val="tx1"/>
                </a:solidFill>
                <a:latin typeface="Mogul Helios" pitchFamily="2" charset="0"/>
              </a:rPr>
              <a:t>;</a:t>
            </a:r>
          </a:p>
          <a:p>
            <a:pPr marL="342900" indent="-342900">
              <a:buFont typeface="Wingdings" panose="05000000000000000000" pitchFamily="2" charset="2"/>
              <a:buChar char="Ø"/>
            </a:pPr>
            <a:r>
              <a:rPr lang="mn-MN" sz="1800" dirty="0">
                <a:solidFill>
                  <a:schemeClr val="tx1"/>
                </a:solidFill>
                <a:latin typeface="Mogul Helios" pitchFamily="2" charset="0"/>
              </a:rPr>
              <a:t>Байгууллагын үнэ цэнэ, өмчийн үнэ цэнийн ялгаатай байдал, тэдгээрт ашиглах цэвэр мөнгөн гүйлгээ, хэрэглэх хорогдуулах хувь, бизнесийн илүүдэл хөрөнгө зэргийг тодорхойлох нөхцөл, арга зүйг тус тус нарийвчлан тусгасан. </a:t>
            </a:r>
            <a:r>
              <a:rPr lang="en-US" sz="1800" dirty="0">
                <a:solidFill>
                  <a:schemeClr val="tx1"/>
                </a:solidFill>
                <a:latin typeface="Mogul Helios" pitchFamily="2" charset="0"/>
              </a:rPr>
              <a:t> </a:t>
            </a:r>
          </a:p>
        </p:txBody>
      </p:sp>
      <p:cxnSp>
        <p:nvCxnSpPr>
          <p:cNvPr id="22" name="Straight Connector 21">
            <a:extLst>
              <a:ext uri="{FF2B5EF4-FFF2-40B4-BE49-F238E27FC236}">
                <a16:creationId xmlns:a16="http://schemas.microsoft.com/office/drawing/2014/main" id="{784A47DE-B016-30B1-A89C-6C0CD47FE41A}"/>
              </a:ext>
            </a:extLst>
          </p:cNvPr>
          <p:cNvCxnSpPr>
            <a:cxnSpLocks/>
          </p:cNvCxnSpPr>
          <p:nvPr/>
        </p:nvCxnSpPr>
        <p:spPr>
          <a:xfrm>
            <a:off x="8267360" y="1304388"/>
            <a:ext cx="133404" cy="7230868"/>
          </a:xfrm>
          <a:prstGeom prst="line">
            <a:avLst/>
          </a:prstGeom>
          <a:ln>
            <a:solidFill>
              <a:schemeClr val="accent1">
                <a:lumMod val="50000"/>
              </a:schemeClr>
            </a:solidFill>
            <a:prstDash val="lgDashDotDot"/>
          </a:ln>
        </p:spPr>
        <p:style>
          <a:lnRef idx="1">
            <a:schemeClr val="accent1"/>
          </a:lnRef>
          <a:fillRef idx="0">
            <a:schemeClr val="accent1"/>
          </a:fillRef>
          <a:effectRef idx="0">
            <a:schemeClr val="accent1"/>
          </a:effectRef>
          <a:fontRef idx="minor">
            <a:schemeClr val="tx1"/>
          </a:fontRef>
        </p:style>
      </p:cxnSp>
      <p:pic>
        <p:nvPicPr>
          <p:cNvPr id="29" name="Graphic 28" descr="Calculator with solid fill">
            <a:extLst>
              <a:ext uri="{FF2B5EF4-FFF2-40B4-BE49-F238E27FC236}">
                <a16:creationId xmlns:a16="http://schemas.microsoft.com/office/drawing/2014/main" id="{10E4250E-ACF2-2C91-B5B0-F346081E34F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586010" y="1384625"/>
            <a:ext cx="914400" cy="914400"/>
          </a:xfrm>
          <a:prstGeom prst="rect">
            <a:avLst/>
          </a:prstGeom>
        </p:spPr>
      </p:pic>
      <p:sp>
        <p:nvSpPr>
          <p:cNvPr id="27" name="TextBox 26">
            <a:extLst>
              <a:ext uri="{FF2B5EF4-FFF2-40B4-BE49-F238E27FC236}">
                <a16:creationId xmlns:a16="http://schemas.microsoft.com/office/drawing/2014/main" id="{1A4B7BF5-55C2-4495-A466-8836B8A8CA16}"/>
              </a:ext>
            </a:extLst>
          </p:cNvPr>
          <p:cNvSpPr txBox="1"/>
          <p:nvPr/>
        </p:nvSpPr>
        <p:spPr>
          <a:xfrm>
            <a:off x="2364828" y="52555"/>
            <a:ext cx="13141741" cy="1077218"/>
          </a:xfrm>
          <a:prstGeom prst="rect">
            <a:avLst/>
          </a:prstGeom>
          <a:noFill/>
        </p:spPr>
        <p:txBody>
          <a:bodyPr wrap="square" lIns="91440" tIns="45720" rIns="91440" bIns="45720" anchor="t">
            <a:spAutoFit/>
          </a:bodyPr>
          <a:lstStyle/>
          <a:p>
            <a:pPr algn="ctr"/>
            <a:r>
              <a:rPr lang="mn-MN" sz="3200" b="1" dirty="0">
                <a:solidFill>
                  <a:schemeClr val="bg1"/>
                </a:solidFill>
                <a:latin typeface="Mogul Helios" pitchFamily="2" charset="0"/>
                <a:cs typeface="Times New Roman"/>
              </a:rPr>
              <a:t>БОДЛОГО ЗОХИЦУУЛАЛТЫН ОРЧНЫ ХҮРЭЭНД </a:t>
            </a:r>
          </a:p>
          <a:p>
            <a:pPr algn="ctr"/>
            <a:r>
              <a:rPr lang="mn-MN" sz="3200" b="1" dirty="0">
                <a:solidFill>
                  <a:schemeClr val="bg1"/>
                </a:solidFill>
                <a:latin typeface="Mogul Helios" pitchFamily="2" charset="0"/>
                <a:cs typeface="Times New Roman"/>
              </a:rPr>
              <a:t>ХИЙГДСЭН АРГА ХЭМЖЭЭ</a:t>
            </a:r>
          </a:p>
        </p:txBody>
      </p:sp>
      <p:pic>
        <p:nvPicPr>
          <p:cNvPr id="28" name="Picture 27">
            <a:extLst>
              <a:ext uri="{FF2B5EF4-FFF2-40B4-BE49-F238E27FC236}">
                <a16:creationId xmlns:a16="http://schemas.microsoft.com/office/drawing/2014/main" id="{2EE302B1-3C67-44F7-807C-2EC3C043DE5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9724" y="106830"/>
            <a:ext cx="2409507" cy="894094"/>
          </a:xfrm>
          <a:prstGeom prst="rect">
            <a:avLst/>
          </a:prstGeom>
        </p:spPr>
      </p:pic>
    </p:spTree>
    <p:extLst>
      <p:ext uri="{BB962C8B-B14F-4D97-AF65-F5344CB8AC3E}">
        <p14:creationId xmlns:p14="http://schemas.microsoft.com/office/powerpoint/2010/main" val="1462800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3" name="Picture 2" descr="2560x1440 Blue Digital Art Squares 1440P Resolution Wallpaper, HD Abstract  4K Wallpapers, Images, Photos and Background - Wallpapers Den">
            <a:extLst>
              <a:ext uri="{FF2B5EF4-FFF2-40B4-BE49-F238E27FC236}">
                <a16:creationId xmlns:a16="http://schemas.microsoft.com/office/drawing/2014/main" id="{CD4A7D38-D290-4143-A004-5DE4D47B6B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b="73446"/>
          <a:stretch/>
        </p:blipFill>
        <p:spPr bwMode="auto">
          <a:xfrm>
            <a:off x="0" y="-32981"/>
            <a:ext cx="16559213" cy="1248872"/>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48">
            <a:extLst>
              <a:ext uri="{FF2B5EF4-FFF2-40B4-BE49-F238E27FC236}">
                <a16:creationId xmlns:a16="http://schemas.microsoft.com/office/drawing/2014/main" id="{ECC7895C-A04B-4C84-BB16-A2F8CFA2CEBC}"/>
              </a:ext>
            </a:extLst>
          </p:cNvPr>
          <p:cNvSpPr/>
          <p:nvPr/>
        </p:nvSpPr>
        <p:spPr>
          <a:xfrm>
            <a:off x="0" y="-56349"/>
            <a:ext cx="16559212" cy="1274743"/>
          </a:xfrm>
          <a:prstGeom prst="rect">
            <a:avLst/>
          </a:prstGeom>
          <a:gradFill>
            <a:gsLst>
              <a:gs pos="82000">
                <a:srgbClr val="002060">
                  <a:alpha val="50000"/>
                </a:srgbClr>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68">
              <a:solidFill>
                <a:schemeClr val="tx1"/>
              </a:solidFill>
              <a:latin typeface="Mogul Helios" pitchFamily="2" charset="0"/>
            </a:endParaRPr>
          </a:p>
        </p:txBody>
      </p:sp>
      <p:grpSp>
        <p:nvGrpSpPr>
          <p:cNvPr id="62" name="Group 61">
            <a:extLst>
              <a:ext uri="{FF2B5EF4-FFF2-40B4-BE49-F238E27FC236}">
                <a16:creationId xmlns:a16="http://schemas.microsoft.com/office/drawing/2014/main" id="{9419E22C-BBF0-43F5-A1CE-ABD108B26549}"/>
              </a:ext>
            </a:extLst>
          </p:cNvPr>
          <p:cNvGrpSpPr/>
          <p:nvPr/>
        </p:nvGrpSpPr>
        <p:grpSpPr>
          <a:xfrm>
            <a:off x="15467878" y="56536"/>
            <a:ext cx="766291" cy="991862"/>
            <a:chOff x="10911257" y="-82064"/>
            <a:chExt cx="1271225" cy="1052275"/>
          </a:xfrm>
        </p:grpSpPr>
        <p:pic>
          <p:nvPicPr>
            <p:cNvPr id="66" name="Picture 65">
              <a:extLst>
                <a:ext uri="{FF2B5EF4-FFF2-40B4-BE49-F238E27FC236}">
                  <a16:creationId xmlns:a16="http://schemas.microsoft.com/office/drawing/2014/main" id="{DD33F788-A904-4306-91F6-1461039728E6}"/>
                </a:ext>
              </a:extLst>
            </p:cNvPr>
            <p:cNvPicPr>
              <a:picLocks noChangeAspect="1"/>
            </p:cNvPicPr>
            <p:nvPr/>
          </p:nvPicPr>
          <p:blipFill rotWithShape="1">
            <a:blip r:embed="rId4">
              <a:biLevel thresh="25000"/>
            </a:blip>
            <a:srcRect t="37472" b="29972"/>
            <a:stretch/>
          </p:blipFill>
          <p:spPr>
            <a:xfrm>
              <a:off x="11261614" y="86233"/>
              <a:ext cx="646232" cy="833612"/>
            </a:xfrm>
            <a:prstGeom prst="rect">
              <a:avLst/>
            </a:prstGeom>
          </p:spPr>
        </p:pic>
        <p:pic>
          <p:nvPicPr>
            <p:cNvPr id="67" name="Picture 66">
              <a:extLst>
                <a:ext uri="{FF2B5EF4-FFF2-40B4-BE49-F238E27FC236}">
                  <a16:creationId xmlns:a16="http://schemas.microsoft.com/office/drawing/2014/main" id="{6709F3B2-0CC8-43D5-9D93-5AC241872ED1}"/>
                </a:ext>
              </a:extLst>
            </p:cNvPr>
            <p:cNvPicPr>
              <a:picLocks noChangeAspect="1"/>
            </p:cNvPicPr>
            <p:nvPr/>
          </p:nvPicPr>
          <p:blipFill rotWithShape="1">
            <a:blip r:embed="rId4">
              <a:biLevel thresh="25000"/>
            </a:blip>
            <a:srcRect t="70123" b="6572"/>
            <a:stretch/>
          </p:blipFill>
          <p:spPr>
            <a:xfrm>
              <a:off x="11536250" y="73384"/>
              <a:ext cx="646232" cy="596757"/>
            </a:xfrm>
            <a:prstGeom prst="rect">
              <a:avLst/>
            </a:prstGeom>
          </p:spPr>
        </p:pic>
        <p:grpSp>
          <p:nvGrpSpPr>
            <p:cNvPr id="68" name="Group 67">
              <a:extLst>
                <a:ext uri="{FF2B5EF4-FFF2-40B4-BE49-F238E27FC236}">
                  <a16:creationId xmlns:a16="http://schemas.microsoft.com/office/drawing/2014/main" id="{9BA5FB15-9D14-468D-A207-9D7484785840}"/>
                </a:ext>
              </a:extLst>
            </p:cNvPr>
            <p:cNvGrpSpPr/>
            <p:nvPr/>
          </p:nvGrpSpPr>
          <p:grpSpPr>
            <a:xfrm>
              <a:off x="10911257" y="-82064"/>
              <a:ext cx="646232" cy="1052275"/>
              <a:chOff x="10798957" y="-82064"/>
              <a:chExt cx="646232" cy="1052275"/>
            </a:xfrm>
          </p:grpSpPr>
          <p:pic>
            <p:nvPicPr>
              <p:cNvPr id="69" name="Picture 68">
                <a:extLst>
                  <a:ext uri="{FF2B5EF4-FFF2-40B4-BE49-F238E27FC236}">
                    <a16:creationId xmlns:a16="http://schemas.microsoft.com/office/drawing/2014/main" id="{AEBB1C90-FFC9-4D18-80AA-18EE55ABA4A8}"/>
                  </a:ext>
                </a:extLst>
              </p:cNvPr>
              <p:cNvPicPr>
                <a:picLocks noChangeAspect="1"/>
              </p:cNvPicPr>
              <p:nvPr/>
            </p:nvPicPr>
            <p:blipFill rotWithShape="1">
              <a:blip r:embed="rId5">
                <a:biLevel thresh="25000"/>
              </a:blip>
              <a:srcRect b="81203"/>
              <a:stretch/>
            </p:blipFill>
            <p:spPr>
              <a:xfrm>
                <a:off x="10798957" y="-82064"/>
                <a:ext cx="646232" cy="539743"/>
              </a:xfrm>
              <a:prstGeom prst="rect">
                <a:avLst/>
              </a:prstGeom>
            </p:spPr>
          </p:pic>
          <p:pic>
            <p:nvPicPr>
              <p:cNvPr id="70" name="Picture 69">
                <a:extLst>
                  <a:ext uri="{FF2B5EF4-FFF2-40B4-BE49-F238E27FC236}">
                    <a16:creationId xmlns:a16="http://schemas.microsoft.com/office/drawing/2014/main" id="{719CEAFF-E854-40FC-9E24-F07CA29FFA93}"/>
                  </a:ext>
                </a:extLst>
              </p:cNvPr>
              <p:cNvPicPr>
                <a:picLocks noChangeAspect="1"/>
              </p:cNvPicPr>
              <p:nvPr/>
            </p:nvPicPr>
            <p:blipFill rotWithShape="1">
              <a:blip r:embed="rId5">
                <a:biLevel thresh="25000"/>
              </a:blip>
              <a:srcRect t="17851" b="74874"/>
              <a:stretch/>
            </p:blipFill>
            <p:spPr>
              <a:xfrm>
                <a:off x="10798957" y="364716"/>
                <a:ext cx="646232" cy="208906"/>
              </a:xfrm>
              <a:prstGeom prst="rect">
                <a:avLst/>
              </a:prstGeom>
            </p:spPr>
          </p:pic>
          <p:pic>
            <p:nvPicPr>
              <p:cNvPr id="71" name="Picture 70">
                <a:extLst>
                  <a:ext uri="{FF2B5EF4-FFF2-40B4-BE49-F238E27FC236}">
                    <a16:creationId xmlns:a16="http://schemas.microsoft.com/office/drawing/2014/main" id="{D4CEEE16-04E3-4A7A-A162-6DAA8EA38F46}"/>
                  </a:ext>
                </a:extLst>
              </p:cNvPr>
              <p:cNvPicPr>
                <a:picLocks noChangeAspect="1"/>
              </p:cNvPicPr>
              <p:nvPr/>
            </p:nvPicPr>
            <p:blipFill rotWithShape="1">
              <a:blip r:embed="rId5">
                <a:biLevel thresh="25000"/>
              </a:blip>
              <a:srcRect t="26993" b="68607"/>
              <a:stretch/>
            </p:blipFill>
            <p:spPr>
              <a:xfrm>
                <a:off x="10798957" y="569041"/>
                <a:ext cx="646232" cy="126398"/>
              </a:xfrm>
              <a:prstGeom prst="rect">
                <a:avLst/>
              </a:prstGeom>
            </p:spPr>
          </p:pic>
          <p:pic>
            <p:nvPicPr>
              <p:cNvPr id="72" name="Picture 71">
                <a:extLst>
                  <a:ext uri="{FF2B5EF4-FFF2-40B4-BE49-F238E27FC236}">
                    <a16:creationId xmlns:a16="http://schemas.microsoft.com/office/drawing/2014/main" id="{27DE7829-0AFD-4764-9275-7B2EAD8CD502}"/>
                  </a:ext>
                </a:extLst>
              </p:cNvPr>
              <p:cNvPicPr>
                <a:picLocks noChangeAspect="1"/>
              </p:cNvPicPr>
              <p:nvPr/>
            </p:nvPicPr>
            <p:blipFill rotWithShape="1">
              <a:blip r:embed="rId5">
                <a:biLevel thresh="25000"/>
              </a:blip>
              <a:srcRect t="31096" b="59067"/>
              <a:stretch/>
            </p:blipFill>
            <p:spPr>
              <a:xfrm>
                <a:off x="10798957" y="687740"/>
                <a:ext cx="646232" cy="282471"/>
              </a:xfrm>
              <a:prstGeom prst="rect">
                <a:avLst/>
              </a:prstGeom>
            </p:spPr>
          </p:pic>
        </p:grpSp>
      </p:grpSp>
      <p:sp>
        <p:nvSpPr>
          <p:cNvPr id="275" name="Rectangle 274">
            <a:extLst>
              <a:ext uri="{FF2B5EF4-FFF2-40B4-BE49-F238E27FC236}">
                <a16:creationId xmlns:a16="http://schemas.microsoft.com/office/drawing/2014/main" id="{91E7E4A4-53A5-45F3-A29C-9A73E2F61FFE}"/>
              </a:ext>
            </a:extLst>
          </p:cNvPr>
          <p:cNvSpPr/>
          <p:nvPr/>
        </p:nvSpPr>
        <p:spPr>
          <a:xfrm>
            <a:off x="3263739" y="215171"/>
            <a:ext cx="8700118" cy="584775"/>
          </a:xfrm>
          <a:prstGeom prst="rect">
            <a:avLst/>
          </a:prstGeom>
        </p:spPr>
        <p:txBody>
          <a:bodyPr wrap="square" lIns="91440" tIns="45720" rIns="91440" bIns="45720" anchor="t">
            <a:spAutoFit/>
          </a:bodyPr>
          <a:lstStyle/>
          <a:p>
            <a:pPr algn="ctr"/>
            <a:r>
              <a:rPr lang="mn-MN" sz="3200" b="1" dirty="0">
                <a:solidFill>
                  <a:schemeClr val="bg1"/>
                </a:solidFill>
                <a:latin typeface="Mogul Helios" pitchFamily="2" charset="0"/>
                <a:cs typeface="Times New Roman"/>
              </a:rPr>
              <a:t>ХИЙГДЭЖ БУЙ АЖЛУУД</a:t>
            </a:r>
            <a:endParaRPr lang="mn-MN" sz="3200" b="1" dirty="0">
              <a:solidFill>
                <a:schemeClr val="bg1"/>
              </a:solidFill>
              <a:latin typeface="Mogul Helios" pitchFamily="2" charset="0"/>
              <a:cs typeface="Times New Roman" panose="02020603050405020304" pitchFamily="18" charset="0"/>
            </a:endParaRPr>
          </a:p>
        </p:txBody>
      </p:sp>
      <p:sp>
        <p:nvSpPr>
          <p:cNvPr id="3" name="TextBox 2">
            <a:extLst>
              <a:ext uri="{FF2B5EF4-FFF2-40B4-BE49-F238E27FC236}">
                <a16:creationId xmlns:a16="http://schemas.microsoft.com/office/drawing/2014/main" id="{F61A1153-F56E-1DDC-A714-9CD6AE3CF4E8}"/>
              </a:ext>
            </a:extLst>
          </p:cNvPr>
          <p:cNvSpPr txBox="1"/>
          <p:nvPr/>
        </p:nvSpPr>
        <p:spPr>
          <a:xfrm>
            <a:off x="1366227" y="2209790"/>
            <a:ext cx="2743200"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endParaRPr lang="en-US" sz="1200">
              <a:latin typeface="Mogul Helios" pitchFamily="2" charset="0"/>
              <a:cs typeface="Times New Roman"/>
            </a:endParaRPr>
          </a:p>
          <a:p>
            <a:endParaRPr lang="en-US">
              <a:latin typeface="Mogul Helios" pitchFamily="2" charset="0"/>
              <a:cs typeface="Segoe UI"/>
            </a:endParaRPr>
          </a:p>
        </p:txBody>
      </p:sp>
      <p:pic>
        <p:nvPicPr>
          <p:cNvPr id="4" name="Picture 3" descr="A blue and white logo&#10;&#10;Description automatically generated">
            <a:extLst>
              <a:ext uri="{FF2B5EF4-FFF2-40B4-BE49-F238E27FC236}">
                <a16:creationId xmlns:a16="http://schemas.microsoft.com/office/drawing/2014/main" id="{47FBDA37-46E0-7BDF-F491-0E7634AAD52F}"/>
              </a:ext>
            </a:extLst>
          </p:cNvPr>
          <p:cNvPicPr>
            <a:picLocks noChangeAspect="1"/>
          </p:cNvPicPr>
          <p:nvPr/>
        </p:nvPicPr>
        <p:blipFill rotWithShape="1">
          <a:blip r:embed="rId6"/>
          <a:srcRect t="-2387" r="82554" b="-1150"/>
          <a:stretch/>
        </p:blipFill>
        <p:spPr>
          <a:xfrm>
            <a:off x="986031" y="5375590"/>
            <a:ext cx="1810844" cy="1686298"/>
          </a:xfrm>
          <a:prstGeom prst="rect">
            <a:avLst/>
          </a:prstGeom>
        </p:spPr>
      </p:pic>
      <p:sp>
        <p:nvSpPr>
          <p:cNvPr id="5" name="TextBox 4">
            <a:extLst>
              <a:ext uri="{FF2B5EF4-FFF2-40B4-BE49-F238E27FC236}">
                <a16:creationId xmlns:a16="http://schemas.microsoft.com/office/drawing/2014/main" id="{9E970AA7-1BDF-92E0-7D08-2AE8147542CF}"/>
              </a:ext>
            </a:extLst>
          </p:cNvPr>
          <p:cNvSpPr txBox="1"/>
          <p:nvPr/>
        </p:nvSpPr>
        <p:spPr>
          <a:xfrm>
            <a:off x="934542" y="1418758"/>
            <a:ext cx="7390818" cy="510778"/>
          </a:xfrm>
          <a:prstGeom prst="roundRect">
            <a:avLst/>
          </a:prstGeom>
          <a:noFill/>
          <a:ln w="12700">
            <a:solidFill>
              <a:schemeClr val="tx1"/>
            </a:solidFill>
            <a:prstDash val="dashDot"/>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latin typeface="Mogul Helios" pitchFamily="2" charset="0"/>
                <a:cs typeface="Times New Roman"/>
              </a:rPr>
              <a:t>ТӨРИЙН ӨМЧИТ КОМПАНИУДЫН ХУВЬЧЛАЛ</a:t>
            </a:r>
          </a:p>
        </p:txBody>
      </p:sp>
      <p:sp>
        <p:nvSpPr>
          <p:cNvPr id="6" name="Rectangle 5">
            <a:extLst>
              <a:ext uri="{FF2B5EF4-FFF2-40B4-BE49-F238E27FC236}">
                <a16:creationId xmlns:a16="http://schemas.microsoft.com/office/drawing/2014/main" id="{7BADC552-DB1E-B59E-6B61-301E715A1B1B}"/>
              </a:ext>
            </a:extLst>
          </p:cNvPr>
          <p:cNvSpPr/>
          <p:nvPr/>
        </p:nvSpPr>
        <p:spPr>
          <a:xfrm>
            <a:off x="3977272" y="2864538"/>
            <a:ext cx="4472644" cy="1200329"/>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mn-MN" dirty="0">
                <a:latin typeface="Mogul Helios" pitchFamily="2" charset="0"/>
                <a:ea typeface="Times New Roman" panose="02020603050405020304" pitchFamily="18" charset="0"/>
                <a:cs typeface="Times New Roman"/>
              </a:rPr>
              <a:t>УИХ-аас </a:t>
            </a:r>
            <a:r>
              <a:rPr lang="mn-MN" b="1" dirty="0">
                <a:latin typeface="Mogul Helios" pitchFamily="2" charset="0"/>
                <a:ea typeface="Times New Roman" panose="02020603050405020304" pitchFamily="18" charset="0"/>
                <a:cs typeface="Times New Roman"/>
              </a:rPr>
              <a:t>Төрийн өмчит хуулийн этгээдийн хувьцааны 34%-</a:t>
            </a:r>
            <a:r>
              <a:rPr lang="mn-MN" dirty="0">
                <a:latin typeface="Mogul Helios" pitchFamily="2" charset="0"/>
                <a:ea typeface="Times New Roman" panose="02020603050405020304" pitchFamily="18" charset="0"/>
                <a:cs typeface="Times New Roman"/>
              </a:rPr>
              <a:t>ийг </a:t>
            </a:r>
            <a:r>
              <a:rPr lang="mn-MN" b="1" dirty="0">
                <a:latin typeface="Mogul Helios" pitchFamily="2" charset="0"/>
                <a:ea typeface="Times New Roman" panose="02020603050405020304" pitchFamily="18" charset="0"/>
                <a:cs typeface="Times New Roman"/>
              </a:rPr>
              <a:t>2022-2023 онд биржээр олон нийтэд нээлттэй худалдах </a:t>
            </a:r>
            <a:r>
              <a:rPr lang="mn-MN" dirty="0">
                <a:latin typeface="Mogul Helios" pitchFamily="2" charset="0"/>
                <a:ea typeface="Times New Roman" panose="02020603050405020304" pitchFamily="18" charset="0"/>
                <a:cs typeface="Times New Roman"/>
              </a:rPr>
              <a:t>үндсэн чиглэлийг баталсан. </a:t>
            </a:r>
            <a:endParaRPr lang="en-US" dirty="0">
              <a:latin typeface="Mogul Helios" pitchFamily="2" charset="0"/>
              <a:cs typeface="Times New Roman"/>
            </a:endParaRPr>
          </a:p>
        </p:txBody>
      </p:sp>
      <p:pic>
        <p:nvPicPr>
          <p:cNvPr id="7" name="Picture 6" descr="Logo, company name&#10;&#10;Description automatically generated">
            <a:extLst>
              <a:ext uri="{FF2B5EF4-FFF2-40B4-BE49-F238E27FC236}">
                <a16:creationId xmlns:a16="http://schemas.microsoft.com/office/drawing/2014/main" id="{DDF5FC25-84D9-0EE3-8735-39739CB66FC3}"/>
              </a:ext>
            </a:extLst>
          </p:cNvPr>
          <p:cNvPicPr>
            <a:picLocks noChangeAspect="1"/>
          </p:cNvPicPr>
          <p:nvPr/>
        </p:nvPicPr>
        <p:blipFill>
          <a:blip r:embed="rId7"/>
          <a:stretch>
            <a:fillRect/>
          </a:stretch>
        </p:blipFill>
        <p:spPr>
          <a:xfrm>
            <a:off x="593907" y="2273603"/>
            <a:ext cx="3244990" cy="2388342"/>
          </a:xfrm>
          <a:prstGeom prst="rect">
            <a:avLst/>
          </a:prstGeom>
        </p:spPr>
      </p:pic>
      <p:sp>
        <p:nvSpPr>
          <p:cNvPr id="9" name="TextBox 8">
            <a:extLst>
              <a:ext uri="{FF2B5EF4-FFF2-40B4-BE49-F238E27FC236}">
                <a16:creationId xmlns:a16="http://schemas.microsoft.com/office/drawing/2014/main" id="{411455F3-F108-EBF8-C547-5251F9D31FA6}"/>
              </a:ext>
            </a:extLst>
          </p:cNvPr>
          <p:cNvSpPr txBox="1"/>
          <p:nvPr/>
        </p:nvSpPr>
        <p:spPr>
          <a:xfrm>
            <a:off x="3063392" y="5071466"/>
            <a:ext cx="5599523"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endParaRPr lang="en-US" dirty="0">
              <a:latin typeface="Mogul Helios" pitchFamily="2" charset="0"/>
              <a:cs typeface="Segoe UI"/>
            </a:endParaRPr>
          </a:p>
          <a:p>
            <a:pPr algn="just"/>
            <a:r>
              <a:rPr lang="mn-MN" dirty="0">
                <a:latin typeface="Mogul Helios" pitchFamily="2" charset="0"/>
                <a:cs typeface="Segoe UI"/>
              </a:rPr>
              <a:t>2022 онд “Монголын хөрөнгийн бирж” ХК-ийн нэмж гаргаж буй үнэт цаасыг анхдагч болгон нийтэд санал болгохыг зөвшөөрсөн үнэт цаасны бүртгэлд бүртгэж анхдагч зах зээлийн арилжаагаар нийт 57.8 тэрбум төгрөгийн үнийн дүн бүхий 7,414 захиалга ирсэн нь татан төвлөрүүлэх дүнгээс 4.8 дахин давсан үзүүлэлт болсон.</a:t>
            </a:r>
            <a:endParaRPr lang="en-US" sz="2400" dirty="0">
              <a:latin typeface="Mogul Helios" pitchFamily="2" charset="0"/>
              <a:cs typeface="Segoe UI"/>
            </a:endParaRPr>
          </a:p>
          <a:p>
            <a:pPr algn="just"/>
            <a:endParaRPr lang="mn-MN" dirty="0">
              <a:latin typeface="Mogul Helios" pitchFamily="2" charset="0"/>
              <a:cs typeface="Segoe UI"/>
            </a:endParaRPr>
          </a:p>
          <a:p>
            <a:pPr algn="just"/>
            <a:endParaRPr lang="mn-MN" dirty="0">
              <a:latin typeface="Mogul Helios" pitchFamily="2" charset="0"/>
              <a:cs typeface="Segoe UI"/>
            </a:endParaRPr>
          </a:p>
          <a:p>
            <a:pPr algn="just"/>
            <a:r>
              <a:rPr lang="en-US" dirty="0">
                <a:latin typeface="Mogul Helios" pitchFamily="2" charset="0"/>
                <a:cs typeface="Times New Roman"/>
              </a:rPr>
              <a:t> </a:t>
            </a:r>
            <a:endParaRPr lang="en-US" sz="2400" dirty="0">
              <a:latin typeface="Mogul Helios" pitchFamily="2" charset="0"/>
              <a:cs typeface="Segoe UI"/>
            </a:endParaRPr>
          </a:p>
        </p:txBody>
      </p:sp>
      <p:sp>
        <p:nvSpPr>
          <p:cNvPr id="10" name="TextBox 9">
            <a:extLst>
              <a:ext uri="{FF2B5EF4-FFF2-40B4-BE49-F238E27FC236}">
                <a16:creationId xmlns:a16="http://schemas.microsoft.com/office/drawing/2014/main" id="{C2B9CB75-3BFB-623E-480A-88FF8ABAE994}"/>
              </a:ext>
            </a:extLst>
          </p:cNvPr>
          <p:cNvSpPr txBox="1"/>
          <p:nvPr/>
        </p:nvSpPr>
        <p:spPr>
          <a:xfrm>
            <a:off x="9513648" y="1410693"/>
            <a:ext cx="5954230" cy="510778"/>
          </a:xfrm>
          <a:prstGeom prst="roundRect">
            <a:avLst/>
          </a:prstGeom>
          <a:noFill/>
          <a:ln w="12700">
            <a:solidFill>
              <a:schemeClr val="tx1"/>
            </a:solidFill>
            <a:prstDash val="dashDot"/>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algn="ctr">
              <a:defRPr sz="2400" b="1">
                <a:solidFill>
                  <a:srgbClr val="002060"/>
                </a:solidFill>
                <a:latin typeface="Times New Roman"/>
                <a:cs typeface="Times New Roman"/>
              </a:defRPr>
            </a:lvl1pPr>
          </a:lstStyle>
          <a:p>
            <a:r>
              <a:rPr lang="en-US">
                <a:solidFill>
                  <a:schemeClr val="tx1"/>
                </a:solidFill>
                <a:latin typeface="Mogul Helios" pitchFamily="2" charset="0"/>
              </a:rPr>
              <a:t>ТОП-100 ХӨТӨЛБӨРИЙН ХҮРЭЭНД:</a:t>
            </a:r>
          </a:p>
        </p:txBody>
      </p:sp>
      <p:sp>
        <p:nvSpPr>
          <p:cNvPr id="13" name="TextBox 12">
            <a:extLst>
              <a:ext uri="{FF2B5EF4-FFF2-40B4-BE49-F238E27FC236}">
                <a16:creationId xmlns:a16="http://schemas.microsoft.com/office/drawing/2014/main" id="{E9DDB49D-F7AB-5F49-71A5-2F3480E28A16}"/>
              </a:ext>
            </a:extLst>
          </p:cNvPr>
          <p:cNvSpPr txBox="1"/>
          <p:nvPr/>
        </p:nvSpPr>
        <p:spPr>
          <a:xfrm>
            <a:off x="9542672" y="6321672"/>
            <a:ext cx="560326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mn-MN">
                <a:latin typeface="Mogul Helios" pitchFamily="2" charset="0"/>
              </a:rPr>
              <a:t>Санхүүгийн зохицуулах хороо МҮХАҮТ-тай хамтран </a:t>
            </a:r>
            <a:r>
              <a:rPr lang="mn-MN" b="1">
                <a:latin typeface="Mogul Helios" pitchFamily="2" charset="0"/>
              </a:rPr>
              <a:t>“ТОП-100 аж ахуйн нэгжийн хөрөнгийн зах зээл дэх оролцоог өсгөх арга хэмжээний хөтөлбөр”</a:t>
            </a:r>
            <a:r>
              <a:rPr lang="mn-MN">
                <a:latin typeface="Mogul Helios" pitchFamily="2" charset="0"/>
              </a:rPr>
              <a:t>-ийг 2023.05.22-ны өдөр баталсан. </a:t>
            </a:r>
            <a:endParaRPr lang="en-US">
              <a:latin typeface="Mogul Helios" pitchFamily="2" charset="0"/>
              <a:cs typeface="Segoe UI"/>
            </a:endParaRPr>
          </a:p>
        </p:txBody>
      </p:sp>
      <p:pic>
        <p:nvPicPr>
          <p:cNvPr id="17" name="Picture 16" descr="Two men holding certificates in front of flags&#10;&#10;Description automatically generated">
            <a:extLst>
              <a:ext uri="{FF2B5EF4-FFF2-40B4-BE49-F238E27FC236}">
                <a16:creationId xmlns:a16="http://schemas.microsoft.com/office/drawing/2014/main" id="{6366F8F5-253E-D79A-4A06-C9496DE99645}"/>
              </a:ext>
            </a:extLst>
          </p:cNvPr>
          <p:cNvPicPr>
            <a:picLocks noChangeAspect="1"/>
          </p:cNvPicPr>
          <p:nvPr/>
        </p:nvPicPr>
        <p:blipFill>
          <a:blip r:embed="rId8"/>
          <a:stretch>
            <a:fillRect/>
          </a:stretch>
        </p:blipFill>
        <p:spPr>
          <a:xfrm>
            <a:off x="9704937" y="2378862"/>
            <a:ext cx="5612215" cy="3372010"/>
          </a:xfrm>
          <a:prstGeom prst="rect">
            <a:avLst/>
          </a:prstGeom>
        </p:spPr>
      </p:pic>
      <p:pic>
        <p:nvPicPr>
          <p:cNvPr id="24" name="Picture 23">
            <a:extLst>
              <a:ext uri="{FF2B5EF4-FFF2-40B4-BE49-F238E27FC236}">
                <a16:creationId xmlns:a16="http://schemas.microsoft.com/office/drawing/2014/main" id="{B91A9B8F-856D-40EF-AE0A-0E2C9E48A25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9724" y="106830"/>
            <a:ext cx="2409507" cy="894094"/>
          </a:xfrm>
          <a:prstGeom prst="rect">
            <a:avLst/>
          </a:prstGeom>
        </p:spPr>
      </p:pic>
    </p:spTree>
    <p:extLst>
      <p:ext uri="{BB962C8B-B14F-4D97-AF65-F5344CB8AC3E}">
        <p14:creationId xmlns:p14="http://schemas.microsoft.com/office/powerpoint/2010/main" val="253407323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2664</Words>
  <Application>Microsoft Office PowerPoint</Application>
  <PresentationFormat>Custom</PresentationFormat>
  <Paragraphs>359</Paragraphs>
  <Slides>15</Slides>
  <Notes>15</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Mogul Helios</vt:lpstr>
      <vt:lpstr>Segoe UI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Nurzed</dc:creator>
  <cp:lastModifiedBy>Nurzed</cp:lastModifiedBy>
  <cp:revision>7</cp:revision>
  <dcterms:modified xsi:type="dcterms:W3CDTF">2023-10-26T17:24:42Z</dcterms:modified>
</cp:coreProperties>
</file>