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7"/>
  </p:notesMasterIdLst>
  <p:sldIdLst>
    <p:sldId id="297" r:id="rId5"/>
    <p:sldId id="394" r:id="rId6"/>
    <p:sldId id="399" r:id="rId7"/>
    <p:sldId id="404" r:id="rId8"/>
    <p:sldId id="405" r:id="rId9"/>
    <p:sldId id="403" r:id="rId10"/>
    <p:sldId id="296" r:id="rId11"/>
    <p:sldId id="266" r:id="rId12"/>
    <p:sldId id="396" r:id="rId13"/>
    <p:sldId id="397" r:id="rId14"/>
    <p:sldId id="277" r:id="rId15"/>
    <p:sldId id="295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5276"/>
    <a:srgbClr val="1E5631"/>
    <a:srgbClr val="115573"/>
    <a:srgbClr val="339966"/>
    <a:srgbClr val="A4D886"/>
    <a:srgbClr val="FF2600"/>
    <a:srgbClr val="68BB59"/>
    <a:srgbClr val="4C9A2A"/>
    <a:srgbClr val="7E8BEE"/>
    <a:srgbClr val="00A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3275" autoAdjust="0"/>
  </p:normalViewPr>
  <p:slideViewPr>
    <p:cSldViewPr snapToGrid="0">
      <p:cViewPr varScale="1">
        <p:scale>
          <a:sx n="61" d="100"/>
          <a:sy n="61" d="100"/>
        </p:scale>
        <p:origin x="860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063132-332F-4652-8CE4-1C6BA35664FB}" type="datetimeFigureOut">
              <a:rPr lang="en-US" smtClean="0"/>
              <a:t>10/26/23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A2C1D4-22AA-4B9B-A093-525A31346FF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92881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9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A2C1D4-22AA-4B9B-A093-525A31346FF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751431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 rtl="0" fontAlgn="base">
              <a:buFont typeface="Arial" panose="020B0604020202020204" pitchFamily="34" charset="0"/>
              <a:buNone/>
            </a:pPr>
            <a:endParaRPr lang="mn-MN" sz="2400" b="0" i="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A2C1D4-22AA-4B9B-A093-525A31346FF6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471664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A2C1D4-22AA-4B9B-A093-525A31346FF6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211112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n-MN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A2C1D4-22AA-4B9B-A093-525A31346F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695446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n-MN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A2C1D4-22AA-4B9B-A093-525A31346FF6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075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A2C1D4-22AA-4B9B-A093-525A31346FF6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84884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A2C1D4-22AA-4B9B-A093-525A31346FF6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8827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just">
              <a:lnSpc>
                <a:spcPct val="106000"/>
              </a:lnSpc>
              <a:spcBef>
                <a:spcPts val="0"/>
              </a:spcBef>
              <a:spcAft>
                <a:spcPts val="800"/>
              </a:spcAft>
              <a:buFont typeface="Symbol" panose="05050102010706020507" pitchFamily="18" charset="2"/>
              <a:buNone/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A2C1D4-22AA-4B9B-A093-525A31346FF6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372241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sz="1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A2C1D4-22AA-4B9B-A093-525A31346FF6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65864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n-MN" sz="24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A2C1D4-22AA-4B9B-A093-525A31346FF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734048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n-MN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A2C1D4-22AA-4B9B-A093-525A31346FF6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405504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mn-MN" sz="2400" kern="120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5A2C1D4-22AA-4B9B-A093-525A31346FF6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03693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2310B1-6864-405A-AF02-5ADB711D9D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6203BE-9A22-43DE-9D98-C92F1E4BD2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9199F8-4601-4013-971C-ECA4E0F0BB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54924-FDCD-4411-A87C-61716B81C0E0}" type="datetimeFigureOut">
              <a:rPr lang="en-US" smtClean="0"/>
              <a:t>10/26/23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87C977-481F-4E80-A5B9-8A4514BCAB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9695231-E991-44CC-99C4-6CC232FE8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5C85C-E9C5-44BC-A7E2-488D969F00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236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BEA50F-6BDE-4A16-AF42-E34875E8E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BBA71A-6CF1-46AF-A748-066192FBE6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C1E129-782C-4424-9EEC-9CDC7C0ECA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54924-FDCD-4411-A87C-61716B81C0E0}" type="datetimeFigureOut">
              <a:rPr lang="en-US" smtClean="0"/>
              <a:t>10/26/23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A04C98-E918-466F-A843-6B0C41AC0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304015-5E58-4FB4-9A65-B2A67E057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5C85C-E9C5-44BC-A7E2-488D969F00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47148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3A1969A-ECFB-4970-A433-8A7D7AB1107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72EE86-15EC-4606-A36A-45BF6E0E0B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BACF51-510D-4B47-B652-D0C541D2E0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54924-FDCD-4411-A87C-61716B81C0E0}" type="datetimeFigureOut">
              <a:rPr lang="en-US" smtClean="0"/>
              <a:t>10/26/23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B1833B-5D50-4E9F-AF19-F0A5777CC6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DD0CE9-8EFE-4E35-9BE3-70365A935B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5C85C-E9C5-44BC-A7E2-488D969F00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6566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gradFill>
          <a:gsLst>
            <a:gs pos="7300">
              <a:srgbClr val="23499F"/>
            </a:gs>
            <a:gs pos="22929">
              <a:srgbClr val="28559D"/>
            </a:gs>
            <a:gs pos="47686">
              <a:srgbClr val="30699A"/>
            </a:gs>
            <a:gs pos="71000">
              <a:srgbClr val="387C97"/>
            </a:gs>
            <a:gs pos="0">
              <a:srgbClr val="2143A0"/>
            </a:gs>
            <a:gs pos="100000">
              <a:srgbClr val="429393"/>
            </a:gs>
          </a:gsLst>
          <a:lin ang="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4482" y="1708031"/>
            <a:ext cx="4264789" cy="351705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380" y="948906"/>
            <a:ext cx="1496683" cy="2993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391411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0A1DAE-E1C1-4259-9C03-9356B0E86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79625F-F750-41D8-9B74-0AA3A47C30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2ECB83-3FCE-4309-AE71-6E077AA9B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54924-FDCD-4411-A87C-61716B81C0E0}" type="datetimeFigureOut">
              <a:rPr lang="en-US" smtClean="0"/>
              <a:t>10/26/23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A4311A-ECDD-4B34-8B9A-CFAC6F0E2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6D2FB11-9195-4DFB-9371-C9120CDCD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5C85C-E9C5-44BC-A7E2-488D969F00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996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9F6464-EA68-4E43-AB99-650F097854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C91F96-1829-4D8B-82EB-BC72095A9B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F4AC33F-DA7C-4143-BB52-375F1F012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54924-FDCD-4411-A87C-61716B81C0E0}" type="datetimeFigureOut">
              <a:rPr lang="en-US" smtClean="0"/>
              <a:t>10/26/23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185D01-A609-4018-8F12-2E1424B5E2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AB37869-8ADF-490F-828C-C6453A2233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5C85C-E9C5-44BC-A7E2-488D969F00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8980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A4609-8DEF-4A32-BFA8-308753A81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81AF1D-2994-473D-AFDF-0346A9DDB5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00238B-E6A9-4D59-96E7-8DA3E44209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D778A1-D297-41A3-A146-0418A65317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54924-FDCD-4411-A87C-61716B81C0E0}" type="datetimeFigureOut">
              <a:rPr lang="en-US" smtClean="0"/>
              <a:t>10/26/23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AFBA331-5741-48BC-B49F-3FB2B989D1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FA6C295-913E-4224-BEE5-708D5AB0D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5C85C-E9C5-44BC-A7E2-488D969F00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2453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8DD8C7-FBA3-4D7A-AB99-3986EEBD93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4E8DDFC-CAB1-4320-A946-C80304694D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5FF981C-9EC4-4DF9-BA30-7516D822689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6A06597-2318-4266-84B9-24A88DCE78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080B0E-5CF9-4421-9C4A-06203AC323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30A2B4F-D235-480A-9C76-A18D151940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54924-FDCD-4411-A87C-61716B81C0E0}" type="datetimeFigureOut">
              <a:rPr lang="en-US" smtClean="0"/>
              <a:t>10/26/23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837FA7F-D195-44EF-B6FC-9888A6FB52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FB4858D-AFB3-47B9-B93C-24E8276836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5C85C-E9C5-44BC-A7E2-488D969F00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1051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F7F44-55F7-4BF7-A459-6FEE78C21A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67F5EE0-44BB-413D-80D0-A64C8E73F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54924-FDCD-4411-A87C-61716B81C0E0}" type="datetimeFigureOut">
              <a:rPr lang="en-US" smtClean="0"/>
              <a:t>10/26/23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B16DD6-F9C7-4DEC-970C-937E8392D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60459B2-37FB-4DF3-828A-656880A630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5C85C-E9C5-44BC-A7E2-488D969F00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0811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D5C3647-8556-40C3-8E22-4108419F6C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54924-FDCD-4411-A87C-61716B81C0E0}" type="datetimeFigureOut">
              <a:rPr lang="en-US" smtClean="0"/>
              <a:t>10/26/23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796E40-5E24-4489-A192-6F3977D98B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5E773E9-7EA5-46D6-A8CF-DC8D6313B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5C85C-E9C5-44BC-A7E2-488D969F00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062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FB6673-3783-4394-98BA-9C247717B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FDD2EA-5FF0-4C4A-A197-EA49B5D97B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0767B03-F938-499A-977F-DB470E368A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CBCBD1E-E6B1-4ACB-B77A-39E1751250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54924-FDCD-4411-A87C-61716B81C0E0}" type="datetimeFigureOut">
              <a:rPr lang="en-US" smtClean="0"/>
              <a:t>10/26/23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F5E60D-0736-4FAD-B0F0-0D10C4471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0AF975-F9CE-42FD-959F-79B29A2BD3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5C85C-E9C5-44BC-A7E2-488D969F00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7695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C2F52-4B78-4C4C-B6CD-B9C6E5DB78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F5793F92-D50E-4AF4-8521-71D088F954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B1F51B9-C0F3-4FAD-80CC-2464CB7A33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6E29900-A73D-47FB-9C39-DD7D9871F7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54924-FDCD-4411-A87C-61716B81C0E0}" type="datetimeFigureOut">
              <a:rPr lang="en-US" smtClean="0"/>
              <a:t>10/26/23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164B33-C115-4A22-8F13-1372D1F277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D79933B-8DB4-4265-8676-57B8B22EC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5C85C-E9C5-44BC-A7E2-488D969F00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5046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093449-27CB-4962-8D98-849B356C3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2C8DC1-7456-480F-AD2D-20B69E0422A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D4FAFA1-9B58-47CE-A9A0-AA52F9C2C97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54924-FDCD-4411-A87C-61716B81C0E0}" type="datetimeFigureOut">
              <a:rPr lang="en-US" smtClean="0"/>
              <a:t>10/26/23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9AD73A-C901-4C60-88DB-06E2A78F21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B26BBDD-B52B-40E9-A95E-A3269C041F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5C85C-E9C5-44BC-A7E2-488D969F00E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5146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13" Type="http://schemas.openxmlformats.org/officeDocument/2006/relationships/image" Target="../media/image25.png"/><Relationship Id="rId3" Type="http://schemas.openxmlformats.org/officeDocument/2006/relationships/image" Target="../media/image4.png"/><Relationship Id="rId7" Type="http://schemas.microsoft.com/office/2007/relationships/hdphoto" Target="../media/hdphoto1.wdp"/><Relationship Id="rId12" Type="http://schemas.openxmlformats.org/officeDocument/2006/relationships/image" Target="../media/image24.jpeg"/><Relationship Id="rId17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28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23.png"/><Relationship Id="rId5" Type="http://schemas.openxmlformats.org/officeDocument/2006/relationships/image" Target="../media/image20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5.png"/><Relationship Id="rId9" Type="http://schemas.microsoft.com/office/2007/relationships/hdphoto" Target="../media/hdphoto2.wdp"/><Relationship Id="rId14" Type="http://schemas.openxmlformats.org/officeDocument/2006/relationships/image" Target="../media/image26.sv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7.jpe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4.png"/><Relationship Id="rId7" Type="http://schemas.openxmlformats.org/officeDocument/2006/relationships/image" Target="../media/image17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1000">
              <a:schemeClr val="accent1">
                <a:lumMod val="50000"/>
              </a:schemeClr>
            </a:gs>
            <a:gs pos="23000">
              <a:schemeClr val="accent1">
                <a:lumMod val="50000"/>
              </a:schemeClr>
            </a:gs>
            <a:gs pos="84000">
              <a:srgbClr val="30699A"/>
            </a:gs>
            <a:gs pos="68000">
              <a:srgbClr val="387C97"/>
            </a:gs>
            <a:gs pos="92000">
              <a:srgbClr val="4C9A2A"/>
            </a:gs>
            <a:gs pos="100000">
              <a:schemeClr val="accent6">
                <a:lumMod val="40000"/>
                <a:lumOff val="60000"/>
              </a:schemeClr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EFE0551C-17A3-7852-6C54-96BF6DAF93DE}"/>
              </a:ext>
            </a:extLst>
          </p:cNvPr>
          <p:cNvSpPr txBox="1">
            <a:spLocks/>
          </p:cNvSpPr>
          <p:nvPr/>
        </p:nvSpPr>
        <p:spPr>
          <a:xfrm>
            <a:off x="967902" y="2050831"/>
            <a:ext cx="9040622" cy="116998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mn-MN" sz="3600" b="1">
                <a:solidFill>
                  <a:schemeClr val="bg1"/>
                </a:solidFill>
                <a:latin typeface="Montserrat" pitchFamily="2" charset="77"/>
              </a:rPr>
              <a:t>НОГООН </a:t>
            </a:r>
          </a:p>
          <a:p>
            <a:r>
              <a:rPr lang="mn-MN" sz="3600" b="1">
                <a:solidFill>
                  <a:schemeClr val="bg1"/>
                </a:solidFill>
                <a:latin typeface="Montserrat" pitchFamily="2" charset="77"/>
              </a:rPr>
              <a:t>САНХҮҮЖИЛТИЙН </a:t>
            </a:r>
          </a:p>
          <a:p>
            <a:r>
              <a:rPr lang="mn-MN" sz="3600" b="1">
                <a:solidFill>
                  <a:schemeClr val="bg1"/>
                </a:solidFill>
                <a:latin typeface="Montserrat" pitchFamily="2" charset="77"/>
              </a:rPr>
              <a:t>ЗОХИЦУУЛАЛТ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6B0496B1-C8D4-FB32-5220-5B1F3E11CB83}"/>
              </a:ext>
            </a:extLst>
          </p:cNvPr>
          <p:cNvSpPr txBox="1">
            <a:spLocks/>
          </p:cNvSpPr>
          <p:nvPr/>
        </p:nvSpPr>
        <p:spPr>
          <a:xfrm>
            <a:off x="1074779" y="5308432"/>
            <a:ext cx="7236356" cy="567654"/>
          </a:xfrm>
          <a:prstGeom prst="rect">
            <a:avLst/>
          </a:prstGeom>
        </p:spPr>
        <p:txBody>
          <a:bodyPr vert="horz" lIns="91440" tIns="45720" rIns="91440" bIns="45720" rtlCol="0">
            <a:normAutofit fontScale="6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mn-MN" sz="2400">
                <a:solidFill>
                  <a:schemeClr val="accent6">
                    <a:lumMod val="40000"/>
                    <a:lumOff val="60000"/>
                  </a:schemeClr>
                </a:solidFill>
                <a:latin typeface="Montserrat" pitchFamily="2" charset="77"/>
              </a:rPr>
              <a:t>Б.Дөлгөөн, Үнэт цаасны газрын дарга</a:t>
            </a:r>
          </a:p>
          <a:p>
            <a:pPr marL="0" indent="0">
              <a:buNone/>
            </a:pPr>
            <a:r>
              <a:rPr lang="mn-MN" sz="2400">
                <a:solidFill>
                  <a:schemeClr val="accent6">
                    <a:lumMod val="40000"/>
                    <a:lumOff val="60000"/>
                  </a:schemeClr>
                </a:solidFill>
                <a:latin typeface="Montserrat" pitchFamily="2" charset="77"/>
              </a:rPr>
              <a:t>Санхүүгийн зохицуулах хороо</a:t>
            </a:r>
          </a:p>
        </p:txBody>
      </p:sp>
    </p:spTree>
    <p:extLst>
      <p:ext uri="{BB962C8B-B14F-4D97-AF65-F5344CB8AC3E}">
        <p14:creationId xmlns:p14="http://schemas.microsoft.com/office/powerpoint/2010/main" val="30175350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6">
                <a:lumMod val="40000"/>
                <a:lumOff val="60000"/>
              </a:schemeClr>
            </a:gs>
            <a:gs pos="64000">
              <a:schemeClr val="accent1">
                <a:lumMod val="75000"/>
              </a:schemeClr>
            </a:gs>
            <a:gs pos="0">
              <a:schemeClr val="accent1">
                <a:lumMod val="50000"/>
              </a:schemeClr>
            </a:gs>
            <a:gs pos="100000">
              <a:srgbClr val="68BB59"/>
            </a:gs>
            <a:gs pos="90820">
              <a:srgbClr val="4C9A2A"/>
            </a:gs>
            <a:gs pos="49000">
              <a:srgbClr val="115573"/>
            </a:gs>
            <a:gs pos="84000">
              <a:srgbClr val="115573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58C245-D5A3-90FC-4C67-2B1E6141DDB2}"/>
              </a:ext>
            </a:extLst>
          </p:cNvPr>
          <p:cNvSpPr txBox="1">
            <a:spLocks/>
          </p:cNvSpPr>
          <p:nvPr/>
        </p:nvSpPr>
        <p:spPr>
          <a:xfrm>
            <a:off x="518059" y="805420"/>
            <a:ext cx="11190456" cy="3675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2800" dirty="0">
                <a:solidFill>
                  <a:schemeClr val="bg1"/>
                </a:solidFill>
                <a:latin typeface="Montserrat SemiBold"/>
              </a:rPr>
              <a:t>НОГООН </a:t>
            </a:r>
            <a:r>
              <a:rPr lang="mn-MN" sz="2800" dirty="0">
                <a:solidFill>
                  <a:schemeClr val="bg1"/>
                </a:solidFill>
                <a:latin typeface="Montserrat SemiBold"/>
              </a:rPr>
              <a:t>ДААТГАЛЫН</a:t>
            </a:r>
            <a:r>
              <a:rPr lang="en-US" sz="2800" dirty="0">
                <a:solidFill>
                  <a:schemeClr val="bg1"/>
                </a:solidFill>
                <a:latin typeface="Montserrat SemiBold"/>
              </a:rPr>
              <a:t> ЗОХИЦУУЛАЛТ</a:t>
            </a:r>
            <a:endParaRPr lang="en-US" sz="2800" b="0" i="0" u="sng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 SemiBold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4093641-9860-605F-5B71-25CEFC24882B}"/>
              </a:ext>
            </a:extLst>
          </p:cNvPr>
          <p:cNvSpPr txBox="1"/>
          <p:nvPr/>
        </p:nvSpPr>
        <p:spPr>
          <a:xfrm>
            <a:off x="5184637" y="5497991"/>
            <a:ext cx="452689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n-MN" sz="2000" dirty="0">
                <a:solidFill>
                  <a:schemeClr val="bg1"/>
                </a:solidFill>
                <a:latin typeface="Montserrat" pitchFamily="2" charset="77"/>
                <a:cs typeface="Times New Roman" panose="02020603050405020304" pitchFamily="18" charset="0"/>
              </a:rPr>
              <a:t>2</a:t>
            </a:r>
            <a:r>
              <a:rPr lang="en-US" sz="2000" dirty="0">
                <a:solidFill>
                  <a:schemeClr val="bg1"/>
                </a:solidFill>
                <a:latin typeface="Montserrat" pitchFamily="2" charset="77"/>
                <a:cs typeface="Times New Roman" panose="02020603050405020304" pitchFamily="18" charset="0"/>
              </a:rPr>
              <a:t> </a:t>
            </a:r>
            <a:r>
              <a:rPr lang="mn-MN" sz="2000" dirty="0">
                <a:solidFill>
                  <a:schemeClr val="bg1"/>
                </a:solidFill>
                <a:latin typeface="Montserrat" pitchFamily="2" charset="77"/>
                <a:cs typeface="Times New Roman" panose="02020603050405020304" pitchFamily="18" charset="0"/>
              </a:rPr>
              <a:t>НОГООН</a:t>
            </a:r>
            <a:r>
              <a:rPr lang="en-US" sz="2000" dirty="0">
                <a:solidFill>
                  <a:schemeClr val="bg1"/>
                </a:solidFill>
                <a:latin typeface="Montserrat" pitchFamily="2" charset="77"/>
                <a:cs typeface="Times New Roman" panose="02020603050405020304" pitchFamily="18" charset="0"/>
              </a:rPr>
              <a:t> </a:t>
            </a:r>
          </a:p>
          <a:p>
            <a:r>
              <a:rPr lang="en-US" sz="2000" dirty="0">
                <a:solidFill>
                  <a:schemeClr val="bg1"/>
                </a:solidFill>
                <a:latin typeface="Montserrat" pitchFamily="2" charset="77"/>
                <a:cs typeface="Times New Roman" panose="02020603050405020304" pitchFamily="18" charset="0"/>
              </a:rPr>
              <a:t>    </a:t>
            </a:r>
            <a:r>
              <a:rPr lang="mn-MN" sz="2000" dirty="0">
                <a:solidFill>
                  <a:schemeClr val="bg1"/>
                </a:solidFill>
                <a:latin typeface="Montserrat" pitchFamily="2" charset="77"/>
                <a:cs typeface="Times New Roman" panose="02020603050405020304" pitchFamily="18" charset="0"/>
              </a:rPr>
              <a:t>ДААТГАЛЫН</a:t>
            </a:r>
            <a:r>
              <a:rPr lang="en-US" sz="2000" dirty="0">
                <a:solidFill>
                  <a:schemeClr val="bg1"/>
                </a:solidFill>
                <a:latin typeface="Montserrat" pitchFamily="2" charset="77"/>
                <a:cs typeface="Times New Roman" panose="02020603050405020304" pitchFamily="18" charset="0"/>
              </a:rPr>
              <a:t> </a:t>
            </a:r>
          </a:p>
          <a:p>
            <a:r>
              <a:rPr lang="en-US" sz="2000" dirty="0">
                <a:solidFill>
                  <a:schemeClr val="bg1"/>
                </a:solidFill>
                <a:latin typeface="Montserrat" pitchFamily="2" charset="77"/>
                <a:cs typeface="Times New Roman" panose="02020603050405020304" pitchFamily="18" charset="0"/>
              </a:rPr>
              <a:t>         </a:t>
            </a:r>
            <a:r>
              <a:rPr lang="mn-MN" sz="2000" dirty="0">
                <a:solidFill>
                  <a:schemeClr val="bg1"/>
                </a:solidFill>
                <a:latin typeface="Montserrat" pitchFamily="2" charset="77"/>
                <a:cs typeface="Times New Roman" panose="02020603050405020304" pitchFamily="18" charset="0"/>
              </a:rPr>
              <a:t>БҮТЭЭГДЭХҮҮН</a:t>
            </a:r>
            <a:endParaRPr lang="en-US" sz="2000" dirty="0">
              <a:solidFill>
                <a:schemeClr val="bg1"/>
              </a:solidFill>
              <a:effectLst/>
              <a:latin typeface="Montserrat" pitchFamily="2" charset="77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B7D495A9-405C-694D-BBE3-524D329FE3BE}"/>
              </a:ext>
            </a:extLst>
          </p:cNvPr>
          <p:cNvGrpSpPr/>
          <p:nvPr/>
        </p:nvGrpSpPr>
        <p:grpSpPr>
          <a:xfrm>
            <a:off x="4100838" y="5430609"/>
            <a:ext cx="1073860" cy="1019791"/>
            <a:chOff x="3068706" y="4867340"/>
            <a:chExt cx="632983" cy="632983"/>
          </a:xfrm>
        </p:grpSpPr>
        <p:sp>
          <p:nvSpPr>
            <p:cNvPr id="6" name="Oval 5">
              <a:extLst>
                <a:ext uri="{FF2B5EF4-FFF2-40B4-BE49-F238E27FC236}">
                  <a16:creationId xmlns:a16="http://schemas.microsoft.com/office/drawing/2014/main" id="{1CE0C2E9-10A7-041F-10DD-946CC39CF932}"/>
                </a:ext>
              </a:extLst>
            </p:cNvPr>
            <p:cNvSpPr/>
            <p:nvPr/>
          </p:nvSpPr>
          <p:spPr>
            <a:xfrm>
              <a:off x="3068706" y="4867340"/>
              <a:ext cx="632983" cy="63298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7" name="Freeform: Shape 32">
              <a:extLst>
                <a:ext uri="{FF2B5EF4-FFF2-40B4-BE49-F238E27FC236}">
                  <a16:creationId xmlns:a16="http://schemas.microsoft.com/office/drawing/2014/main" id="{B44A2941-5B17-04C1-ED08-E35C2D9B0372}"/>
                </a:ext>
              </a:extLst>
            </p:cNvPr>
            <p:cNvSpPr/>
            <p:nvPr/>
          </p:nvSpPr>
          <p:spPr>
            <a:xfrm>
              <a:off x="3183729" y="5158138"/>
              <a:ext cx="442691" cy="186131"/>
            </a:xfrm>
            <a:custGeom>
              <a:avLst/>
              <a:gdLst>
                <a:gd name="connsiteX0" fmla="*/ 375404 w 375404"/>
                <a:gd name="connsiteY0" fmla="*/ 17064 h 157840"/>
                <a:gd name="connsiteX1" fmla="*/ 358341 w 375404"/>
                <a:gd name="connsiteY1" fmla="*/ 0 h 157840"/>
                <a:gd name="connsiteX2" fmla="*/ 349382 w 375404"/>
                <a:gd name="connsiteY2" fmla="*/ 2560 h 157840"/>
                <a:gd name="connsiteX3" fmla="*/ 276434 w 375404"/>
                <a:gd name="connsiteY3" fmla="*/ 44366 h 157840"/>
                <a:gd name="connsiteX4" fmla="*/ 276434 w 375404"/>
                <a:gd name="connsiteY4" fmla="*/ 58870 h 157840"/>
                <a:gd name="connsiteX5" fmla="*/ 241880 w 375404"/>
                <a:gd name="connsiteY5" fmla="*/ 85319 h 157840"/>
                <a:gd name="connsiteX6" fmla="*/ 166372 w 375404"/>
                <a:gd name="connsiteY6" fmla="*/ 85319 h 157840"/>
                <a:gd name="connsiteX7" fmla="*/ 166372 w 375404"/>
                <a:gd name="connsiteY7" fmla="*/ 68255 h 157840"/>
                <a:gd name="connsiteX8" fmla="*/ 243160 w 375404"/>
                <a:gd name="connsiteY8" fmla="*/ 68255 h 157840"/>
                <a:gd name="connsiteX9" fmla="*/ 260223 w 375404"/>
                <a:gd name="connsiteY9" fmla="*/ 51192 h 157840"/>
                <a:gd name="connsiteX10" fmla="*/ 243160 w 375404"/>
                <a:gd name="connsiteY10" fmla="*/ 34128 h 157840"/>
                <a:gd name="connsiteX11" fmla="*/ 140777 w 375404"/>
                <a:gd name="connsiteY11" fmla="*/ 34128 h 157840"/>
                <a:gd name="connsiteX12" fmla="*/ 120727 w 375404"/>
                <a:gd name="connsiteY12" fmla="*/ 39673 h 157840"/>
                <a:gd name="connsiteX13" fmla="*/ 0 w 375404"/>
                <a:gd name="connsiteY13" fmla="*/ 98117 h 157840"/>
                <a:gd name="connsiteX14" fmla="*/ 59723 w 375404"/>
                <a:gd name="connsiteY14" fmla="*/ 157840 h 157840"/>
                <a:gd name="connsiteX15" fmla="*/ 162106 w 375404"/>
                <a:gd name="connsiteY15" fmla="*/ 119447 h 157840"/>
                <a:gd name="connsiteX16" fmla="*/ 241880 w 375404"/>
                <a:gd name="connsiteY16" fmla="*/ 119447 h 157840"/>
                <a:gd name="connsiteX17" fmla="*/ 252118 w 375404"/>
                <a:gd name="connsiteY17" fmla="*/ 116034 h 157840"/>
                <a:gd name="connsiteX18" fmla="*/ 369432 w 375404"/>
                <a:gd name="connsiteY18" fmla="*/ 30288 h 157840"/>
                <a:gd name="connsiteX19" fmla="*/ 375404 w 375404"/>
                <a:gd name="connsiteY19" fmla="*/ 17064 h 157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5404" h="157840">
                  <a:moveTo>
                    <a:pt x="375404" y="17064"/>
                  </a:moveTo>
                  <a:cubicBezTo>
                    <a:pt x="375404" y="7679"/>
                    <a:pt x="367726" y="0"/>
                    <a:pt x="358341" y="0"/>
                  </a:cubicBezTo>
                  <a:cubicBezTo>
                    <a:pt x="354928" y="0"/>
                    <a:pt x="351942" y="853"/>
                    <a:pt x="349382" y="2560"/>
                  </a:cubicBezTo>
                  <a:lnTo>
                    <a:pt x="276434" y="44366"/>
                  </a:lnTo>
                  <a:cubicBezTo>
                    <a:pt x="277287" y="49059"/>
                    <a:pt x="277287" y="53751"/>
                    <a:pt x="276434" y="58870"/>
                  </a:cubicBezTo>
                  <a:cubicBezTo>
                    <a:pt x="273021" y="74654"/>
                    <a:pt x="258090" y="85319"/>
                    <a:pt x="241880" y="85319"/>
                  </a:cubicBezTo>
                  <a:lnTo>
                    <a:pt x="166372" y="85319"/>
                  </a:lnTo>
                  <a:lnTo>
                    <a:pt x="166372" y="68255"/>
                  </a:lnTo>
                  <a:lnTo>
                    <a:pt x="243160" y="68255"/>
                  </a:lnTo>
                  <a:cubicBezTo>
                    <a:pt x="252545" y="68255"/>
                    <a:pt x="260223" y="60577"/>
                    <a:pt x="260223" y="51192"/>
                  </a:cubicBezTo>
                  <a:cubicBezTo>
                    <a:pt x="260223" y="41806"/>
                    <a:pt x="252545" y="34128"/>
                    <a:pt x="243160" y="34128"/>
                  </a:cubicBezTo>
                  <a:cubicBezTo>
                    <a:pt x="243160" y="34128"/>
                    <a:pt x="141630" y="34128"/>
                    <a:pt x="140777" y="34128"/>
                  </a:cubicBezTo>
                  <a:cubicBezTo>
                    <a:pt x="133525" y="34128"/>
                    <a:pt x="126699" y="36261"/>
                    <a:pt x="120727" y="39673"/>
                  </a:cubicBezTo>
                  <a:lnTo>
                    <a:pt x="0" y="98117"/>
                  </a:lnTo>
                  <a:lnTo>
                    <a:pt x="59723" y="157840"/>
                  </a:lnTo>
                  <a:cubicBezTo>
                    <a:pt x="87452" y="130112"/>
                    <a:pt x="123286" y="119447"/>
                    <a:pt x="162106" y="119447"/>
                  </a:cubicBezTo>
                  <a:lnTo>
                    <a:pt x="241880" y="119447"/>
                  </a:lnTo>
                  <a:cubicBezTo>
                    <a:pt x="245719" y="119447"/>
                    <a:pt x="249132" y="118167"/>
                    <a:pt x="252118" y="116034"/>
                  </a:cubicBezTo>
                  <a:lnTo>
                    <a:pt x="369432" y="30288"/>
                  </a:lnTo>
                  <a:cubicBezTo>
                    <a:pt x="372845" y="26876"/>
                    <a:pt x="375404" y="22183"/>
                    <a:pt x="375404" y="17064"/>
                  </a:cubicBezTo>
                  <a:close/>
                </a:path>
              </a:pathLst>
            </a:custGeom>
            <a:solidFill>
              <a:srgbClr val="20A075"/>
            </a:solidFill>
            <a:ln w="41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8" name="Freeform: Shape 33">
              <a:extLst>
                <a:ext uri="{FF2B5EF4-FFF2-40B4-BE49-F238E27FC236}">
                  <a16:creationId xmlns:a16="http://schemas.microsoft.com/office/drawing/2014/main" id="{3F86F2B8-BFB0-B711-B50B-F143525CD2B0}"/>
                </a:ext>
              </a:extLst>
            </p:cNvPr>
            <p:cNvSpPr/>
            <p:nvPr/>
          </p:nvSpPr>
          <p:spPr>
            <a:xfrm>
              <a:off x="3303773" y="5012398"/>
              <a:ext cx="253581" cy="176928"/>
            </a:xfrm>
            <a:custGeom>
              <a:avLst/>
              <a:gdLst>
                <a:gd name="connsiteX0" fmla="*/ 214310 w 215038"/>
                <a:gd name="connsiteY0" fmla="*/ 728 h 150036"/>
                <a:gd name="connsiteX1" fmla="*/ 133257 w 215038"/>
                <a:gd name="connsiteY1" fmla="*/ 22058 h 150036"/>
                <a:gd name="connsiteX2" fmla="*/ 111074 w 215038"/>
                <a:gd name="connsiteY2" fmla="*/ 92446 h 150036"/>
                <a:gd name="connsiteX3" fmla="*/ 89318 w 215038"/>
                <a:gd name="connsiteY3" fmla="*/ 119321 h 150036"/>
                <a:gd name="connsiteX4" fmla="*/ 85905 w 215038"/>
                <a:gd name="connsiteY4" fmla="*/ 114202 h 150036"/>
                <a:gd name="connsiteX5" fmla="*/ 67561 w 215038"/>
                <a:gd name="connsiteY5" fmla="*/ 56612 h 150036"/>
                <a:gd name="connsiteX6" fmla="*/ 586 w 215038"/>
                <a:gd name="connsiteY6" fmla="*/ 39121 h 150036"/>
                <a:gd name="connsiteX7" fmla="*/ 18076 w 215038"/>
                <a:gd name="connsiteY7" fmla="*/ 106097 h 150036"/>
                <a:gd name="connsiteX8" fmla="*/ 71401 w 215038"/>
                <a:gd name="connsiteY8" fmla="*/ 124441 h 150036"/>
                <a:gd name="connsiteX9" fmla="*/ 80786 w 215038"/>
                <a:gd name="connsiteY9" fmla="*/ 141931 h 150036"/>
                <a:gd name="connsiteX10" fmla="*/ 81639 w 215038"/>
                <a:gd name="connsiteY10" fmla="*/ 150036 h 150036"/>
                <a:gd name="connsiteX11" fmla="*/ 99129 w 215038"/>
                <a:gd name="connsiteY11" fmla="*/ 150036 h 150036"/>
                <a:gd name="connsiteX12" fmla="*/ 104249 w 215038"/>
                <a:gd name="connsiteY12" fmla="*/ 128707 h 150036"/>
                <a:gd name="connsiteX13" fmla="*/ 124299 w 215038"/>
                <a:gd name="connsiteY13" fmla="*/ 104817 h 150036"/>
                <a:gd name="connsiteX14" fmla="*/ 192980 w 215038"/>
                <a:gd name="connsiteY14" fmla="*/ 82634 h 150036"/>
                <a:gd name="connsiteX15" fmla="*/ 214310 w 215038"/>
                <a:gd name="connsiteY15" fmla="*/ 728 h 150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15038" h="150036">
                  <a:moveTo>
                    <a:pt x="214310" y="728"/>
                  </a:moveTo>
                  <a:cubicBezTo>
                    <a:pt x="214310" y="728"/>
                    <a:pt x="161412" y="-6098"/>
                    <a:pt x="133257" y="22058"/>
                  </a:cubicBezTo>
                  <a:cubicBezTo>
                    <a:pt x="112780" y="42534"/>
                    <a:pt x="110647" y="75382"/>
                    <a:pt x="111074" y="92446"/>
                  </a:cubicBezTo>
                  <a:cubicBezTo>
                    <a:pt x="102116" y="98845"/>
                    <a:pt x="94437" y="108230"/>
                    <a:pt x="89318" y="119321"/>
                  </a:cubicBezTo>
                  <a:cubicBezTo>
                    <a:pt x="88038" y="117615"/>
                    <a:pt x="87185" y="115909"/>
                    <a:pt x="85905" y="114202"/>
                  </a:cubicBezTo>
                  <a:cubicBezTo>
                    <a:pt x="86332" y="100125"/>
                    <a:pt x="84199" y="73249"/>
                    <a:pt x="67561" y="56612"/>
                  </a:cubicBezTo>
                  <a:cubicBezTo>
                    <a:pt x="44099" y="33149"/>
                    <a:pt x="586" y="39121"/>
                    <a:pt x="586" y="39121"/>
                  </a:cubicBezTo>
                  <a:cubicBezTo>
                    <a:pt x="586" y="39121"/>
                    <a:pt x="-4960" y="82634"/>
                    <a:pt x="18076" y="106097"/>
                  </a:cubicBezTo>
                  <a:cubicBezTo>
                    <a:pt x="33007" y="121028"/>
                    <a:pt x="56896" y="124014"/>
                    <a:pt x="71401" y="124441"/>
                  </a:cubicBezTo>
                  <a:cubicBezTo>
                    <a:pt x="75667" y="129133"/>
                    <a:pt x="78653" y="135959"/>
                    <a:pt x="80786" y="141931"/>
                  </a:cubicBezTo>
                  <a:cubicBezTo>
                    <a:pt x="81212" y="143211"/>
                    <a:pt x="81639" y="146197"/>
                    <a:pt x="81639" y="150036"/>
                  </a:cubicBezTo>
                  <a:lnTo>
                    <a:pt x="99129" y="150036"/>
                  </a:lnTo>
                  <a:cubicBezTo>
                    <a:pt x="99556" y="141078"/>
                    <a:pt x="100836" y="135959"/>
                    <a:pt x="104249" y="128707"/>
                  </a:cubicBezTo>
                  <a:cubicBezTo>
                    <a:pt x="108515" y="118468"/>
                    <a:pt x="115767" y="109936"/>
                    <a:pt x="124299" y="104817"/>
                  </a:cubicBezTo>
                  <a:cubicBezTo>
                    <a:pt x="141789" y="105244"/>
                    <a:pt x="173357" y="102258"/>
                    <a:pt x="192980" y="82634"/>
                  </a:cubicBezTo>
                  <a:cubicBezTo>
                    <a:pt x="221136" y="53626"/>
                    <a:pt x="214310" y="728"/>
                    <a:pt x="214310" y="728"/>
                  </a:cubicBezTo>
                  <a:close/>
                </a:path>
              </a:pathLst>
            </a:custGeom>
            <a:solidFill>
              <a:srgbClr val="20A075"/>
            </a:solidFill>
            <a:ln w="41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9112B684-CB8E-6242-896B-F24504711CD5}"/>
              </a:ext>
            </a:extLst>
          </p:cNvPr>
          <p:cNvGrpSpPr/>
          <p:nvPr/>
        </p:nvGrpSpPr>
        <p:grpSpPr>
          <a:xfrm>
            <a:off x="1145532" y="2022445"/>
            <a:ext cx="3996483" cy="2739555"/>
            <a:chOff x="983827" y="1217500"/>
            <a:chExt cx="2356743" cy="1800210"/>
          </a:xfrm>
        </p:grpSpPr>
        <p:sp>
          <p:nvSpPr>
            <p:cNvPr id="10" name="Google Shape;566;p23">
              <a:extLst>
                <a:ext uri="{FF2B5EF4-FFF2-40B4-BE49-F238E27FC236}">
                  <a16:creationId xmlns:a16="http://schemas.microsoft.com/office/drawing/2014/main" id="{C46C0E3F-3A7F-95CB-0E30-6C6EDAEC15F1}"/>
                </a:ext>
              </a:extLst>
            </p:cNvPr>
            <p:cNvSpPr/>
            <p:nvPr/>
          </p:nvSpPr>
          <p:spPr>
            <a:xfrm>
              <a:off x="1025779" y="1217501"/>
              <a:ext cx="2251764" cy="25138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mn-MN" sz="1200" b="1" i="0" u="none" strike="noStrike" kern="1200" cap="none" spc="0" normalizeH="0" baseline="0" noProof="0">
                  <a:ln>
                    <a:noFill/>
                  </a:ln>
                  <a:solidFill>
                    <a:srgbClr val="185276"/>
                  </a:solidFill>
                  <a:effectLst/>
                  <a:uLnTx/>
                  <a:uFillTx/>
                  <a:latin typeface="Montserrat"/>
                  <a:ea typeface="Roboto"/>
                  <a:cs typeface="Roboto"/>
                  <a:sym typeface="Roboto"/>
                </a:rPr>
                <a:t>САНХҮҮГИЙН ЗОХИЦУУЛАХ ХОРОО</a:t>
              </a:r>
            </a:p>
          </p:txBody>
        </p:sp>
        <p:sp>
          <p:nvSpPr>
            <p:cNvPr id="11" name="Google Shape;572;p23">
              <a:extLst>
                <a:ext uri="{FF2B5EF4-FFF2-40B4-BE49-F238E27FC236}">
                  <a16:creationId xmlns:a16="http://schemas.microsoft.com/office/drawing/2014/main" id="{4EBB0BCD-114C-D95F-44C1-69C8257E6E0F}"/>
                </a:ext>
              </a:extLst>
            </p:cNvPr>
            <p:cNvSpPr/>
            <p:nvPr/>
          </p:nvSpPr>
          <p:spPr>
            <a:xfrm>
              <a:off x="983827" y="1217500"/>
              <a:ext cx="2356743" cy="1800210"/>
            </a:xfrm>
            <a:prstGeom prst="roundRect">
              <a:avLst>
                <a:gd name="adj" fmla="val 12006"/>
              </a:avLst>
            </a:prstGeom>
            <a:noFill/>
            <a:ln w="28575" cap="flat" cmpd="sng">
              <a:solidFill>
                <a:schemeClr val="bg1">
                  <a:lumMod val="85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12" name="Rectangle 11">
            <a:extLst>
              <a:ext uri="{FF2B5EF4-FFF2-40B4-BE49-F238E27FC236}">
                <a16:creationId xmlns:a16="http://schemas.microsoft.com/office/drawing/2014/main" id="{18CDAA3D-108E-9E36-F0A8-51F37397B7A5}"/>
              </a:ext>
            </a:extLst>
          </p:cNvPr>
          <p:cNvSpPr/>
          <p:nvPr/>
        </p:nvSpPr>
        <p:spPr>
          <a:xfrm>
            <a:off x="1216673" y="2839464"/>
            <a:ext cx="2223644" cy="1384995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/>
          <a:p>
            <a:pPr algn="ctr"/>
            <a:r>
              <a:rPr lang="mn-MN" sz="1200" dirty="0">
                <a:solidFill>
                  <a:schemeClr val="bg2">
                    <a:lumMod val="90000"/>
                  </a:schemeClr>
                </a:solidFill>
                <a:latin typeface="Montserrat"/>
                <a:cs typeface="Times New Roman"/>
              </a:rPr>
              <a:t>“Даатгалын багц дүрэм”-д </a:t>
            </a:r>
            <a:r>
              <a:rPr lang="en-US" sz="1200" dirty="0">
                <a:solidFill>
                  <a:schemeClr val="bg2">
                    <a:lumMod val="90000"/>
                  </a:schemeClr>
                </a:solidFill>
                <a:latin typeface="Montserrat"/>
                <a:cs typeface="Times New Roman"/>
              </a:rPr>
              <a:t>“Ногоон даатгал”-ыг тодорхойлж, даатгалын компаниуд энэ төрлийн бүтээгдэхүүн, үйлчилгээг гаргах </a:t>
            </a:r>
            <a:r>
              <a:rPr lang="en-US" sz="1200" dirty="0" err="1">
                <a:solidFill>
                  <a:schemeClr val="bg2">
                    <a:lumMod val="90000"/>
                  </a:schemeClr>
                </a:solidFill>
                <a:latin typeface="Montserrat"/>
                <a:cs typeface="Times New Roman"/>
              </a:rPr>
              <a:t>эрх</a:t>
            </a:r>
            <a:r>
              <a:rPr lang="mn-MN" sz="1200" dirty="0">
                <a:solidFill>
                  <a:schemeClr val="bg2">
                    <a:lumMod val="90000"/>
                  </a:schemeClr>
                </a:solidFill>
                <a:latin typeface="Montserrat"/>
                <a:cs typeface="Times New Roman"/>
              </a:rPr>
              <a:t> </a:t>
            </a:r>
            <a:r>
              <a:rPr lang="en-US" sz="1200" dirty="0" err="1">
                <a:solidFill>
                  <a:schemeClr val="bg2">
                    <a:lumMod val="90000"/>
                  </a:schemeClr>
                </a:solidFill>
                <a:latin typeface="Montserrat"/>
                <a:cs typeface="Times New Roman"/>
              </a:rPr>
              <a:t>зүйн</a:t>
            </a:r>
            <a:r>
              <a:rPr lang="en-US" sz="1200" dirty="0">
                <a:solidFill>
                  <a:schemeClr val="bg2">
                    <a:lumMod val="90000"/>
                  </a:schemeClr>
                </a:solidFill>
                <a:latin typeface="Montserrat"/>
                <a:cs typeface="Times New Roman"/>
              </a:rPr>
              <a:t> орчныг бүрдүүлсэн.</a:t>
            </a:r>
            <a:endParaRPr lang="en-US" sz="1200" dirty="0">
              <a:solidFill>
                <a:schemeClr val="bg2">
                  <a:lumMod val="90000"/>
                </a:schemeClr>
              </a:solidFill>
              <a:latin typeface="Montserrat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C260063-8332-CE1E-BB90-7375EA22BF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70152" y="2639563"/>
            <a:ext cx="1486498" cy="1943089"/>
          </a:xfrm>
          <a:prstGeom prst="rect">
            <a:avLst/>
          </a:prstGeom>
        </p:spPr>
      </p:pic>
      <p:grpSp>
        <p:nvGrpSpPr>
          <p:cNvPr id="18" name="Group 17">
            <a:extLst>
              <a:ext uri="{FF2B5EF4-FFF2-40B4-BE49-F238E27FC236}">
                <a16:creationId xmlns:a16="http://schemas.microsoft.com/office/drawing/2014/main" id="{9B356B29-6E48-D2D5-F333-C9223AB63072}"/>
              </a:ext>
            </a:extLst>
          </p:cNvPr>
          <p:cNvGrpSpPr/>
          <p:nvPr/>
        </p:nvGrpSpPr>
        <p:grpSpPr>
          <a:xfrm>
            <a:off x="6333072" y="2022445"/>
            <a:ext cx="3996483" cy="2739555"/>
            <a:chOff x="983827" y="1217500"/>
            <a:chExt cx="2356743" cy="1800210"/>
          </a:xfrm>
        </p:grpSpPr>
        <p:sp>
          <p:nvSpPr>
            <p:cNvPr id="19" name="Google Shape;566;p23">
              <a:extLst>
                <a:ext uri="{FF2B5EF4-FFF2-40B4-BE49-F238E27FC236}">
                  <a16:creationId xmlns:a16="http://schemas.microsoft.com/office/drawing/2014/main" id="{F04433F9-C840-87C3-B07E-1C82F3DF4AFD}"/>
                </a:ext>
              </a:extLst>
            </p:cNvPr>
            <p:cNvSpPr/>
            <p:nvPr/>
          </p:nvSpPr>
          <p:spPr>
            <a:xfrm>
              <a:off x="1036124" y="1217501"/>
              <a:ext cx="2241419" cy="251385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mn-MN" sz="1200" b="1" i="0" u="none" strike="noStrike" kern="1200" cap="none" spc="0" normalizeH="0" baseline="0" noProof="0">
                  <a:ln>
                    <a:noFill/>
                  </a:ln>
                  <a:solidFill>
                    <a:srgbClr val="185276"/>
                  </a:solidFill>
                  <a:effectLst/>
                  <a:uLnTx/>
                  <a:uFillTx/>
                  <a:latin typeface="Montserrat"/>
                  <a:ea typeface="Roboto"/>
                  <a:cs typeface="Roboto"/>
                  <a:sym typeface="Roboto"/>
                </a:rPr>
                <a:t>САНХҮҮГИЙН ЗОХИЦУУЛАХ ХОРОО</a:t>
              </a:r>
            </a:p>
          </p:txBody>
        </p:sp>
        <p:sp>
          <p:nvSpPr>
            <p:cNvPr id="20" name="Google Shape;572;p23">
              <a:extLst>
                <a:ext uri="{FF2B5EF4-FFF2-40B4-BE49-F238E27FC236}">
                  <a16:creationId xmlns:a16="http://schemas.microsoft.com/office/drawing/2014/main" id="{70BDDADD-F346-C020-DF6D-1BAA29573715}"/>
                </a:ext>
              </a:extLst>
            </p:cNvPr>
            <p:cNvSpPr/>
            <p:nvPr/>
          </p:nvSpPr>
          <p:spPr>
            <a:xfrm>
              <a:off x="983827" y="1217500"/>
              <a:ext cx="2356743" cy="1800210"/>
            </a:xfrm>
            <a:prstGeom prst="roundRect">
              <a:avLst>
                <a:gd name="adj" fmla="val 12006"/>
              </a:avLst>
            </a:prstGeom>
            <a:noFill/>
            <a:ln w="28575" cap="flat" cmpd="sng">
              <a:solidFill>
                <a:schemeClr val="bg1">
                  <a:lumMod val="85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31" name="TextBox 30">
            <a:extLst>
              <a:ext uri="{FF2B5EF4-FFF2-40B4-BE49-F238E27FC236}">
                <a16:creationId xmlns:a16="http://schemas.microsoft.com/office/drawing/2014/main" id="{95EEDEEB-9EA7-56B8-7056-E1B5B7208067}"/>
              </a:ext>
            </a:extLst>
          </p:cNvPr>
          <p:cNvSpPr txBox="1"/>
          <p:nvPr/>
        </p:nvSpPr>
        <p:spPr>
          <a:xfrm>
            <a:off x="6421755" y="2613392"/>
            <a:ext cx="2284950" cy="1754326"/>
          </a:xfrm>
          <a:prstGeom prst="rect">
            <a:avLst/>
          </a:prstGeom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algn="ctr">
              <a:defRPr sz="1200">
                <a:solidFill>
                  <a:schemeClr val="bg2">
                    <a:lumMod val="90000"/>
                  </a:schemeClr>
                </a:solidFill>
                <a:latin typeface="Montserrat" pitchFamily="2" charset="77"/>
              </a:defRPr>
            </a:lvl1pPr>
          </a:lstStyle>
          <a:p>
            <a:r>
              <a:rPr lang="mn-MN" dirty="0">
                <a:solidFill>
                  <a:srgbClr val="D0CECE"/>
                </a:solidFill>
                <a:latin typeface="Montserrat"/>
                <a:cs typeface="Times New Roman"/>
              </a:rPr>
              <a:t>Д</a:t>
            </a:r>
            <a:r>
              <a:rPr lang="en-US" dirty="0">
                <a:solidFill>
                  <a:srgbClr val="D0CECE"/>
                </a:solidFill>
                <a:latin typeface="Montserrat"/>
                <a:cs typeface="Times New Roman"/>
              </a:rPr>
              <a:t>аатгалын компаниудыг ногоон бондод хөрөнгө оруулах идэвх</a:t>
            </a:r>
            <a:r>
              <a:rPr lang="mn-MN" dirty="0">
                <a:solidFill>
                  <a:srgbClr val="D0CECE"/>
                </a:solidFill>
                <a:latin typeface="Montserrat"/>
                <a:cs typeface="Times New Roman"/>
              </a:rPr>
              <a:t> </a:t>
            </a:r>
            <a:r>
              <a:rPr lang="en-US" dirty="0">
                <a:solidFill>
                  <a:srgbClr val="D0CECE"/>
                </a:solidFill>
                <a:latin typeface="Montserrat"/>
                <a:cs typeface="Times New Roman"/>
              </a:rPr>
              <a:t>санаачлагыг нэмэгдүүлэх чиглэлээр </a:t>
            </a:r>
            <a:r>
              <a:rPr lang="mn-MN" sz="1200" dirty="0">
                <a:solidFill>
                  <a:schemeClr val="bg2">
                    <a:lumMod val="90000"/>
                  </a:schemeClr>
                </a:solidFill>
                <a:latin typeface="Montserrat"/>
                <a:cs typeface="Times New Roman"/>
              </a:rPr>
              <a:t>“Даатгалын багц дүрэм”</a:t>
            </a:r>
            <a:r>
              <a:rPr lang="mn-MN" dirty="0">
                <a:solidFill>
                  <a:srgbClr val="D0CECE"/>
                </a:solidFill>
                <a:latin typeface="Montserrat"/>
                <a:cs typeface="Times New Roman"/>
              </a:rPr>
              <a:t>-</a:t>
            </a:r>
            <a:r>
              <a:rPr lang="en-US" dirty="0">
                <a:solidFill>
                  <a:srgbClr val="D0CECE"/>
                </a:solidFill>
                <a:latin typeface="Montserrat"/>
                <a:cs typeface="Times New Roman"/>
              </a:rPr>
              <a:t>д</a:t>
            </a:r>
            <a:r>
              <a:rPr lang="mn-MN" dirty="0">
                <a:solidFill>
                  <a:srgbClr val="D0CECE"/>
                </a:solidFill>
                <a:latin typeface="Montserrat"/>
                <a:cs typeface="Times New Roman"/>
              </a:rPr>
              <a:t> ногоон бондод хөрөнгө оруулах хөрөнгийн ангиллыг нэмсэн</a:t>
            </a:r>
            <a:r>
              <a:rPr lang="en-US" dirty="0">
                <a:solidFill>
                  <a:srgbClr val="D0CECE"/>
                </a:solidFill>
                <a:latin typeface="Montserrat"/>
                <a:cs typeface="Times New Roman"/>
              </a:rPr>
              <a:t>.</a:t>
            </a:r>
            <a:endParaRPr lang="en-US" dirty="0"/>
          </a:p>
        </p:txBody>
      </p:sp>
      <p:pic>
        <p:nvPicPr>
          <p:cNvPr id="33" name="Picture 32">
            <a:extLst>
              <a:ext uri="{FF2B5EF4-FFF2-40B4-BE49-F238E27FC236}">
                <a16:creationId xmlns:a16="http://schemas.microsoft.com/office/drawing/2014/main" id="{9C785FAD-1C30-3E3E-72B9-C123F17DDC4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4535" y="2589094"/>
            <a:ext cx="1513564" cy="196329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5E89AE5C-9118-DD30-CB4C-8EDC0E1C529A}"/>
              </a:ext>
            </a:extLst>
          </p:cNvPr>
          <p:cNvGrpSpPr/>
          <p:nvPr/>
        </p:nvGrpSpPr>
        <p:grpSpPr>
          <a:xfrm>
            <a:off x="10973365" y="140951"/>
            <a:ext cx="1402412" cy="492382"/>
            <a:chOff x="10699067" y="6312977"/>
            <a:chExt cx="1402412" cy="492382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6BC3449A-4280-452B-BD17-E85880F6514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1335"/>
            <a:stretch/>
          </p:blipFill>
          <p:spPr>
            <a:xfrm>
              <a:off x="10699067" y="6320241"/>
              <a:ext cx="379875" cy="366458"/>
            </a:xfrm>
            <a:prstGeom prst="rect">
              <a:avLst/>
            </a:prstGeom>
          </p:spPr>
        </p:pic>
        <p:sp>
          <p:nvSpPr>
            <p:cNvPr id="15" name="Subtitle 2">
              <a:extLst>
                <a:ext uri="{FF2B5EF4-FFF2-40B4-BE49-F238E27FC236}">
                  <a16:creationId xmlns:a16="http://schemas.microsoft.com/office/drawing/2014/main" id="{2E2EB19A-1137-827E-BFAE-FE375C4C574B}"/>
                </a:ext>
              </a:extLst>
            </p:cNvPr>
            <p:cNvSpPr txBox="1">
              <a:spLocks/>
            </p:cNvSpPr>
            <p:nvPr/>
          </p:nvSpPr>
          <p:spPr>
            <a:xfrm>
              <a:off x="11043318" y="6312977"/>
              <a:ext cx="1058161" cy="49238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mn-MN" sz="800" b="1" dirty="0">
                  <a:solidFill>
                    <a:schemeClr val="bg1"/>
                  </a:solidFill>
                  <a:latin typeface="+mj-lt"/>
                </a:rPr>
                <a:t>САНХҮҮГИЙН ЗОХИЦУУЛАХ ХОРОО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727151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A219C1-EA9E-4904-B75F-B6009451746C}"/>
              </a:ext>
            </a:extLst>
          </p:cNvPr>
          <p:cNvSpPr txBox="1"/>
          <p:nvPr/>
        </p:nvSpPr>
        <p:spPr>
          <a:xfrm>
            <a:off x="322217" y="6174377"/>
            <a:ext cx="630467" cy="366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2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B50B7C6-DF9E-8F3C-337B-22BA38C2CBBE}"/>
              </a:ext>
            </a:extLst>
          </p:cNvPr>
          <p:cNvSpPr/>
          <p:nvPr/>
        </p:nvSpPr>
        <p:spPr>
          <a:xfrm>
            <a:off x="0" y="6286500"/>
            <a:ext cx="12192000" cy="571500"/>
          </a:xfrm>
          <a:prstGeom prst="rect">
            <a:avLst/>
          </a:prstGeom>
          <a:gradFill flip="none" rotWithShape="1">
            <a:gsLst>
              <a:gs pos="29000">
                <a:schemeClr val="accent5">
                  <a:lumMod val="50000"/>
                </a:schemeClr>
              </a:gs>
              <a:gs pos="0">
                <a:srgbClr val="002060"/>
              </a:gs>
              <a:gs pos="100000">
                <a:srgbClr val="ACDF87"/>
              </a:gs>
              <a:gs pos="61000">
                <a:srgbClr val="115573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1A949DD-7A3B-D96E-9392-932AA92D996A}"/>
              </a:ext>
            </a:extLst>
          </p:cNvPr>
          <p:cNvSpPr/>
          <p:nvPr/>
        </p:nvSpPr>
        <p:spPr>
          <a:xfrm>
            <a:off x="2296" y="97452"/>
            <a:ext cx="203821" cy="748894"/>
          </a:xfrm>
          <a:prstGeom prst="rect">
            <a:avLst/>
          </a:prstGeom>
          <a:solidFill>
            <a:srgbClr val="1155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AD890C5-2AE3-7F81-3587-380896B8133C}"/>
              </a:ext>
            </a:extLst>
          </p:cNvPr>
          <p:cNvGrpSpPr/>
          <p:nvPr/>
        </p:nvGrpSpPr>
        <p:grpSpPr>
          <a:xfrm>
            <a:off x="123825" y="6286500"/>
            <a:ext cx="552450" cy="463640"/>
            <a:chOff x="10911257" y="-82064"/>
            <a:chExt cx="1271225" cy="1052275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4FF637E6-7368-65A5-4CEA-2EAA048382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biLevel thresh="25000"/>
            </a:blip>
            <a:srcRect t="37472" b="29972"/>
            <a:stretch/>
          </p:blipFill>
          <p:spPr>
            <a:xfrm>
              <a:off x="11261614" y="86233"/>
              <a:ext cx="646232" cy="833612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F1C7DF0C-D8BE-BD3B-FC0B-737A25BB3E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biLevel thresh="25000"/>
            </a:blip>
            <a:srcRect t="70123" b="6572"/>
            <a:stretch/>
          </p:blipFill>
          <p:spPr>
            <a:xfrm>
              <a:off x="11536250" y="73384"/>
              <a:ext cx="646232" cy="596757"/>
            </a:xfrm>
            <a:prstGeom prst="rect">
              <a:avLst/>
            </a:prstGeom>
          </p:spPr>
        </p:pic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DB8B0834-14D5-227E-AA93-06ABA85FB66F}"/>
                </a:ext>
              </a:extLst>
            </p:cNvPr>
            <p:cNvGrpSpPr/>
            <p:nvPr/>
          </p:nvGrpSpPr>
          <p:grpSpPr>
            <a:xfrm>
              <a:off x="10911257" y="-82064"/>
              <a:ext cx="646232" cy="1052275"/>
              <a:chOff x="10798957" y="-82064"/>
              <a:chExt cx="646232" cy="1052275"/>
            </a:xfrm>
          </p:grpSpPr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id="{13890BD9-AE55-FDBC-8647-4846F587DC0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biLevel thresh="25000"/>
              </a:blip>
              <a:srcRect b="81203"/>
              <a:stretch/>
            </p:blipFill>
            <p:spPr>
              <a:xfrm>
                <a:off x="10798957" y="-82064"/>
                <a:ext cx="646232" cy="539743"/>
              </a:xfrm>
              <a:prstGeom prst="rect">
                <a:avLst/>
              </a:prstGeom>
            </p:spPr>
          </p:pic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963BBCB4-A618-9EC1-E7CB-BAD9144654D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biLevel thresh="25000"/>
              </a:blip>
              <a:srcRect t="17851" b="74874"/>
              <a:stretch/>
            </p:blipFill>
            <p:spPr>
              <a:xfrm>
                <a:off x="10798957" y="364716"/>
                <a:ext cx="646232" cy="208906"/>
              </a:xfrm>
              <a:prstGeom prst="rect">
                <a:avLst/>
              </a:prstGeom>
            </p:spPr>
          </p:pic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2111C11A-09C3-4B72-D7F3-89786E45166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biLevel thresh="25000"/>
              </a:blip>
              <a:srcRect t="26993" b="68607"/>
              <a:stretch/>
            </p:blipFill>
            <p:spPr>
              <a:xfrm>
                <a:off x="10798957" y="569041"/>
                <a:ext cx="646232" cy="126398"/>
              </a:xfrm>
              <a:prstGeom prst="rect">
                <a:avLst/>
              </a:prstGeom>
            </p:spPr>
          </p:pic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A48501C4-F076-86CB-4139-69D030580CF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biLevel thresh="25000"/>
              </a:blip>
              <a:srcRect t="31096" b="59067"/>
              <a:stretch/>
            </p:blipFill>
            <p:spPr>
              <a:xfrm>
                <a:off x="10798957" y="687740"/>
                <a:ext cx="646232" cy="282471"/>
              </a:xfrm>
              <a:prstGeom prst="rect">
                <a:avLst/>
              </a:prstGeom>
            </p:spPr>
          </p:pic>
        </p:grp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627A50DB-7A87-F684-64E9-91F2E6230DF0}"/>
              </a:ext>
            </a:extLst>
          </p:cNvPr>
          <p:cNvGrpSpPr/>
          <p:nvPr/>
        </p:nvGrpSpPr>
        <p:grpSpPr>
          <a:xfrm>
            <a:off x="741426" y="1739149"/>
            <a:ext cx="2559139" cy="1866900"/>
            <a:chOff x="6571285" y="1694875"/>
            <a:chExt cx="2563782" cy="1866900"/>
          </a:xfrm>
          <a:solidFill>
            <a:schemeClr val="accent1">
              <a:lumMod val="75000"/>
            </a:schemeClr>
          </a:solidFill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7555B3D6-76D3-1099-5652-ABD6A1EF097C}"/>
                </a:ext>
              </a:extLst>
            </p:cNvPr>
            <p:cNvSpPr/>
            <p:nvPr/>
          </p:nvSpPr>
          <p:spPr>
            <a:xfrm>
              <a:off x="6571285" y="1694875"/>
              <a:ext cx="2563782" cy="1866900"/>
            </a:xfrm>
            <a:prstGeom prst="roundRect">
              <a:avLst/>
            </a:prstGeom>
            <a:solidFill>
              <a:srgbClr val="115573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Montserrat" pitchFamily="2" charset="77"/>
              </a:endParaRPr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BFBF0A1D-C067-91B4-135B-D8FD3543C5B8}"/>
                </a:ext>
              </a:extLst>
            </p:cNvPr>
            <p:cNvSpPr/>
            <p:nvPr/>
          </p:nvSpPr>
          <p:spPr>
            <a:xfrm>
              <a:off x="6808499" y="2460042"/>
              <a:ext cx="2107681" cy="848484"/>
            </a:xfrm>
            <a:prstGeom prst="roundRect">
              <a:avLst/>
            </a:prstGeom>
            <a:solidFill>
              <a:srgbClr val="3399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Montserrat" pitchFamily="2" charset="77"/>
              </a:endParaRP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EB6FFEEB-921D-96F3-B25D-D6FB9AA0125D}"/>
                </a:ext>
              </a:extLst>
            </p:cNvPr>
            <p:cNvSpPr txBox="1"/>
            <p:nvPr/>
          </p:nvSpPr>
          <p:spPr>
            <a:xfrm>
              <a:off x="6619875" y="1819205"/>
              <a:ext cx="2457776" cy="461665"/>
            </a:xfrm>
            <a:prstGeom prst="rect">
              <a:avLst/>
            </a:prstGeom>
            <a:solidFill>
              <a:srgbClr val="115573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mn-MN" sz="1200" b="1">
                  <a:solidFill>
                    <a:schemeClr val="bg1"/>
                  </a:solidFill>
                  <a:latin typeface="Montserrat" pitchFamily="2" charset="77"/>
                </a:rPr>
                <a:t>ХӨРӨНГИЙН</a:t>
              </a:r>
            </a:p>
            <a:p>
              <a:pPr algn="ctr"/>
              <a:r>
                <a:rPr lang="mn-MN" sz="1200" b="1">
                  <a:solidFill>
                    <a:schemeClr val="bg1"/>
                  </a:solidFill>
                  <a:latin typeface="Montserrat" pitchFamily="2" charset="77"/>
                </a:rPr>
                <a:t>ЗАХ ЗЭЭЛ</a:t>
              </a:r>
              <a:endParaRPr lang="en-US" sz="1200" b="1" dirty="0">
                <a:solidFill>
                  <a:schemeClr val="bg1"/>
                </a:solidFill>
                <a:latin typeface="Montserrat" pitchFamily="2" charset="77"/>
              </a:endParaRP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48CCB2AE-0348-1E61-E3F2-0A550647D0DF}"/>
                </a:ext>
              </a:extLst>
            </p:cNvPr>
            <p:cNvSpPr txBox="1"/>
            <p:nvPr/>
          </p:nvSpPr>
          <p:spPr>
            <a:xfrm>
              <a:off x="6925120" y="2487924"/>
              <a:ext cx="191481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mn-MN" sz="1050" b="1">
                  <a:solidFill>
                    <a:schemeClr val="bg1"/>
                  </a:solidFill>
                  <a:latin typeface="Montserrat" pitchFamily="2" charset="77"/>
                </a:rPr>
                <a:t>Ногоон БОНД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en-US" sz="1050" b="1" dirty="0">
                  <a:solidFill>
                    <a:schemeClr val="bg1"/>
                  </a:solidFill>
                  <a:latin typeface="Montserrat" pitchFamily="2" charset="77"/>
                </a:rPr>
                <a:t>Н</a:t>
              </a:r>
              <a:r>
                <a:rPr lang="mn-MN" sz="1050" b="1">
                  <a:solidFill>
                    <a:schemeClr val="bg1"/>
                  </a:solidFill>
                  <a:latin typeface="Montserrat" pitchFamily="2" charset="77"/>
                </a:rPr>
                <a:t>огоон ХӨРӨНГӨ ОРУУЛАЛТЫН САН</a:t>
              </a: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mn-MN" sz="1050" b="1">
                  <a:solidFill>
                    <a:schemeClr val="bg1"/>
                  </a:solidFill>
                  <a:latin typeface="Montserrat" pitchFamily="2" charset="77"/>
                </a:rPr>
                <a:t>Ногоон </a:t>
              </a:r>
              <a:r>
                <a:rPr lang="en-US" sz="1050" b="1" dirty="0">
                  <a:solidFill>
                    <a:schemeClr val="bg1"/>
                  </a:solidFill>
                  <a:latin typeface="Montserrat" pitchFamily="2" charset="77"/>
                </a:rPr>
                <a:t>IPO</a:t>
              </a:r>
            </a:p>
          </p:txBody>
        </p:sp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379EE155-DCC6-C19E-2FF2-9D74A6621CF1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684" y="1925645"/>
            <a:ext cx="408546" cy="408546"/>
          </a:xfrm>
          <a:prstGeom prst="rect">
            <a:avLst/>
          </a:prstGeom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988B67F7-9E5B-1D91-C448-0725043197B9}"/>
              </a:ext>
            </a:extLst>
          </p:cNvPr>
          <p:cNvSpPr txBox="1"/>
          <p:nvPr/>
        </p:nvSpPr>
        <p:spPr>
          <a:xfrm>
            <a:off x="6784839" y="4065838"/>
            <a:ext cx="5239366" cy="13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600"/>
              </a:spcAft>
              <a:buClr>
                <a:srgbClr val="FF0066"/>
              </a:buClr>
              <a:buFont typeface="Wingdings" panose="05000000000000000000" pitchFamily="2" charset="2"/>
              <a:buChar char="ü"/>
            </a:pPr>
            <a:r>
              <a:rPr lang="mn-MN" sz="1600">
                <a:solidFill>
                  <a:srgbClr val="115573"/>
                </a:solidFill>
                <a:latin typeface="Montserrat" pitchFamily="2" charset="77"/>
              </a:rPr>
              <a:t>Ногоон ФИНТЕК-ийн хөгжил</a:t>
            </a:r>
            <a:endParaRPr lang="en-US" sz="1600" dirty="0">
              <a:solidFill>
                <a:srgbClr val="115573"/>
              </a:solidFill>
              <a:latin typeface="Montserrat" pitchFamily="2" charset="77"/>
            </a:endParaRPr>
          </a:p>
          <a:p>
            <a:pPr marL="285750" indent="-285750">
              <a:spcAft>
                <a:spcPts val="600"/>
              </a:spcAft>
              <a:buClr>
                <a:srgbClr val="FF0066"/>
              </a:buClr>
              <a:buFont typeface="Wingdings" panose="05000000000000000000" pitchFamily="2" charset="2"/>
              <a:buChar char="ü"/>
            </a:pPr>
            <a:r>
              <a:rPr lang="mn-MN" sz="1600">
                <a:solidFill>
                  <a:srgbClr val="115573"/>
                </a:solidFill>
                <a:latin typeface="Montserrat" pitchFamily="2" charset="77"/>
              </a:rPr>
              <a:t>Ногоон санхүүжилтийн мэдээллийн сан</a:t>
            </a:r>
            <a:endParaRPr lang="en-US" sz="1600" dirty="0">
              <a:solidFill>
                <a:srgbClr val="115573"/>
              </a:solidFill>
              <a:latin typeface="Montserrat" pitchFamily="2" charset="77"/>
            </a:endParaRPr>
          </a:p>
          <a:p>
            <a:pPr marL="285750" indent="-285750">
              <a:spcAft>
                <a:spcPts val="600"/>
              </a:spcAft>
              <a:buClr>
                <a:srgbClr val="FF0066"/>
              </a:buClr>
              <a:buFont typeface="Wingdings" panose="05000000000000000000" pitchFamily="2" charset="2"/>
              <a:buChar char="ü"/>
            </a:pPr>
            <a:r>
              <a:rPr lang="mn-MN" sz="1600">
                <a:solidFill>
                  <a:srgbClr val="115573"/>
                </a:solidFill>
                <a:latin typeface="Montserrat" pitchFamily="2" charset="77"/>
              </a:rPr>
              <a:t>Ногоон санхүүжилтийн үнэлгээ</a:t>
            </a:r>
            <a:endParaRPr lang="en-US" sz="1600" dirty="0">
              <a:solidFill>
                <a:srgbClr val="115573"/>
              </a:solidFill>
              <a:latin typeface="Montserrat" pitchFamily="2" charset="77"/>
            </a:endParaRPr>
          </a:p>
          <a:p>
            <a:pPr marL="285750" indent="-285750">
              <a:spcAft>
                <a:spcPts val="600"/>
              </a:spcAft>
              <a:buClr>
                <a:srgbClr val="FF0066"/>
              </a:buClr>
              <a:buFont typeface="Wingdings" panose="05000000000000000000" pitchFamily="2" charset="2"/>
              <a:buChar char="ü"/>
            </a:pPr>
            <a:r>
              <a:rPr lang="mn-MN" sz="1600">
                <a:solidFill>
                  <a:srgbClr val="115573"/>
                </a:solidFill>
                <a:latin typeface="Montserrat" pitchFamily="2" charset="77"/>
              </a:rPr>
              <a:t>Ногоон чадавх сайжруулах хөтөлбөр</a:t>
            </a:r>
            <a:endParaRPr lang="en-US" sz="1600" dirty="0">
              <a:solidFill>
                <a:srgbClr val="115573"/>
              </a:solidFill>
              <a:latin typeface="Montserrat" pitchFamily="2" charset="77"/>
            </a:endParaRPr>
          </a:p>
        </p:txBody>
      </p:sp>
      <p:grpSp>
        <p:nvGrpSpPr>
          <p:cNvPr id="78" name="Group 77">
            <a:extLst>
              <a:ext uri="{FF2B5EF4-FFF2-40B4-BE49-F238E27FC236}">
                <a16:creationId xmlns:a16="http://schemas.microsoft.com/office/drawing/2014/main" id="{6BFFCA16-9465-9A4C-0453-6D910A4E1BE3}"/>
              </a:ext>
            </a:extLst>
          </p:cNvPr>
          <p:cNvGrpSpPr/>
          <p:nvPr/>
        </p:nvGrpSpPr>
        <p:grpSpPr>
          <a:xfrm>
            <a:off x="3585276" y="1730416"/>
            <a:ext cx="2559139" cy="1866900"/>
            <a:chOff x="6571286" y="1694875"/>
            <a:chExt cx="2563782" cy="1866900"/>
          </a:xfrm>
          <a:solidFill>
            <a:schemeClr val="accent1">
              <a:lumMod val="75000"/>
            </a:schemeClr>
          </a:solidFill>
        </p:grpSpPr>
        <p:sp>
          <p:nvSpPr>
            <p:cNvPr id="79" name="Rectangle: Rounded Corners 78">
              <a:extLst>
                <a:ext uri="{FF2B5EF4-FFF2-40B4-BE49-F238E27FC236}">
                  <a16:creationId xmlns:a16="http://schemas.microsoft.com/office/drawing/2014/main" id="{566F6F64-D788-78DF-4206-C3EB1E25A4B0}"/>
                </a:ext>
              </a:extLst>
            </p:cNvPr>
            <p:cNvSpPr/>
            <p:nvPr/>
          </p:nvSpPr>
          <p:spPr>
            <a:xfrm>
              <a:off x="6571286" y="1694875"/>
              <a:ext cx="2563782" cy="1866900"/>
            </a:xfrm>
            <a:prstGeom prst="roundRect">
              <a:avLst/>
            </a:prstGeom>
            <a:solidFill>
              <a:srgbClr val="115573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Montserrat" pitchFamily="2" charset="77"/>
              </a:endParaRPr>
            </a:p>
          </p:txBody>
        </p:sp>
        <p:sp>
          <p:nvSpPr>
            <p:cNvPr id="80" name="Rectangle: Rounded Corners 79">
              <a:extLst>
                <a:ext uri="{FF2B5EF4-FFF2-40B4-BE49-F238E27FC236}">
                  <a16:creationId xmlns:a16="http://schemas.microsoft.com/office/drawing/2014/main" id="{C1B401B3-3514-A90A-F39B-5D44C8247FDF}"/>
                </a:ext>
              </a:extLst>
            </p:cNvPr>
            <p:cNvSpPr/>
            <p:nvPr/>
          </p:nvSpPr>
          <p:spPr>
            <a:xfrm>
              <a:off x="6808499" y="2460042"/>
              <a:ext cx="2107681" cy="848484"/>
            </a:xfrm>
            <a:prstGeom prst="roundRect">
              <a:avLst/>
            </a:prstGeom>
            <a:solidFill>
              <a:srgbClr val="3399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Montserrat" pitchFamily="2" charset="77"/>
              </a:endParaRP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BDE76ECB-B8F4-4940-7CD4-455D5911B944}"/>
                </a:ext>
              </a:extLst>
            </p:cNvPr>
            <p:cNvSpPr txBox="1"/>
            <p:nvPr/>
          </p:nvSpPr>
          <p:spPr>
            <a:xfrm>
              <a:off x="6619875" y="1819205"/>
              <a:ext cx="2457776" cy="461665"/>
            </a:xfrm>
            <a:prstGeom prst="rect">
              <a:avLst/>
            </a:prstGeom>
            <a:solidFill>
              <a:srgbClr val="115573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mn-MN" sz="1200" b="1">
                  <a:solidFill>
                    <a:schemeClr val="bg1"/>
                  </a:solidFill>
                  <a:latin typeface="Montserrat" pitchFamily="2" charset="77"/>
                </a:rPr>
                <a:t>ББСБ-ЫН </a:t>
              </a:r>
            </a:p>
            <a:p>
              <a:pPr algn="ctr"/>
              <a:r>
                <a:rPr lang="mn-MN" sz="1200" b="1">
                  <a:solidFill>
                    <a:schemeClr val="bg1"/>
                  </a:solidFill>
                  <a:latin typeface="Montserrat" pitchFamily="2" charset="77"/>
                </a:rPr>
                <a:t>ЗАХ ЗЭЭЛ</a:t>
              </a:r>
              <a:endParaRPr lang="en-US" sz="1200" b="1" dirty="0">
                <a:solidFill>
                  <a:schemeClr val="bg1"/>
                </a:solidFill>
                <a:latin typeface="Montserrat" pitchFamily="2" charset="77"/>
              </a:endParaRP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34AC5AA3-B2D0-955C-3F78-9BECA3064315}"/>
                </a:ext>
              </a:extLst>
            </p:cNvPr>
            <p:cNvSpPr txBox="1"/>
            <p:nvPr/>
          </p:nvSpPr>
          <p:spPr>
            <a:xfrm>
              <a:off x="6927342" y="2545640"/>
              <a:ext cx="1544781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mn-MN" sz="1050" b="1">
                  <a:solidFill>
                    <a:schemeClr val="bg1"/>
                  </a:solidFill>
                  <a:latin typeface="Montserrat" pitchFamily="2" charset="77"/>
                </a:rPr>
                <a:t>Ногоон ЗЭЭЛ</a:t>
              </a: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mn-MN" sz="1050" b="1">
                  <a:solidFill>
                    <a:schemeClr val="bg1"/>
                  </a:solidFill>
                  <a:latin typeface="Montserrat" pitchFamily="2" charset="77"/>
                </a:rPr>
                <a:t>Ногоон</a:t>
              </a:r>
              <a:r>
                <a:rPr lang="en-US" sz="1050" b="1" dirty="0">
                  <a:solidFill>
                    <a:schemeClr val="bg1"/>
                  </a:solidFill>
                  <a:latin typeface="Montserrat" pitchFamily="2" charset="77"/>
                </a:rPr>
                <a:t> </a:t>
              </a:r>
              <a:r>
                <a:rPr lang="mn-MN" sz="1050" b="1">
                  <a:solidFill>
                    <a:schemeClr val="bg1"/>
                  </a:solidFill>
                  <a:latin typeface="Montserrat" pitchFamily="2" charset="77"/>
                </a:rPr>
                <a:t>ТҮРЭЭС</a:t>
              </a:r>
            </a:p>
          </p:txBody>
        </p:sp>
      </p:grpSp>
      <p:pic>
        <p:nvPicPr>
          <p:cNvPr id="83" name="Picture 82">
            <a:extLst>
              <a:ext uri="{FF2B5EF4-FFF2-40B4-BE49-F238E27FC236}">
                <a16:creationId xmlns:a16="http://schemas.microsoft.com/office/drawing/2014/main" id="{E55BA174-9AEE-E284-EAB6-7AC27BD2FCBE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889" y="1885710"/>
            <a:ext cx="491766" cy="491766"/>
          </a:xfrm>
          <a:prstGeom prst="rect">
            <a:avLst/>
          </a:prstGeom>
        </p:spPr>
      </p:pic>
      <p:grpSp>
        <p:nvGrpSpPr>
          <p:cNvPr id="84" name="Group 83">
            <a:extLst>
              <a:ext uri="{FF2B5EF4-FFF2-40B4-BE49-F238E27FC236}">
                <a16:creationId xmlns:a16="http://schemas.microsoft.com/office/drawing/2014/main" id="{94455563-F338-5F2C-BA58-57DAEBA5D836}"/>
              </a:ext>
            </a:extLst>
          </p:cNvPr>
          <p:cNvGrpSpPr/>
          <p:nvPr/>
        </p:nvGrpSpPr>
        <p:grpSpPr>
          <a:xfrm>
            <a:off x="789928" y="3779031"/>
            <a:ext cx="2559139" cy="1866900"/>
            <a:chOff x="6571285" y="1694875"/>
            <a:chExt cx="2563782" cy="1866900"/>
          </a:xfrm>
          <a:solidFill>
            <a:schemeClr val="accent1">
              <a:lumMod val="75000"/>
            </a:schemeClr>
          </a:solidFill>
        </p:grpSpPr>
        <p:sp>
          <p:nvSpPr>
            <p:cNvPr id="85" name="Rectangle: Rounded Corners 84">
              <a:extLst>
                <a:ext uri="{FF2B5EF4-FFF2-40B4-BE49-F238E27FC236}">
                  <a16:creationId xmlns:a16="http://schemas.microsoft.com/office/drawing/2014/main" id="{D42CB79F-5984-FA79-DA06-48E9D605662B}"/>
                </a:ext>
              </a:extLst>
            </p:cNvPr>
            <p:cNvSpPr/>
            <p:nvPr/>
          </p:nvSpPr>
          <p:spPr>
            <a:xfrm>
              <a:off x="6571285" y="1694875"/>
              <a:ext cx="2563782" cy="1866900"/>
            </a:xfrm>
            <a:prstGeom prst="roundRect">
              <a:avLst/>
            </a:prstGeom>
            <a:solidFill>
              <a:srgbClr val="115573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Montserrat" pitchFamily="2" charset="77"/>
              </a:endParaRPr>
            </a:p>
          </p:txBody>
        </p:sp>
        <p:sp>
          <p:nvSpPr>
            <p:cNvPr id="86" name="Rectangle: Rounded Corners 85">
              <a:extLst>
                <a:ext uri="{FF2B5EF4-FFF2-40B4-BE49-F238E27FC236}">
                  <a16:creationId xmlns:a16="http://schemas.microsoft.com/office/drawing/2014/main" id="{2D9032A4-31C9-88A5-D0A7-40468D549A52}"/>
                </a:ext>
              </a:extLst>
            </p:cNvPr>
            <p:cNvSpPr/>
            <p:nvPr/>
          </p:nvSpPr>
          <p:spPr>
            <a:xfrm>
              <a:off x="6808499" y="2460042"/>
              <a:ext cx="2107681" cy="848484"/>
            </a:xfrm>
            <a:prstGeom prst="roundRect">
              <a:avLst/>
            </a:prstGeom>
            <a:solidFill>
              <a:srgbClr val="3399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Montserrat" pitchFamily="2" charset="77"/>
              </a:endParaRPr>
            </a:p>
          </p:txBody>
        </p: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CDA04CBC-BD56-0ED5-6D0D-D9980F85DB80}"/>
                </a:ext>
              </a:extLst>
            </p:cNvPr>
            <p:cNvSpPr txBox="1"/>
            <p:nvPr/>
          </p:nvSpPr>
          <p:spPr>
            <a:xfrm>
              <a:off x="6619875" y="1819205"/>
              <a:ext cx="2457776" cy="461665"/>
            </a:xfrm>
            <a:prstGeom prst="rect">
              <a:avLst/>
            </a:prstGeom>
            <a:solidFill>
              <a:srgbClr val="115573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mn-MN" sz="1200" b="1">
                  <a:solidFill>
                    <a:schemeClr val="bg1"/>
                  </a:solidFill>
                  <a:latin typeface="Montserrat" pitchFamily="2" charset="77"/>
                </a:rPr>
                <a:t>ДААТГАЛЫН</a:t>
              </a:r>
              <a:r>
                <a:rPr lang="en-US" sz="1200" b="1" dirty="0">
                  <a:solidFill>
                    <a:schemeClr val="bg1"/>
                  </a:solidFill>
                  <a:latin typeface="Montserrat" pitchFamily="2" charset="77"/>
                </a:rPr>
                <a:t> </a:t>
              </a:r>
            </a:p>
            <a:p>
              <a:pPr algn="ctr"/>
              <a:r>
                <a:rPr lang="mn-MN" sz="1200" b="1">
                  <a:solidFill>
                    <a:schemeClr val="bg1"/>
                  </a:solidFill>
                  <a:latin typeface="Montserrat" pitchFamily="2" charset="77"/>
                </a:rPr>
                <a:t>ЗАХ ЗЭЭЛ</a:t>
              </a:r>
              <a:endParaRPr lang="en-US" sz="1200" b="1" dirty="0">
                <a:solidFill>
                  <a:schemeClr val="bg1"/>
                </a:solidFill>
                <a:latin typeface="Montserrat" pitchFamily="2" charset="77"/>
              </a:endParaRPr>
            </a:p>
          </p:txBody>
        </p:sp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75CE598E-9F0C-BB81-131F-25EE4E2C489F}"/>
                </a:ext>
              </a:extLst>
            </p:cNvPr>
            <p:cNvSpPr txBox="1"/>
            <p:nvPr/>
          </p:nvSpPr>
          <p:spPr>
            <a:xfrm>
              <a:off x="6782673" y="2439429"/>
              <a:ext cx="2133507" cy="90024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mn-MN" sz="1050" b="1">
                  <a:solidFill>
                    <a:schemeClr val="bg1"/>
                  </a:solidFill>
                  <a:latin typeface="Montserrat" pitchFamily="2" charset="77"/>
                </a:rPr>
                <a:t>Гамшгийн эрсдэлийн ДААТГАЛ</a:t>
              </a:r>
              <a:endParaRPr lang="en-US" sz="1050" b="1" dirty="0">
                <a:solidFill>
                  <a:schemeClr val="bg1"/>
                </a:solidFill>
                <a:latin typeface="Montserrat" pitchFamily="2" charset="77"/>
              </a:endParaRPr>
            </a:p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mn-MN" sz="1050" b="1">
                  <a:solidFill>
                    <a:schemeClr val="bg1"/>
                  </a:solidFill>
                  <a:latin typeface="Montserrat" pitchFamily="2" charset="77"/>
                </a:rPr>
                <a:t>Ногоон ДААТГАЛ </a:t>
              </a:r>
              <a:r>
                <a:rPr lang="en-US" sz="1050" b="1" dirty="0">
                  <a:solidFill>
                    <a:schemeClr val="bg1"/>
                  </a:solidFill>
                  <a:latin typeface="Montserrat" pitchFamily="2" charset="77"/>
                </a:rPr>
                <a:t>/</a:t>
              </a:r>
              <a:r>
                <a:rPr lang="mn-MN" sz="1050" b="1">
                  <a:solidFill>
                    <a:schemeClr val="bg1"/>
                  </a:solidFill>
                  <a:latin typeface="Montserrat" pitchFamily="2" charset="77"/>
                </a:rPr>
                <a:t>барилга, тээврийн хэрэгсэл, ХАА</a:t>
              </a:r>
              <a:r>
                <a:rPr lang="en-US" sz="1050" b="1" dirty="0">
                  <a:solidFill>
                    <a:schemeClr val="bg1"/>
                  </a:solidFill>
                  <a:latin typeface="Montserrat" pitchFamily="2" charset="77"/>
                </a:rPr>
                <a:t>/</a:t>
              </a:r>
              <a:endParaRPr lang="mn-MN" sz="1050" b="1">
                <a:solidFill>
                  <a:schemeClr val="bg1"/>
                </a:solidFill>
                <a:latin typeface="Montserrat" pitchFamily="2" charset="77"/>
              </a:endParaRPr>
            </a:p>
          </p:txBody>
        </p:sp>
      </p:grpSp>
      <p:grpSp>
        <p:nvGrpSpPr>
          <p:cNvPr id="89" name="Group 88">
            <a:extLst>
              <a:ext uri="{FF2B5EF4-FFF2-40B4-BE49-F238E27FC236}">
                <a16:creationId xmlns:a16="http://schemas.microsoft.com/office/drawing/2014/main" id="{11EA6444-2647-F1BF-B510-0F0C35D652B5}"/>
              </a:ext>
            </a:extLst>
          </p:cNvPr>
          <p:cNvGrpSpPr/>
          <p:nvPr/>
        </p:nvGrpSpPr>
        <p:grpSpPr>
          <a:xfrm>
            <a:off x="3633777" y="3753210"/>
            <a:ext cx="2559139" cy="1866900"/>
            <a:chOff x="6571285" y="1694875"/>
            <a:chExt cx="2563782" cy="1866900"/>
          </a:xfrm>
          <a:solidFill>
            <a:schemeClr val="accent1">
              <a:lumMod val="75000"/>
            </a:schemeClr>
          </a:solidFill>
        </p:grpSpPr>
        <p:sp>
          <p:nvSpPr>
            <p:cNvPr id="90" name="Rectangle: Rounded Corners 89">
              <a:extLst>
                <a:ext uri="{FF2B5EF4-FFF2-40B4-BE49-F238E27FC236}">
                  <a16:creationId xmlns:a16="http://schemas.microsoft.com/office/drawing/2014/main" id="{56CC73B9-979E-EB7E-E7DE-2D89E78CC912}"/>
                </a:ext>
              </a:extLst>
            </p:cNvPr>
            <p:cNvSpPr/>
            <p:nvPr/>
          </p:nvSpPr>
          <p:spPr>
            <a:xfrm>
              <a:off x="6571285" y="1694875"/>
              <a:ext cx="2563782" cy="1866900"/>
            </a:xfrm>
            <a:prstGeom prst="roundRect">
              <a:avLst/>
            </a:prstGeom>
            <a:solidFill>
              <a:srgbClr val="115573"/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Montserrat" pitchFamily="2" charset="77"/>
              </a:endParaRPr>
            </a:p>
          </p:txBody>
        </p:sp>
        <p:sp>
          <p:nvSpPr>
            <p:cNvPr id="91" name="Rectangle: Rounded Corners 90">
              <a:extLst>
                <a:ext uri="{FF2B5EF4-FFF2-40B4-BE49-F238E27FC236}">
                  <a16:creationId xmlns:a16="http://schemas.microsoft.com/office/drawing/2014/main" id="{6B645F17-5B9B-C143-A92D-A178EE7C9301}"/>
                </a:ext>
              </a:extLst>
            </p:cNvPr>
            <p:cNvSpPr/>
            <p:nvPr/>
          </p:nvSpPr>
          <p:spPr>
            <a:xfrm>
              <a:off x="6808499" y="2460042"/>
              <a:ext cx="2107681" cy="848484"/>
            </a:xfrm>
            <a:prstGeom prst="roundRect">
              <a:avLst/>
            </a:prstGeom>
            <a:solidFill>
              <a:srgbClr val="339966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400" dirty="0">
                <a:latin typeface="Montserrat" pitchFamily="2" charset="77"/>
              </a:endParaRPr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7E9C4CD6-65B0-9D38-F10B-B746B5AB618F}"/>
                </a:ext>
              </a:extLst>
            </p:cNvPr>
            <p:cNvSpPr txBox="1"/>
            <p:nvPr/>
          </p:nvSpPr>
          <p:spPr>
            <a:xfrm>
              <a:off x="6594023" y="1816465"/>
              <a:ext cx="2457776" cy="461665"/>
            </a:xfrm>
            <a:prstGeom prst="rect">
              <a:avLst/>
            </a:prstGeom>
            <a:solidFill>
              <a:srgbClr val="115573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mn-MN" sz="1200" b="1">
                  <a:solidFill>
                    <a:schemeClr val="bg1"/>
                  </a:solidFill>
                  <a:latin typeface="Montserrat" pitchFamily="2" charset="77"/>
                </a:rPr>
                <a:t>БИЧИЛ </a:t>
              </a:r>
            </a:p>
            <a:p>
              <a:pPr algn="ctr"/>
              <a:r>
                <a:rPr lang="mn-MN" sz="1200" b="1">
                  <a:solidFill>
                    <a:schemeClr val="bg1"/>
                  </a:solidFill>
                  <a:latin typeface="Montserrat" pitchFamily="2" charset="77"/>
                </a:rPr>
                <a:t>САНХҮҮ</a:t>
              </a:r>
              <a:endParaRPr lang="en-US" sz="1200" b="1" dirty="0">
                <a:solidFill>
                  <a:schemeClr val="bg1"/>
                </a:solidFill>
                <a:latin typeface="Montserrat" pitchFamily="2" charset="77"/>
              </a:endParaRPr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AF898A30-5602-CFC6-964B-22BE1E40EADF}"/>
                </a:ext>
              </a:extLst>
            </p:cNvPr>
            <p:cNvSpPr txBox="1"/>
            <p:nvPr/>
          </p:nvSpPr>
          <p:spPr>
            <a:xfrm>
              <a:off x="6769951" y="2522830"/>
              <a:ext cx="2211399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1450" indent="-171450" algn="just">
                <a:buFont typeface="Arial" panose="020B0604020202020204" pitchFamily="34" charset="0"/>
                <a:buChar char="•"/>
              </a:pPr>
              <a:r>
                <a:rPr lang="mn-MN" sz="1050" b="1">
                  <a:solidFill>
                    <a:schemeClr val="bg1"/>
                  </a:solidFill>
                  <a:latin typeface="Montserrat" pitchFamily="2" charset="77"/>
                </a:rPr>
                <a:t>Ногоон БИЧИЛ ЗЭЭЛ</a:t>
              </a:r>
              <a:endParaRPr lang="en-US" sz="1050" b="1" dirty="0">
                <a:solidFill>
                  <a:schemeClr val="bg1"/>
                </a:solidFill>
                <a:latin typeface="Montserrat" pitchFamily="2" charset="77"/>
              </a:endParaRPr>
            </a:p>
            <a:p>
              <a:pPr marL="171450" indent="-171450">
                <a:buFont typeface="Arial" panose="020B0604020202020204" pitchFamily="34" charset="0"/>
                <a:buChar char="•"/>
              </a:pPr>
              <a:r>
                <a:rPr lang="mn-MN" sz="1050" b="1">
                  <a:solidFill>
                    <a:schemeClr val="bg1"/>
                  </a:solidFill>
                  <a:latin typeface="Montserrat" pitchFamily="2" charset="77"/>
                </a:rPr>
                <a:t>Ногоон БИЧИЛ ДААТГАЛ</a:t>
              </a:r>
              <a:endParaRPr lang="ru-RU" sz="1050" b="1">
                <a:solidFill>
                  <a:schemeClr val="bg1"/>
                </a:solidFill>
                <a:latin typeface="Montserrat" pitchFamily="2" charset="77"/>
              </a:endParaRPr>
            </a:p>
          </p:txBody>
        </p:sp>
      </p:grpSp>
      <p:pic>
        <p:nvPicPr>
          <p:cNvPr id="94" name="Picture 93">
            <a:extLst>
              <a:ext uri="{FF2B5EF4-FFF2-40B4-BE49-F238E27FC236}">
                <a16:creationId xmlns:a16="http://schemas.microsoft.com/office/drawing/2014/main" id="{6C2BD7BF-C723-0332-E5C5-1B135A7C7EBC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712" y="3913756"/>
            <a:ext cx="512342" cy="512342"/>
          </a:xfrm>
          <a:prstGeom prst="rect">
            <a:avLst/>
          </a:prstGeom>
        </p:spPr>
      </p:pic>
      <p:pic>
        <p:nvPicPr>
          <p:cNvPr id="95" name="Picture 94">
            <a:extLst>
              <a:ext uri="{FF2B5EF4-FFF2-40B4-BE49-F238E27FC236}">
                <a16:creationId xmlns:a16="http://schemas.microsoft.com/office/drawing/2014/main" id="{9DC160FE-330B-4D15-9A1F-CE97ED1C16AD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0889" y="3938484"/>
            <a:ext cx="493397" cy="493397"/>
          </a:xfrm>
          <a:prstGeom prst="rect">
            <a:avLst/>
          </a:prstGeom>
        </p:spPr>
      </p:pic>
      <p:sp>
        <p:nvSpPr>
          <p:cNvPr id="97" name="TextBox 96">
            <a:extLst>
              <a:ext uri="{FF2B5EF4-FFF2-40B4-BE49-F238E27FC236}">
                <a16:creationId xmlns:a16="http://schemas.microsoft.com/office/drawing/2014/main" id="{C45596D4-93E7-46FF-E68C-AE390F84BCCF}"/>
              </a:ext>
            </a:extLst>
          </p:cNvPr>
          <p:cNvSpPr txBox="1"/>
          <p:nvPr/>
        </p:nvSpPr>
        <p:spPr>
          <a:xfrm>
            <a:off x="9404522" y="3029634"/>
            <a:ext cx="29566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mn-MN" sz="1400">
                <a:solidFill>
                  <a:srgbClr val="115573"/>
                </a:solidFill>
                <a:latin typeface="Montserrat" pitchFamily="2" charset="77"/>
              </a:rPr>
              <a:t>Ногоон төслүүдийн баталгаажуулалт</a:t>
            </a:r>
            <a:endParaRPr lang="en-US" sz="1400" dirty="0">
              <a:solidFill>
                <a:srgbClr val="115573"/>
              </a:solidFill>
              <a:latin typeface="Montserrat" pitchFamily="2" charset="77"/>
            </a:endParaRPr>
          </a:p>
        </p:txBody>
      </p:sp>
      <p:pic>
        <p:nvPicPr>
          <p:cNvPr id="1026" name="Picture 2" descr="Certification">
            <a:extLst>
              <a:ext uri="{FF2B5EF4-FFF2-40B4-BE49-F238E27FC236}">
                <a16:creationId xmlns:a16="http://schemas.microsoft.com/office/drawing/2014/main" id="{71DA9227-3EBA-7A9D-DD67-5E950B940B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6267" y="1609987"/>
            <a:ext cx="1384307" cy="13781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18BBD9CA-98F8-D51C-82A4-1D1052CCBC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4194" y="1950777"/>
            <a:ext cx="474226" cy="4266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" name="Graphic 101" descr="Arrow: Slight curve with solid fill">
            <a:extLst>
              <a:ext uri="{FF2B5EF4-FFF2-40B4-BE49-F238E27FC236}">
                <a16:creationId xmlns:a16="http://schemas.microsoft.com/office/drawing/2014/main" id="{39DF4A8D-89CD-7049-916D-1DAFDA93F19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947322" y="1909375"/>
            <a:ext cx="914400" cy="914400"/>
          </a:xfrm>
          <a:prstGeom prst="rect">
            <a:avLst/>
          </a:prstGeom>
        </p:spPr>
      </p:pic>
      <p:sp>
        <p:nvSpPr>
          <p:cNvPr id="104" name="TextBox 103">
            <a:extLst>
              <a:ext uri="{FF2B5EF4-FFF2-40B4-BE49-F238E27FC236}">
                <a16:creationId xmlns:a16="http://schemas.microsoft.com/office/drawing/2014/main" id="{854019F7-80C7-C0F8-52A2-673A42097341}"/>
              </a:ext>
            </a:extLst>
          </p:cNvPr>
          <p:cNvSpPr txBox="1"/>
          <p:nvPr/>
        </p:nvSpPr>
        <p:spPr>
          <a:xfrm>
            <a:off x="7296748" y="1710503"/>
            <a:ext cx="188928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mn-MN" sz="1400" b="1">
                <a:solidFill>
                  <a:schemeClr val="accent6">
                    <a:lumMod val="75000"/>
                  </a:schemeClr>
                </a:solidFill>
                <a:latin typeface="Montserrat" pitchFamily="2" charset="77"/>
              </a:rPr>
              <a:t>НОГООН УГААЛТ</a:t>
            </a:r>
            <a:endParaRPr lang="en-US" sz="1400" b="1" dirty="0">
              <a:solidFill>
                <a:schemeClr val="accent6">
                  <a:lumMod val="75000"/>
                </a:schemeClr>
              </a:solidFill>
              <a:latin typeface="Montserrat" pitchFamily="2" charset="77"/>
            </a:endParaRPr>
          </a:p>
        </p:txBody>
      </p:sp>
      <p:pic>
        <p:nvPicPr>
          <p:cNvPr id="106" name="Graphic 105" descr="Production with solid fill">
            <a:extLst>
              <a:ext uri="{FF2B5EF4-FFF2-40B4-BE49-F238E27FC236}">
                <a16:creationId xmlns:a16="http://schemas.microsoft.com/office/drawing/2014/main" id="{9325C483-96A7-1DCE-BB62-3F7941DA0683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644606" y="1963562"/>
            <a:ext cx="914400" cy="914400"/>
          </a:xfrm>
          <a:prstGeom prst="rect">
            <a:avLst/>
          </a:prstGeom>
        </p:spPr>
      </p:pic>
      <p:sp>
        <p:nvSpPr>
          <p:cNvPr id="108" name="TextBox 107">
            <a:extLst>
              <a:ext uri="{FF2B5EF4-FFF2-40B4-BE49-F238E27FC236}">
                <a16:creationId xmlns:a16="http://schemas.microsoft.com/office/drawing/2014/main" id="{7AB51CCB-AACA-660D-666C-1DA2DEF3E0A1}"/>
              </a:ext>
            </a:extLst>
          </p:cNvPr>
          <p:cNvSpPr txBox="1"/>
          <p:nvPr/>
        </p:nvSpPr>
        <p:spPr>
          <a:xfrm>
            <a:off x="6842389" y="2988142"/>
            <a:ext cx="2610634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mn-MN" sz="1400">
                <a:solidFill>
                  <a:srgbClr val="115573"/>
                </a:solidFill>
                <a:latin typeface="Montserrat" pitchFamily="2" charset="77"/>
              </a:rPr>
              <a:t>“Ногоон” гэсэн ойлголтыг буруу зорилгоор ашиглахаас сэргийлэх</a:t>
            </a:r>
            <a:endParaRPr lang="en-US" sz="1400" dirty="0">
              <a:latin typeface="Montserrat" pitchFamily="2" charset="77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5AEDAFD6-3AFD-517E-74BF-680D4F4E7BFB}"/>
              </a:ext>
            </a:extLst>
          </p:cNvPr>
          <p:cNvSpPr txBox="1">
            <a:spLocks/>
          </p:cNvSpPr>
          <p:nvPr/>
        </p:nvSpPr>
        <p:spPr>
          <a:xfrm>
            <a:off x="838200" y="292554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mn-MN" sz="4000">
                <a:solidFill>
                  <a:srgbClr val="429393"/>
                </a:solidFill>
                <a:latin typeface="+mn-lt"/>
                <a:cs typeface="Segoe UI"/>
              </a:rPr>
              <a:t>Цаашид ...</a:t>
            </a:r>
            <a:endParaRPr lang="en-US" sz="4000" dirty="0">
              <a:solidFill>
                <a:srgbClr val="429393"/>
              </a:solidFill>
              <a:latin typeface="+mn-lt"/>
              <a:cs typeface="Segoe UI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8FD1C9F-1BC6-E660-90CC-27A3363A823C}"/>
              </a:ext>
            </a:extLst>
          </p:cNvPr>
          <p:cNvGrpSpPr/>
          <p:nvPr/>
        </p:nvGrpSpPr>
        <p:grpSpPr>
          <a:xfrm>
            <a:off x="11042939" y="6372773"/>
            <a:ext cx="1402412" cy="492382"/>
            <a:chOff x="10699067" y="6312977"/>
            <a:chExt cx="1402412" cy="492382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5ACA5845-BCEE-99D6-95A0-F3586FD797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1335"/>
            <a:stretch/>
          </p:blipFill>
          <p:spPr>
            <a:xfrm>
              <a:off x="10699067" y="6320241"/>
              <a:ext cx="379875" cy="366458"/>
            </a:xfrm>
            <a:prstGeom prst="rect">
              <a:avLst/>
            </a:prstGeom>
          </p:spPr>
        </p:pic>
        <p:sp>
          <p:nvSpPr>
            <p:cNvPr id="11" name="Subtitle 2">
              <a:extLst>
                <a:ext uri="{FF2B5EF4-FFF2-40B4-BE49-F238E27FC236}">
                  <a16:creationId xmlns:a16="http://schemas.microsoft.com/office/drawing/2014/main" id="{B4F4D157-54A1-A4A6-E90A-66AADF5F593C}"/>
                </a:ext>
              </a:extLst>
            </p:cNvPr>
            <p:cNvSpPr txBox="1">
              <a:spLocks/>
            </p:cNvSpPr>
            <p:nvPr/>
          </p:nvSpPr>
          <p:spPr>
            <a:xfrm>
              <a:off x="11043318" y="6312977"/>
              <a:ext cx="1058161" cy="49238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mn-MN" sz="800" b="1" dirty="0">
                  <a:solidFill>
                    <a:schemeClr val="bg1"/>
                  </a:solidFill>
                  <a:latin typeface="+mj-lt"/>
                </a:rPr>
                <a:t>САНХҮҮГИЙН ЗОХИЦУУЛАХ ХОРОО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813239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6">
                <a:lumMod val="40000"/>
                <a:lumOff val="60000"/>
              </a:schemeClr>
            </a:gs>
            <a:gs pos="64000">
              <a:schemeClr val="accent1">
                <a:lumMod val="75000"/>
              </a:schemeClr>
            </a:gs>
            <a:gs pos="0">
              <a:schemeClr val="accent1">
                <a:lumMod val="50000"/>
              </a:schemeClr>
            </a:gs>
            <a:gs pos="100000">
              <a:srgbClr val="68BB59"/>
            </a:gs>
            <a:gs pos="90820">
              <a:srgbClr val="4C9A2A"/>
            </a:gs>
            <a:gs pos="49000">
              <a:srgbClr val="115573"/>
            </a:gs>
            <a:gs pos="84000">
              <a:srgbClr val="115573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D106C738-86BC-6D35-5052-8ADAF23A47A4}"/>
              </a:ext>
            </a:extLst>
          </p:cNvPr>
          <p:cNvSpPr txBox="1"/>
          <p:nvPr/>
        </p:nvSpPr>
        <p:spPr>
          <a:xfrm>
            <a:off x="2247014" y="2853341"/>
            <a:ext cx="7697972" cy="131112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>
              <a:lnSpc>
                <a:spcPct val="90000"/>
              </a:lnSpc>
              <a:spcBef>
                <a:spcPct val="0"/>
              </a:spcBef>
              <a:buNone/>
              <a:defRPr sz="4400" b="1">
                <a:solidFill>
                  <a:schemeClr val="bg1"/>
                </a:solidFill>
                <a:latin typeface="AGOpus Mon" pitchFamily="2" charset="-52"/>
                <a:ea typeface="+mj-ea"/>
                <a:cs typeface="+mj-cs"/>
              </a:defRPr>
            </a:lvl1pPr>
          </a:lstStyle>
          <a:p>
            <a:pPr algn="ctr"/>
            <a:r>
              <a:rPr lang="mn-MN" sz="4000" b="0">
                <a:latin typeface="Montserrat" pitchFamily="2" charset="77"/>
              </a:rPr>
              <a:t>АНХААРАЛ </a:t>
            </a:r>
          </a:p>
          <a:p>
            <a:pPr algn="ctr"/>
            <a:r>
              <a:rPr lang="mn-MN" sz="4000" b="0">
                <a:latin typeface="Montserrat" pitchFamily="2" charset="77"/>
              </a:rPr>
              <a:t>ХАНДУУЛСАНД БАЯРЛАЛАА.</a:t>
            </a:r>
          </a:p>
        </p:txBody>
      </p:sp>
      <p:sp>
        <p:nvSpPr>
          <p:cNvPr id="13" name="Freeform 27">
            <a:extLst>
              <a:ext uri="{FF2B5EF4-FFF2-40B4-BE49-F238E27FC236}">
                <a16:creationId xmlns:a16="http://schemas.microsoft.com/office/drawing/2014/main" id="{4D0CD031-024C-6973-F404-F671439D295C}"/>
              </a:ext>
            </a:extLst>
          </p:cNvPr>
          <p:cNvSpPr/>
          <p:nvPr/>
        </p:nvSpPr>
        <p:spPr>
          <a:xfrm flipH="1" flipV="1">
            <a:off x="0" y="0"/>
            <a:ext cx="2907751" cy="1679944"/>
          </a:xfrm>
          <a:custGeom>
            <a:avLst/>
            <a:gdLst>
              <a:gd name="connsiteX0" fmla="*/ 3865727 w 6339817"/>
              <a:gd name="connsiteY0" fmla="*/ 0 h 3662810"/>
              <a:gd name="connsiteX1" fmla="*/ 6200686 w 6339817"/>
              <a:gd name="connsiteY1" fmla="*/ 783116 h 3662810"/>
              <a:gd name="connsiteX2" fmla="*/ 6339817 w 6339817"/>
              <a:gd name="connsiteY2" fmla="*/ 898631 h 3662810"/>
              <a:gd name="connsiteX3" fmla="*/ 6339817 w 6339817"/>
              <a:gd name="connsiteY3" fmla="*/ 3662810 h 3662810"/>
              <a:gd name="connsiteX4" fmla="*/ 0 w 6339817"/>
              <a:gd name="connsiteY4" fmla="*/ 3662810 h 3662810"/>
              <a:gd name="connsiteX5" fmla="*/ 14232 w 6339817"/>
              <a:gd name="connsiteY5" fmla="*/ 3475646 h 3662810"/>
              <a:gd name="connsiteX6" fmla="*/ 3865727 w 6339817"/>
              <a:gd name="connsiteY6" fmla="*/ 0 h 3662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39817" h="3662810">
                <a:moveTo>
                  <a:pt x="3865727" y="0"/>
                </a:moveTo>
                <a:cubicBezTo>
                  <a:pt x="4742707" y="0"/>
                  <a:pt x="5551582" y="291594"/>
                  <a:pt x="6200686" y="783116"/>
                </a:cubicBezTo>
                <a:lnTo>
                  <a:pt x="6339817" y="898631"/>
                </a:lnTo>
                <a:lnTo>
                  <a:pt x="6339817" y="3662810"/>
                </a:lnTo>
                <a:lnTo>
                  <a:pt x="0" y="3662810"/>
                </a:lnTo>
                <a:lnTo>
                  <a:pt x="14232" y="3475646"/>
                </a:lnTo>
                <a:cubicBezTo>
                  <a:pt x="212491" y="1523428"/>
                  <a:pt x="1861201" y="0"/>
                  <a:pt x="3865727" y="0"/>
                </a:cubicBezTo>
                <a:close/>
              </a:path>
            </a:pathLst>
          </a:custGeom>
          <a:solidFill>
            <a:srgbClr val="C5E0B4">
              <a:alpha val="20000"/>
            </a:srgbClr>
          </a:solidFill>
          <a:ln w="139700" cap="rnd">
            <a:noFill/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5E339E7-7473-7068-68FA-CFB1EC8A17F4}"/>
              </a:ext>
            </a:extLst>
          </p:cNvPr>
          <p:cNvSpPr/>
          <p:nvPr/>
        </p:nvSpPr>
        <p:spPr>
          <a:xfrm>
            <a:off x="9017000" y="-1233845"/>
            <a:ext cx="4094573" cy="4094572"/>
          </a:xfrm>
          <a:prstGeom prst="ellipse">
            <a:avLst/>
          </a:prstGeom>
          <a:noFill/>
          <a:ln w="139700" cap="rnd">
            <a:gradFill>
              <a:gsLst>
                <a:gs pos="0">
                  <a:schemeClr val="accent3"/>
                </a:gs>
                <a:gs pos="100000">
                  <a:schemeClr val="accent3">
                    <a:alpha val="0"/>
                  </a:schemeClr>
                </a:gs>
              </a:gsLst>
              <a:lin ang="0" scaled="0"/>
            </a:gra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5314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6">
                <a:lumMod val="40000"/>
                <a:lumOff val="60000"/>
              </a:schemeClr>
            </a:gs>
            <a:gs pos="64000">
              <a:schemeClr val="accent1">
                <a:lumMod val="75000"/>
              </a:schemeClr>
            </a:gs>
            <a:gs pos="0">
              <a:schemeClr val="accent1">
                <a:lumMod val="50000"/>
              </a:schemeClr>
            </a:gs>
            <a:gs pos="100000">
              <a:srgbClr val="68BB59"/>
            </a:gs>
            <a:gs pos="90820">
              <a:srgbClr val="4C9A2A"/>
            </a:gs>
            <a:gs pos="49000">
              <a:srgbClr val="115573"/>
            </a:gs>
            <a:gs pos="84000">
              <a:srgbClr val="115573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3A89B222-BC05-D6CE-47F1-9DF9340D31CC}"/>
              </a:ext>
            </a:extLst>
          </p:cNvPr>
          <p:cNvGrpSpPr/>
          <p:nvPr/>
        </p:nvGrpSpPr>
        <p:grpSpPr>
          <a:xfrm>
            <a:off x="3679401" y="1505145"/>
            <a:ext cx="4953000" cy="4953000"/>
            <a:chOff x="3679401" y="779934"/>
            <a:chExt cx="4953000" cy="4953000"/>
          </a:xfrm>
        </p:grpSpPr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id="{FC31E4B2-6C8A-9BBE-ADA8-D9FA4D022D93}"/>
                </a:ext>
              </a:extLst>
            </p:cNvPr>
            <p:cNvSpPr/>
            <p:nvPr/>
          </p:nvSpPr>
          <p:spPr>
            <a:xfrm>
              <a:off x="3679401" y="779934"/>
              <a:ext cx="2476500" cy="4953000"/>
            </a:xfrm>
            <a:custGeom>
              <a:avLst/>
              <a:gdLst>
                <a:gd name="connsiteX0" fmla="*/ 2476500 w 2476500"/>
                <a:gd name="connsiteY0" fmla="*/ 0 h 4953000"/>
                <a:gd name="connsiteX1" fmla="*/ 2476500 w 2476500"/>
                <a:gd name="connsiteY1" fmla="*/ 188115 h 4953000"/>
                <a:gd name="connsiteX2" fmla="*/ 188115 w 2476500"/>
                <a:gd name="connsiteY2" fmla="*/ 2476500 h 4953000"/>
                <a:gd name="connsiteX3" fmla="*/ 2476500 w 2476500"/>
                <a:gd name="connsiteY3" fmla="*/ 4764885 h 4953000"/>
                <a:gd name="connsiteX4" fmla="*/ 2476500 w 2476500"/>
                <a:gd name="connsiteY4" fmla="*/ 4953000 h 4953000"/>
                <a:gd name="connsiteX5" fmla="*/ 0 w 2476500"/>
                <a:gd name="connsiteY5" fmla="*/ 2476500 h 4953000"/>
                <a:gd name="connsiteX6" fmla="*/ 2476500 w 2476500"/>
                <a:gd name="connsiteY6" fmla="*/ 0 h 495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76500" h="4953000">
                  <a:moveTo>
                    <a:pt x="2476500" y="0"/>
                  </a:moveTo>
                  <a:lnTo>
                    <a:pt x="2476500" y="188115"/>
                  </a:lnTo>
                  <a:cubicBezTo>
                    <a:pt x="1212660" y="188115"/>
                    <a:pt x="188115" y="1212660"/>
                    <a:pt x="188115" y="2476500"/>
                  </a:cubicBezTo>
                  <a:cubicBezTo>
                    <a:pt x="188115" y="3740340"/>
                    <a:pt x="1212660" y="4764885"/>
                    <a:pt x="2476500" y="4764885"/>
                  </a:cubicBezTo>
                  <a:lnTo>
                    <a:pt x="2476500" y="4953000"/>
                  </a:lnTo>
                  <a:cubicBezTo>
                    <a:pt x="1108767" y="4953000"/>
                    <a:pt x="0" y="3844233"/>
                    <a:pt x="0" y="2476500"/>
                  </a:cubicBezTo>
                  <a:cubicBezTo>
                    <a:pt x="0" y="1108767"/>
                    <a:pt x="1108767" y="0"/>
                    <a:pt x="2476500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  <p:sp>
          <p:nvSpPr>
            <p:cNvPr id="14" name="Freeform 11">
              <a:extLst>
                <a:ext uri="{FF2B5EF4-FFF2-40B4-BE49-F238E27FC236}">
                  <a16:creationId xmlns:a16="http://schemas.microsoft.com/office/drawing/2014/main" id="{8204CD8F-E077-0C7B-2274-817DC8A5934F}"/>
                </a:ext>
              </a:extLst>
            </p:cNvPr>
            <p:cNvSpPr/>
            <p:nvPr/>
          </p:nvSpPr>
          <p:spPr>
            <a:xfrm flipH="1">
              <a:off x="6155901" y="779934"/>
              <a:ext cx="2476500" cy="4953000"/>
            </a:xfrm>
            <a:custGeom>
              <a:avLst/>
              <a:gdLst>
                <a:gd name="connsiteX0" fmla="*/ 2476500 w 2476500"/>
                <a:gd name="connsiteY0" fmla="*/ 0 h 4953000"/>
                <a:gd name="connsiteX1" fmla="*/ 2476500 w 2476500"/>
                <a:gd name="connsiteY1" fmla="*/ 188115 h 4953000"/>
                <a:gd name="connsiteX2" fmla="*/ 188115 w 2476500"/>
                <a:gd name="connsiteY2" fmla="*/ 2476500 h 4953000"/>
                <a:gd name="connsiteX3" fmla="*/ 2476500 w 2476500"/>
                <a:gd name="connsiteY3" fmla="*/ 4764885 h 4953000"/>
                <a:gd name="connsiteX4" fmla="*/ 2476500 w 2476500"/>
                <a:gd name="connsiteY4" fmla="*/ 4953000 h 4953000"/>
                <a:gd name="connsiteX5" fmla="*/ 0 w 2476500"/>
                <a:gd name="connsiteY5" fmla="*/ 2476500 h 4953000"/>
                <a:gd name="connsiteX6" fmla="*/ 2476500 w 2476500"/>
                <a:gd name="connsiteY6" fmla="*/ 0 h 4953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476500" h="4953000">
                  <a:moveTo>
                    <a:pt x="2476500" y="0"/>
                  </a:moveTo>
                  <a:lnTo>
                    <a:pt x="2476500" y="188115"/>
                  </a:lnTo>
                  <a:cubicBezTo>
                    <a:pt x="1212660" y="188115"/>
                    <a:pt x="188115" y="1212660"/>
                    <a:pt x="188115" y="2476500"/>
                  </a:cubicBezTo>
                  <a:cubicBezTo>
                    <a:pt x="188115" y="3740340"/>
                    <a:pt x="1212660" y="4764885"/>
                    <a:pt x="2476500" y="4764885"/>
                  </a:cubicBezTo>
                  <a:lnTo>
                    <a:pt x="2476500" y="4953000"/>
                  </a:lnTo>
                  <a:cubicBezTo>
                    <a:pt x="1108767" y="4953000"/>
                    <a:pt x="0" y="3844233"/>
                    <a:pt x="0" y="2476500"/>
                  </a:cubicBezTo>
                  <a:cubicBezTo>
                    <a:pt x="0" y="1108767"/>
                    <a:pt x="1108767" y="0"/>
                    <a:pt x="2476500" y="0"/>
                  </a:cubicBezTo>
                  <a:close/>
                </a:path>
              </a:pathLst>
            </a:cu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15" name="Oval 14">
            <a:extLst>
              <a:ext uri="{FF2B5EF4-FFF2-40B4-BE49-F238E27FC236}">
                <a16:creationId xmlns:a16="http://schemas.microsoft.com/office/drawing/2014/main" id="{7E17CA0F-FF55-7284-8214-FE128FCA504A}"/>
              </a:ext>
            </a:extLst>
          </p:cNvPr>
          <p:cNvSpPr/>
          <p:nvPr/>
        </p:nvSpPr>
        <p:spPr>
          <a:xfrm>
            <a:off x="1538018" y="-289909"/>
            <a:ext cx="9029004" cy="9029000"/>
          </a:xfrm>
          <a:prstGeom prst="ellipse">
            <a:avLst/>
          </a:prstGeom>
          <a:noFill/>
          <a:ln w="19050" cap="rnd">
            <a:gradFill>
              <a:gsLst>
                <a:gs pos="0">
                  <a:schemeClr val="bg1">
                    <a:alpha val="59733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BB14F95-CA02-C93D-237C-F084F3DC8FD5}"/>
              </a:ext>
            </a:extLst>
          </p:cNvPr>
          <p:cNvSpPr/>
          <p:nvPr/>
        </p:nvSpPr>
        <p:spPr>
          <a:xfrm>
            <a:off x="-1521039" y="1913493"/>
            <a:ext cx="4094573" cy="4094572"/>
          </a:xfrm>
          <a:prstGeom prst="ellipse">
            <a:avLst/>
          </a:prstGeom>
          <a:noFill/>
          <a:ln w="139700" cap="rnd">
            <a:gradFill>
              <a:gsLst>
                <a:gs pos="0">
                  <a:schemeClr val="accent3"/>
                </a:gs>
                <a:gs pos="100000">
                  <a:schemeClr val="accent3">
                    <a:alpha val="0"/>
                  </a:schemeClr>
                </a:gs>
              </a:gsLst>
              <a:lin ang="0" scaled="0"/>
            </a:gra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9" name="Title 3">
            <a:extLst>
              <a:ext uri="{FF2B5EF4-FFF2-40B4-BE49-F238E27FC236}">
                <a16:creationId xmlns:a16="http://schemas.microsoft.com/office/drawing/2014/main" id="{DC4AE26E-73E1-8B52-0946-15885F5B7E7F}"/>
              </a:ext>
            </a:extLst>
          </p:cNvPr>
          <p:cNvSpPr txBox="1">
            <a:spLocks/>
          </p:cNvSpPr>
          <p:nvPr/>
        </p:nvSpPr>
        <p:spPr>
          <a:xfrm>
            <a:off x="4427919" y="2744011"/>
            <a:ext cx="3717597" cy="934608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en-US" sz="2800" dirty="0">
                <a:latin typeface="Montserrat"/>
              </a:rPr>
              <a:t>2030</a:t>
            </a:r>
            <a:r>
              <a:rPr lang="en-US" sz="2800" b="0" dirty="0">
                <a:latin typeface="Montserrat"/>
              </a:rPr>
              <a:t> </a:t>
            </a:r>
            <a:r>
              <a:rPr lang="mn-MN" sz="2800" dirty="0">
                <a:latin typeface="Montserrat"/>
              </a:rPr>
              <a:t>он</a:t>
            </a:r>
            <a:r>
              <a:rPr lang="mn-MN" sz="2800" b="0" dirty="0">
                <a:latin typeface="Montserrat"/>
              </a:rPr>
              <a:t> гэхэд хүлэмжийн хийн нийт </a:t>
            </a:r>
            <a:r>
              <a:rPr lang="mn-MN" sz="2800" b="0">
                <a:latin typeface="Montserrat"/>
              </a:rPr>
              <a:t>ялгарлыг </a:t>
            </a:r>
            <a:r>
              <a:rPr lang="mn-MN" sz="2800">
                <a:solidFill>
                  <a:srgbClr val="00B050"/>
                </a:solidFill>
                <a:latin typeface="Montserrat"/>
              </a:rPr>
              <a:t>2</a:t>
            </a:r>
            <a:r>
              <a:rPr lang="en-US" sz="2800">
                <a:solidFill>
                  <a:srgbClr val="00B050"/>
                </a:solidFill>
                <a:latin typeface="Montserrat"/>
              </a:rPr>
              <a:t>7.2</a:t>
            </a:r>
            <a:r>
              <a:rPr lang="mn-MN" sz="2800">
                <a:solidFill>
                  <a:srgbClr val="00B050"/>
                </a:solidFill>
                <a:latin typeface="Montserrat"/>
              </a:rPr>
              <a:t> </a:t>
            </a:r>
            <a:r>
              <a:rPr lang="mn-MN" sz="2800" dirty="0">
                <a:solidFill>
                  <a:srgbClr val="00B050"/>
                </a:solidFill>
                <a:latin typeface="Montserrat"/>
              </a:rPr>
              <a:t>хувиар </a:t>
            </a:r>
            <a:r>
              <a:rPr lang="mn-MN" sz="2800" b="0" dirty="0">
                <a:latin typeface="Montserrat"/>
              </a:rPr>
              <a:t>бууруулах зорилт тавьсан.</a:t>
            </a:r>
            <a:endParaRPr lang="en-US" sz="2800" b="0" dirty="0">
              <a:latin typeface="Montserrat"/>
            </a:endParaRPr>
          </a:p>
        </p:txBody>
      </p:sp>
      <p:sp>
        <p:nvSpPr>
          <p:cNvPr id="2" name="Title 3">
            <a:extLst>
              <a:ext uri="{FF2B5EF4-FFF2-40B4-BE49-F238E27FC236}">
                <a16:creationId xmlns:a16="http://schemas.microsoft.com/office/drawing/2014/main" id="{318D61D2-ECD5-F91B-C6AD-338BB7F6CECD}"/>
              </a:ext>
            </a:extLst>
          </p:cNvPr>
          <p:cNvSpPr txBox="1">
            <a:spLocks/>
          </p:cNvSpPr>
          <p:nvPr/>
        </p:nvSpPr>
        <p:spPr>
          <a:xfrm>
            <a:off x="1201689" y="617884"/>
            <a:ext cx="9963806" cy="934608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>
                <a:solidFill>
                  <a:schemeClr val="bg1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mn-MN" sz="2800" dirty="0">
                <a:latin typeface="Montserrat"/>
              </a:rPr>
              <a:t>ПАРИСЫН ХЭЛЭЛЦЭЭР, “АЛСЫН ХАРАА – 2050”</a:t>
            </a:r>
            <a:endParaRPr lang="en-US" sz="2800" b="0" dirty="0">
              <a:latin typeface="Montserrat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CE1AA01-6C77-4929-4E3C-CD212713A15D}"/>
              </a:ext>
            </a:extLst>
          </p:cNvPr>
          <p:cNvGrpSpPr/>
          <p:nvPr/>
        </p:nvGrpSpPr>
        <p:grpSpPr>
          <a:xfrm>
            <a:off x="11042939" y="6372773"/>
            <a:ext cx="1402412" cy="492382"/>
            <a:chOff x="10699067" y="6312977"/>
            <a:chExt cx="1402412" cy="492382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DE57930B-936C-7269-9C9B-691C0A2D797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1335"/>
            <a:stretch/>
          </p:blipFill>
          <p:spPr>
            <a:xfrm>
              <a:off x="10699067" y="6320241"/>
              <a:ext cx="379875" cy="366458"/>
            </a:xfrm>
            <a:prstGeom prst="rect">
              <a:avLst/>
            </a:prstGeom>
          </p:spPr>
        </p:pic>
        <p:sp>
          <p:nvSpPr>
            <p:cNvPr id="5" name="Subtitle 2">
              <a:extLst>
                <a:ext uri="{FF2B5EF4-FFF2-40B4-BE49-F238E27FC236}">
                  <a16:creationId xmlns:a16="http://schemas.microsoft.com/office/drawing/2014/main" id="{847EF70C-E4C6-84E8-BD39-191906569FF5}"/>
                </a:ext>
              </a:extLst>
            </p:cNvPr>
            <p:cNvSpPr txBox="1">
              <a:spLocks/>
            </p:cNvSpPr>
            <p:nvPr/>
          </p:nvSpPr>
          <p:spPr>
            <a:xfrm>
              <a:off x="11043318" y="6312977"/>
              <a:ext cx="1058161" cy="49238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mn-MN" sz="800" b="1" dirty="0">
                  <a:solidFill>
                    <a:schemeClr val="bg1"/>
                  </a:solidFill>
                  <a:latin typeface="+mj-lt"/>
                </a:rPr>
                <a:t>САНХҮҮГИЙН ЗОХИЦУУЛАХ ХОРОО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03518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9" presetClass="entr" presetSubtype="0" repeatCount="0" decel="10000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8" presetClass="emph" presetSubtype="0" repeatCount="indefinite" accel="50000" decel="5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5" dur="5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6" presetClass="emph" presetSubtype="0" accel="50000" decel="50000" fill="hold" grpId="2" nodeType="withEffect">
                                  <p:stCondLst>
                                    <p:cond delay="500"/>
                                  </p:stCondLst>
                                  <p:childTnLst>
                                    <p:animScale>
                                      <p:cBhvr>
                                        <p:cTn id="17" dur="3750" fill="hold"/>
                                        <p:tgtEl>
                                          <p:spTgt spid="15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8" presetClass="emph" presetSubtype="0" repeatCount="indefinite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Rot by="21600000">
                                      <p:cBhvr>
                                        <p:cTn id="1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0" presetID="49" presetClass="entr" presetSubtype="0" repeatCount="0" decel="10000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mph" presetSubtype="0" repeatCount="0" accel="50000" decel="5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Rot by="21600000">
                                      <p:cBhvr>
                                        <p:cTn id="27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8" presetID="6" presetClass="emph" presetSubtype="0" accel="50000" decel="50000" fill="hold" grpId="2" nodeType="withEffect">
                                  <p:stCondLst>
                                    <p:cond delay="1000"/>
                                  </p:stCondLst>
                                  <p:childTnLst>
                                    <p:animScale>
                                      <p:cBhvr>
                                        <p:cTn id="29" dur="3750" fill="hold"/>
                                        <p:tgtEl>
                                          <p:spTgt spid="16"/>
                                        </p:tgtEl>
                                      </p:cBhvr>
                                      <p:by x="90000" y="9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15" grpId="2" animBg="1"/>
      <p:bldP spid="16" grpId="0" animBg="1"/>
      <p:bldP spid="16" grpId="1" animBg="1"/>
      <p:bldP spid="16" grpId="2" animBg="1"/>
      <p:bldP spid="19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A219C1-EA9E-4904-B75F-B6009451746C}"/>
              </a:ext>
            </a:extLst>
          </p:cNvPr>
          <p:cNvSpPr txBox="1"/>
          <p:nvPr/>
        </p:nvSpPr>
        <p:spPr>
          <a:xfrm>
            <a:off x="322217" y="6174377"/>
            <a:ext cx="630467" cy="366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2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B50B7C6-DF9E-8F3C-337B-22BA38C2CBBE}"/>
              </a:ext>
            </a:extLst>
          </p:cNvPr>
          <p:cNvSpPr/>
          <p:nvPr/>
        </p:nvSpPr>
        <p:spPr>
          <a:xfrm>
            <a:off x="0" y="6286500"/>
            <a:ext cx="12192000" cy="571500"/>
          </a:xfrm>
          <a:prstGeom prst="rect">
            <a:avLst/>
          </a:prstGeom>
          <a:gradFill flip="none" rotWithShape="1">
            <a:gsLst>
              <a:gs pos="29000">
                <a:schemeClr val="accent5">
                  <a:lumMod val="50000"/>
                </a:schemeClr>
              </a:gs>
              <a:gs pos="0">
                <a:srgbClr val="002060"/>
              </a:gs>
              <a:gs pos="100000">
                <a:srgbClr val="ACDF87"/>
              </a:gs>
              <a:gs pos="61000">
                <a:srgbClr val="115573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1A949DD-7A3B-D96E-9392-932AA92D996A}"/>
              </a:ext>
            </a:extLst>
          </p:cNvPr>
          <p:cNvSpPr/>
          <p:nvPr/>
        </p:nvSpPr>
        <p:spPr>
          <a:xfrm>
            <a:off x="2296" y="97452"/>
            <a:ext cx="203821" cy="748894"/>
          </a:xfrm>
          <a:prstGeom prst="rect">
            <a:avLst/>
          </a:prstGeom>
          <a:solidFill>
            <a:srgbClr val="1155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AD890C5-2AE3-7F81-3587-380896B8133C}"/>
              </a:ext>
            </a:extLst>
          </p:cNvPr>
          <p:cNvGrpSpPr/>
          <p:nvPr/>
        </p:nvGrpSpPr>
        <p:grpSpPr>
          <a:xfrm>
            <a:off x="123825" y="6286500"/>
            <a:ext cx="552450" cy="463640"/>
            <a:chOff x="10911257" y="-82064"/>
            <a:chExt cx="1271225" cy="1052275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4FF637E6-7368-65A5-4CEA-2EAA048382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biLevel thresh="25000"/>
            </a:blip>
            <a:srcRect t="37472" b="29972"/>
            <a:stretch/>
          </p:blipFill>
          <p:spPr>
            <a:xfrm>
              <a:off x="11261614" y="86233"/>
              <a:ext cx="646232" cy="833612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F1C7DF0C-D8BE-BD3B-FC0B-737A25BB3E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biLevel thresh="25000"/>
            </a:blip>
            <a:srcRect t="70123" b="6572"/>
            <a:stretch/>
          </p:blipFill>
          <p:spPr>
            <a:xfrm>
              <a:off x="11536250" y="73384"/>
              <a:ext cx="646232" cy="596757"/>
            </a:xfrm>
            <a:prstGeom prst="rect">
              <a:avLst/>
            </a:prstGeom>
          </p:spPr>
        </p:pic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DB8B0834-14D5-227E-AA93-06ABA85FB66F}"/>
                </a:ext>
              </a:extLst>
            </p:cNvPr>
            <p:cNvGrpSpPr/>
            <p:nvPr/>
          </p:nvGrpSpPr>
          <p:grpSpPr>
            <a:xfrm>
              <a:off x="10911257" y="-82064"/>
              <a:ext cx="646232" cy="1052275"/>
              <a:chOff x="10798957" y="-82064"/>
              <a:chExt cx="646232" cy="1052275"/>
            </a:xfrm>
          </p:grpSpPr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id="{13890BD9-AE55-FDBC-8647-4846F587DC0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biLevel thresh="25000"/>
              </a:blip>
              <a:srcRect b="81203"/>
              <a:stretch/>
            </p:blipFill>
            <p:spPr>
              <a:xfrm>
                <a:off x="10798957" y="-82064"/>
                <a:ext cx="646232" cy="539743"/>
              </a:xfrm>
              <a:prstGeom prst="rect">
                <a:avLst/>
              </a:prstGeom>
            </p:spPr>
          </p:pic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963BBCB4-A618-9EC1-E7CB-BAD9144654D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biLevel thresh="25000"/>
              </a:blip>
              <a:srcRect t="17851" b="74874"/>
              <a:stretch/>
            </p:blipFill>
            <p:spPr>
              <a:xfrm>
                <a:off x="10798957" y="364716"/>
                <a:ext cx="646232" cy="208906"/>
              </a:xfrm>
              <a:prstGeom prst="rect">
                <a:avLst/>
              </a:prstGeom>
            </p:spPr>
          </p:pic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2111C11A-09C3-4B72-D7F3-89786E45166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biLevel thresh="25000"/>
              </a:blip>
              <a:srcRect t="26993" b="68607"/>
              <a:stretch/>
            </p:blipFill>
            <p:spPr>
              <a:xfrm>
                <a:off x="10798957" y="569041"/>
                <a:ext cx="646232" cy="126398"/>
              </a:xfrm>
              <a:prstGeom prst="rect">
                <a:avLst/>
              </a:prstGeom>
            </p:spPr>
          </p:pic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A48501C4-F076-86CB-4139-69D030580CF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biLevel thresh="25000"/>
              </a:blip>
              <a:srcRect t="31096" b="59067"/>
              <a:stretch/>
            </p:blipFill>
            <p:spPr>
              <a:xfrm>
                <a:off x="10798957" y="687740"/>
                <a:ext cx="646232" cy="282471"/>
              </a:xfrm>
              <a:prstGeom prst="rect">
                <a:avLst/>
              </a:prstGeom>
            </p:spPr>
          </p:pic>
        </p:grp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5F23DC2B-47BF-3E38-5524-88F3D0D53349}"/>
              </a:ext>
            </a:extLst>
          </p:cNvPr>
          <p:cNvGrpSpPr/>
          <p:nvPr/>
        </p:nvGrpSpPr>
        <p:grpSpPr>
          <a:xfrm>
            <a:off x="11042939" y="6372773"/>
            <a:ext cx="1402412" cy="492382"/>
            <a:chOff x="10699067" y="6312977"/>
            <a:chExt cx="1402412" cy="492382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070693E9-9C72-67E2-610A-BDA53E7FB9B8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1335"/>
            <a:stretch/>
          </p:blipFill>
          <p:spPr>
            <a:xfrm>
              <a:off x="10699067" y="6320241"/>
              <a:ext cx="379875" cy="366458"/>
            </a:xfrm>
            <a:prstGeom prst="rect">
              <a:avLst/>
            </a:prstGeom>
          </p:spPr>
        </p:pic>
        <p:sp>
          <p:nvSpPr>
            <p:cNvPr id="14" name="Subtitle 2">
              <a:extLst>
                <a:ext uri="{FF2B5EF4-FFF2-40B4-BE49-F238E27FC236}">
                  <a16:creationId xmlns:a16="http://schemas.microsoft.com/office/drawing/2014/main" id="{C90922C4-9262-C3D1-9268-78CC3479DAED}"/>
                </a:ext>
              </a:extLst>
            </p:cNvPr>
            <p:cNvSpPr txBox="1">
              <a:spLocks/>
            </p:cNvSpPr>
            <p:nvPr/>
          </p:nvSpPr>
          <p:spPr>
            <a:xfrm>
              <a:off x="11043318" y="6312977"/>
              <a:ext cx="1058161" cy="49238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mn-MN" sz="800" b="1" dirty="0">
                  <a:solidFill>
                    <a:schemeClr val="bg1"/>
                  </a:solidFill>
                  <a:latin typeface="+mj-lt"/>
                </a:rPr>
                <a:t>САНХҮҮГИЙН ЗОХИЦУУЛАХ ХОРОО</a:t>
              </a:r>
            </a:p>
          </p:txBody>
        </p:sp>
      </p:grpSp>
      <p:sp>
        <p:nvSpPr>
          <p:cNvPr id="10" name="Rounded Rectangle 4">
            <a:extLst>
              <a:ext uri="{FF2B5EF4-FFF2-40B4-BE49-F238E27FC236}">
                <a16:creationId xmlns:a16="http://schemas.microsoft.com/office/drawing/2014/main" id="{4E2FD33E-F543-7618-93C9-714352F685BC}"/>
              </a:ext>
            </a:extLst>
          </p:cNvPr>
          <p:cNvSpPr/>
          <p:nvPr/>
        </p:nvSpPr>
        <p:spPr>
          <a:xfrm>
            <a:off x="723849" y="-231648"/>
            <a:ext cx="659689" cy="1604260"/>
          </a:xfrm>
          <a:prstGeom prst="roundRect">
            <a:avLst>
              <a:gd name="adj" fmla="val 41124"/>
            </a:avLst>
          </a:prstGeom>
          <a:solidFill>
            <a:srgbClr val="2423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A8EC93-F6A7-D35D-2D83-EF310D76ADE8}"/>
              </a:ext>
            </a:extLst>
          </p:cNvPr>
          <p:cNvSpPr txBox="1"/>
          <p:nvPr/>
        </p:nvSpPr>
        <p:spPr>
          <a:xfrm>
            <a:off x="410133" y="1519534"/>
            <a:ext cx="15888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n-MN" sz="5400" b="1">
                <a:solidFill>
                  <a:srgbClr val="242361"/>
                </a:solidFill>
                <a:latin typeface="AGOpus Mon"/>
              </a:rPr>
              <a:t>2019</a:t>
            </a:r>
            <a:endParaRPr lang="en-US" sz="5400" b="1" dirty="0">
              <a:solidFill>
                <a:srgbClr val="24236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B7EF21-33C0-8F54-50B8-BB01E5DD3812}"/>
              </a:ext>
            </a:extLst>
          </p:cNvPr>
          <p:cNvSpPr txBox="1"/>
          <p:nvPr/>
        </p:nvSpPr>
        <p:spPr>
          <a:xfrm>
            <a:off x="2387515" y="2875002"/>
            <a:ext cx="35023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>
                <a:solidFill>
                  <a:srgbClr val="002060"/>
                </a:solidFill>
                <a:latin typeface="AGOpus Mon"/>
              </a:rPr>
              <a:t>Монголын </a:t>
            </a:r>
            <a:endParaRPr lang="en-US" sz="2200" dirty="0">
              <a:solidFill>
                <a:srgbClr val="002060"/>
              </a:solidFill>
            </a:endParaRPr>
          </a:p>
          <a:p>
            <a:pPr algn="ctr"/>
            <a:r>
              <a:rPr lang="ru-RU" sz="2200">
                <a:solidFill>
                  <a:srgbClr val="002060"/>
                </a:solidFill>
                <a:latin typeface="AGOpus Mon"/>
              </a:rPr>
              <a:t>“Ногоон таксономи”-ийг </a:t>
            </a:r>
            <a:endParaRPr lang="en-US" sz="2200" dirty="0">
              <a:solidFill>
                <a:srgbClr val="002060"/>
              </a:solidFill>
              <a:latin typeface="AGOpus Mon"/>
            </a:endParaRPr>
          </a:p>
          <a:p>
            <a:pPr algn="ctr"/>
            <a:r>
              <a:rPr lang="mn-MN" sz="2200">
                <a:solidFill>
                  <a:srgbClr val="002060"/>
                </a:solidFill>
                <a:latin typeface="AGOpus Mon"/>
              </a:rPr>
              <a:t>б</a:t>
            </a:r>
            <a:r>
              <a:rPr lang="ru-RU" sz="2200">
                <a:solidFill>
                  <a:srgbClr val="002060"/>
                </a:solidFill>
                <a:latin typeface="AGOpus Mon"/>
              </a:rPr>
              <a:t>аталсан</a:t>
            </a:r>
            <a:r>
              <a:rPr lang="en-US" sz="2200" dirty="0">
                <a:solidFill>
                  <a:srgbClr val="002060"/>
                </a:solidFill>
                <a:latin typeface="AGOpus Mon"/>
              </a:rPr>
              <a:t>.</a:t>
            </a:r>
            <a:endParaRPr lang="ru-RU" sz="2200">
              <a:solidFill>
                <a:srgbClr val="002060"/>
              </a:solidFill>
              <a:latin typeface="AGOpus Mon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4DB0856-1F45-D3CC-DC97-D0EC1FD87BB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90049" y="322936"/>
            <a:ext cx="4163872" cy="56944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1374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A219C1-EA9E-4904-B75F-B6009451746C}"/>
              </a:ext>
            </a:extLst>
          </p:cNvPr>
          <p:cNvSpPr txBox="1"/>
          <p:nvPr/>
        </p:nvSpPr>
        <p:spPr>
          <a:xfrm>
            <a:off x="322217" y="6174377"/>
            <a:ext cx="630467" cy="366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2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B50B7C6-DF9E-8F3C-337B-22BA38C2CBBE}"/>
              </a:ext>
            </a:extLst>
          </p:cNvPr>
          <p:cNvSpPr/>
          <p:nvPr/>
        </p:nvSpPr>
        <p:spPr>
          <a:xfrm>
            <a:off x="0" y="6286500"/>
            <a:ext cx="12192000" cy="571500"/>
          </a:xfrm>
          <a:prstGeom prst="rect">
            <a:avLst/>
          </a:prstGeom>
          <a:gradFill flip="none" rotWithShape="1">
            <a:gsLst>
              <a:gs pos="29000">
                <a:schemeClr val="accent5">
                  <a:lumMod val="50000"/>
                </a:schemeClr>
              </a:gs>
              <a:gs pos="0">
                <a:srgbClr val="002060"/>
              </a:gs>
              <a:gs pos="100000">
                <a:srgbClr val="ACDF87"/>
              </a:gs>
              <a:gs pos="61000">
                <a:srgbClr val="115573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1A949DD-7A3B-D96E-9392-932AA92D996A}"/>
              </a:ext>
            </a:extLst>
          </p:cNvPr>
          <p:cNvSpPr/>
          <p:nvPr/>
        </p:nvSpPr>
        <p:spPr>
          <a:xfrm>
            <a:off x="2296" y="97452"/>
            <a:ext cx="203821" cy="748894"/>
          </a:xfrm>
          <a:prstGeom prst="rect">
            <a:avLst/>
          </a:prstGeom>
          <a:solidFill>
            <a:srgbClr val="1155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AD890C5-2AE3-7F81-3587-380896B8133C}"/>
              </a:ext>
            </a:extLst>
          </p:cNvPr>
          <p:cNvGrpSpPr/>
          <p:nvPr/>
        </p:nvGrpSpPr>
        <p:grpSpPr>
          <a:xfrm>
            <a:off x="123825" y="6286500"/>
            <a:ext cx="552450" cy="463640"/>
            <a:chOff x="10911257" y="-82064"/>
            <a:chExt cx="1271225" cy="1052275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4FF637E6-7368-65A5-4CEA-2EAA048382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biLevel thresh="25000"/>
            </a:blip>
            <a:srcRect t="37472" b="29972"/>
            <a:stretch/>
          </p:blipFill>
          <p:spPr>
            <a:xfrm>
              <a:off x="11261614" y="86233"/>
              <a:ext cx="646232" cy="833612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F1C7DF0C-D8BE-BD3B-FC0B-737A25BB3E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biLevel thresh="25000"/>
            </a:blip>
            <a:srcRect t="70123" b="6572"/>
            <a:stretch/>
          </p:blipFill>
          <p:spPr>
            <a:xfrm>
              <a:off x="11536250" y="73384"/>
              <a:ext cx="646232" cy="596757"/>
            </a:xfrm>
            <a:prstGeom prst="rect">
              <a:avLst/>
            </a:prstGeom>
          </p:spPr>
        </p:pic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DB8B0834-14D5-227E-AA93-06ABA85FB66F}"/>
                </a:ext>
              </a:extLst>
            </p:cNvPr>
            <p:cNvGrpSpPr/>
            <p:nvPr/>
          </p:nvGrpSpPr>
          <p:grpSpPr>
            <a:xfrm>
              <a:off x="10911257" y="-82064"/>
              <a:ext cx="646232" cy="1052275"/>
              <a:chOff x="10798957" y="-82064"/>
              <a:chExt cx="646232" cy="1052275"/>
            </a:xfrm>
          </p:grpSpPr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id="{13890BD9-AE55-FDBC-8647-4846F587DC0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biLevel thresh="25000"/>
              </a:blip>
              <a:srcRect b="81203"/>
              <a:stretch/>
            </p:blipFill>
            <p:spPr>
              <a:xfrm>
                <a:off x="10798957" y="-82064"/>
                <a:ext cx="646232" cy="539743"/>
              </a:xfrm>
              <a:prstGeom prst="rect">
                <a:avLst/>
              </a:prstGeom>
            </p:spPr>
          </p:pic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963BBCB4-A618-9EC1-E7CB-BAD9144654D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biLevel thresh="25000"/>
              </a:blip>
              <a:srcRect t="17851" b="74874"/>
              <a:stretch/>
            </p:blipFill>
            <p:spPr>
              <a:xfrm>
                <a:off x="10798957" y="364716"/>
                <a:ext cx="646232" cy="208906"/>
              </a:xfrm>
              <a:prstGeom prst="rect">
                <a:avLst/>
              </a:prstGeom>
            </p:spPr>
          </p:pic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2111C11A-09C3-4B72-D7F3-89786E45166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biLevel thresh="25000"/>
              </a:blip>
              <a:srcRect t="26993" b="68607"/>
              <a:stretch/>
            </p:blipFill>
            <p:spPr>
              <a:xfrm>
                <a:off x="10798957" y="569041"/>
                <a:ext cx="646232" cy="126398"/>
              </a:xfrm>
              <a:prstGeom prst="rect">
                <a:avLst/>
              </a:prstGeom>
            </p:spPr>
          </p:pic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A48501C4-F076-86CB-4139-69D030580CF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biLevel thresh="25000"/>
              </a:blip>
              <a:srcRect t="31096" b="59067"/>
              <a:stretch/>
            </p:blipFill>
            <p:spPr>
              <a:xfrm>
                <a:off x="10798957" y="687740"/>
                <a:ext cx="646232" cy="282471"/>
              </a:xfrm>
              <a:prstGeom prst="rect">
                <a:avLst/>
              </a:prstGeom>
            </p:spPr>
          </p:pic>
        </p:grpSp>
      </p:grpSp>
      <p:sp>
        <p:nvSpPr>
          <p:cNvPr id="10" name="Rounded Rectangle 4">
            <a:extLst>
              <a:ext uri="{FF2B5EF4-FFF2-40B4-BE49-F238E27FC236}">
                <a16:creationId xmlns:a16="http://schemas.microsoft.com/office/drawing/2014/main" id="{4E2FD33E-F543-7618-93C9-714352F685BC}"/>
              </a:ext>
            </a:extLst>
          </p:cNvPr>
          <p:cNvSpPr/>
          <p:nvPr/>
        </p:nvSpPr>
        <p:spPr>
          <a:xfrm>
            <a:off x="723849" y="-231648"/>
            <a:ext cx="659689" cy="1604260"/>
          </a:xfrm>
          <a:prstGeom prst="roundRect">
            <a:avLst>
              <a:gd name="adj" fmla="val 41124"/>
            </a:avLst>
          </a:prstGeom>
          <a:solidFill>
            <a:srgbClr val="2423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A8EC93-F6A7-D35D-2D83-EF310D76ADE8}"/>
              </a:ext>
            </a:extLst>
          </p:cNvPr>
          <p:cNvSpPr txBox="1"/>
          <p:nvPr/>
        </p:nvSpPr>
        <p:spPr>
          <a:xfrm>
            <a:off x="410133" y="1519534"/>
            <a:ext cx="15888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n-MN" sz="5400" b="1">
                <a:solidFill>
                  <a:srgbClr val="242361"/>
                </a:solidFill>
                <a:latin typeface="AGOpus Mon"/>
              </a:rPr>
              <a:t>20</a:t>
            </a:r>
            <a:r>
              <a:rPr lang="en-US" sz="5400" b="1" dirty="0">
                <a:solidFill>
                  <a:srgbClr val="242361"/>
                </a:solidFill>
                <a:latin typeface="AGOpus Mon"/>
              </a:rPr>
              <a:t>22</a:t>
            </a:r>
            <a:endParaRPr lang="en-US" sz="5400" b="1" dirty="0">
              <a:solidFill>
                <a:srgbClr val="24236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B7EF21-33C0-8F54-50B8-BB01E5DD3812}"/>
              </a:ext>
            </a:extLst>
          </p:cNvPr>
          <p:cNvSpPr txBox="1"/>
          <p:nvPr/>
        </p:nvSpPr>
        <p:spPr>
          <a:xfrm>
            <a:off x="2387515" y="2875002"/>
            <a:ext cx="350232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>
                <a:solidFill>
                  <a:srgbClr val="002060"/>
                </a:solidFill>
                <a:latin typeface="AGOpus Mon"/>
              </a:rPr>
              <a:t>“Тогтвортой санхүүгийн </a:t>
            </a:r>
          </a:p>
          <a:p>
            <a:pPr algn="ctr"/>
            <a:r>
              <a:rPr lang="ru-RU" sz="2200">
                <a:solidFill>
                  <a:srgbClr val="002060"/>
                </a:solidFill>
                <a:latin typeface="AGOpus Mon"/>
              </a:rPr>
              <a:t>үндэсний замын </a:t>
            </a:r>
          </a:p>
          <a:p>
            <a:pPr algn="ctr"/>
            <a:r>
              <a:rPr lang="ru-RU" sz="2200">
                <a:solidFill>
                  <a:srgbClr val="002060"/>
                </a:solidFill>
                <a:latin typeface="AGOpus Mon"/>
              </a:rPr>
              <a:t>зураг”-ийг баталсан.</a:t>
            </a:r>
          </a:p>
        </p:txBody>
      </p:sp>
      <p:pic>
        <p:nvPicPr>
          <p:cNvPr id="3" name="Picture 2" descr="Тогтвортой санхүүжилтийн үндэсний замын зураг”-ыг баталлаа">
            <a:extLst>
              <a:ext uri="{FF2B5EF4-FFF2-40B4-BE49-F238E27FC236}">
                <a16:creationId xmlns:a16="http://schemas.microsoft.com/office/drawing/2014/main" id="{532784A4-0373-CADF-A898-11830CEEC8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2818" y="1383958"/>
            <a:ext cx="5164549" cy="389277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CCE211F6-3A8D-DC4D-13BC-16B7B982E2E4}"/>
              </a:ext>
            </a:extLst>
          </p:cNvPr>
          <p:cNvGrpSpPr/>
          <p:nvPr/>
        </p:nvGrpSpPr>
        <p:grpSpPr>
          <a:xfrm>
            <a:off x="11042939" y="6372773"/>
            <a:ext cx="1402412" cy="492382"/>
            <a:chOff x="10699067" y="6312977"/>
            <a:chExt cx="1402412" cy="49238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DC0EAF25-3340-DC9D-3509-E829501AE65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1335"/>
            <a:stretch/>
          </p:blipFill>
          <p:spPr>
            <a:xfrm>
              <a:off x="10699067" y="6320241"/>
              <a:ext cx="379875" cy="366458"/>
            </a:xfrm>
            <a:prstGeom prst="rect">
              <a:avLst/>
            </a:prstGeom>
          </p:spPr>
        </p:pic>
        <p:sp>
          <p:nvSpPr>
            <p:cNvPr id="6" name="Subtitle 2">
              <a:extLst>
                <a:ext uri="{FF2B5EF4-FFF2-40B4-BE49-F238E27FC236}">
                  <a16:creationId xmlns:a16="http://schemas.microsoft.com/office/drawing/2014/main" id="{E70431E4-4B6D-9AEA-10F2-3A4826EBEE0A}"/>
                </a:ext>
              </a:extLst>
            </p:cNvPr>
            <p:cNvSpPr txBox="1">
              <a:spLocks/>
            </p:cNvSpPr>
            <p:nvPr/>
          </p:nvSpPr>
          <p:spPr>
            <a:xfrm>
              <a:off x="11043318" y="6312977"/>
              <a:ext cx="1058161" cy="49238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mn-MN" sz="800" b="1" dirty="0">
                  <a:solidFill>
                    <a:schemeClr val="bg1"/>
                  </a:solidFill>
                  <a:latin typeface="+mj-lt"/>
                </a:rPr>
                <a:t>САНХҮҮГИЙН ЗОХИЦУУЛАХ ХОРОО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859016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A219C1-EA9E-4904-B75F-B6009451746C}"/>
              </a:ext>
            </a:extLst>
          </p:cNvPr>
          <p:cNvSpPr txBox="1"/>
          <p:nvPr/>
        </p:nvSpPr>
        <p:spPr>
          <a:xfrm>
            <a:off x="322217" y="6174377"/>
            <a:ext cx="630467" cy="366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2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B50B7C6-DF9E-8F3C-337B-22BA38C2CBBE}"/>
              </a:ext>
            </a:extLst>
          </p:cNvPr>
          <p:cNvSpPr/>
          <p:nvPr/>
        </p:nvSpPr>
        <p:spPr>
          <a:xfrm>
            <a:off x="0" y="6286500"/>
            <a:ext cx="12192000" cy="571500"/>
          </a:xfrm>
          <a:prstGeom prst="rect">
            <a:avLst/>
          </a:prstGeom>
          <a:gradFill flip="none" rotWithShape="1">
            <a:gsLst>
              <a:gs pos="29000">
                <a:schemeClr val="accent5">
                  <a:lumMod val="50000"/>
                </a:schemeClr>
              </a:gs>
              <a:gs pos="0">
                <a:srgbClr val="002060"/>
              </a:gs>
              <a:gs pos="100000">
                <a:srgbClr val="ACDF87"/>
              </a:gs>
              <a:gs pos="61000">
                <a:srgbClr val="115573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1A949DD-7A3B-D96E-9392-932AA92D996A}"/>
              </a:ext>
            </a:extLst>
          </p:cNvPr>
          <p:cNvSpPr/>
          <p:nvPr/>
        </p:nvSpPr>
        <p:spPr>
          <a:xfrm>
            <a:off x="2296" y="97452"/>
            <a:ext cx="203821" cy="748894"/>
          </a:xfrm>
          <a:prstGeom prst="rect">
            <a:avLst/>
          </a:prstGeom>
          <a:solidFill>
            <a:srgbClr val="1155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AD890C5-2AE3-7F81-3587-380896B8133C}"/>
              </a:ext>
            </a:extLst>
          </p:cNvPr>
          <p:cNvGrpSpPr/>
          <p:nvPr/>
        </p:nvGrpSpPr>
        <p:grpSpPr>
          <a:xfrm>
            <a:off x="123825" y="6286500"/>
            <a:ext cx="552450" cy="463640"/>
            <a:chOff x="10911257" y="-82064"/>
            <a:chExt cx="1271225" cy="1052275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4FF637E6-7368-65A5-4CEA-2EAA048382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biLevel thresh="25000"/>
            </a:blip>
            <a:srcRect t="37472" b="29972"/>
            <a:stretch/>
          </p:blipFill>
          <p:spPr>
            <a:xfrm>
              <a:off x="11261614" y="86233"/>
              <a:ext cx="646232" cy="833612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F1C7DF0C-D8BE-BD3B-FC0B-737A25BB3E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biLevel thresh="25000"/>
            </a:blip>
            <a:srcRect t="70123" b="6572"/>
            <a:stretch/>
          </p:blipFill>
          <p:spPr>
            <a:xfrm>
              <a:off x="11536250" y="73384"/>
              <a:ext cx="646232" cy="596757"/>
            </a:xfrm>
            <a:prstGeom prst="rect">
              <a:avLst/>
            </a:prstGeom>
          </p:spPr>
        </p:pic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DB8B0834-14D5-227E-AA93-06ABA85FB66F}"/>
                </a:ext>
              </a:extLst>
            </p:cNvPr>
            <p:cNvGrpSpPr/>
            <p:nvPr/>
          </p:nvGrpSpPr>
          <p:grpSpPr>
            <a:xfrm>
              <a:off x="10911257" y="-82064"/>
              <a:ext cx="646232" cy="1052275"/>
              <a:chOff x="10798957" y="-82064"/>
              <a:chExt cx="646232" cy="1052275"/>
            </a:xfrm>
          </p:grpSpPr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id="{13890BD9-AE55-FDBC-8647-4846F587DC0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biLevel thresh="25000"/>
              </a:blip>
              <a:srcRect b="81203"/>
              <a:stretch/>
            </p:blipFill>
            <p:spPr>
              <a:xfrm>
                <a:off x="10798957" y="-82064"/>
                <a:ext cx="646232" cy="539743"/>
              </a:xfrm>
              <a:prstGeom prst="rect">
                <a:avLst/>
              </a:prstGeom>
            </p:spPr>
          </p:pic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963BBCB4-A618-9EC1-E7CB-BAD9144654D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biLevel thresh="25000"/>
              </a:blip>
              <a:srcRect t="17851" b="74874"/>
              <a:stretch/>
            </p:blipFill>
            <p:spPr>
              <a:xfrm>
                <a:off x="10798957" y="364716"/>
                <a:ext cx="646232" cy="208906"/>
              </a:xfrm>
              <a:prstGeom prst="rect">
                <a:avLst/>
              </a:prstGeom>
            </p:spPr>
          </p:pic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2111C11A-09C3-4B72-D7F3-89786E45166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biLevel thresh="25000"/>
              </a:blip>
              <a:srcRect t="26993" b="68607"/>
              <a:stretch/>
            </p:blipFill>
            <p:spPr>
              <a:xfrm>
                <a:off x="10798957" y="569041"/>
                <a:ext cx="646232" cy="126398"/>
              </a:xfrm>
              <a:prstGeom prst="rect">
                <a:avLst/>
              </a:prstGeom>
            </p:spPr>
          </p:pic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A48501C4-F076-86CB-4139-69D030580CF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biLevel thresh="25000"/>
              </a:blip>
              <a:srcRect t="31096" b="59067"/>
              <a:stretch/>
            </p:blipFill>
            <p:spPr>
              <a:xfrm>
                <a:off x="10798957" y="687740"/>
                <a:ext cx="646232" cy="282471"/>
              </a:xfrm>
              <a:prstGeom prst="rect">
                <a:avLst/>
              </a:prstGeom>
            </p:spPr>
          </p:pic>
        </p:grpSp>
      </p:grpSp>
      <p:sp>
        <p:nvSpPr>
          <p:cNvPr id="10" name="Rounded Rectangle 4">
            <a:extLst>
              <a:ext uri="{FF2B5EF4-FFF2-40B4-BE49-F238E27FC236}">
                <a16:creationId xmlns:a16="http://schemas.microsoft.com/office/drawing/2014/main" id="{4E2FD33E-F543-7618-93C9-714352F685BC}"/>
              </a:ext>
            </a:extLst>
          </p:cNvPr>
          <p:cNvSpPr/>
          <p:nvPr/>
        </p:nvSpPr>
        <p:spPr>
          <a:xfrm>
            <a:off x="723849" y="-231648"/>
            <a:ext cx="659689" cy="1604260"/>
          </a:xfrm>
          <a:prstGeom prst="roundRect">
            <a:avLst>
              <a:gd name="adj" fmla="val 41124"/>
            </a:avLst>
          </a:prstGeom>
          <a:solidFill>
            <a:srgbClr val="24236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206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7A8EC93-F6A7-D35D-2D83-EF310D76ADE8}"/>
              </a:ext>
            </a:extLst>
          </p:cNvPr>
          <p:cNvSpPr txBox="1"/>
          <p:nvPr/>
        </p:nvSpPr>
        <p:spPr>
          <a:xfrm>
            <a:off x="410133" y="1519534"/>
            <a:ext cx="15888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n-MN" sz="5400" b="1">
                <a:solidFill>
                  <a:srgbClr val="242361"/>
                </a:solidFill>
                <a:latin typeface="AGOpus Mon"/>
              </a:rPr>
              <a:t>20</a:t>
            </a:r>
            <a:r>
              <a:rPr lang="en-US" sz="5400" b="1" dirty="0">
                <a:solidFill>
                  <a:srgbClr val="242361"/>
                </a:solidFill>
                <a:latin typeface="AGOpus Mon"/>
              </a:rPr>
              <a:t>22</a:t>
            </a:r>
            <a:endParaRPr lang="en-US" sz="5400" b="1" dirty="0">
              <a:solidFill>
                <a:srgbClr val="242361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9B7EF21-33C0-8F54-50B8-BB01E5DD3812}"/>
              </a:ext>
            </a:extLst>
          </p:cNvPr>
          <p:cNvSpPr txBox="1"/>
          <p:nvPr/>
        </p:nvSpPr>
        <p:spPr>
          <a:xfrm>
            <a:off x="2387515" y="2875002"/>
            <a:ext cx="3502323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200">
                <a:solidFill>
                  <a:srgbClr val="002060"/>
                </a:solidFill>
                <a:latin typeface="AGOpus Mon"/>
              </a:rPr>
              <a:t>“Байгаль орчин нийгэм, </a:t>
            </a:r>
          </a:p>
          <a:p>
            <a:pPr algn="ctr"/>
            <a:r>
              <a:rPr lang="ru-RU" sz="2200">
                <a:solidFill>
                  <a:srgbClr val="002060"/>
                </a:solidFill>
                <a:latin typeface="AGOpus Mon"/>
              </a:rPr>
              <a:t>засаглал (БОНЗ), </a:t>
            </a:r>
          </a:p>
          <a:p>
            <a:pPr algn="ctr"/>
            <a:r>
              <a:rPr lang="ru-RU" sz="2200">
                <a:solidFill>
                  <a:srgbClr val="002060"/>
                </a:solidFill>
                <a:latin typeface="AGOpus Mon"/>
              </a:rPr>
              <a:t>Тогтвортой байдлын </a:t>
            </a:r>
          </a:p>
          <a:p>
            <a:pPr algn="ctr"/>
            <a:r>
              <a:rPr lang="ru-RU" sz="2200">
                <a:solidFill>
                  <a:srgbClr val="002060"/>
                </a:solidFill>
                <a:latin typeface="AGOpus Mon"/>
              </a:rPr>
              <a:t>тайлагналын удирдамж”-ийг боловсруулсан.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472A68-DB5B-34C8-C1D0-BB921F7F598E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967" b="1"/>
          <a:stretch/>
        </p:blipFill>
        <p:spPr>
          <a:xfrm>
            <a:off x="6816437" y="427383"/>
            <a:ext cx="4082840" cy="5637782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C31A0D4A-4718-B20F-A12D-6640D320148E}"/>
              </a:ext>
            </a:extLst>
          </p:cNvPr>
          <p:cNvGrpSpPr/>
          <p:nvPr/>
        </p:nvGrpSpPr>
        <p:grpSpPr>
          <a:xfrm>
            <a:off x="11042939" y="6372773"/>
            <a:ext cx="1402412" cy="492382"/>
            <a:chOff x="10699067" y="6312977"/>
            <a:chExt cx="1402412" cy="492382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AC4AB328-27F5-5441-6426-B7AC1662AB9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1335"/>
            <a:stretch/>
          </p:blipFill>
          <p:spPr>
            <a:xfrm>
              <a:off x="10699067" y="6320241"/>
              <a:ext cx="379875" cy="366458"/>
            </a:xfrm>
            <a:prstGeom prst="rect">
              <a:avLst/>
            </a:prstGeom>
          </p:spPr>
        </p:pic>
        <p:sp>
          <p:nvSpPr>
            <p:cNvPr id="6" name="Subtitle 2">
              <a:extLst>
                <a:ext uri="{FF2B5EF4-FFF2-40B4-BE49-F238E27FC236}">
                  <a16:creationId xmlns:a16="http://schemas.microsoft.com/office/drawing/2014/main" id="{B1EF1A91-CAC0-23E5-8258-F1851952E686}"/>
                </a:ext>
              </a:extLst>
            </p:cNvPr>
            <p:cNvSpPr txBox="1">
              <a:spLocks/>
            </p:cNvSpPr>
            <p:nvPr/>
          </p:nvSpPr>
          <p:spPr>
            <a:xfrm>
              <a:off x="11043318" y="6312977"/>
              <a:ext cx="1058161" cy="49238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mn-MN" sz="800" b="1" dirty="0">
                  <a:solidFill>
                    <a:schemeClr val="bg1"/>
                  </a:solidFill>
                  <a:latin typeface="+mj-lt"/>
                </a:rPr>
                <a:t>САНХҮҮГИЙН ЗОХИЦУУЛАХ ХОРОО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775409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3A219C1-EA9E-4904-B75F-B6009451746C}"/>
              </a:ext>
            </a:extLst>
          </p:cNvPr>
          <p:cNvSpPr txBox="1"/>
          <p:nvPr/>
        </p:nvSpPr>
        <p:spPr>
          <a:xfrm>
            <a:off x="322217" y="6174377"/>
            <a:ext cx="630467" cy="3664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Bahnschrift SemiBold SemiConden" panose="020B0502040204020203" pitchFamily="34" charset="0"/>
              </a:rPr>
              <a:t>2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B50B7C6-DF9E-8F3C-337B-22BA38C2CBBE}"/>
              </a:ext>
            </a:extLst>
          </p:cNvPr>
          <p:cNvSpPr/>
          <p:nvPr/>
        </p:nvSpPr>
        <p:spPr>
          <a:xfrm>
            <a:off x="0" y="6286500"/>
            <a:ext cx="12192000" cy="571500"/>
          </a:xfrm>
          <a:prstGeom prst="rect">
            <a:avLst/>
          </a:prstGeom>
          <a:gradFill flip="none" rotWithShape="1">
            <a:gsLst>
              <a:gs pos="29000">
                <a:schemeClr val="accent5">
                  <a:lumMod val="50000"/>
                </a:schemeClr>
              </a:gs>
              <a:gs pos="0">
                <a:srgbClr val="002060"/>
              </a:gs>
              <a:gs pos="100000">
                <a:srgbClr val="ACDF87"/>
              </a:gs>
              <a:gs pos="61000">
                <a:srgbClr val="115573"/>
              </a:gs>
            </a:gsLst>
            <a:path path="circle">
              <a:fillToRect t="100000" r="100000"/>
            </a:path>
            <a:tileRect l="-100000" b="-10000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01A949DD-7A3B-D96E-9392-932AA92D996A}"/>
              </a:ext>
            </a:extLst>
          </p:cNvPr>
          <p:cNvSpPr/>
          <p:nvPr/>
        </p:nvSpPr>
        <p:spPr>
          <a:xfrm>
            <a:off x="2296" y="97452"/>
            <a:ext cx="203821" cy="748894"/>
          </a:xfrm>
          <a:prstGeom prst="rect">
            <a:avLst/>
          </a:prstGeom>
          <a:solidFill>
            <a:srgbClr val="11557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5AD890C5-2AE3-7F81-3587-380896B8133C}"/>
              </a:ext>
            </a:extLst>
          </p:cNvPr>
          <p:cNvGrpSpPr/>
          <p:nvPr/>
        </p:nvGrpSpPr>
        <p:grpSpPr>
          <a:xfrm>
            <a:off x="123825" y="6286500"/>
            <a:ext cx="552450" cy="463640"/>
            <a:chOff x="10911257" y="-82064"/>
            <a:chExt cx="1271225" cy="1052275"/>
          </a:xfrm>
        </p:grpSpPr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4FF637E6-7368-65A5-4CEA-2EAA0483825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biLevel thresh="25000"/>
            </a:blip>
            <a:srcRect t="37472" b="29972"/>
            <a:stretch/>
          </p:blipFill>
          <p:spPr>
            <a:xfrm>
              <a:off x="11261614" y="86233"/>
              <a:ext cx="646232" cy="833612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F1C7DF0C-D8BE-BD3B-FC0B-737A25BB3E0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>
              <a:biLevel thresh="25000"/>
            </a:blip>
            <a:srcRect t="70123" b="6572"/>
            <a:stretch/>
          </p:blipFill>
          <p:spPr>
            <a:xfrm>
              <a:off x="11536250" y="73384"/>
              <a:ext cx="646232" cy="596757"/>
            </a:xfrm>
            <a:prstGeom prst="rect">
              <a:avLst/>
            </a:prstGeom>
          </p:spPr>
        </p:pic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id="{DB8B0834-14D5-227E-AA93-06ABA85FB66F}"/>
                </a:ext>
              </a:extLst>
            </p:cNvPr>
            <p:cNvGrpSpPr/>
            <p:nvPr/>
          </p:nvGrpSpPr>
          <p:grpSpPr>
            <a:xfrm>
              <a:off x="10911257" y="-82064"/>
              <a:ext cx="646232" cy="1052275"/>
              <a:chOff x="10798957" y="-82064"/>
              <a:chExt cx="646232" cy="1052275"/>
            </a:xfrm>
          </p:grpSpPr>
          <p:pic>
            <p:nvPicPr>
              <p:cNvPr id="44" name="Picture 43">
                <a:extLst>
                  <a:ext uri="{FF2B5EF4-FFF2-40B4-BE49-F238E27FC236}">
                    <a16:creationId xmlns:a16="http://schemas.microsoft.com/office/drawing/2014/main" id="{13890BD9-AE55-FDBC-8647-4846F587DC0C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biLevel thresh="25000"/>
              </a:blip>
              <a:srcRect b="81203"/>
              <a:stretch/>
            </p:blipFill>
            <p:spPr>
              <a:xfrm>
                <a:off x="10798957" y="-82064"/>
                <a:ext cx="646232" cy="539743"/>
              </a:xfrm>
              <a:prstGeom prst="rect">
                <a:avLst/>
              </a:prstGeom>
            </p:spPr>
          </p:pic>
          <p:pic>
            <p:nvPicPr>
              <p:cNvPr id="45" name="Picture 44">
                <a:extLst>
                  <a:ext uri="{FF2B5EF4-FFF2-40B4-BE49-F238E27FC236}">
                    <a16:creationId xmlns:a16="http://schemas.microsoft.com/office/drawing/2014/main" id="{963BBCB4-A618-9EC1-E7CB-BAD9144654D0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biLevel thresh="25000"/>
              </a:blip>
              <a:srcRect t="17851" b="74874"/>
              <a:stretch/>
            </p:blipFill>
            <p:spPr>
              <a:xfrm>
                <a:off x="10798957" y="364716"/>
                <a:ext cx="646232" cy="208906"/>
              </a:xfrm>
              <a:prstGeom prst="rect">
                <a:avLst/>
              </a:prstGeom>
            </p:spPr>
          </p:pic>
          <p:pic>
            <p:nvPicPr>
              <p:cNvPr id="46" name="Picture 45">
                <a:extLst>
                  <a:ext uri="{FF2B5EF4-FFF2-40B4-BE49-F238E27FC236}">
                    <a16:creationId xmlns:a16="http://schemas.microsoft.com/office/drawing/2014/main" id="{2111C11A-09C3-4B72-D7F3-89786E45166D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biLevel thresh="25000"/>
              </a:blip>
              <a:srcRect t="26993" b="68607"/>
              <a:stretch/>
            </p:blipFill>
            <p:spPr>
              <a:xfrm>
                <a:off x="10798957" y="569041"/>
                <a:ext cx="646232" cy="126398"/>
              </a:xfrm>
              <a:prstGeom prst="rect">
                <a:avLst/>
              </a:prstGeom>
            </p:spPr>
          </p:pic>
          <p:pic>
            <p:nvPicPr>
              <p:cNvPr id="47" name="Picture 46">
                <a:extLst>
                  <a:ext uri="{FF2B5EF4-FFF2-40B4-BE49-F238E27FC236}">
                    <a16:creationId xmlns:a16="http://schemas.microsoft.com/office/drawing/2014/main" id="{A48501C4-F076-86CB-4139-69D030580CF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biLevel thresh="25000"/>
              </a:blip>
              <a:srcRect t="31096" b="59067"/>
              <a:stretch/>
            </p:blipFill>
            <p:spPr>
              <a:xfrm>
                <a:off x="10798957" y="687740"/>
                <a:ext cx="646232" cy="282471"/>
              </a:xfrm>
              <a:prstGeom prst="rect">
                <a:avLst/>
              </a:prstGeom>
            </p:spPr>
          </p:pic>
        </p:grpSp>
      </p:grpSp>
      <p:sp>
        <p:nvSpPr>
          <p:cNvPr id="3" name="Rounded Rectangle 4">
            <a:extLst>
              <a:ext uri="{FF2B5EF4-FFF2-40B4-BE49-F238E27FC236}">
                <a16:creationId xmlns:a16="http://schemas.microsoft.com/office/drawing/2014/main" id="{89AFD725-5584-B7F0-F4FB-E0C9D7F3EF50}"/>
              </a:ext>
            </a:extLst>
          </p:cNvPr>
          <p:cNvSpPr/>
          <p:nvPr/>
        </p:nvSpPr>
        <p:spPr>
          <a:xfrm>
            <a:off x="723849" y="-231648"/>
            <a:ext cx="659689" cy="1604260"/>
          </a:xfrm>
          <a:prstGeom prst="roundRect">
            <a:avLst>
              <a:gd name="adj" fmla="val 41124"/>
            </a:avLst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24236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76DAD5F-6698-FE6F-B2C5-B112566E1788}"/>
              </a:ext>
            </a:extLst>
          </p:cNvPr>
          <p:cNvSpPr txBox="1"/>
          <p:nvPr/>
        </p:nvSpPr>
        <p:spPr>
          <a:xfrm>
            <a:off x="410133" y="1519534"/>
            <a:ext cx="158889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mn-MN" sz="5400" b="1">
                <a:solidFill>
                  <a:srgbClr val="242361"/>
                </a:solidFill>
                <a:latin typeface="AGOpus Mon"/>
              </a:rPr>
              <a:t>20</a:t>
            </a:r>
            <a:r>
              <a:rPr lang="en-US" sz="5400" b="1" dirty="0">
                <a:solidFill>
                  <a:srgbClr val="242361"/>
                </a:solidFill>
                <a:latin typeface="AGOpus Mon"/>
              </a:rPr>
              <a:t>2</a:t>
            </a:r>
            <a:r>
              <a:rPr lang="mn-MN" sz="5400" b="1">
                <a:solidFill>
                  <a:srgbClr val="242361"/>
                </a:solidFill>
                <a:latin typeface="AGOpus Mon"/>
              </a:rPr>
              <a:t>3</a:t>
            </a:r>
            <a:endParaRPr lang="en-US" sz="5400" b="1" dirty="0">
              <a:solidFill>
                <a:srgbClr val="242361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1D99C99-269B-48C2-1EE2-F66715270882}"/>
              </a:ext>
            </a:extLst>
          </p:cNvPr>
          <p:cNvSpPr txBox="1"/>
          <p:nvPr/>
        </p:nvSpPr>
        <p:spPr>
          <a:xfrm>
            <a:off x="2298255" y="2720622"/>
            <a:ext cx="3971599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mn-MN" sz="2200">
                <a:solidFill>
                  <a:srgbClr val="002060"/>
                </a:solidFill>
                <a:latin typeface="AGOpus Mon"/>
              </a:rPr>
              <a:t>Тогтвортой хөгжлийн зорилт (ТХЗ)-уудын санхүүжилтийн таксономийг баталсан.</a:t>
            </a:r>
            <a:endParaRPr lang="ru-RU" sz="2200">
              <a:solidFill>
                <a:srgbClr val="002060"/>
              </a:solidFill>
              <a:latin typeface="AGOpus Mon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FB123AF-C80C-93FC-E34B-D72E31A0F62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98168" y="471899"/>
            <a:ext cx="3836086" cy="5436615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9BD51237-44DC-119A-E869-56B4235EB40B}"/>
              </a:ext>
            </a:extLst>
          </p:cNvPr>
          <p:cNvGrpSpPr/>
          <p:nvPr/>
        </p:nvGrpSpPr>
        <p:grpSpPr>
          <a:xfrm>
            <a:off x="11042939" y="6372773"/>
            <a:ext cx="1402412" cy="492382"/>
            <a:chOff x="10699067" y="6312977"/>
            <a:chExt cx="1402412" cy="49238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BD901C4-E0E1-2227-E672-81236E6E993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1335"/>
            <a:stretch/>
          </p:blipFill>
          <p:spPr>
            <a:xfrm>
              <a:off x="10699067" y="6320241"/>
              <a:ext cx="379875" cy="366458"/>
            </a:xfrm>
            <a:prstGeom prst="rect">
              <a:avLst/>
            </a:prstGeom>
          </p:spPr>
        </p:pic>
        <p:sp>
          <p:nvSpPr>
            <p:cNvPr id="9" name="Subtitle 2">
              <a:extLst>
                <a:ext uri="{FF2B5EF4-FFF2-40B4-BE49-F238E27FC236}">
                  <a16:creationId xmlns:a16="http://schemas.microsoft.com/office/drawing/2014/main" id="{A76D260B-5A5B-0B8B-6010-52BBDA43DFF3}"/>
                </a:ext>
              </a:extLst>
            </p:cNvPr>
            <p:cNvSpPr txBox="1">
              <a:spLocks/>
            </p:cNvSpPr>
            <p:nvPr/>
          </p:nvSpPr>
          <p:spPr>
            <a:xfrm>
              <a:off x="11043318" y="6312977"/>
              <a:ext cx="1058161" cy="49238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mn-MN" sz="800" b="1" dirty="0">
                  <a:solidFill>
                    <a:schemeClr val="bg1"/>
                  </a:solidFill>
                  <a:latin typeface="+mj-lt"/>
                </a:rPr>
                <a:t>САНХҮҮГИЙН ЗОХИЦУУЛАХ ХОРОО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891157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6">
                <a:lumMod val="40000"/>
                <a:lumOff val="60000"/>
              </a:schemeClr>
            </a:gs>
            <a:gs pos="64000">
              <a:schemeClr val="accent1">
                <a:lumMod val="75000"/>
              </a:schemeClr>
            </a:gs>
            <a:gs pos="0">
              <a:schemeClr val="accent1">
                <a:lumMod val="50000"/>
              </a:schemeClr>
            </a:gs>
            <a:gs pos="100000">
              <a:srgbClr val="68BB59"/>
            </a:gs>
            <a:gs pos="90820">
              <a:srgbClr val="4C9A2A"/>
            </a:gs>
            <a:gs pos="49000">
              <a:srgbClr val="115573"/>
            </a:gs>
            <a:gs pos="84000">
              <a:srgbClr val="115573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D669FB5-D4EB-65F7-B2B5-974B2C8D0DDB}"/>
              </a:ext>
            </a:extLst>
          </p:cNvPr>
          <p:cNvSpPr txBox="1"/>
          <p:nvPr/>
        </p:nvSpPr>
        <p:spPr>
          <a:xfrm>
            <a:off x="3939660" y="2934553"/>
            <a:ext cx="6578932" cy="1384995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  <a:latin typeface="Montserrat"/>
              </a:rPr>
              <a:t>ТОГТВОРТОЙ, НОГООН </a:t>
            </a:r>
          </a:p>
          <a:p>
            <a:r>
              <a:rPr lang="en-US" sz="2800" b="1" dirty="0">
                <a:solidFill>
                  <a:schemeClr val="bg1"/>
                </a:solidFill>
                <a:latin typeface="Montserrat"/>
              </a:rPr>
              <a:t>САНХҮҮЖИЛТИЙН </a:t>
            </a:r>
            <a:endParaRPr lang="mn-MN" sz="2800" b="1" dirty="0">
              <a:solidFill>
                <a:schemeClr val="bg1"/>
              </a:solidFill>
              <a:latin typeface="Montserrat"/>
            </a:endParaRPr>
          </a:p>
          <a:p>
            <a:r>
              <a:rPr lang="en-US" sz="2800" b="1" dirty="0">
                <a:solidFill>
                  <a:schemeClr val="bg1"/>
                </a:solidFill>
                <a:latin typeface="Montserrat"/>
              </a:rPr>
              <a:t>БОДЛОГО, ЗОХИЦУУЛАЛТ </a:t>
            </a:r>
            <a:endParaRPr lang="en-US" sz="2800" b="1" dirty="0">
              <a:solidFill>
                <a:schemeClr val="bg1"/>
              </a:solidFill>
              <a:latin typeface="Montserrat" pitchFamily="2" charset="77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1CE32B5-12E3-F16D-4693-249E692401FF}"/>
              </a:ext>
            </a:extLst>
          </p:cNvPr>
          <p:cNvCxnSpPr>
            <a:cxnSpLocks/>
          </p:cNvCxnSpPr>
          <p:nvPr/>
        </p:nvCxnSpPr>
        <p:spPr>
          <a:xfrm>
            <a:off x="3694385" y="977900"/>
            <a:ext cx="0" cy="5185394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Oval 7">
            <a:extLst>
              <a:ext uri="{FF2B5EF4-FFF2-40B4-BE49-F238E27FC236}">
                <a16:creationId xmlns:a16="http://schemas.microsoft.com/office/drawing/2014/main" id="{61C992C7-1893-98D2-B7F7-91A75D2821E9}"/>
              </a:ext>
            </a:extLst>
          </p:cNvPr>
          <p:cNvSpPr/>
          <p:nvPr/>
        </p:nvSpPr>
        <p:spPr>
          <a:xfrm>
            <a:off x="-409978" y="717754"/>
            <a:ext cx="6249205" cy="6249203"/>
          </a:xfrm>
          <a:prstGeom prst="ellipse">
            <a:avLst/>
          </a:prstGeom>
          <a:noFill/>
          <a:ln w="19050" cap="rnd">
            <a:gradFill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0" scaled="0"/>
            </a:gra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979DE4F-0710-7B72-A6F5-B6C8F9ABE6C9}"/>
              </a:ext>
            </a:extLst>
          </p:cNvPr>
          <p:cNvSpPr/>
          <p:nvPr/>
        </p:nvSpPr>
        <p:spPr>
          <a:xfrm>
            <a:off x="-1799877" y="-652263"/>
            <a:ext cx="9029004" cy="9029000"/>
          </a:xfrm>
          <a:prstGeom prst="ellipse">
            <a:avLst/>
          </a:prstGeom>
          <a:noFill/>
          <a:ln w="19050" cap="rnd">
            <a:gradFill>
              <a:gsLst>
                <a:gs pos="0">
                  <a:schemeClr val="bg1">
                    <a:alpha val="59733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5400000" scaled="0"/>
            </a:gra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Freeform 27">
            <a:extLst>
              <a:ext uri="{FF2B5EF4-FFF2-40B4-BE49-F238E27FC236}">
                <a16:creationId xmlns:a16="http://schemas.microsoft.com/office/drawing/2014/main" id="{14DC7F8D-8797-BFC2-1B20-20D0989AB48B}"/>
              </a:ext>
            </a:extLst>
          </p:cNvPr>
          <p:cNvSpPr/>
          <p:nvPr/>
        </p:nvSpPr>
        <p:spPr>
          <a:xfrm flipH="1" flipV="1">
            <a:off x="0" y="0"/>
            <a:ext cx="2907751" cy="1679944"/>
          </a:xfrm>
          <a:custGeom>
            <a:avLst/>
            <a:gdLst>
              <a:gd name="connsiteX0" fmla="*/ 3865727 w 6339817"/>
              <a:gd name="connsiteY0" fmla="*/ 0 h 3662810"/>
              <a:gd name="connsiteX1" fmla="*/ 6200686 w 6339817"/>
              <a:gd name="connsiteY1" fmla="*/ 783116 h 3662810"/>
              <a:gd name="connsiteX2" fmla="*/ 6339817 w 6339817"/>
              <a:gd name="connsiteY2" fmla="*/ 898631 h 3662810"/>
              <a:gd name="connsiteX3" fmla="*/ 6339817 w 6339817"/>
              <a:gd name="connsiteY3" fmla="*/ 3662810 h 3662810"/>
              <a:gd name="connsiteX4" fmla="*/ 0 w 6339817"/>
              <a:gd name="connsiteY4" fmla="*/ 3662810 h 3662810"/>
              <a:gd name="connsiteX5" fmla="*/ 14232 w 6339817"/>
              <a:gd name="connsiteY5" fmla="*/ 3475646 h 3662810"/>
              <a:gd name="connsiteX6" fmla="*/ 3865727 w 6339817"/>
              <a:gd name="connsiteY6" fmla="*/ 0 h 3662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339817" h="3662810">
                <a:moveTo>
                  <a:pt x="3865727" y="0"/>
                </a:moveTo>
                <a:cubicBezTo>
                  <a:pt x="4742707" y="0"/>
                  <a:pt x="5551582" y="291594"/>
                  <a:pt x="6200686" y="783116"/>
                </a:cubicBezTo>
                <a:lnTo>
                  <a:pt x="6339817" y="898631"/>
                </a:lnTo>
                <a:lnTo>
                  <a:pt x="6339817" y="3662810"/>
                </a:lnTo>
                <a:lnTo>
                  <a:pt x="0" y="3662810"/>
                </a:lnTo>
                <a:lnTo>
                  <a:pt x="14232" y="3475646"/>
                </a:lnTo>
                <a:cubicBezTo>
                  <a:pt x="212491" y="1523428"/>
                  <a:pt x="1861201" y="0"/>
                  <a:pt x="3865727" y="0"/>
                </a:cubicBezTo>
                <a:close/>
              </a:path>
            </a:pathLst>
          </a:custGeom>
          <a:solidFill>
            <a:srgbClr val="C5E0B4">
              <a:alpha val="20000"/>
            </a:srgbClr>
          </a:solidFill>
          <a:ln w="139700" cap="rnd">
            <a:noFill/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2A84514-A0A3-B584-CEDA-B7F86D283A59}"/>
              </a:ext>
            </a:extLst>
          </p:cNvPr>
          <p:cNvSpPr/>
          <p:nvPr/>
        </p:nvSpPr>
        <p:spPr>
          <a:xfrm>
            <a:off x="9017000" y="-1233845"/>
            <a:ext cx="4094573" cy="4094572"/>
          </a:xfrm>
          <a:prstGeom prst="ellipse">
            <a:avLst/>
          </a:prstGeom>
          <a:noFill/>
          <a:ln w="139700" cap="rnd">
            <a:gradFill>
              <a:gsLst>
                <a:gs pos="0">
                  <a:schemeClr val="accent3"/>
                </a:gs>
                <a:gs pos="100000">
                  <a:schemeClr val="accent3">
                    <a:alpha val="0"/>
                  </a:schemeClr>
                </a:gs>
              </a:gsLst>
              <a:lin ang="0" scaled="0"/>
            </a:gradFill>
            <a:prstDash val="dash"/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87783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6">
                <a:lumMod val="40000"/>
                <a:lumOff val="60000"/>
              </a:schemeClr>
            </a:gs>
            <a:gs pos="64000">
              <a:schemeClr val="accent1">
                <a:lumMod val="75000"/>
              </a:schemeClr>
            </a:gs>
            <a:gs pos="0">
              <a:schemeClr val="accent1">
                <a:lumMod val="50000"/>
              </a:schemeClr>
            </a:gs>
            <a:gs pos="100000">
              <a:srgbClr val="68BB59"/>
            </a:gs>
            <a:gs pos="90820">
              <a:srgbClr val="4C9A2A"/>
            </a:gs>
            <a:gs pos="49000">
              <a:srgbClr val="115573"/>
            </a:gs>
            <a:gs pos="84000">
              <a:srgbClr val="115573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1A51687-A10F-F409-724D-A19B020A38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4165" y="3193738"/>
            <a:ext cx="1355878" cy="1800000"/>
          </a:xfrm>
          <a:prstGeom prst="rect">
            <a:avLst/>
          </a:prstGeom>
          <a:ln>
            <a:solidFill>
              <a:schemeClr val="bg2">
                <a:lumMod val="90000"/>
              </a:schemeClr>
            </a:solidFill>
          </a:ln>
        </p:spPr>
      </p:pic>
      <p:sp>
        <p:nvSpPr>
          <p:cNvPr id="32" name="Title 1">
            <a:extLst>
              <a:ext uri="{FF2B5EF4-FFF2-40B4-BE49-F238E27FC236}">
                <a16:creationId xmlns:a16="http://schemas.microsoft.com/office/drawing/2014/main" id="{C1169CB1-9158-48EE-442E-FD949F4BD58B}"/>
              </a:ext>
            </a:extLst>
          </p:cNvPr>
          <p:cNvSpPr txBox="1">
            <a:spLocks/>
          </p:cNvSpPr>
          <p:nvPr/>
        </p:nvSpPr>
        <p:spPr>
          <a:xfrm>
            <a:off x="-61313" y="653020"/>
            <a:ext cx="11190456" cy="367510"/>
          </a:xfrm>
          <a:prstGeom prst="rect">
            <a:avLst/>
          </a:prstGeom>
        </p:spPr>
        <p:txBody>
          <a:bodyPr lIns="91440" tIns="45720" rIns="91440" bIns="45720" anchor="t"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2800" dirty="0">
                <a:solidFill>
                  <a:schemeClr val="bg1"/>
                </a:solidFill>
                <a:latin typeface="Montserrat SemiBold"/>
              </a:rPr>
              <a:t>НОГООН БОНДЫН ЗОХИЦУУЛАЛТ</a:t>
            </a:r>
            <a:endParaRPr lang="en-US" sz="2800" b="0" i="0" u="sng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 SemiBold"/>
            </a:endParaRPr>
          </a:p>
        </p:txBody>
      </p:sp>
      <p:grpSp>
        <p:nvGrpSpPr>
          <p:cNvPr id="33" name="Group 32">
            <a:extLst>
              <a:ext uri="{FF2B5EF4-FFF2-40B4-BE49-F238E27FC236}">
                <a16:creationId xmlns:a16="http://schemas.microsoft.com/office/drawing/2014/main" id="{1F5D031F-EFC6-7395-8ADB-20F4BF6B8539}"/>
              </a:ext>
            </a:extLst>
          </p:cNvPr>
          <p:cNvGrpSpPr/>
          <p:nvPr/>
        </p:nvGrpSpPr>
        <p:grpSpPr>
          <a:xfrm>
            <a:off x="872369" y="1511808"/>
            <a:ext cx="2545743" cy="3616004"/>
            <a:chOff x="983827" y="1217500"/>
            <a:chExt cx="2356743" cy="1800210"/>
          </a:xfrm>
        </p:grpSpPr>
        <p:sp>
          <p:nvSpPr>
            <p:cNvPr id="34" name="Google Shape;566;p23">
              <a:extLst>
                <a:ext uri="{FF2B5EF4-FFF2-40B4-BE49-F238E27FC236}">
                  <a16:creationId xmlns:a16="http://schemas.microsoft.com/office/drawing/2014/main" id="{8DC7E523-243D-3357-A415-9850A283A31F}"/>
                </a:ext>
              </a:extLst>
            </p:cNvPr>
            <p:cNvSpPr/>
            <p:nvPr/>
          </p:nvSpPr>
          <p:spPr>
            <a:xfrm>
              <a:off x="983827" y="1221095"/>
              <a:ext cx="2356743" cy="24779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defRPr/>
              </a:pPr>
              <a:r>
                <a:rPr lang="en-US" sz="900" b="1" dirty="0">
                  <a:solidFill>
                    <a:srgbClr val="185276"/>
                  </a:solidFill>
                  <a:latin typeface="Montserrat"/>
                  <a:ea typeface="Roboto"/>
                  <a:cs typeface="Roboto"/>
                  <a:sym typeface="Roboto"/>
                </a:rPr>
                <a:t>САНХҮҮГИЙН ЗОХИЦУУЛАХ ХОРОО</a:t>
              </a:r>
              <a:endParaRPr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185276"/>
                </a:solidFill>
                <a:effectLst/>
                <a:uLnTx/>
                <a:uFillTx/>
                <a:latin typeface="Montserrat"/>
                <a:ea typeface="Roboto"/>
                <a:cs typeface="Roboto"/>
              </a:endParaRPr>
            </a:p>
          </p:txBody>
        </p:sp>
        <p:sp>
          <p:nvSpPr>
            <p:cNvPr id="41" name="Google Shape;572;p23">
              <a:extLst>
                <a:ext uri="{FF2B5EF4-FFF2-40B4-BE49-F238E27FC236}">
                  <a16:creationId xmlns:a16="http://schemas.microsoft.com/office/drawing/2014/main" id="{64B22D5F-4985-FC87-A493-BC71B2F8A2DE}"/>
                </a:ext>
              </a:extLst>
            </p:cNvPr>
            <p:cNvSpPr/>
            <p:nvPr/>
          </p:nvSpPr>
          <p:spPr>
            <a:xfrm>
              <a:off x="983827" y="1217500"/>
              <a:ext cx="2356743" cy="1800210"/>
            </a:xfrm>
            <a:prstGeom prst="roundRect">
              <a:avLst>
                <a:gd name="adj" fmla="val 12006"/>
              </a:avLst>
            </a:prstGeom>
            <a:noFill/>
            <a:ln w="28575" cap="flat" cmpd="sng">
              <a:solidFill>
                <a:schemeClr val="bg1">
                  <a:lumMod val="85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67" name="Picture 66">
            <a:extLst>
              <a:ext uri="{FF2B5EF4-FFF2-40B4-BE49-F238E27FC236}">
                <a16:creationId xmlns:a16="http://schemas.microsoft.com/office/drawing/2014/main" id="{35E81776-3EC3-30B0-3F28-36B1C47619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38220" y="3150538"/>
            <a:ext cx="1298901" cy="1800000"/>
          </a:xfrm>
          <a:prstGeom prst="rect">
            <a:avLst/>
          </a:prstGeom>
        </p:spPr>
      </p:pic>
      <p:pic>
        <p:nvPicPr>
          <p:cNvPr id="68" name="Picture 67">
            <a:extLst>
              <a:ext uri="{FF2B5EF4-FFF2-40B4-BE49-F238E27FC236}">
                <a16:creationId xmlns:a16="http://schemas.microsoft.com/office/drawing/2014/main" id="{1401F061-FFBD-BAA8-D535-7402AF9BE0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9196" y="3236938"/>
            <a:ext cx="1272414" cy="1713600"/>
          </a:xfrm>
          <a:prstGeom prst="rect">
            <a:avLst/>
          </a:prstGeom>
        </p:spPr>
      </p:pic>
      <p:sp>
        <p:nvSpPr>
          <p:cNvPr id="69" name="Rectangle 68">
            <a:extLst>
              <a:ext uri="{FF2B5EF4-FFF2-40B4-BE49-F238E27FC236}">
                <a16:creationId xmlns:a16="http://schemas.microsoft.com/office/drawing/2014/main" id="{4C88DDA9-6281-23D0-794A-DA558B9EDD57}"/>
              </a:ext>
            </a:extLst>
          </p:cNvPr>
          <p:cNvSpPr/>
          <p:nvPr/>
        </p:nvSpPr>
        <p:spPr>
          <a:xfrm>
            <a:off x="872369" y="2137568"/>
            <a:ext cx="2419471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n-MN" sz="1100" dirty="0">
                <a:solidFill>
                  <a:schemeClr val="bg2">
                    <a:lumMod val="90000"/>
                  </a:schemeClr>
                </a:solidFill>
                <a:latin typeface="Montserrat" pitchFamily="2" charset="77"/>
              </a:rPr>
              <a:t>СЗХ</a:t>
            </a:r>
            <a:r>
              <a:rPr lang="en-US" sz="1100" dirty="0">
                <a:solidFill>
                  <a:schemeClr val="bg2">
                    <a:lumMod val="90000"/>
                  </a:schemeClr>
                </a:solidFill>
                <a:latin typeface="Montserrat" pitchFamily="2" charset="77"/>
              </a:rPr>
              <a:t> </a:t>
            </a:r>
            <a:r>
              <a:rPr lang="mn-MN" sz="1100" dirty="0">
                <a:solidFill>
                  <a:schemeClr val="bg2">
                    <a:lumMod val="90000"/>
                  </a:schemeClr>
                </a:solidFill>
                <a:latin typeface="Montserrat" pitchFamily="2" charset="77"/>
              </a:rPr>
              <a:t>нь 2021 онд “Өрийн хэрэгслийн бүртгэлийн журам”-ыг баталсан бөгөөд “Ногоон бонд” гаргах зохицуулалтыг нэмж тусгасан. </a:t>
            </a:r>
          </a:p>
        </p:txBody>
      </p:sp>
      <p:grpSp>
        <p:nvGrpSpPr>
          <p:cNvPr id="72" name="Group 71">
            <a:extLst>
              <a:ext uri="{FF2B5EF4-FFF2-40B4-BE49-F238E27FC236}">
                <a16:creationId xmlns:a16="http://schemas.microsoft.com/office/drawing/2014/main" id="{01BD9131-8280-4184-888A-224C229F207F}"/>
              </a:ext>
            </a:extLst>
          </p:cNvPr>
          <p:cNvGrpSpPr/>
          <p:nvPr/>
        </p:nvGrpSpPr>
        <p:grpSpPr>
          <a:xfrm>
            <a:off x="8601228" y="1490038"/>
            <a:ext cx="2545743" cy="3616004"/>
            <a:chOff x="983827" y="1217500"/>
            <a:chExt cx="2356743" cy="1800210"/>
          </a:xfrm>
        </p:grpSpPr>
        <p:sp>
          <p:nvSpPr>
            <p:cNvPr id="73" name="Google Shape;566;p23">
              <a:extLst>
                <a:ext uri="{FF2B5EF4-FFF2-40B4-BE49-F238E27FC236}">
                  <a16:creationId xmlns:a16="http://schemas.microsoft.com/office/drawing/2014/main" id="{3F19CF26-685C-2E64-2CCB-43289B8B69D4}"/>
                </a:ext>
              </a:extLst>
            </p:cNvPr>
            <p:cNvSpPr/>
            <p:nvPr/>
          </p:nvSpPr>
          <p:spPr>
            <a:xfrm>
              <a:off x="983827" y="1221095"/>
              <a:ext cx="2356743" cy="24779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defRPr/>
              </a:pPr>
              <a:r>
                <a:rPr lang="mn-MN" sz="900" b="1" dirty="0">
                  <a:solidFill>
                    <a:srgbClr val="185276"/>
                  </a:solidFill>
                  <a:latin typeface="Montserrat"/>
                  <a:ea typeface="Roboto"/>
                  <a:cs typeface="Roboto"/>
                  <a:sym typeface="Roboto"/>
                </a:rPr>
                <a:t>МОНГОЛЫН ХӨРӨНГИЙН БИРЖ</a:t>
              </a:r>
              <a:endParaRPr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185276"/>
                </a:solidFill>
                <a:effectLst/>
                <a:uLnTx/>
                <a:uFillTx/>
                <a:latin typeface="Montserrat"/>
                <a:ea typeface="Roboto"/>
                <a:cs typeface="Roboto"/>
              </a:endParaRPr>
            </a:p>
          </p:txBody>
        </p:sp>
        <p:sp>
          <p:nvSpPr>
            <p:cNvPr id="74" name="Google Shape;572;p23">
              <a:extLst>
                <a:ext uri="{FF2B5EF4-FFF2-40B4-BE49-F238E27FC236}">
                  <a16:creationId xmlns:a16="http://schemas.microsoft.com/office/drawing/2014/main" id="{FD1D20B0-6CAD-BC4B-4E15-6830CBF6B183}"/>
                </a:ext>
              </a:extLst>
            </p:cNvPr>
            <p:cNvSpPr/>
            <p:nvPr/>
          </p:nvSpPr>
          <p:spPr>
            <a:xfrm>
              <a:off x="983827" y="1217500"/>
              <a:ext cx="2356743" cy="1800210"/>
            </a:xfrm>
            <a:prstGeom prst="roundRect">
              <a:avLst>
                <a:gd name="adj" fmla="val 12006"/>
              </a:avLst>
            </a:prstGeom>
            <a:noFill/>
            <a:ln w="28575" cap="flat" cmpd="sng">
              <a:solidFill>
                <a:schemeClr val="bg1">
                  <a:lumMod val="85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75" name="Group 74">
            <a:extLst>
              <a:ext uri="{FF2B5EF4-FFF2-40B4-BE49-F238E27FC236}">
                <a16:creationId xmlns:a16="http://schemas.microsoft.com/office/drawing/2014/main" id="{A090C3C2-A3A0-471B-BC5E-7C22286E05E2}"/>
              </a:ext>
            </a:extLst>
          </p:cNvPr>
          <p:cNvGrpSpPr/>
          <p:nvPr/>
        </p:nvGrpSpPr>
        <p:grpSpPr>
          <a:xfrm>
            <a:off x="4783970" y="1504553"/>
            <a:ext cx="2545743" cy="3616004"/>
            <a:chOff x="983827" y="1217500"/>
            <a:chExt cx="2356743" cy="1800210"/>
          </a:xfrm>
        </p:grpSpPr>
        <p:sp>
          <p:nvSpPr>
            <p:cNvPr id="76" name="Google Shape;566;p23">
              <a:extLst>
                <a:ext uri="{FF2B5EF4-FFF2-40B4-BE49-F238E27FC236}">
                  <a16:creationId xmlns:a16="http://schemas.microsoft.com/office/drawing/2014/main" id="{46C44A85-17FA-33AC-7237-89E94EA3D3DA}"/>
                </a:ext>
              </a:extLst>
            </p:cNvPr>
            <p:cNvSpPr/>
            <p:nvPr/>
          </p:nvSpPr>
          <p:spPr>
            <a:xfrm>
              <a:off x="983827" y="1221095"/>
              <a:ext cx="2356743" cy="24779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algn="ctr">
                <a:defRPr/>
              </a:pPr>
              <a:r>
                <a:rPr lang="en-US" sz="900" b="1" dirty="0">
                  <a:solidFill>
                    <a:srgbClr val="185276"/>
                  </a:solidFill>
                  <a:latin typeface="Montserrat"/>
                  <a:ea typeface="Roboto"/>
                  <a:cs typeface="Roboto"/>
                  <a:sym typeface="Roboto"/>
                </a:rPr>
                <a:t>МОНГОЛЫН ҮНЭТ ЦААСНЫ АРИЛЖАА ЭРХЛЭГЧДИЙН ХОЛБОО</a:t>
              </a:r>
              <a:endParaRPr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185276"/>
                </a:solidFill>
                <a:effectLst/>
                <a:uLnTx/>
                <a:uFillTx/>
                <a:latin typeface="Montserrat"/>
                <a:ea typeface="Roboto"/>
                <a:cs typeface="Roboto"/>
              </a:endParaRPr>
            </a:p>
          </p:txBody>
        </p:sp>
        <p:sp>
          <p:nvSpPr>
            <p:cNvPr id="77" name="Google Shape;572;p23">
              <a:extLst>
                <a:ext uri="{FF2B5EF4-FFF2-40B4-BE49-F238E27FC236}">
                  <a16:creationId xmlns:a16="http://schemas.microsoft.com/office/drawing/2014/main" id="{A71D8F44-B195-C29C-214A-B7103154927F}"/>
                </a:ext>
              </a:extLst>
            </p:cNvPr>
            <p:cNvSpPr/>
            <p:nvPr/>
          </p:nvSpPr>
          <p:spPr>
            <a:xfrm>
              <a:off x="983827" y="1217500"/>
              <a:ext cx="2356743" cy="1800210"/>
            </a:xfrm>
            <a:prstGeom prst="roundRect">
              <a:avLst>
                <a:gd name="adj" fmla="val 12006"/>
              </a:avLst>
            </a:prstGeom>
            <a:noFill/>
            <a:ln w="28575" cap="flat" cmpd="sng">
              <a:solidFill>
                <a:schemeClr val="bg1">
                  <a:lumMod val="85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Roboto"/>
                <a:cs typeface="Roboto"/>
                <a:sym typeface="Roboto"/>
              </a:endParaRPr>
            </a:p>
          </p:txBody>
        </p:sp>
      </p:grpSp>
      <p:sp>
        <p:nvSpPr>
          <p:cNvPr id="78" name="Rectangle 77">
            <a:extLst>
              <a:ext uri="{FF2B5EF4-FFF2-40B4-BE49-F238E27FC236}">
                <a16:creationId xmlns:a16="http://schemas.microsoft.com/office/drawing/2014/main" id="{C0B2A7B7-DA08-BB74-AEC7-605782816CE3}"/>
              </a:ext>
            </a:extLst>
          </p:cNvPr>
          <p:cNvSpPr/>
          <p:nvPr/>
        </p:nvSpPr>
        <p:spPr>
          <a:xfrm>
            <a:off x="4783969" y="2064071"/>
            <a:ext cx="2622451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mn-MN" sz="1100" dirty="0">
                <a:solidFill>
                  <a:schemeClr val="bg2">
                    <a:lumMod val="90000"/>
                  </a:schemeClr>
                </a:solidFill>
                <a:latin typeface="Montserrat" pitchFamily="2" charset="77"/>
              </a:rPr>
              <a:t>СЗХ нь </a:t>
            </a:r>
            <a:r>
              <a:rPr lang="ru-RU" sz="1100" dirty="0">
                <a:solidFill>
                  <a:schemeClr val="bg2">
                    <a:lumMod val="90000"/>
                  </a:schemeClr>
                </a:solidFill>
                <a:latin typeface="Montserrat" pitchFamily="2" charset="77"/>
              </a:rPr>
              <a:t>“Монголын үнэт цаасны арилжаа эрхлэгчдийн холбоо” ГҮТББ-ын “Биржийн бус зах зээлийн үнэт цаасны бүртгэлийн журам”-ы</a:t>
            </a:r>
            <a:r>
              <a:rPr lang="mn-MN" sz="1100" dirty="0">
                <a:solidFill>
                  <a:schemeClr val="bg2">
                    <a:lumMod val="90000"/>
                  </a:schemeClr>
                </a:solidFill>
                <a:latin typeface="Montserrat" pitchFamily="2" charset="77"/>
              </a:rPr>
              <a:t>н нэмэлт өөрчлөлтийг 2023 онд </a:t>
            </a:r>
            <a:r>
              <a:rPr lang="ru-RU" sz="1100" dirty="0">
                <a:solidFill>
                  <a:schemeClr val="bg2">
                    <a:lumMod val="90000"/>
                  </a:schemeClr>
                </a:solidFill>
                <a:latin typeface="Montserrat" pitchFamily="2" charset="77"/>
              </a:rPr>
              <a:t>батламжилсан</a:t>
            </a:r>
            <a:r>
              <a:rPr lang="mn-MN" sz="1100" dirty="0">
                <a:solidFill>
                  <a:schemeClr val="bg2">
                    <a:lumMod val="90000"/>
                  </a:schemeClr>
                </a:solidFill>
                <a:latin typeface="Montserrat" pitchFamily="2" charset="77"/>
              </a:rPr>
              <a:t>.</a:t>
            </a:r>
            <a:endParaRPr lang="ru-RU" sz="1100" dirty="0">
              <a:solidFill>
                <a:schemeClr val="bg2">
                  <a:lumMod val="90000"/>
                </a:schemeClr>
              </a:solidFill>
              <a:latin typeface="Montserrat" pitchFamily="2" charset="77"/>
            </a:endParaRP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8194C0BC-ED72-E628-864A-8BDCB6A213D9}"/>
              </a:ext>
            </a:extLst>
          </p:cNvPr>
          <p:cNvSpPr/>
          <p:nvPr/>
        </p:nvSpPr>
        <p:spPr>
          <a:xfrm>
            <a:off x="8677936" y="2148709"/>
            <a:ext cx="2419471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n-MN" sz="1100" dirty="0">
                <a:solidFill>
                  <a:schemeClr val="bg2">
                    <a:lumMod val="90000"/>
                  </a:schemeClr>
                </a:solidFill>
                <a:latin typeface="Montserrat" pitchFamily="2" charset="77"/>
              </a:rPr>
              <a:t>СЗХ нь "Монголын хөрөнгийн бирж" ХК-ийн "Үнэт цаас гаргагчаас олон нийтэд хүргэх мэдээллийн журам"-ыг 2022 онд батламжилсан.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0FED923-9178-FCE2-B2B4-CAB92200F326}"/>
              </a:ext>
            </a:extLst>
          </p:cNvPr>
          <p:cNvGrpSpPr/>
          <p:nvPr/>
        </p:nvGrpSpPr>
        <p:grpSpPr>
          <a:xfrm>
            <a:off x="944931" y="5462459"/>
            <a:ext cx="10202040" cy="940074"/>
            <a:chOff x="790951" y="2963130"/>
            <a:chExt cx="10785311" cy="940074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4D83900F-BC69-A217-9190-9112591ECD60}"/>
                </a:ext>
              </a:extLst>
            </p:cNvPr>
            <p:cNvGrpSpPr/>
            <p:nvPr/>
          </p:nvGrpSpPr>
          <p:grpSpPr>
            <a:xfrm>
              <a:off x="1488615" y="2963130"/>
              <a:ext cx="10087647" cy="940074"/>
              <a:chOff x="1517190" y="2791680"/>
              <a:chExt cx="10087647" cy="940074"/>
            </a:xfrm>
          </p:grpSpPr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2B49A3DB-89C7-17C9-E854-726700203792}"/>
                  </a:ext>
                </a:extLst>
              </p:cNvPr>
              <p:cNvSpPr/>
              <p:nvPr/>
            </p:nvSpPr>
            <p:spPr>
              <a:xfrm>
                <a:off x="1517190" y="2791680"/>
                <a:ext cx="3599097" cy="369332"/>
              </a:xfrm>
              <a:prstGeom prst="rect">
                <a:avLst/>
              </a:prstGeom>
            </p:spPr>
            <p:txBody>
              <a:bodyPr wrap="square" lIns="91440" tIns="45720" rIns="91440" bIns="45720" anchor="t">
                <a:spAutoFit/>
              </a:bodyPr>
              <a:lstStyle/>
              <a:p>
                <a:r>
                  <a:rPr lang="mn-MN" b="1">
                    <a:solidFill>
                      <a:schemeClr val="bg1"/>
                    </a:solidFill>
                    <a:latin typeface="Montserrat"/>
                  </a:rPr>
                  <a:t>Ногоон бондын жишээ</a:t>
                </a:r>
                <a:r>
                  <a:rPr lang="en-US" b="1" dirty="0">
                    <a:solidFill>
                      <a:schemeClr val="bg1"/>
                    </a:solidFill>
                    <a:latin typeface="Montserrat"/>
                  </a:rPr>
                  <a:t>:</a:t>
                </a:r>
                <a:endParaRPr lang="mn-MN" b="1">
                  <a:solidFill>
                    <a:schemeClr val="bg1"/>
                  </a:solidFill>
                  <a:latin typeface="Montserrat"/>
                </a:endParaRPr>
              </a:p>
            </p:txBody>
          </p:sp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2B4EEA2-2FFB-6E0B-A398-8F968A403DAB}"/>
                  </a:ext>
                </a:extLst>
              </p:cNvPr>
              <p:cNvSpPr/>
              <p:nvPr/>
            </p:nvSpPr>
            <p:spPr>
              <a:xfrm>
                <a:off x="1517190" y="3085423"/>
                <a:ext cx="10087647" cy="6463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mn-MN" sz="1200" dirty="0">
                    <a:solidFill>
                      <a:schemeClr val="bg2">
                        <a:lumMod val="90000"/>
                      </a:schemeClr>
                    </a:solidFill>
                    <a:latin typeface="Montserrat" pitchFamily="2" charset="77"/>
                  </a:rPr>
                  <a:t>Санхүүгийн зохицуулах хорооноос 2023 оны 6-р сард Монголын хөрөнгийн зах зээлд анхны ногоон бонд гаргах зөвшөөрлийг ХААН Банканд олгосон. Энэхүү бонд нь олон улсын “</a:t>
                </a:r>
                <a:r>
                  <a:rPr lang="en-US" sz="1200" dirty="0">
                    <a:solidFill>
                      <a:schemeClr val="bg2">
                        <a:lumMod val="90000"/>
                      </a:schemeClr>
                    </a:solidFill>
                    <a:latin typeface="Montserrat" pitchFamily="2" charset="77"/>
                  </a:rPr>
                  <a:t>Sustainable Fitch” </a:t>
                </a:r>
                <a:r>
                  <a:rPr lang="mn-MN" sz="1200" dirty="0">
                    <a:solidFill>
                      <a:schemeClr val="bg2">
                        <a:lumMod val="90000"/>
                      </a:schemeClr>
                    </a:solidFill>
                    <a:latin typeface="Montserrat" pitchFamily="2" charset="77"/>
                  </a:rPr>
                  <a:t>байгууллагаар ногоон бондын зарчмуудтай нийцсэн талаарх дүгнэлт гаргуулсан гэдгээрээ онцлогтой юм. </a:t>
                </a:r>
              </a:p>
            </p:txBody>
          </p:sp>
        </p:grpSp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144EA913-8083-4C07-8305-0F87AAF4F3E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90951" y="3261001"/>
              <a:ext cx="463336" cy="469433"/>
            </a:xfrm>
            <a:prstGeom prst="rect">
              <a:avLst/>
            </a:prstGeom>
          </p:spPr>
        </p:pic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1F17D9C8-A766-92B2-E30D-2F3403C13C76}"/>
              </a:ext>
            </a:extLst>
          </p:cNvPr>
          <p:cNvGrpSpPr/>
          <p:nvPr/>
        </p:nvGrpSpPr>
        <p:grpSpPr>
          <a:xfrm>
            <a:off x="10973365" y="140951"/>
            <a:ext cx="1402412" cy="492382"/>
            <a:chOff x="10699067" y="6312977"/>
            <a:chExt cx="1402412" cy="49238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FB60231F-DCBE-0318-046B-6FB2A93113B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1335"/>
            <a:stretch/>
          </p:blipFill>
          <p:spPr>
            <a:xfrm>
              <a:off x="10699067" y="6320241"/>
              <a:ext cx="379875" cy="366458"/>
            </a:xfrm>
            <a:prstGeom prst="rect">
              <a:avLst/>
            </a:prstGeom>
          </p:spPr>
        </p:pic>
        <p:sp>
          <p:nvSpPr>
            <p:cNvPr id="10" name="Subtitle 2">
              <a:extLst>
                <a:ext uri="{FF2B5EF4-FFF2-40B4-BE49-F238E27FC236}">
                  <a16:creationId xmlns:a16="http://schemas.microsoft.com/office/drawing/2014/main" id="{63FCDDA9-3282-2C5B-DFCA-36FB7A80AA1F}"/>
                </a:ext>
              </a:extLst>
            </p:cNvPr>
            <p:cNvSpPr txBox="1">
              <a:spLocks/>
            </p:cNvSpPr>
            <p:nvPr/>
          </p:nvSpPr>
          <p:spPr>
            <a:xfrm>
              <a:off x="11043318" y="6312977"/>
              <a:ext cx="1058161" cy="49238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mn-MN" sz="800" b="1" dirty="0">
                  <a:solidFill>
                    <a:schemeClr val="bg1"/>
                  </a:solidFill>
                  <a:latin typeface="+mj-lt"/>
                </a:rPr>
                <a:t>САНХҮҮГИЙН ЗОХИЦУУЛАХ ХОРОО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25034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accent6">
                <a:lumMod val="40000"/>
                <a:lumOff val="60000"/>
              </a:schemeClr>
            </a:gs>
            <a:gs pos="64000">
              <a:schemeClr val="accent1">
                <a:lumMod val="75000"/>
              </a:schemeClr>
            </a:gs>
            <a:gs pos="0">
              <a:schemeClr val="accent1">
                <a:lumMod val="50000"/>
              </a:schemeClr>
            </a:gs>
            <a:gs pos="100000">
              <a:srgbClr val="68BB59"/>
            </a:gs>
            <a:gs pos="90820">
              <a:srgbClr val="4C9A2A"/>
            </a:gs>
            <a:gs pos="49000">
              <a:srgbClr val="115573"/>
            </a:gs>
            <a:gs pos="84000">
              <a:srgbClr val="115573"/>
            </a:gs>
          </a:gsLst>
          <a:path path="circle">
            <a:fillToRect t="100000" r="100000"/>
          </a:path>
          <a:tileRect l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53">
            <a:extLst>
              <a:ext uri="{FF2B5EF4-FFF2-40B4-BE49-F238E27FC236}">
                <a16:creationId xmlns:a16="http://schemas.microsoft.com/office/drawing/2014/main" id="{8B100003-84BB-4FC2-A3A2-678292EDD93B}"/>
              </a:ext>
            </a:extLst>
          </p:cNvPr>
          <p:cNvGrpSpPr/>
          <p:nvPr/>
        </p:nvGrpSpPr>
        <p:grpSpPr>
          <a:xfrm>
            <a:off x="5423239" y="1959913"/>
            <a:ext cx="5441938" cy="1866900"/>
            <a:chOff x="6571285" y="1694875"/>
            <a:chExt cx="2563782" cy="1866900"/>
          </a:xfrm>
        </p:grpSpPr>
        <p:sp>
          <p:nvSpPr>
            <p:cNvPr id="55" name="Rectangle: Rounded Corners 54">
              <a:extLst>
                <a:ext uri="{FF2B5EF4-FFF2-40B4-BE49-F238E27FC236}">
                  <a16:creationId xmlns:a16="http://schemas.microsoft.com/office/drawing/2014/main" id="{79A5BC48-8DB3-4E74-AE7F-A8B0DAAEBE40}"/>
                </a:ext>
              </a:extLst>
            </p:cNvPr>
            <p:cNvSpPr/>
            <p:nvPr/>
          </p:nvSpPr>
          <p:spPr>
            <a:xfrm>
              <a:off x="6571285" y="1694875"/>
              <a:ext cx="2563782" cy="1866900"/>
            </a:xfrm>
            <a:prstGeom prst="roundRect">
              <a:avLst/>
            </a:prstGeom>
            <a:solidFill>
              <a:srgbClr val="040C5C">
                <a:alpha val="34000"/>
              </a:srgbClr>
            </a:solidFill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997F4F33-CEF7-4F0E-8472-AEDFD8D4D3A7}"/>
                </a:ext>
              </a:extLst>
            </p:cNvPr>
            <p:cNvSpPr/>
            <p:nvPr/>
          </p:nvSpPr>
          <p:spPr>
            <a:xfrm>
              <a:off x="6808499" y="2364712"/>
              <a:ext cx="2107681" cy="514350"/>
            </a:xfrm>
            <a:prstGeom prst="roundRect">
              <a:avLst/>
            </a:prstGeom>
            <a:solidFill>
              <a:srgbClr val="002060">
                <a:alpha val="70000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ADEA6D2D-71AA-4CDC-90C1-D5C72E6907C4}"/>
                </a:ext>
              </a:extLst>
            </p:cNvPr>
            <p:cNvSpPr txBox="1"/>
            <p:nvPr/>
          </p:nvSpPr>
          <p:spPr>
            <a:xfrm>
              <a:off x="6820861" y="1879433"/>
              <a:ext cx="2058359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600" b="1" dirty="0">
                  <a:solidFill>
                    <a:schemeClr val="bg1"/>
                  </a:solidFill>
                  <a:latin typeface="Montserrat" pitchFamily="2" charset="77"/>
                </a:rPr>
                <a:t>       </a:t>
              </a:r>
              <a:r>
                <a:rPr lang="mn-MN" sz="1600" b="1">
                  <a:solidFill>
                    <a:schemeClr val="bg1"/>
                  </a:solidFill>
                  <a:latin typeface="Montserrat" pitchFamily="2" charset="77"/>
                </a:rPr>
                <a:t>ББСБ салбар</a:t>
              </a:r>
              <a:endParaRPr lang="en-US" sz="1600" b="1" dirty="0">
                <a:solidFill>
                  <a:schemeClr val="bg1"/>
                </a:solidFill>
                <a:latin typeface="Montserrat" pitchFamily="2" charset="77"/>
              </a:endParaRP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ADC2C958-E5A8-4C83-86EA-BEDE858DABF3}"/>
                </a:ext>
              </a:extLst>
            </p:cNvPr>
            <p:cNvSpPr txBox="1"/>
            <p:nvPr/>
          </p:nvSpPr>
          <p:spPr>
            <a:xfrm>
              <a:off x="7424679" y="2347328"/>
              <a:ext cx="875319" cy="5539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mn-MN" sz="3000" b="1" dirty="0">
                  <a:solidFill>
                    <a:schemeClr val="bg1"/>
                  </a:solidFill>
                  <a:latin typeface="Montserrat" pitchFamily="2" charset="77"/>
                </a:rPr>
                <a:t>5%</a:t>
              </a:r>
              <a:endParaRPr lang="en-US" sz="3000" b="1" dirty="0">
                <a:solidFill>
                  <a:schemeClr val="bg1"/>
                </a:solidFill>
                <a:latin typeface="Montserrat" pitchFamily="2" charset="77"/>
              </a:endParaRPr>
            </a:p>
          </p:txBody>
        </p:sp>
        <p:sp>
          <p:nvSpPr>
            <p:cNvPr id="61" name="TextBox 60">
              <a:extLst>
                <a:ext uri="{FF2B5EF4-FFF2-40B4-BE49-F238E27FC236}">
                  <a16:creationId xmlns:a16="http://schemas.microsoft.com/office/drawing/2014/main" id="{8E8F9EF8-8635-42F9-A1DE-2D1308C40CB8}"/>
                </a:ext>
              </a:extLst>
            </p:cNvPr>
            <p:cNvSpPr txBox="1"/>
            <p:nvPr/>
          </p:nvSpPr>
          <p:spPr>
            <a:xfrm>
              <a:off x="6820861" y="2954793"/>
              <a:ext cx="2107681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mn-MN" sz="1050">
                  <a:solidFill>
                    <a:schemeClr val="bg1"/>
                  </a:solidFill>
                  <a:latin typeface="Montserrat" pitchFamily="2" charset="77"/>
                </a:rPr>
                <a:t>2030 он гэхэд ББСБ салбарын ногоон зээлийн багцыг нийт зээлийн багцын 5 хувьд хүргэх.</a:t>
              </a:r>
              <a:endParaRPr lang="en-US" sz="1050" dirty="0">
                <a:solidFill>
                  <a:schemeClr val="bg1"/>
                </a:solidFill>
                <a:latin typeface="Montserrat" pitchFamily="2" charset="77"/>
              </a:endParaRPr>
            </a:p>
          </p:txBody>
        </p:sp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03A690A8-974E-4F00-827B-86963F3C3F31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prstClr val="black"/>
              <a:srgbClr val="00B050">
                <a:tint val="45000"/>
                <a:satMod val="400000"/>
              </a:srgbClr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artisticPhotocopy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790" y="2073302"/>
            <a:ext cx="496500" cy="4965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89A4F534-DC86-5FA8-A992-DD30266FB1D1}"/>
              </a:ext>
            </a:extLst>
          </p:cNvPr>
          <p:cNvGrpSpPr/>
          <p:nvPr/>
        </p:nvGrpSpPr>
        <p:grpSpPr>
          <a:xfrm>
            <a:off x="872367" y="1959911"/>
            <a:ext cx="3551033" cy="4366477"/>
            <a:chOff x="983826" y="1221095"/>
            <a:chExt cx="2360586" cy="1800210"/>
          </a:xfrm>
        </p:grpSpPr>
        <p:sp>
          <p:nvSpPr>
            <p:cNvPr id="8" name="Google Shape;566;p23">
              <a:extLst>
                <a:ext uri="{FF2B5EF4-FFF2-40B4-BE49-F238E27FC236}">
                  <a16:creationId xmlns:a16="http://schemas.microsoft.com/office/drawing/2014/main" id="{DC822908-658E-A645-0DC2-E3F738C6CF09}"/>
                </a:ext>
              </a:extLst>
            </p:cNvPr>
            <p:cNvSpPr/>
            <p:nvPr/>
          </p:nvSpPr>
          <p:spPr>
            <a:xfrm>
              <a:off x="1037752" y="1221095"/>
              <a:ext cx="2263726" cy="247790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>
                  <a:lumMod val="85000"/>
                </a:schemeClr>
              </a:solidFill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mn-MN" sz="1200" b="1" i="0" u="none" strike="noStrike" kern="1200" cap="none" spc="0" normalizeH="0" baseline="0" noProof="0">
                  <a:ln>
                    <a:noFill/>
                  </a:ln>
                  <a:solidFill>
                    <a:srgbClr val="185276"/>
                  </a:solidFill>
                  <a:effectLst/>
                  <a:uLnTx/>
                  <a:uFillTx/>
                  <a:latin typeface="Montserrat"/>
                  <a:ea typeface="Roboto"/>
                  <a:cs typeface="Roboto"/>
                  <a:sym typeface="Roboto"/>
                </a:rPr>
                <a:t>САНХҮҮГИЙН ЗОХИЦУУЛАХ ХОРОО</a:t>
              </a:r>
            </a:p>
          </p:txBody>
        </p:sp>
        <p:sp>
          <p:nvSpPr>
            <p:cNvPr id="10" name="Google Shape;572;p23">
              <a:extLst>
                <a:ext uri="{FF2B5EF4-FFF2-40B4-BE49-F238E27FC236}">
                  <a16:creationId xmlns:a16="http://schemas.microsoft.com/office/drawing/2014/main" id="{7FA0C52A-A31D-5ECE-D1E9-623D878EF549}"/>
                </a:ext>
              </a:extLst>
            </p:cNvPr>
            <p:cNvSpPr/>
            <p:nvPr/>
          </p:nvSpPr>
          <p:spPr>
            <a:xfrm>
              <a:off x="983826" y="1221095"/>
              <a:ext cx="2360586" cy="1800210"/>
            </a:xfrm>
            <a:prstGeom prst="roundRect">
              <a:avLst>
                <a:gd name="adj" fmla="val 12006"/>
              </a:avLst>
            </a:prstGeom>
            <a:noFill/>
            <a:ln w="28575" cap="flat" cmpd="sng">
              <a:solidFill>
                <a:schemeClr val="bg1">
                  <a:lumMod val="85000"/>
                </a:schemeClr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ontserrat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12" name="Content Placeholder 7">
            <a:extLst>
              <a:ext uri="{FF2B5EF4-FFF2-40B4-BE49-F238E27FC236}">
                <a16:creationId xmlns:a16="http://schemas.microsoft.com/office/drawing/2014/main" id="{A50C2BD6-485A-E61F-FA48-9AD79297A37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8955" y="4024208"/>
            <a:ext cx="1657856" cy="2146161"/>
          </a:xfr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5B2258FC-79D2-1575-8928-694EEEC89546}"/>
              </a:ext>
            </a:extLst>
          </p:cNvPr>
          <p:cNvSpPr/>
          <p:nvPr/>
        </p:nvSpPr>
        <p:spPr>
          <a:xfrm>
            <a:off x="953489" y="2677250"/>
            <a:ext cx="3405327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50" dirty="0">
                <a:solidFill>
                  <a:schemeClr val="bg2">
                    <a:lumMod val="90000"/>
                  </a:schemeClr>
                </a:solidFill>
                <a:latin typeface="Montserrat" pitchFamily="2" charset="77"/>
              </a:rPr>
              <a:t>2022 </a:t>
            </a:r>
            <a:r>
              <a:rPr lang="mn-MN" sz="1250" dirty="0">
                <a:solidFill>
                  <a:schemeClr val="bg2">
                    <a:lumMod val="90000"/>
                  </a:schemeClr>
                </a:solidFill>
                <a:latin typeface="Montserrat" pitchFamily="2" charset="77"/>
              </a:rPr>
              <a:t>онд “Банк бус санхүүгийн байгууллагуудад</a:t>
            </a:r>
            <a:r>
              <a:rPr lang="en-US" sz="1250" dirty="0">
                <a:solidFill>
                  <a:schemeClr val="bg2">
                    <a:lumMod val="90000"/>
                  </a:schemeClr>
                </a:solidFill>
                <a:latin typeface="Montserrat" pitchFamily="2" charset="77"/>
              </a:rPr>
              <a:t> </a:t>
            </a:r>
            <a:r>
              <a:rPr lang="mn-MN" sz="1250" dirty="0">
                <a:solidFill>
                  <a:schemeClr val="bg2">
                    <a:lumMod val="90000"/>
                  </a:schemeClr>
                </a:solidFill>
                <a:latin typeface="Montserrat" pitchFamily="2" charset="77"/>
              </a:rPr>
              <a:t>зориулсан</a:t>
            </a:r>
            <a:r>
              <a:rPr lang="en-US" sz="1250" dirty="0">
                <a:solidFill>
                  <a:schemeClr val="bg2">
                    <a:lumMod val="90000"/>
                  </a:schemeClr>
                </a:solidFill>
                <a:latin typeface="Montserrat" pitchFamily="2" charset="77"/>
              </a:rPr>
              <a:t> </a:t>
            </a:r>
            <a:r>
              <a:rPr lang="mn-MN" sz="1250" dirty="0">
                <a:solidFill>
                  <a:schemeClr val="bg2">
                    <a:lumMod val="90000"/>
                  </a:schemeClr>
                </a:solidFill>
                <a:latin typeface="Montserrat" pitchFamily="2" charset="77"/>
              </a:rPr>
              <a:t>байгаль орчин, нийгмийн</a:t>
            </a:r>
            <a:r>
              <a:rPr lang="en-US" sz="1250" dirty="0">
                <a:solidFill>
                  <a:schemeClr val="bg2">
                    <a:lumMod val="90000"/>
                  </a:schemeClr>
                </a:solidFill>
                <a:latin typeface="Montserrat" pitchFamily="2" charset="77"/>
              </a:rPr>
              <a:t> </a:t>
            </a:r>
            <a:r>
              <a:rPr lang="mn-MN" sz="1250" dirty="0">
                <a:solidFill>
                  <a:schemeClr val="bg2">
                    <a:lumMod val="90000"/>
                  </a:schemeClr>
                </a:solidFill>
                <a:latin typeface="Montserrat" pitchFamily="2" charset="77"/>
              </a:rPr>
              <a:t>хүчин зүйлтэй холбоотой</a:t>
            </a:r>
            <a:r>
              <a:rPr lang="en-US" sz="1250" dirty="0">
                <a:solidFill>
                  <a:schemeClr val="bg2">
                    <a:lumMod val="90000"/>
                  </a:schemeClr>
                </a:solidFill>
                <a:latin typeface="Montserrat" pitchFamily="2" charset="77"/>
              </a:rPr>
              <a:t> </a:t>
            </a:r>
            <a:r>
              <a:rPr lang="mn-MN" sz="1250" dirty="0">
                <a:solidFill>
                  <a:schemeClr val="bg2">
                    <a:lumMod val="90000"/>
                  </a:schemeClr>
                </a:solidFill>
                <a:latin typeface="Montserrat" pitchFamily="2" charset="77"/>
              </a:rPr>
              <a:t>эрсдэлийн удирдлагын журам боловсруулах</a:t>
            </a:r>
          </a:p>
          <a:p>
            <a:pPr algn="ctr"/>
            <a:r>
              <a:rPr lang="mn-MN" sz="1250" dirty="0">
                <a:solidFill>
                  <a:schemeClr val="bg2">
                    <a:lumMod val="90000"/>
                  </a:schemeClr>
                </a:solidFill>
                <a:latin typeface="Montserrat" pitchFamily="2" charset="77"/>
              </a:rPr>
              <a:t>үлгэрчилсэн заавар”-ыг баталсан.</a:t>
            </a:r>
            <a:r>
              <a:rPr lang="en-US" sz="700" dirty="0">
                <a:solidFill>
                  <a:schemeClr val="bg2">
                    <a:lumMod val="90000"/>
                  </a:schemeClr>
                </a:solidFill>
                <a:latin typeface="Montserrat" pitchFamily="2" charset="77"/>
              </a:rPr>
              <a:t> </a:t>
            </a:r>
          </a:p>
        </p:txBody>
      </p:sp>
      <p:sp>
        <p:nvSpPr>
          <p:cNvPr id="19" name="Title 1">
            <a:extLst>
              <a:ext uri="{FF2B5EF4-FFF2-40B4-BE49-F238E27FC236}">
                <a16:creationId xmlns:a16="http://schemas.microsoft.com/office/drawing/2014/main" id="{1163CC75-EDF1-F807-A18E-3A14E08C89BE}"/>
              </a:ext>
            </a:extLst>
          </p:cNvPr>
          <p:cNvSpPr txBox="1">
            <a:spLocks/>
          </p:cNvSpPr>
          <p:nvPr/>
        </p:nvSpPr>
        <p:spPr>
          <a:xfrm>
            <a:off x="248741" y="805420"/>
            <a:ext cx="11190456" cy="36751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US" sz="2800" dirty="0">
                <a:solidFill>
                  <a:schemeClr val="bg1"/>
                </a:solidFill>
                <a:latin typeface="Montserrat SemiBold"/>
              </a:rPr>
              <a:t>НОГООН </a:t>
            </a:r>
            <a:r>
              <a:rPr lang="mn-MN" sz="2800" dirty="0">
                <a:solidFill>
                  <a:schemeClr val="bg1"/>
                </a:solidFill>
                <a:latin typeface="Montserrat SemiBold"/>
              </a:rPr>
              <a:t>ЗЭЭЛИЙН</a:t>
            </a:r>
            <a:r>
              <a:rPr lang="en-US" sz="2800" dirty="0">
                <a:solidFill>
                  <a:schemeClr val="bg1"/>
                </a:solidFill>
                <a:latin typeface="Montserrat SemiBold"/>
              </a:rPr>
              <a:t> ЗОХИЦУУЛАЛТ</a:t>
            </a:r>
            <a:endParaRPr lang="en-US" sz="2800" b="0" i="0" u="sng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Montserrat SemiBold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2A74EAB-802B-AB24-AC59-407CA31FFD66}"/>
              </a:ext>
            </a:extLst>
          </p:cNvPr>
          <p:cNvSpPr txBox="1"/>
          <p:nvPr/>
        </p:nvSpPr>
        <p:spPr>
          <a:xfrm>
            <a:off x="6667192" y="4375855"/>
            <a:ext cx="49592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mn-MN" dirty="0">
                <a:solidFill>
                  <a:schemeClr val="bg1"/>
                </a:solidFill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ББСБ салбарын нийт зээлийн </a:t>
            </a:r>
            <a:r>
              <a:rPr lang="mn-MN" sz="1800" b="1" dirty="0">
                <a:solidFill>
                  <a:srgbClr val="68BB59"/>
                </a:solidFill>
                <a:effectLst/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rPr>
              <a:t>4.3%</a:t>
            </a:r>
            <a:r>
              <a:rPr lang="mn-MN" dirty="0">
                <a:solidFill>
                  <a:schemeClr val="bg1"/>
                </a:solidFill>
                <a:latin typeface="Montserrat" pitchFamily="2" charset="77"/>
                <a:cs typeface="Times New Roman" panose="02020603050405020304" pitchFamily="18" charset="0"/>
              </a:rPr>
              <a:t>-ийг ногоон зээл бүрдүүлж байна</a:t>
            </a:r>
            <a:endParaRPr lang="en-US" dirty="0">
              <a:solidFill>
                <a:schemeClr val="bg1"/>
              </a:solidFill>
              <a:latin typeface="Montserrat" pitchFamily="2" charset="77"/>
              <a:cs typeface="Times New Roman" panose="02020603050405020304" pitchFamily="18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E424774-CFB6-B07C-6BFE-41F7F4809DEB}"/>
              </a:ext>
            </a:extLst>
          </p:cNvPr>
          <p:cNvGrpSpPr/>
          <p:nvPr/>
        </p:nvGrpSpPr>
        <p:grpSpPr>
          <a:xfrm>
            <a:off x="7908765" y="5436452"/>
            <a:ext cx="3696308" cy="782164"/>
            <a:chOff x="7477686" y="5436452"/>
            <a:chExt cx="3696308" cy="782164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B15ABFE-17C3-76F9-3780-67230634A04A}"/>
                </a:ext>
              </a:extLst>
            </p:cNvPr>
            <p:cNvSpPr txBox="1"/>
            <p:nvPr/>
          </p:nvSpPr>
          <p:spPr>
            <a:xfrm>
              <a:off x="8292434" y="5488625"/>
              <a:ext cx="2881560" cy="70788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b="1" dirty="0">
                  <a:solidFill>
                    <a:schemeClr val="bg1"/>
                  </a:solidFill>
                  <a:latin typeface="Montserrat" pitchFamily="2" charset="77"/>
                  <a:ea typeface="Calibri" panose="020F0502020204030204" pitchFamily="34" charset="0"/>
                  <a:cs typeface="Times New Roman" panose="02020603050405020304" pitchFamily="18" charset="0"/>
                </a:rPr>
                <a:t>115</a:t>
              </a:r>
              <a:r>
                <a:rPr lang="mn-MN" sz="1600" b="1">
                  <a:solidFill>
                    <a:schemeClr val="bg1"/>
                  </a:solidFill>
                  <a:effectLst/>
                  <a:latin typeface="Montserrat" pitchFamily="2" charset="77"/>
                  <a:ea typeface="Calibri" panose="020F0502020204030204" pitchFamily="34" charset="0"/>
                  <a:cs typeface="Times New Roman" panose="02020603050405020304" pitchFamily="18" charset="0"/>
                </a:rPr>
                <a:t> тэрбум төгрөгийн</a:t>
              </a:r>
              <a:r>
                <a:rPr lang="en-US" sz="1600" b="1" dirty="0">
                  <a:solidFill>
                    <a:schemeClr val="bg1"/>
                  </a:solidFill>
                  <a:effectLst/>
                  <a:latin typeface="Montserrat" pitchFamily="2" charset="77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</a:p>
            <a:p>
              <a:r>
                <a:rPr lang="en-US" sz="1600" dirty="0">
                  <a:solidFill>
                    <a:srgbClr val="68BB59"/>
                  </a:solidFill>
                  <a:latin typeface="Montserrat" pitchFamily="2" charset="77"/>
                  <a:ea typeface="Calibri" panose="020F0502020204030204" pitchFamily="34" charset="0"/>
                  <a:cs typeface="Times New Roman" panose="02020603050405020304" pitchFamily="18" charset="0"/>
                </a:rPr>
                <a:t>         </a:t>
              </a:r>
              <a:r>
                <a:rPr lang="mn-MN" sz="1600">
                  <a:solidFill>
                    <a:srgbClr val="68BB59"/>
                  </a:solidFill>
                  <a:effectLst/>
                  <a:latin typeface="Montserrat" pitchFamily="2" charset="77"/>
                  <a:ea typeface="Calibri" panose="020F0502020204030204" pitchFamily="34" charset="0"/>
                  <a:cs typeface="Times New Roman" panose="02020603050405020304" pitchFamily="18" charset="0"/>
                </a:rPr>
                <a:t>ногоон зээл </a:t>
              </a:r>
              <a:endParaRPr lang="en-US" sz="1600" dirty="0">
                <a:solidFill>
                  <a:srgbClr val="68BB59"/>
                </a:solidFill>
                <a:effectLst/>
                <a:latin typeface="Montserrat" pitchFamily="2" charset="77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54B710F1-C6D8-52ED-B83B-6F706CB47267}"/>
                </a:ext>
              </a:extLst>
            </p:cNvPr>
            <p:cNvGrpSpPr/>
            <p:nvPr/>
          </p:nvGrpSpPr>
          <p:grpSpPr>
            <a:xfrm>
              <a:off x="7477686" y="5436452"/>
              <a:ext cx="782164" cy="782164"/>
              <a:chOff x="298827" y="5802406"/>
              <a:chExt cx="471984" cy="471984"/>
            </a:xfrm>
          </p:grpSpPr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1C66EA8C-A3FF-9756-AF29-56C04603A692}"/>
                  </a:ext>
                </a:extLst>
              </p:cNvPr>
              <p:cNvSpPr/>
              <p:nvPr/>
            </p:nvSpPr>
            <p:spPr>
              <a:xfrm>
                <a:off x="298827" y="5802406"/>
                <a:ext cx="471984" cy="47198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>
                  <a:solidFill>
                    <a:schemeClr val="bg1"/>
                  </a:solidFill>
                </a:endParaRPr>
              </a:p>
            </p:txBody>
          </p:sp>
          <p:pic>
            <p:nvPicPr>
              <p:cNvPr id="24" name="Graphic 23" descr="Money with solid fill">
                <a:extLst>
                  <a:ext uri="{FF2B5EF4-FFF2-40B4-BE49-F238E27FC236}">
                    <a16:creationId xmlns:a16="http://schemas.microsoft.com/office/drawing/2014/main" id="{C1618C7C-5572-5EC8-3FAC-D620F5A93E9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/>
              </a:stretch>
            </p:blipFill>
            <p:spPr>
              <a:xfrm>
                <a:off x="347743" y="5857621"/>
                <a:ext cx="352122" cy="352122"/>
              </a:xfrm>
              <a:prstGeom prst="rect">
                <a:avLst/>
              </a:prstGeom>
            </p:spPr>
          </p:pic>
        </p:grp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B1C90052-E733-C0CE-B3B3-B586C0B806BB}"/>
              </a:ext>
            </a:extLst>
          </p:cNvPr>
          <p:cNvGrpSpPr/>
          <p:nvPr/>
        </p:nvGrpSpPr>
        <p:grpSpPr>
          <a:xfrm>
            <a:off x="5608210" y="4180534"/>
            <a:ext cx="1097506" cy="1077218"/>
            <a:chOff x="5008116" y="4681933"/>
            <a:chExt cx="720617" cy="720617"/>
          </a:xfrm>
        </p:grpSpPr>
        <p:sp>
          <p:nvSpPr>
            <p:cNvPr id="26" name="Oval 25">
              <a:extLst>
                <a:ext uri="{FF2B5EF4-FFF2-40B4-BE49-F238E27FC236}">
                  <a16:creationId xmlns:a16="http://schemas.microsoft.com/office/drawing/2014/main" id="{E422CC2B-7050-C930-B418-D3045B5C6D32}"/>
                </a:ext>
              </a:extLst>
            </p:cNvPr>
            <p:cNvSpPr/>
            <p:nvPr/>
          </p:nvSpPr>
          <p:spPr>
            <a:xfrm>
              <a:off x="5008116" y="4681933"/>
              <a:ext cx="720617" cy="720617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cxnSp>
          <p:nvCxnSpPr>
            <p:cNvPr id="27" name="Straight Connector 26">
              <a:extLst>
                <a:ext uri="{FF2B5EF4-FFF2-40B4-BE49-F238E27FC236}">
                  <a16:creationId xmlns:a16="http://schemas.microsoft.com/office/drawing/2014/main" id="{2F6E1338-76AF-DACE-C5AD-BE4018197A7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351608" y="4812595"/>
              <a:ext cx="131588" cy="176994"/>
            </a:xfrm>
            <a:prstGeom prst="line">
              <a:avLst/>
            </a:prstGeom>
            <a:ln w="9525">
              <a:solidFill>
                <a:srgbClr val="20A07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8" name="Freeform: Shape 48">
              <a:extLst>
                <a:ext uri="{FF2B5EF4-FFF2-40B4-BE49-F238E27FC236}">
                  <a16:creationId xmlns:a16="http://schemas.microsoft.com/office/drawing/2014/main" id="{2DE08186-AA02-A3EC-7628-10525520DE83}"/>
                </a:ext>
              </a:extLst>
            </p:cNvPr>
            <p:cNvSpPr/>
            <p:nvPr/>
          </p:nvSpPr>
          <p:spPr>
            <a:xfrm>
              <a:off x="5139064" y="5012991"/>
              <a:ext cx="503980" cy="211900"/>
            </a:xfrm>
            <a:custGeom>
              <a:avLst/>
              <a:gdLst>
                <a:gd name="connsiteX0" fmla="*/ 375404 w 375404"/>
                <a:gd name="connsiteY0" fmla="*/ 17064 h 157840"/>
                <a:gd name="connsiteX1" fmla="*/ 358341 w 375404"/>
                <a:gd name="connsiteY1" fmla="*/ 0 h 157840"/>
                <a:gd name="connsiteX2" fmla="*/ 349382 w 375404"/>
                <a:gd name="connsiteY2" fmla="*/ 2560 h 157840"/>
                <a:gd name="connsiteX3" fmla="*/ 276434 w 375404"/>
                <a:gd name="connsiteY3" fmla="*/ 44366 h 157840"/>
                <a:gd name="connsiteX4" fmla="*/ 276434 w 375404"/>
                <a:gd name="connsiteY4" fmla="*/ 58870 h 157840"/>
                <a:gd name="connsiteX5" fmla="*/ 241880 w 375404"/>
                <a:gd name="connsiteY5" fmla="*/ 85319 h 157840"/>
                <a:gd name="connsiteX6" fmla="*/ 166372 w 375404"/>
                <a:gd name="connsiteY6" fmla="*/ 85319 h 157840"/>
                <a:gd name="connsiteX7" fmla="*/ 166372 w 375404"/>
                <a:gd name="connsiteY7" fmla="*/ 68255 h 157840"/>
                <a:gd name="connsiteX8" fmla="*/ 243160 w 375404"/>
                <a:gd name="connsiteY8" fmla="*/ 68255 h 157840"/>
                <a:gd name="connsiteX9" fmla="*/ 260223 w 375404"/>
                <a:gd name="connsiteY9" fmla="*/ 51192 h 157840"/>
                <a:gd name="connsiteX10" fmla="*/ 243160 w 375404"/>
                <a:gd name="connsiteY10" fmla="*/ 34128 h 157840"/>
                <a:gd name="connsiteX11" fmla="*/ 140777 w 375404"/>
                <a:gd name="connsiteY11" fmla="*/ 34128 h 157840"/>
                <a:gd name="connsiteX12" fmla="*/ 120727 w 375404"/>
                <a:gd name="connsiteY12" fmla="*/ 39673 h 157840"/>
                <a:gd name="connsiteX13" fmla="*/ 0 w 375404"/>
                <a:gd name="connsiteY13" fmla="*/ 98117 h 157840"/>
                <a:gd name="connsiteX14" fmla="*/ 59723 w 375404"/>
                <a:gd name="connsiteY14" fmla="*/ 157840 h 157840"/>
                <a:gd name="connsiteX15" fmla="*/ 162106 w 375404"/>
                <a:gd name="connsiteY15" fmla="*/ 119447 h 157840"/>
                <a:gd name="connsiteX16" fmla="*/ 241880 w 375404"/>
                <a:gd name="connsiteY16" fmla="*/ 119447 h 157840"/>
                <a:gd name="connsiteX17" fmla="*/ 252118 w 375404"/>
                <a:gd name="connsiteY17" fmla="*/ 116034 h 157840"/>
                <a:gd name="connsiteX18" fmla="*/ 369432 w 375404"/>
                <a:gd name="connsiteY18" fmla="*/ 30288 h 157840"/>
                <a:gd name="connsiteX19" fmla="*/ 375404 w 375404"/>
                <a:gd name="connsiteY19" fmla="*/ 17064 h 157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</a:cxnLst>
              <a:rect l="l" t="t" r="r" b="b"/>
              <a:pathLst>
                <a:path w="375404" h="157840">
                  <a:moveTo>
                    <a:pt x="375404" y="17064"/>
                  </a:moveTo>
                  <a:cubicBezTo>
                    <a:pt x="375404" y="7679"/>
                    <a:pt x="367726" y="0"/>
                    <a:pt x="358341" y="0"/>
                  </a:cubicBezTo>
                  <a:cubicBezTo>
                    <a:pt x="354928" y="0"/>
                    <a:pt x="351942" y="853"/>
                    <a:pt x="349382" y="2560"/>
                  </a:cubicBezTo>
                  <a:lnTo>
                    <a:pt x="276434" y="44366"/>
                  </a:lnTo>
                  <a:cubicBezTo>
                    <a:pt x="277287" y="49059"/>
                    <a:pt x="277287" y="53751"/>
                    <a:pt x="276434" y="58870"/>
                  </a:cubicBezTo>
                  <a:cubicBezTo>
                    <a:pt x="273021" y="74654"/>
                    <a:pt x="258090" y="85319"/>
                    <a:pt x="241880" y="85319"/>
                  </a:cubicBezTo>
                  <a:lnTo>
                    <a:pt x="166372" y="85319"/>
                  </a:lnTo>
                  <a:lnTo>
                    <a:pt x="166372" y="68255"/>
                  </a:lnTo>
                  <a:lnTo>
                    <a:pt x="243160" y="68255"/>
                  </a:lnTo>
                  <a:cubicBezTo>
                    <a:pt x="252545" y="68255"/>
                    <a:pt x="260223" y="60577"/>
                    <a:pt x="260223" y="51192"/>
                  </a:cubicBezTo>
                  <a:cubicBezTo>
                    <a:pt x="260223" y="41806"/>
                    <a:pt x="252545" y="34128"/>
                    <a:pt x="243160" y="34128"/>
                  </a:cubicBezTo>
                  <a:cubicBezTo>
                    <a:pt x="243160" y="34128"/>
                    <a:pt x="141630" y="34128"/>
                    <a:pt x="140777" y="34128"/>
                  </a:cubicBezTo>
                  <a:cubicBezTo>
                    <a:pt x="133525" y="34128"/>
                    <a:pt x="126699" y="36261"/>
                    <a:pt x="120727" y="39673"/>
                  </a:cubicBezTo>
                  <a:lnTo>
                    <a:pt x="0" y="98117"/>
                  </a:lnTo>
                  <a:lnTo>
                    <a:pt x="59723" y="157840"/>
                  </a:lnTo>
                  <a:cubicBezTo>
                    <a:pt x="87452" y="130112"/>
                    <a:pt x="123286" y="119447"/>
                    <a:pt x="162106" y="119447"/>
                  </a:cubicBezTo>
                  <a:lnTo>
                    <a:pt x="241880" y="119447"/>
                  </a:lnTo>
                  <a:cubicBezTo>
                    <a:pt x="245719" y="119447"/>
                    <a:pt x="249132" y="118167"/>
                    <a:pt x="252118" y="116034"/>
                  </a:cubicBezTo>
                  <a:lnTo>
                    <a:pt x="369432" y="30288"/>
                  </a:lnTo>
                  <a:cubicBezTo>
                    <a:pt x="372845" y="26876"/>
                    <a:pt x="375404" y="22183"/>
                    <a:pt x="375404" y="17064"/>
                  </a:cubicBezTo>
                  <a:close/>
                </a:path>
              </a:pathLst>
            </a:custGeom>
            <a:solidFill>
              <a:srgbClr val="20A075"/>
            </a:solidFill>
            <a:ln w="4167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0" name="Oval 29">
              <a:extLst>
                <a:ext uri="{FF2B5EF4-FFF2-40B4-BE49-F238E27FC236}">
                  <a16:creationId xmlns:a16="http://schemas.microsoft.com/office/drawing/2014/main" id="{50E0956E-452C-EA7F-ECCF-095F05987287}"/>
                </a:ext>
              </a:extLst>
            </p:cNvPr>
            <p:cNvSpPr/>
            <p:nvPr/>
          </p:nvSpPr>
          <p:spPr>
            <a:xfrm>
              <a:off x="5313011" y="4815778"/>
              <a:ext cx="85532" cy="85532"/>
            </a:xfrm>
            <a:prstGeom prst="ellipse">
              <a:avLst/>
            </a:prstGeom>
            <a:noFill/>
            <a:ln w="12700">
              <a:solidFill>
                <a:srgbClr val="20A0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9FBE0470-D4FE-7752-432A-08ECAD6005A4}"/>
                </a:ext>
              </a:extLst>
            </p:cNvPr>
            <p:cNvSpPr/>
            <p:nvPr/>
          </p:nvSpPr>
          <p:spPr>
            <a:xfrm>
              <a:off x="5442003" y="4917698"/>
              <a:ext cx="85532" cy="85532"/>
            </a:xfrm>
            <a:prstGeom prst="ellipse">
              <a:avLst/>
            </a:prstGeom>
            <a:noFill/>
            <a:ln w="12700">
              <a:solidFill>
                <a:srgbClr val="20A0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80E0DF88-6F87-4BAB-3F9F-EAC7A374B903}"/>
              </a:ext>
            </a:extLst>
          </p:cNvPr>
          <p:cNvGrpSpPr/>
          <p:nvPr/>
        </p:nvGrpSpPr>
        <p:grpSpPr>
          <a:xfrm>
            <a:off x="10973365" y="140951"/>
            <a:ext cx="1402412" cy="492382"/>
            <a:chOff x="10699067" y="6312977"/>
            <a:chExt cx="1402412" cy="49238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634E272A-C016-142D-3AE8-409C4BF33A2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61335"/>
            <a:stretch/>
          </p:blipFill>
          <p:spPr>
            <a:xfrm>
              <a:off x="10699067" y="6320241"/>
              <a:ext cx="379875" cy="366458"/>
            </a:xfrm>
            <a:prstGeom prst="rect">
              <a:avLst/>
            </a:prstGeom>
          </p:spPr>
        </p:pic>
        <p:sp>
          <p:nvSpPr>
            <p:cNvPr id="9" name="Subtitle 2">
              <a:extLst>
                <a:ext uri="{FF2B5EF4-FFF2-40B4-BE49-F238E27FC236}">
                  <a16:creationId xmlns:a16="http://schemas.microsoft.com/office/drawing/2014/main" id="{59FEC94F-AD5F-D49F-7808-9CBB70AAB403}"/>
                </a:ext>
              </a:extLst>
            </p:cNvPr>
            <p:cNvSpPr txBox="1">
              <a:spLocks/>
            </p:cNvSpPr>
            <p:nvPr/>
          </p:nvSpPr>
          <p:spPr>
            <a:xfrm>
              <a:off x="11043318" y="6312977"/>
              <a:ext cx="1058161" cy="492382"/>
            </a:xfrm>
            <a:prstGeom prst="rect">
              <a:avLst/>
            </a:prstGeom>
          </p:spPr>
          <p:txBody>
            <a:bodyPr vert="horz" lIns="91440" tIns="45720" rIns="91440" bIns="45720" rtlCol="0">
              <a:no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mn-MN" sz="800" b="1" dirty="0">
                  <a:solidFill>
                    <a:schemeClr val="bg1"/>
                  </a:solidFill>
                  <a:latin typeface="+mj-lt"/>
                </a:rPr>
                <a:t>САНХҮҮГИЙН ЗОХИЦУУЛАХ ХОРОО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690556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f891dff4-e77b-457f-988a-9dd0682abcd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537910AD03F20488AABCB6FA38722BF" ma:contentTypeVersion="13" ma:contentTypeDescription="Create a new document." ma:contentTypeScope="" ma:versionID="79f6584554e9e24151c45a86b432b21f">
  <xsd:schema xmlns:xsd="http://www.w3.org/2001/XMLSchema" xmlns:xs="http://www.w3.org/2001/XMLSchema" xmlns:p="http://schemas.microsoft.com/office/2006/metadata/properties" xmlns:ns3="f891dff4-e77b-457f-988a-9dd0682abcd3" xmlns:ns4="b047959a-2708-4197-ae23-a76f8b466485" targetNamespace="http://schemas.microsoft.com/office/2006/metadata/properties" ma:root="true" ma:fieldsID="6e9344c8f48875597d635740d5e3890c" ns3:_="" ns4:_="">
    <xsd:import namespace="f891dff4-e77b-457f-988a-9dd0682abcd3"/>
    <xsd:import namespace="b047959a-2708-4197-ae23-a76f8b46648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_activity" minOccurs="0"/>
                <xsd:element ref="ns3:MediaServiceLocation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91dff4-e77b-457f-988a-9dd0682abcd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_activity" ma:index="18" nillable="true" ma:displayName="_activity" ma:hidden="true" ma:internalName="_activity">
      <xsd:simpleType>
        <xsd:restriction base="dms:Note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47959a-2708-4197-ae23-a76f8b466485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2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BFC35552-C16F-4B8E-9E0F-022735B41BDD}">
  <ds:schemaRefs>
    <ds:schemaRef ds:uri="http://schemas.microsoft.com/office/2006/metadata/properties"/>
    <ds:schemaRef ds:uri="http://www.w3.org/2000/xmlns/"/>
    <ds:schemaRef ds:uri="f891dff4-e77b-457f-988a-9dd0682abcd3"/>
    <ds:schemaRef ds:uri="http://www.w3.org/2001/XMLSchema-instance"/>
  </ds:schemaRefs>
</ds:datastoreItem>
</file>

<file path=customXml/itemProps2.xml><?xml version="1.0" encoding="utf-8"?>
<ds:datastoreItem xmlns:ds="http://schemas.openxmlformats.org/officeDocument/2006/customXml" ds:itemID="{B559B4DA-6FAA-438A-8BD5-9B85745877B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9D9AC90E-1A60-43EF-9611-5EE81120DA17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f891dff4-e77b-457f-988a-9dd0682abcd3"/>
    <ds:schemaRef ds:uri="b047959a-2708-4197-ae23-a76f8b46648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221</TotalTime>
  <Words>487</Words>
  <Application>Microsoft Office PowerPoint</Application>
  <PresentationFormat>Widescreen</PresentationFormat>
  <Paragraphs>105</Paragraphs>
  <Slides>12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Batchimeg Batbold</dc:creator>
  <cp:lastModifiedBy>Namuun</cp:lastModifiedBy>
  <cp:revision>3</cp:revision>
  <dcterms:created xsi:type="dcterms:W3CDTF">2023-06-27T01:51:31Z</dcterms:created>
  <dcterms:modified xsi:type="dcterms:W3CDTF">2023-10-26T00:29:05Z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0x010100A537910AD03F20488AABCB6FA38722BF</vt:lpwstr>
  </property>
</Properties>
</file>