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980" r:id="rId1"/>
  </p:sldMasterIdLst>
  <p:notesMasterIdLst>
    <p:notesMasterId r:id="rId30"/>
  </p:notesMasterIdLst>
  <p:sldIdLst>
    <p:sldId id="456" r:id="rId2"/>
    <p:sldId id="531" r:id="rId3"/>
    <p:sldId id="536" r:id="rId4"/>
    <p:sldId id="522" r:id="rId5"/>
    <p:sldId id="523" r:id="rId6"/>
    <p:sldId id="419" r:id="rId7"/>
    <p:sldId id="418" r:id="rId8"/>
    <p:sldId id="532" r:id="rId9"/>
    <p:sldId id="524" r:id="rId10"/>
    <p:sldId id="533" r:id="rId11"/>
    <p:sldId id="422" r:id="rId12"/>
    <p:sldId id="426" r:id="rId13"/>
    <p:sldId id="428" r:id="rId14"/>
    <p:sldId id="424" r:id="rId15"/>
    <p:sldId id="429" r:id="rId16"/>
    <p:sldId id="455" r:id="rId17"/>
    <p:sldId id="535" r:id="rId18"/>
    <p:sldId id="525" r:id="rId19"/>
    <p:sldId id="526" r:id="rId20"/>
    <p:sldId id="530" r:id="rId21"/>
    <p:sldId id="405" r:id="rId22"/>
    <p:sldId id="527" r:id="rId23"/>
    <p:sldId id="528" r:id="rId24"/>
    <p:sldId id="529" r:id="rId25"/>
    <p:sldId id="534" r:id="rId26"/>
    <p:sldId id="467" r:id="rId27"/>
    <p:sldId id="417" r:id="rId28"/>
    <p:sldId id="4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everinac" initials="LS" lastIdx="13" clrIdx="0"/>
  <p:cmAuthor id="2" name="NTandon" initials="Ni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p:restoredTop sz="87461"/>
  </p:normalViewPr>
  <p:slideViewPr>
    <p:cSldViewPr snapToGrid="0" snapToObjects="1">
      <p:cViewPr>
        <p:scale>
          <a:sx n="89" d="100"/>
          <a:sy n="89" d="100"/>
        </p:scale>
        <p:origin x="144" y="216"/>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003A5-D05C-42A1-8771-293733D15777}"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CD36C5C-C044-4939-ADF8-A0E0F702A72F}">
      <dgm:prSet/>
      <dgm:spPr/>
      <dgm:t>
        <a:bodyPr/>
        <a:lstStyle/>
        <a:p>
          <a:r>
            <a:rPr lang="en-CA" b="0" i="0" dirty="0">
              <a:solidFill>
                <a:schemeClr val="tx1"/>
              </a:solidFill>
            </a:rPr>
            <a:t>The underpinning assumption of ‘financial inclusion’ is that product and service innovation and design is highly customer-centered, tailored to the specific needs of different underserved clients, and seeks to level the playing field through an equity approach</a:t>
          </a:r>
          <a:r>
            <a:rPr lang="en-CA" b="0" i="0" dirty="0"/>
            <a:t>. </a:t>
          </a:r>
          <a:endParaRPr lang="en-US" dirty="0"/>
        </a:p>
      </dgm:t>
    </dgm:pt>
    <dgm:pt modelId="{748813CA-E449-4769-85A7-1642F22B2CA7}" type="parTrans" cxnId="{C07AFB3E-6976-420E-AA23-DB9EFFCB3B46}">
      <dgm:prSet/>
      <dgm:spPr/>
      <dgm:t>
        <a:bodyPr/>
        <a:lstStyle/>
        <a:p>
          <a:endParaRPr lang="en-US"/>
        </a:p>
      </dgm:t>
    </dgm:pt>
    <dgm:pt modelId="{318D69D0-1219-4EA1-9E86-10B304DA08A1}" type="sibTrans" cxnId="{C07AFB3E-6976-420E-AA23-DB9EFFCB3B46}">
      <dgm:prSet/>
      <dgm:spPr/>
      <dgm:t>
        <a:bodyPr/>
        <a:lstStyle/>
        <a:p>
          <a:endParaRPr lang="en-US"/>
        </a:p>
      </dgm:t>
    </dgm:pt>
    <dgm:pt modelId="{BDCD3BDF-8FD7-4E6A-B64C-10F3E9739127}">
      <dgm:prSet/>
      <dgm:spPr/>
      <dgm:t>
        <a:bodyPr/>
        <a:lstStyle/>
        <a:p>
          <a:r>
            <a:rPr lang="en-CA" b="0" i="0" dirty="0">
              <a:solidFill>
                <a:schemeClr val="tx1"/>
              </a:solidFill>
            </a:rPr>
            <a:t>From a gender equality perspective, this includes closing gender gaps by addressing access differences among women and men, by intentionally meeting the different priorities, challenges and opportunities expressed by women and men in their respective communities, and by taking positive-discrimination steps to engage with persons in the informal sector. </a:t>
          </a:r>
          <a:endParaRPr lang="en-US" dirty="0">
            <a:solidFill>
              <a:schemeClr val="tx1"/>
            </a:solidFill>
          </a:endParaRPr>
        </a:p>
      </dgm:t>
    </dgm:pt>
    <dgm:pt modelId="{8BD7290F-7B15-4041-A48E-488F68BF0CA8}" type="parTrans" cxnId="{0C796AE5-8F4E-41B9-BD09-E8478A53A726}">
      <dgm:prSet/>
      <dgm:spPr/>
      <dgm:t>
        <a:bodyPr/>
        <a:lstStyle/>
        <a:p>
          <a:endParaRPr lang="en-US"/>
        </a:p>
      </dgm:t>
    </dgm:pt>
    <dgm:pt modelId="{82290DF1-95D9-486D-A5A7-77783550923D}" type="sibTrans" cxnId="{0C796AE5-8F4E-41B9-BD09-E8478A53A726}">
      <dgm:prSet/>
      <dgm:spPr/>
      <dgm:t>
        <a:bodyPr/>
        <a:lstStyle/>
        <a:p>
          <a:endParaRPr lang="en-US"/>
        </a:p>
      </dgm:t>
    </dgm:pt>
    <dgm:pt modelId="{67C60FE8-CC5C-FF4F-A998-CAC2BD2F925E}" type="pres">
      <dgm:prSet presAssocID="{8E3003A5-D05C-42A1-8771-293733D15777}" presName="Name0" presStyleCnt="0">
        <dgm:presLayoutVars>
          <dgm:dir/>
          <dgm:animLvl val="lvl"/>
          <dgm:resizeHandles val="exact"/>
        </dgm:presLayoutVars>
      </dgm:prSet>
      <dgm:spPr/>
      <dgm:t>
        <a:bodyPr/>
        <a:lstStyle/>
        <a:p>
          <a:endParaRPr lang="en-US"/>
        </a:p>
      </dgm:t>
    </dgm:pt>
    <dgm:pt modelId="{9829E720-E251-4D45-A3BF-D8ED3C66FC73}" type="pres">
      <dgm:prSet presAssocID="{BDCD3BDF-8FD7-4E6A-B64C-10F3E9739127}" presName="boxAndChildren" presStyleCnt="0"/>
      <dgm:spPr/>
    </dgm:pt>
    <dgm:pt modelId="{F0736BF3-A782-114B-A757-6A469EFA318A}" type="pres">
      <dgm:prSet presAssocID="{BDCD3BDF-8FD7-4E6A-B64C-10F3E9739127}" presName="parentTextBox" presStyleLbl="node1" presStyleIdx="0" presStyleCnt="2"/>
      <dgm:spPr/>
      <dgm:t>
        <a:bodyPr/>
        <a:lstStyle/>
        <a:p>
          <a:endParaRPr lang="en-US"/>
        </a:p>
      </dgm:t>
    </dgm:pt>
    <dgm:pt modelId="{ED2714B4-AE0D-9E49-B8B0-0D46BD446EF4}" type="pres">
      <dgm:prSet presAssocID="{318D69D0-1219-4EA1-9E86-10B304DA08A1}" presName="sp" presStyleCnt="0"/>
      <dgm:spPr/>
    </dgm:pt>
    <dgm:pt modelId="{3971D430-4D79-7C4F-B19E-A302E96D6441}" type="pres">
      <dgm:prSet presAssocID="{BCD36C5C-C044-4939-ADF8-A0E0F702A72F}" presName="arrowAndChildren" presStyleCnt="0"/>
      <dgm:spPr/>
    </dgm:pt>
    <dgm:pt modelId="{0A913A39-AC6A-0940-B4E4-EBC6414B6BFA}" type="pres">
      <dgm:prSet presAssocID="{BCD36C5C-C044-4939-ADF8-A0E0F702A72F}" presName="parentTextArrow" presStyleLbl="node1" presStyleIdx="1" presStyleCnt="2"/>
      <dgm:spPr/>
      <dgm:t>
        <a:bodyPr/>
        <a:lstStyle/>
        <a:p>
          <a:endParaRPr lang="en-US"/>
        </a:p>
      </dgm:t>
    </dgm:pt>
  </dgm:ptLst>
  <dgm:cxnLst>
    <dgm:cxn modelId="{9815B4BB-6FDE-3B44-8F7A-F871E6A98776}" type="presOf" srcId="{8E3003A5-D05C-42A1-8771-293733D15777}" destId="{67C60FE8-CC5C-FF4F-A998-CAC2BD2F925E}" srcOrd="0" destOrd="0" presId="urn:microsoft.com/office/officeart/2005/8/layout/process4"/>
    <dgm:cxn modelId="{C07AFB3E-6976-420E-AA23-DB9EFFCB3B46}" srcId="{8E3003A5-D05C-42A1-8771-293733D15777}" destId="{BCD36C5C-C044-4939-ADF8-A0E0F702A72F}" srcOrd="0" destOrd="0" parTransId="{748813CA-E449-4769-85A7-1642F22B2CA7}" sibTransId="{318D69D0-1219-4EA1-9E86-10B304DA08A1}"/>
    <dgm:cxn modelId="{0C796AE5-8F4E-41B9-BD09-E8478A53A726}" srcId="{8E3003A5-D05C-42A1-8771-293733D15777}" destId="{BDCD3BDF-8FD7-4E6A-B64C-10F3E9739127}" srcOrd="1" destOrd="0" parTransId="{8BD7290F-7B15-4041-A48E-488F68BF0CA8}" sibTransId="{82290DF1-95D9-486D-A5A7-77783550923D}"/>
    <dgm:cxn modelId="{382D9385-EFFD-D74E-8D3A-264E0D86DEF0}" type="presOf" srcId="{BDCD3BDF-8FD7-4E6A-B64C-10F3E9739127}" destId="{F0736BF3-A782-114B-A757-6A469EFA318A}" srcOrd="0" destOrd="0" presId="urn:microsoft.com/office/officeart/2005/8/layout/process4"/>
    <dgm:cxn modelId="{9C4EEDB5-549D-0447-B95C-DE19CC9258CD}" type="presOf" srcId="{BCD36C5C-C044-4939-ADF8-A0E0F702A72F}" destId="{0A913A39-AC6A-0940-B4E4-EBC6414B6BFA}" srcOrd="0" destOrd="0" presId="urn:microsoft.com/office/officeart/2005/8/layout/process4"/>
    <dgm:cxn modelId="{61047F58-93A5-5240-91FE-FAB7D8804325}" type="presParOf" srcId="{67C60FE8-CC5C-FF4F-A998-CAC2BD2F925E}" destId="{9829E720-E251-4D45-A3BF-D8ED3C66FC73}" srcOrd="0" destOrd="0" presId="urn:microsoft.com/office/officeart/2005/8/layout/process4"/>
    <dgm:cxn modelId="{0376CA45-1326-464A-9273-4E8262C1A580}" type="presParOf" srcId="{9829E720-E251-4D45-A3BF-D8ED3C66FC73}" destId="{F0736BF3-A782-114B-A757-6A469EFA318A}" srcOrd="0" destOrd="0" presId="urn:microsoft.com/office/officeart/2005/8/layout/process4"/>
    <dgm:cxn modelId="{D33CA56E-4E1D-2E4A-B8A6-8A2B439117E6}" type="presParOf" srcId="{67C60FE8-CC5C-FF4F-A998-CAC2BD2F925E}" destId="{ED2714B4-AE0D-9E49-B8B0-0D46BD446EF4}" srcOrd="1" destOrd="0" presId="urn:microsoft.com/office/officeart/2005/8/layout/process4"/>
    <dgm:cxn modelId="{4A5C9B9B-8BB4-2F4C-83A1-ED79C2695C5F}" type="presParOf" srcId="{67C60FE8-CC5C-FF4F-A998-CAC2BD2F925E}" destId="{3971D430-4D79-7C4F-B19E-A302E96D6441}" srcOrd="2" destOrd="0" presId="urn:microsoft.com/office/officeart/2005/8/layout/process4"/>
    <dgm:cxn modelId="{897E3CDB-3B47-F246-BA3D-CBE1AF1AA2E1}" type="presParOf" srcId="{3971D430-4D79-7C4F-B19E-A302E96D6441}" destId="{0A913A39-AC6A-0940-B4E4-EBC6414B6BF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36BF3-A782-114B-A757-6A469EFA318A}">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0" i="0" kern="1200" dirty="0">
              <a:solidFill>
                <a:schemeClr val="tx1"/>
              </a:solidFill>
            </a:rPr>
            <a:t>From a gender equality perspective, this includes closing gender gaps by addressing access differences among women and men, by intentionally meeting the different priorities, challenges and opportunities expressed by women and men in their respective communities, and by taking positive-discrimination steps to engage with persons in the informal sector. </a:t>
          </a:r>
          <a:endParaRPr lang="en-US" sz="1800" kern="1200" dirty="0">
            <a:solidFill>
              <a:schemeClr val="tx1"/>
            </a:solidFill>
          </a:endParaRPr>
        </a:p>
      </dsp:txBody>
      <dsp:txXfrm>
        <a:off x="0" y="3166653"/>
        <a:ext cx="6391275" cy="2077667"/>
      </dsp:txXfrm>
    </dsp:sp>
    <dsp:sp modelId="{0A913A39-AC6A-0940-B4E4-EBC6414B6BFA}">
      <dsp:nvSpPr>
        <dsp:cNvPr id="0" name=""/>
        <dsp:cNvSpPr/>
      </dsp:nvSpPr>
      <dsp:spPr>
        <a:xfrm rot="10800000">
          <a:off x="0" y="2365"/>
          <a:ext cx="6391275" cy="3195452"/>
        </a:xfrm>
        <a:prstGeom prst="upArrowCallout">
          <a:avLst/>
        </a:prstGeom>
        <a:solidFill>
          <a:schemeClr val="accent2">
            <a:hueOff val="1354813"/>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0" i="0" kern="1200" dirty="0">
              <a:solidFill>
                <a:schemeClr val="tx1"/>
              </a:solidFill>
            </a:rPr>
            <a:t>The underpinning assumption of ‘financial inclusion’ is that product and service innovation and design is highly customer-centered, tailored to the specific needs of different underserved clients, and seeks to level the playing field through an equity approach</a:t>
          </a:r>
          <a:r>
            <a:rPr lang="en-CA" sz="1800" b="0" i="0" kern="1200" dirty="0"/>
            <a:t>. </a:t>
          </a:r>
          <a:endParaRPr lang="en-US" sz="1800" kern="1200" dirty="0"/>
        </a:p>
      </dsp:txBody>
      <dsp:txXfrm rot="10800000">
        <a:off x="0" y="2365"/>
        <a:ext cx="6391275" cy="20763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D1737-139F-7B4D-86D6-45CF45A348DB}" type="datetimeFigureOut">
              <a:rPr lang="en-US" smtClean="0"/>
              <a:t>10/24/23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E153-3CF6-EC4B-9514-3976E40BA840}" type="slidenum">
              <a:rPr lang="en-US" smtClean="0"/>
              <a:t>‹#›</a:t>
            </a:fld>
            <a:endParaRPr lang="en-US"/>
          </a:p>
        </p:txBody>
      </p:sp>
    </p:spTree>
    <p:extLst>
      <p:ext uri="{BB962C8B-B14F-4D97-AF65-F5344CB8AC3E}">
        <p14:creationId xmlns:p14="http://schemas.microsoft.com/office/powerpoint/2010/main" val="189193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redcamif.org/en/green-microfinanc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s://papers.ssrn.com/sol3/papers.cfm?abstract_id=427827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fi-global.org/publications/sme-finance-guideline-note/" TargetMode="External"/><Relationship Id="rId4" Type="http://schemas.openxmlformats.org/officeDocument/2006/relationships/hyperlink" Target="https://www.afi-global.org/newsroom/blogs/bringing-the-informal-sector-onboard/" TargetMode="External"/><Relationship Id="rId5" Type="http://schemas.openxmlformats.org/officeDocument/2006/relationships/hyperlink" Target="https://www.afi-global.org/newsroom/news/regulators-urged-to-boost-msme-credit-access-as-covid-lingers/"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embrapa.br/en/tema-agricultura-de-baixo-carbono/sobre-o-tem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184731" cy="2769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CA" dirty="0" smtClean="0"/>
              <a:t>Good morning and thanks</a:t>
            </a:r>
          </a:p>
          <a:p>
            <a:pPr marL="0" lvl="0" indent="0" algn="l" rtl="0">
              <a:spcBef>
                <a:spcPts val="0"/>
              </a:spcBef>
              <a:spcAft>
                <a:spcPts val="0"/>
              </a:spcAft>
              <a:buNone/>
            </a:pPr>
            <a:r>
              <a:rPr lang="en-CA" dirty="0" smtClean="0"/>
              <a:t>3 things</a:t>
            </a:r>
            <a:r>
              <a:rPr lang="en-CA" baseline="0" dirty="0" smtClean="0"/>
              <a:t> = importance of inclusive green finance for SCCs</a:t>
            </a:r>
          </a:p>
          <a:p>
            <a:pPr marL="0" lvl="0" indent="0" algn="l" rtl="0">
              <a:spcBef>
                <a:spcPts val="0"/>
              </a:spcBef>
              <a:spcAft>
                <a:spcPts val="0"/>
              </a:spcAft>
              <a:buNone/>
            </a:pPr>
            <a:r>
              <a:rPr lang="en-CA" baseline="0" dirty="0" smtClean="0"/>
              <a:t>some examples of green finance initiatives to micro and small scale customers</a:t>
            </a:r>
          </a:p>
          <a:p>
            <a:pPr marL="0" lvl="0" indent="0" algn="l" rtl="0">
              <a:spcBef>
                <a:spcPts val="0"/>
              </a:spcBef>
              <a:spcAft>
                <a:spcPts val="0"/>
              </a:spcAft>
              <a:buNone/>
            </a:pPr>
            <a:r>
              <a:rPr lang="en-CA" baseline="0" dirty="0" smtClean="0"/>
              <a:t>and</a:t>
            </a:r>
          </a:p>
          <a:p>
            <a:pPr marL="0" lvl="0" indent="0" algn="l" rtl="0">
              <a:spcBef>
                <a:spcPts val="0"/>
              </a:spcBef>
              <a:spcAft>
                <a:spcPts val="0"/>
              </a:spcAft>
              <a:buNone/>
            </a:pPr>
            <a:r>
              <a:rPr lang="en-CA" baseline="0" dirty="0" smtClean="0"/>
              <a:t>some initial recommendations for customers and service providers to consider</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77816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hlinkClick r:id="rId3"/>
              </a:rPr>
              <a:t>https://redcamif.org/en/green-microfinance/</a:t>
            </a:r>
            <a:r>
              <a:rPr lang="en-CA" dirty="0"/>
              <a:t> </a:t>
            </a:r>
            <a:endParaRPr lang="en-GB" dirty="0"/>
          </a:p>
        </p:txBody>
      </p:sp>
      <p:sp>
        <p:nvSpPr>
          <p:cNvPr id="4" name="Slide Number Placeholder 3"/>
          <p:cNvSpPr>
            <a:spLocks noGrp="1"/>
          </p:cNvSpPr>
          <p:nvPr>
            <p:ph type="sldNum" sz="quarter" idx="10"/>
          </p:nvPr>
        </p:nvSpPr>
        <p:spPr/>
        <p:txBody>
          <a:bodyPr/>
          <a:lstStyle/>
          <a:p>
            <a:fld id="{7311E153-3CF6-EC4B-9514-3976E40BA840}" type="slidenum">
              <a:rPr lang="en-US" smtClean="0"/>
              <a:t>17</a:t>
            </a:fld>
            <a:endParaRPr lang="en-US"/>
          </a:p>
        </p:txBody>
      </p:sp>
    </p:spTree>
    <p:extLst>
      <p:ext uri="{BB962C8B-B14F-4D97-AF65-F5344CB8AC3E}">
        <p14:creationId xmlns:p14="http://schemas.microsoft.com/office/powerpoint/2010/main" val="103320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long tradition of herding livestock and using the biomass, an accumulated and converted form of energy, such as dried cow dung and “</a:t>
            </a:r>
            <a:r>
              <a:rPr lang="en-GB" dirty="0" err="1"/>
              <a:t>khurzun</a:t>
            </a:r>
            <a:r>
              <a:rPr lang="en-GB" dirty="0"/>
              <a:t>” as the source of fuel and this tradition continues today. Biomass types in Mongolia include:</a:t>
            </a:r>
            <a:br>
              <a:rPr lang="en-GB" dirty="0"/>
            </a:br>
            <a:r>
              <a:rPr lang="en-GB" dirty="0"/>
              <a:t>• dried cow dung, pellets</a:t>
            </a:r>
            <a:br>
              <a:rPr lang="en-GB" dirty="0"/>
            </a:br>
            <a:r>
              <a:rPr lang="en-GB" dirty="0"/>
              <a:t>• horse-dung</a:t>
            </a:r>
            <a:br>
              <a:rPr lang="en-GB" dirty="0"/>
            </a:br>
            <a:r>
              <a:rPr lang="en-GB" dirty="0"/>
              <a:t>• “</a:t>
            </a:r>
            <a:r>
              <a:rPr lang="en-GB" dirty="0" err="1"/>
              <a:t>khurzun</a:t>
            </a:r>
            <a:r>
              <a:rPr lang="en-GB" dirty="0"/>
              <a:t>” - hardened dung and urine of sheep and goats</a:t>
            </a:r>
            <a:br>
              <a:rPr lang="en-GB" dirty="0"/>
            </a:br>
            <a:r>
              <a:rPr lang="en-GB" dirty="0"/>
              <a:t>• straw</a:t>
            </a:r>
            <a:br>
              <a:rPr lang="en-GB" dirty="0"/>
            </a:br>
            <a:r>
              <a:rPr lang="en-GB" dirty="0"/>
              <a:t>• forest</a:t>
            </a:r>
            <a:br>
              <a:rPr lang="en-GB" dirty="0"/>
            </a:br>
            <a:r>
              <a:rPr lang="en-GB" dirty="0"/>
              <a:t>• shrubs</a:t>
            </a:r>
            <a:br>
              <a:rPr lang="en-GB" dirty="0"/>
            </a:br>
            <a:r>
              <a:rPr lang="en-GB" dirty="0"/>
              <a:t>• biomass waste of urban settlements.</a:t>
            </a:r>
            <a:br>
              <a:rPr lang="en-GB" dirty="0"/>
            </a:br>
            <a:endParaRPr lang="en-GB" dirty="0"/>
          </a:p>
          <a:p>
            <a:r>
              <a:rPr lang="en-GB" dirty="0"/>
              <a:t>Compared to men, women are more likely to take a greater number of shorter, complex daily trips than men, with schools, clinics, part-time work, fetching fuel, and keeping the household stocked with necessary supplies making up their regular travel time. In their multiple roles as consumers, providers, carers and household managers, women particularly benefit from household scale energy-efficiency projects and from affordable, accessible and secure localised public transit projects. Such social infrastructure built-environments are often not designed with these differences in mind, and this can have an effect on women’s ease of access. In the renewable energy sector, recent studies in the CAREC region indicate that women are less likely to be employed or engaged in strategic decisions compared to men. (See ADB’s Women-in-Energy Program for Central and West Asia Concept and 2030 Work Program (2022). </a:t>
            </a:r>
          </a:p>
        </p:txBody>
      </p:sp>
      <p:sp>
        <p:nvSpPr>
          <p:cNvPr id="4" name="Slide Number Placeholder 3"/>
          <p:cNvSpPr>
            <a:spLocks noGrp="1"/>
          </p:cNvSpPr>
          <p:nvPr>
            <p:ph type="sldNum" sz="quarter" idx="10"/>
          </p:nvPr>
        </p:nvSpPr>
        <p:spPr/>
        <p:txBody>
          <a:bodyPr/>
          <a:lstStyle/>
          <a:p>
            <a:fld id="{7311E153-3CF6-EC4B-9514-3976E40BA840}" type="slidenum">
              <a:rPr lang="en-US" smtClean="0"/>
              <a:t>18</a:t>
            </a:fld>
            <a:endParaRPr lang="en-US"/>
          </a:p>
        </p:txBody>
      </p:sp>
    </p:spTree>
    <p:extLst>
      <p:ext uri="{BB962C8B-B14F-4D97-AF65-F5344CB8AC3E}">
        <p14:creationId xmlns:p14="http://schemas.microsoft.com/office/powerpoint/2010/main" val="210703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u="sng" kern="1200" dirty="0">
                <a:solidFill>
                  <a:schemeClr val="tx1"/>
                </a:solidFill>
                <a:effectLst/>
                <a:latin typeface="+mn-lt"/>
                <a:ea typeface="+mn-ea"/>
                <a:cs typeface="+mn-cs"/>
              </a:rPr>
              <a:t>Sustainable agriculture, land use, forestry, biodiversity conservation and eco-tourism</a:t>
            </a:r>
            <a:r>
              <a:rPr lang="en-GB" sz="1200" kern="1200" dirty="0">
                <a:solidFill>
                  <a:schemeClr val="tx1"/>
                </a:solidFill>
                <a:effectLst/>
                <a:latin typeface="+mn-lt"/>
                <a:ea typeface="+mn-ea"/>
                <a:cs typeface="+mn-cs"/>
              </a:rPr>
              <a:t>: includes organic training and certification, community-based participatory guarantee systems in organic certification, agro-ecological farming systems, sustainable textile/cashmere/wool/yak down production, eco-dying technologies, circular economy principles in mixed farming methods, afforestation or forest regeneration activities, conservation of biodiversity and ecosystems, natural land management and remediation on grasslands</a:t>
            </a:r>
          </a:p>
          <a:p>
            <a:pPr lvl="0"/>
            <a:r>
              <a:rPr lang="en-GB" sz="1200" u="sng" kern="1200" dirty="0">
                <a:solidFill>
                  <a:schemeClr val="tx1"/>
                </a:solidFill>
                <a:effectLst/>
                <a:latin typeface="+mn-lt"/>
                <a:ea typeface="+mn-ea"/>
                <a:cs typeface="+mn-cs"/>
              </a:rPr>
              <a:t>Clean transport</a:t>
            </a:r>
            <a:r>
              <a:rPr lang="en-GB" sz="1200" kern="1200" dirty="0">
                <a:solidFill>
                  <a:schemeClr val="tx1"/>
                </a:solidFill>
                <a:effectLst/>
                <a:latin typeface="+mn-lt"/>
                <a:ea typeface="+mn-ea"/>
                <a:cs typeface="+mn-cs"/>
              </a:rPr>
              <a:t>: integration of transport and urban development planning leading to a reduction in use of passenger cars; dense development, multiple land use, walking communities, transit connectivity, smart freight logistics.</a:t>
            </a:r>
          </a:p>
          <a:p>
            <a:r>
              <a:rPr lang="en-GB" sz="1200" kern="1200" dirty="0">
                <a:solidFill>
                  <a:schemeClr val="tx1"/>
                </a:solidFill>
                <a:effectLst/>
                <a:latin typeface="+mn-lt"/>
                <a:ea typeface="+mn-ea"/>
                <a:cs typeface="+mn-cs"/>
              </a:rPr>
              <a:t>Compared to men, women are more likely to take a greater number of shorter, complex daily trips than men, with schools, clinics, part-time work, fetching fuel, and keeping the household stocked with necessary supplies making up their regular travel time. In their multiple roles as consumers, providers, carers and household managers, women particularly benefit from household scale energy-efficiency projects and from affordable, accessible and secure localised public transit projects. Such social infrastructure built-environments are often not designed with these differences in mind, and this can have an effect on women’s ease of access. In the renewable energy sector, recent studies in the CAREC region indicate that women are less likely to be employed or engaged in strategic decisions compared to men. (See ADB’s Women-in-Energy Program for Central and West Asia Concept and 2030 Work Program (2022).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311E153-3CF6-EC4B-9514-3976E40BA840}" type="slidenum">
              <a:rPr lang="en-US" smtClean="0"/>
              <a:t>19</a:t>
            </a:fld>
            <a:endParaRPr lang="en-US"/>
          </a:p>
        </p:txBody>
      </p:sp>
    </p:spTree>
    <p:extLst>
      <p:ext uri="{BB962C8B-B14F-4D97-AF65-F5344CB8AC3E}">
        <p14:creationId xmlns:p14="http://schemas.microsoft.com/office/powerpoint/2010/main" val="998355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1E153-3CF6-EC4B-9514-3976E40BA840}" type="slidenum">
              <a:rPr lang="en-US" smtClean="0"/>
              <a:t>20</a:t>
            </a:fld>
            <a:endParaRPr lang="en-US"/>
          </a:p>
        </p:txBody>
      </p:sp>
    </p:spTree>
    <p:extLst>
      <p:ext uri="{BB962C8B-B14F-4D97-AF65-F5344CB8AC3E}">
        <p14:creationId xmlns:p14="http://schemas.microsoft.com/office/powerpoint/2010/main" val="228711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1E153-3CF6-EC4B-9514-3976E40BA840}" type="slidenum">
              <a:rPr lang="en-US" smtClean="0"/>
              <a:t>21</a:t>
            </a:fld>
            <a:endParaRPr lang="en-US"/>
          </a:p>
        </p:txBody>
      </p:sp>
    </p:spTree>
    <p:extLst>
      <p:ext uri="{BB962C8B-B14F-4D97-AF65-F5344CB8AC3E}">
        <p14:creationId xmlns:p14="http://schemas.microsoft.com/office/powerpoint/2010/main" val="356547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IGF Framework and Roadmap: Alliance for Financial Inclusion November 2022 </a:t>
            </a:r>
            <a:r>
              <a:rPr lang="en-CA" sz="1200" u="sng" kern="1200" dirty="0">
                <a:solidFill>
                  <a:schemeClr val="tx1"/>
                </a:solidFill>
                <a:effectLst/>
                <a:latin typeface="+mn-lt"/>
                <a:ea typeface="+mn-ea"/>
                <a:cs typeface="+mn-cs"/>
                <a:hlinkClick r:id="rId3"/>
              </a:rPr>
              <a:t>https://papers.ssrn.com/sol3/papers.cfm?abstract_id=4278277</a:t>
            </a:r>
            <a:r>
              <a:rPr lang="en-CA"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1"/>
            <a:r>
              <a:rPr lang="en-CA"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AFI Roadmap for Inclusive Green Finance Implementation</a:t>
            </a:r>
          </a:p>
        </p:txBody>
      </p:sp>
      <p:sp>
        <p:nvSpPr>
          <p:cNvPr id="4" name="Slide Number Placeholder 3"/>
          <p:cNvSpPr>
            <a:spLocks noGrp="1"/>
          </p:cNvSpPr>
          <p:nvPr>
            <p:ph type="sldNum" sz="quarter" idx="10"/>
          </p:nvPr>
        </p:nvSpPr>
        <p:spPr/>
        <p:txBody>
          <a:bodyPr/>
          <a:lstStyle/>
          <a:p>
            <a:fld id="{7311E153-3CF6-EC4B-9514-3976E40BA840}" type="slidenum">
              <a:rPr lang="en-US" smtClean="0"/>
              <a:t>26</a:t>
            </a:fld>
            <a:endParaRPr lang="en-US"/>
          </a:p>
        </p:txBody>
      </p:sp>
    </p:spTree>
    <p:extLst>
      <p:ext uri="{BB962C8B-B14F-4D97-AF65-F5344CB8AC3E}">
        <p14:creationId xmlns:p14="http://schemas.microsoft.com/office/powerpoint/2010/main" val="15951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Inclusive Green Finance is our starting point</a:t>
            </a:r>
          </a:p>
          <a:p>
            <a:r>
              <a:rPr lang="en-US" dirty="0" smtClean="0"/>
              <a:t>Generally Green finance has</a:t>
            </a:r>
            <a:r>
              <a:rPr lang="en-US" baseline="0" dirty="0" smtClean="0"/>
              <a:t> so far </a:t>
            </a:r>
            <a:r>
              <a:rPr lang="en-US" dirty="0" smtClean="0"/>
              <a:t>focused on large scale infrastructure projects and mitigation</a:t>
            </a:r>
            <a:r>
              <a:rPr lang="en-US" baseline="0" dirty="0" smtClean="0"/>
              <a:t> efforts e.g. scaled energy transitions</a:t>
            </a:r>
          </a:p>
          <a:p>
            <a:r>
              <a:rPr lang="en-US" baseline="0" dirty="0" smtClean="0"/>
              <a:t>Inclusive finance is an attempt to ensure that small scale financing reaches communities and reaches people who have different adaptation and mitigation needs to manage their changing environments</a:t>
            </a:r>
          </a:p>
          <a:p>
            <a:endParaRPr lang="en-US" dirty="0"/>
          </a:p>
        </p:txBody>
      </p:sp>
      <p:sp>
        <p:nvSpPr>
          <p:cNvPr id="4" name="Slide Number Placeholder 3"/>
          <p:cNvSpPr>
            <a:spLocks noGrp="1"/>
          </p:cNvSpPr>
          <p:nvPr>
            <p:ph type="sldNum" sz="quarter" idx="10"/>
          </p:nvPr>
        </p:nvSpPr>
        <p:spPr/>
        <p:txBody>
          <a:bodyPr/>
          <a:lstStyle/>
          <a:p>
            <a:fld id="{7311E153-3CF6-EC4B-9514-3976E40BA840}" type="slidenum">
              <a:rPr lang="en-US" smtClean="0"/>
              <a:t>2</a:t>
            </a:fld>
            <a:endParaRPr lang="en-US"/>
          </a:p>
        </p:txBody>
      </p:sp>
    </p:spTree>
    <p:extLst>
      <p:ext uri="{BB962C8B-B14F-4D97-AF65-F5344CB8AC3E}">
        <p14:creationId xmlns:p14="http://schemas.microsoft.com/office/powerpoint/2010/main" val="12356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sector is very important and often is the backbone</a:t>
            </a:r>
            <a:r>
              <a:rPr lang="en-US" baseline="0" dirty="0" smtClean="0"/>
              <a:t> of our economies</a:t>
            </a:r>
            <a:endParaRPr lang="en-US" dirty="0"/>
          </a:p>
        </p:txBody>
      </p:sp>
      <p:sp>
        <p:nvSpPr>
          <p:cNvPr id="4" name="Slide Number Placeholder 3"/>
          <p:cNvSpPr>
            <a:spLocks noGrp="1"/>
          </p:cNvSpPr>
          <p:nvPr>
            <p:ph type="sldNum" sz="quarter" idx="10"/>
          </p:nvPr>
        </p:nvSpPr>
        <p:spPr/>
        <p:txBody>
          <a:bodyPr/>
          <a:lstStyle/>
          <a:p>
            <a:fld id="{7311E153-3CF6-EC4B-9514-3976E40BA840}" type="slidenum">
              <a:rPr lang="en-US" smtClean="0"/>
              <a:t>4</a:t>
            </a:fld>
            <a:endParaRPr lang="en-US"/>
          </a:p>
        </p:txBody>
      </p:sp>
    </p:spTree>
    <p:extLst>
      <p:ext uri="{BB962C8B-B14F-4D97-AF65-F5344CB8AC3E}">
        <p14:creationId xmlns:p14="http://schemas.microsoft.com/office/powerpoint/2010/main" val="198154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See February 2022 SME Finance Guideline Note 9V.2) </a:t>
            </a:r>
            <a:r>
              <a:rPr lang="en-CA" u="sng" dirty="0" smtClean="0">
                <a:hlinkClick r:id="rId3"/>
              </a:rPr>
              <a:t>https://www.afi-global.org/publications/sme-finance-guideline-note/</a:t>
            </a:r>
            <a:r>
              <a:rPr lang="en-CA" dirty="0" smtClean="0"/>
              <a:t>  accessed March 14, 2023</a:t>
            </a:r>
            <a:endParaRPr lang="en-GB" dirty="0" smtClean="0"/>
          </a:p>
          <a:p>
            <a:r>
              <a:rPr lang="en-CA" u="sng" dirty="0" smtClean="0">
                <a:hlinkClick r:id="rId4"/>
              </a:rPr>
              <a:t>https://www.afi-global.org/newsroom/blogs/bringing-the-informal-sector-onboard/</a:t>
            </a:r>
            <a:r>
              <a:rPr lang="en-CA" u="sng" dirty="0" smtClean="0"/>
              <a:t> </a:t>
            </a:r>
            <a:endParaRPr lang="en-GB" dirty="0" smtClean="0"/>
          </a:p>
          <a:p>
            <a:r>
              <a:rPr lang="en-CA" u="sng" dirty="0" smtClean="0">
                <a:hlinkClick r:id="rId5"/>
              </a:rPr>
              <a:t>https://www.afi-global.org/newsroom/news/regulators-urged-to-boost-msme-credit-access-as-covid-lingers/</a:t>
            </a:r>
            <a:r>
              <a:rPr lang="en-CA" dirty="0" smtClean="0"/>
              <a:t> Accessed March 14, 2023</a:t>
            </a:r>
            <a:endParaRPr lang="en-GB" dirty="0"/>
          </a:p>
        </p:txBody>
      </p:sp>
      <p:sp>
        <p:nvSpPr>
          <p:cNvPr id="4" name="Slide Number Placeholder 3"/>
          <p:cNvSpPr>
            <a:spLocks noGrp="1"/>
          </p:cNvSpPr>
          <p:nvPr>
            <p:ph type="sldNum" sz="quarter" idx="10"/>
          </p:nvPr>
        </p:nvSpPr>
        <p:spPr/>
        <p:txBody>
          <a:bodyPr/>
          <a:lstStyle/>
          <a:p>
            <a:fld id="{7311E153-3CF6-EC4B-9514-3976E40BA840}" type="slidenum">
              <a:rPr lang="en-US" smtClean="0"/>
              <a:t>6</a:t>
            </a:fld>
            <a:endParaRPr lang="en-US"/>
          </a:p>
        </p:txBody>
      </p:sp>
    </p:spTree>
    <p:extLst>
      <p:ext uri="{BB962C8B-B14F-4D97-AF65-F5344CB8AC3E}">
        <p14:creationId xmlns:p14="http://schemas.microsoft.com/office/powerpoint/2010/main" val="163660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and men may</a:t>
            </a:r>
            <a:r>
              <a:rPr lang="en-US" baseline="0" dirty="0" smtClean="0"/>
              <a:t> have different responsibilities, different priorities and interests and there is an important opportunity to make sure that green finance products and services meet these differences</a:t>
            </a:r>
          </a:p>
          <a:p>
            <a:endParaRPr lang="en-US" dirty="0"/>
          </a:p>
        </p:txBody>
      </p:sp>
      <p:sp>
        <p:nvSpPr>
          <p:cNvPr id="4" name="Slide Number Placeholder 3"/>
          <p:cNvSpPr>
            <a:spLocks noGrp="1"/>
          </p:cNvSpPr>
          <p:nvPr>
            <p:ph type="sldNum" sz="quarter" idx="10"/>
          </p:nvPr>
        </p:nvSpPr>
        <p:spPr/>
        <p:txBody>
          <a:bodyPr/>
          <a:lstStyle/>
          <a:p>
            <a:fld id="{7311E153-3CF6-EC4B-9514-3976E40BA840}" type="slidenum">
              <a:rPr lang="en-US" smtClean="0"/>
              <a:t>7</a:t>
            </a:fld>
            <a:endParaRPr lang="en-US"/>
          </a:p>
        </p:txBody>
      </p:sp>
    </p:spTree>
    <p:extLst>
      <p:ext uri="{BB962C8B-B14F-4D97-AF65-F5344CB8AC3E}">
        <p14:creationId xmlns:p14="http://schemas.microsoft.com/office/powerpoint/2010/main" val="49800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financing needs creativity and intentional design</a:t>
            </a:r>
            <a:endParaRPr lang="en-US" dirty="0"/>
          </a:p>
        </p:txBody>
      </p:sp>
      <p:sp>
        <p:nvSpPr>
          <p:cNvPr id="4" name="Slide Number Placeholder 3"/>
          <p:cNvSpPr>
            <a:spLocks noGrp="1"/>
          </p:cNvSpPr>
          <p:nvPr>
            <p:ph type="sldNum" sz="quarter" idx="10"/>
          </p:nvPr>
        </p:nvSpPr>
        <p:spPr/>
        <p:txBody>
          <a:bodyPr/>
          <a:lstStyle/>
          <a:p>
            <a:fld id="{7311E153-3CF6-EC4B-9514-3976E40BA840}" type="slidenum">
              <a:rPr lang="en-US" smtClean="0"/>
              <a:t>8</a:t>
            </a:fld>
            <a:endParaRPr lang="en-US"/>
          </a:p>
        </p:txBody>
      </p:sp>
    </p:spTree>
    <p:extLst>
      <p:ext uri="{BB962C8B-B14F-4D97-AF65-F5344CB8AC3E}">
        <p14:creationId xmlns:p14="http://schemas.microsoft.com/office/powerpoint/2010/main" val="152326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Source: https://</a:t>
            </a:r>
            <a:r>
              <a:rPr lang="en-CA" dirty="0" err="1" smtClean="0"/>
              <a:t>inclusiv.org</a:t>
            </a:r>
            <a:r>
              <a:rPr lang="en-CA" dirty="0" smtClean="0"/>
              <a:t>/about-us/ </a:t>
            </a:r>
          </a:p>
          <a:p>
            <a:r>
              <a:rPr lang="en-CA" dirty="0" smtClean="0"/>
              <a:t>Source: https://</a:t>
            </a:r>
            <a:r>
              <a:rPr lang="en-CA" dirty="0" err="1" smtClean="0"/>
              <a:t>www.cleanenergycu.org</a:t>
            </a:r>
            <a:r>
              <a:rPr lang="en-CA" dirty="0" smtClean="0"/>
              <a:t>/ </a:t>
            </a:r>
            <a:endParaRPr lang="en-GB" dirty="0"/>
          </a:p>
        </p:txBody>
      </p:sp>
      <p:sp>
        <p:nvSpPr>
          <p:cNvPr id="4" name="Slide Number Placeholder 3"/>
          <p:cNvSpPr>
            <a:spLocks noGrp="1"/>
          </p:cNvSpPr>
          <p:nvPr>
            <p:ph type="sldNum" sz="quarter" idx="10"/>
          </p:nvPr>
        </p:nvSpPr>
        <p:spPr/>
        <p:txBody>
          <a:bodyPr/>
          <a:lstStyle/>
          <a:p>
            <a:fld id="{7311E153-3CF6-EC4B-9514-3976E40BA840}" type="slidenum">
              <a:rPr lang="en-US" smtClean="0"/>
              <a:t>11</a:t>
            </a:fld>
            <a:endParaRPr lang="en-US"/>
          </a:p>
        </p:txBody>
      </p:sp>
    </p:spTree>
    <p:extLst>
      <p:ext uri="{BB962C8B-B14F-4D97-AF65-F5344CB8AC3E}">
        <p14:creationId xmlns:p14="http://schemas.microsoft.com/office/powerpoint/2010/main" val="73398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hlinkClick r:id="rId3"/>
              </a:rPr>
              <a:t>https://www.embrapa.br/en/tema-agricultura-de-baixo-carbono/sobre-o-tema</a:t>
            </a:r>
            <a:r>
              <a:rPr lang="en-CA"/>
              <a:t> </a:t>
            </a:r>
            <a:endParaRPr lang="en-GB" dirty="0"/>
          </a:p>
        </p:txBody>
      </p:sp>
      <p:sp>
        <p:nvSpPr>
          <p:cNvPr id="4" name="Slide Number Placeholder 3"/>
          <p:cNvSpPr>
            <a:spLocks noGrp="1"/>
          </p:cNvSpPr>
          <p:nvPr>
            <p:ph type="sldNum" sz="quarter" idx="10"/>
          </p:nvPr>
        </p:nvSpPr>
        <p:spPr/>
        <p:txBody>
          <a:bodyPr/>
          <a:lstStyle/>
          <a:p>
            <a:fld id="{7311E153-3CF6-EC4B-9514-3976E40BA840}" type="slidenum">
              <a:rPr lang="en-US" smtClean="0"/>
              <a:t>13</a:t>
            </a:fld>
            <a:endParaRPr lang="en-US"/>
          </a:p>
        </p:txBody>
      </p:sp>
    </p:spTree>
    <p:extLst>
      <p:ext uri="{BB962C8B-B14F-4D97-AF65-F5344CB8AC3E}">
        <p14:creationId xmlns:p14="http://schemas.microsoft.com/office/powerpoint/2010/main" val="176263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Chapter 2.2 on national approaches for more information - Roots for the Future, Gender and Climate Change WEDO 2015. https://</a:t>
            </a:r>
            <a:r>
              <a:rPr lang="en-CA" dirty="0" err="1"/>
              <a:t>wedo.org</a:t>
            </a:r>
            <a:r>
              <a:rPr lang="en-CA" dirty="0"/>
              <a:t>/</a:t>
            </a:r>
            <a:r>
              <a:rPr lang="en-CA" dirty="0" err="1"/>
              <a:t>rootsforthefuture</a:t>
            </a:r>
            <a:r>
              <a:rPr lang="en-CA" dirty="0"/>
              <a:t>/ </a:t>
            </a:r>
            <a:endParaRPr lang="en-GB" dirty="0"/>
          </a:p>
        </p:txBody>
      </p:sp>
      <p:sp>
        <p:nvSpPr>
          <p:cNvPr id="4" name="Slide Number Placeholder 3"/>
          <p:cNvSpPr>
            <a:spLocks noGrp="1"/>
          </p:cNvSpPr>
          <p:nvPr>
            <p:ph type="sldNum" sz="quarter" idx="10"/>
          </p:nvPr>
        </p:nvSpPr>
        <p:spPr/>
        <p:txBody>
          <a:bodyPr/>
          <a:lstStyle/>
          <a:p>
            <a:fld id="{7311E153-3CF6-EC4B-9514-3976E40BA840}" type="slidenum">
              <a:rPr lang="en-US" smtClean="0"/>
              <a:t>16</a:t>
            </a:fld>
            <a:endParaRPr lang="en-US"/>
          </a:p>
        </p:txBody>
      </p:sp>
    </p:spTree>
    <p:extLst>
      <p:ext uri="{BB962C8B-B14F-4D97-AF65-F5344CB8AC3E}">
        <p14:creationId xmlns:p14="http://schemas.microsoft.com/office/powerpoint/2010/main" val="119288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solidFill>
                <a:prstClr val="black">
                  <a:tint val="75000"/>
                </a:prstClr>
              </a:solidFill>
            </a:endParaRP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A96A684-C997-8B49-AFD3-1847011569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lumMod val="75000"/>
              </a:schemeClr>
            </a:solidFill>
          </a:ln>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299B4A17-49A4-4A7F-9679-B8910BA0EDF8}" type="datetime1">
              <a:rPr lang="en-US" smtClean="0"/>
              <a:t>10/24/23</a:t>
            </a:fld>
            <a:endParaRPr lang="en-US" dirty="0" err="1"/>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5AA6D-7F24-4476-B882-D23AFD1537CD}" type="slidenum">
              <a:rPr lang="en-US" smtClean="0"/>
              <a:t>‹#›</a:t>
            </a:fld>
            <a:endParaRPr lang="en-US" dirty="0"/>
          </a:p>
        </p:txBody>
      </p:sp>
    </p:spTree>
    <p:extLst>
      <p:ext uri="{BB962C8B-B14F-4D97-AF65-F5344CB8AC3E}">
        <p14:creationId xmlns:p14="http://schemas.microsoft.com/office/powerpoint/2010/main" val="1070957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000" b="1"/>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000" b="1"/>
            </a:lvl1pPr>
          </a:lstStyle>
          <a:p>
            <a:endParaRPr lang="en-US">
              <a:solidFill>
                <a:prstClr val="black">
                  <a:tint val="75000"/>
                </a:prstClr>
              </a:solidFill>
            </a:endParaRP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A96A684-C997-8B49-AFD3-1847011569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F1D00-BD13-4404-86B0-79703945A0A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0">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D728701E-CAF4-4159-9B3E-41C86DFFA30D}" type="datetimeFigureOut">
              <a:rPr lang="en-US" smtClean="0">
                <a:solidFill>
                  <a:prstClr val="black">
                    <a:tint val="75000"/>
                  </a:prstClr>
                </a:solidFill>
              </a:rPr>
              <a:pPr/>
              <a:t>10/24/23</a:t>
            </a:fld>
            <a:endParaRPr lang="en-US">
              <a:solidFill>
                <a:prstClr val="black">
                  <a:tint val="75000"/>
                </a:prstClr>
              </a:solidFill>
            </a:endParaRP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solidFill>
                <a:prstClr val="black">
                  <a:tint val="75000"/>
                </a:prstClr>
              </a:solidFill>
            </a:endParaRP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62F1D00-BD13-4404-86B0-79703945A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08210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798"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leanenergycu.org/" TargetMode="External"/><Relationship Id="rId4" Type="http://schemas.openxmlformats.org/officeDocument/2006/relationships/hyperlink" Target="https://inclusiv.org/initiatives/center-for-resiliency-and-clean-energy/"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9" name="Google Shape;99;p1"/>
          <p:cNvSpPr txBox="1">
            <a:spLocks noGrp="1"/>
          </p:cNvSpPr>
          <p:nvPr>
            <p:ph type="ctrTitle"/>
          </p:nvPr>
        </p:nvSpPr>
        <p:spPr>
          <a:prstGeom prst="rect">
            <a:avLst/>
          </a:prstGeom>
          <a:noFill/>
          <a:ln>
            <a:noFill/>
          </a:ln>
        </p:spPr>
        <p:txBody>
          <a:bodyPr spcFirstLastPara="1" wrap="square" lIns="91425" tIns="45700" rIns="91425" bIns="45700" anchor="b" anchorCtr="0">
            <a:normAutofit fontScale="90000"/>
          </a:bodyPr>
          <a:lstStyle/>
          <a:p>
            <a:pPr algn="ctr"/>
            <a:r>
              <a:rPr lang="en-US" sz="3600" dirty="0" smtClean="0">
                <a:solidFill>
                  <a:srgbClr val="FFC000"/>
                </a:solidFill>
                <a:latin typeface="+mn-lt"/>
                <a:cs typeface="Calibri" panose="020F0502020204030204" pitchFamily="34" charset="0"/>
              </a:rPr>
              <a:t/>
            </a:r>
            <a:br>
              <a:rPr lang="en-US" sz="3600" dirty="0" smtClean="0">
                <a:solidFill>
                  <a:srgbClr val="FFC000"/>
                </a:solidFill>
                <a:latin typeface="+mn-lt"/>
                <a:cs typeface="Calibri" panose="020F0502020204030204" pitchFamily="34" charset="0"/>
              </a:rPr>
            </a:br>
            <a:r>
              <a:rPr lang="en-US" sz="3600" dirty="0" smtClean="0">
                <a:solidFill>
                  <a:srgbClr val="FFC000"/>
                </a:solidFill>
                <a:latin typeface="+mn-lt"/>
                <a:cs typeface="Calibri" panose="020F0502020204030204" pitchFamily="34" charset="0"/>
              </a:rPr>
              <a:t>International experience in developing gender-inclusive green finance and green credit products through SCCs, Policy recommendations.</a:t>
            </a:r>
            <a:r>
              <a:rPr lang="en-CA" sz="3600" dirty="0" smtClean="0">
                <a:solidFill>
                  <a:srgbClr val="FFC000"/>
                </a:solidFill>
                <a:latin typeface="+mn-lt"/>
                <a:ea typeface="Candara" charset="0"/>
                <a:cs typeface="Calibri" panose="020F0502020204030204" pitchFamily="34" charset="0"/>
              </a:rPr>
              <a:t> </a:t>
            </a:r>
            <a:r>
              <a:rPr lang="en-US" sz="3600" dirty="0">
                <a:solidFill>
                  <a:srgbClr val="FFC000"/>
                </a:solidFill>
                <a:latin typeface="+mn-lt"/>
              </a:rPr>
              <a:t/>
            </a:r>
            <a:br>
              <a:rPr lang="en-US" sz="3600" dirty="0">
                <a:solidFill>
                  <a:srgbClr val="FFC000"/>
                </a:solidFill>
                <a:latin typeface="+mn-lt"/>
              </a:rPr>
            </a:br>
            <a:endParaRPr sz="3300" dirty="0">
              <a:solidFill>
                <a:srgbClr val="FFC000"/>
              </a:solidFill>
              <a:latin typeface="+mn-lt"/>
            </a:endParaRPr>
          </a:p>
        </p:txBody>
      </p:sp>
      <p:sp>
        <p:nvSpPr>
          <p:cNvPr id="5" name="Subtitle 4"/>
          <p:cNvSpPr>
            <a:spLocks noGrp="1"/>
          </p:cNvSpPr>
          <p:nvPr>
            <p:ph type="subTitle" idx="1"/>
          </p:nvPr>
        </p:nvSpPr>
        <p:spPr/>
        <p:txBody>
          <a:bodyPr/>
          <a:lstStyle/>
          <a:p>
            <a:r>
              <a:rPr lang="en-US" dirty="0" smtClean="0"/>
              <a:t>Nidhi Tandon</a:t>
            </a:r>
          </a:p>
          <a:p>
            <a:r>
              <a:rPr lang="en-US" dirty="0" smtClean="0"/>
              <a:t>October 26 2023</a:t>
            </a:r>
            <a:endParaRPr lang="en-US" dirty="0"/>
          </a:p>
        </p:txBody>
      </p:sp>
    </p:spTree>
    <p:extLst>
      <p:ext uri="{BB962C8B-B14F-4D97-AF65-F5344CB8AC3E}">
        <p14:creationId xmlns:p14="http://schemas.microsoft.com/office/powerpoint/2010/main" val="8411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135">
        <p15:prstTrans prst="pageCurlDouble"/>
      </p:transition>
    </mc:Choice>
    <mc:Fallback xmlns="">
      <p:transition spd="slow" advTm="513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8E92A9B-56BB-484E-A885-6FF999C15F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9" name="Rectangle 8">
              <a:extLst>
                <a:ext uri="{FF2B5EF4-FFF2-40B4-BE49-F238E27FC236}">
                  <a16:creationId xmlns:a16="http://schemas.microsoft.com/office/drawing/2014/main" xmlns="" id="{882D236D-EC3D-4158-9972-C92C36D60E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xmlns="" id="{9F1A34D6-00E0-4160-B42C-C0F61837F5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8F0CCB13-1DEC-47CE-B46A-6F89115275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1287698F-BA3C-4B14-8EFD-4BB510CA89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E098F9C4-2AE2-4FA4-974F-9C9F4ED35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a:extLst>
                <a:ext uri="{FF2B5EF4-FFF2-40B4-BE49-F238E27FC236}">
                  <a16:creationId xmlns:a16="http://schemas.microsoft.com/office/drawing/2014/main" xmlns="" id="{BD6C01FB-DF9D-42FE-9C82-DEF119DB6A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xmlns="" id="{7B264309-727F-43C4-9E15-AB69155D89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xmlns="" id="{3E20E404-0173-46F6-9DC4-C960A57783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xmlns="" id="{C314C310-850D-4491-AA52-C75BEA68B6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D4EC3799-3F52-48CE-85CC-83AED368EB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xmlns="" id="{F3FC2939-BF10-4CBC-904B-74A17D4B9C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xmlns="" id="{266B6D5D-11B6-40A6-9CEF-F0B0D104C5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600" dirty="0">
                <a:solidFill>
                  <a:schemeClr val="tx1"/>
                </a:solidFill>
              </a:rPr>
              <a:t>There are many </a:t>
            </a:r>
            <a:r>
              <a:rPr lang="en-US" sz="3600" dirty="0" smtClean="0">
                <a:solidFill>
                  <a:schemeClr val="tx1"/>
                </a:solidFill>
              </a:rPr>
              <a:t>micro-examples of green financing</a:t>
            </a:r>
            <a:endParaRPr lang="en-US" sz="3600" dirty="0">
              <a:solidFill>
                <a:schemeClr val="tx1"/>
              </a:solidFill>
            </a:endParaRPr>
          </a:p>
        </p:txBody>
      </p:sp>
      <p:cxnSp>
        <p:nvCxnSpPr>
          <p:cNvPr id="25" name="Straight Connector 24">
            <a:extLst>
              <a:ext uri="{FF2B5EF4-FFF2-40B4-BE49-F238E27FC236}">
                <a16:creationId xmlns:a16="http://schemas.microsoft.com/office/drawing/2014/main" xmlns="" id="{789E20C7-BB50-4317-93C7-90C8ED80B2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half" idx="2"/>
          </p:nvPr>
        </p:nvSpPr>
        <p:spPr>
          <a:xfrm>
            <a:off x="5041399" y="1085549"/>
            <a:ext cx="5579707" cy="4686903"/>
          </a:xfrm>
        </p:spPr>
        <p:txBody>
          <a:bodyPr vert="horz" lIns="91440" tIns="45720" rIns="91440" bIns="45720" rtlCol="0" anchor="ctr">
            <a:normAutofit/>
          </a:bodyPr>
          <a:lstStyle/>
          <a:p>
            <a:pPr marL="285750" indent="-285750">
              <a:buFont typeface="Arial" charset="0"/>
              <a:buChar char="•"/>
            </a:pPr>
            <a:r>
              <a:rPr lang="en-US" dirty="0">
                <a:solidFill>
                  <a:schemeClr val="tx1"/>
                </a:solidFill>
              </a:rPr>
              <a:t>A savings product helps pastoralists in northern Kenya </a:t>
            </a:r>
            <a:r>
              <a:rPr lang="en-US" dirty="0" smtClean="0">
                <a:solidFill>
                  <a:schemeClr val="tx1"/>
                </a:solidFill>
              </a:rPr>
              <a:t>during </a:t>
            </a:r>
            <a:r>
              <a:rPr lang="en-US" dirty="0">
                <a:solidFill>
                  <a:schemeClr val="tx1"/>
                </a:solidFill>
              </a:rPr>
              <a:t>periods of drought. </a:t>
            </a:r>
            <a:endParaRPr lang="en-US" dirty="0" smtClean="0">
              <a:solidFill>
                <a:schemeClr val="tx1"/>
              </a:solidFill>
            </a:endParaRPr>
          </a:p>
          <a:p>
            <a:pPr marL="285750" indent="-285750">
              <a:buFont typeface="Arial" charset="0"/>
              <a:buChar char="•"/>
            </a:pPr>
            <a:r>
              <a:rPr lang="en-US" dirty="0" smtClean="0">
                <a:solidFill>
                  <a:schemeClr val="tx1"/>
                </a:solidFill>
              </a:rPr>
              <a:t>A micro-loan </a:t>
            </a:r>
            <a:r>
              <a:rPr lang="en-US" dirty="0">
                <a:solidFill>
                  <a:schemeClr val="tx1"/>
                </a:solidFill>
              </a:rPr>
              <a:t>allows a woman </a:t>
            </a:r>
            <a:r>
              <a:rPr lang="en-US" dirty="0" smtClean="0">
                <a:solidFill>
                  <a:schemeClr val="tx1"/>
                </a:solidFill>
              </a:rPr>
              <a:t>in </a:t>
            </a:r>
            <a:r>
              <a:rPr lang="en-US" dirty="0">
                <a:solidFill>
                  <a:schemeClr val="tx1"/>
                </a:solidFill>
              </a:rPr>
              <a:t>India to buy heat-reflecting white paint for her roof. </a:t>
            </a:r>
            <a:endParaRPr lang="en-US" dirty="0" smtClean="0">
              <a:solidFill>
                <a:schemeClr val="tx1"/>
              </a:solidFill>
            </a:endParaRPr>
          </a:p>
          <a:p>
            <a:pPr marL="285750" indent="-285750">
              <a:buFont typeface="Arial" charset="0"/>
              <a:buChar char="•"/>
            </a:pPr>
            <a:r>
              <a:rPr lang="en-US" dirty="0" smtClean="0">
                <a:solidFill>
                  <a:schemeClr val="tx1"/>
                </a:solidFill>
              </a:rPr>
              <a:t>An </a:t>
            </a:r>
            <a:r>
              <a:rPr lang="en-US" dirty="0">
                <a:solidFill>
                  <a:schemeClr val="tx1"/>
                </a:solidFill>
              </a:rPr>
              <a:t>insurance policy from a </a:t>
            </a:r>
            <a:r>
              <a:rPr lang="en-US" dirty="0" err="1">
                <a:solidFill>
                  <a:schemeClr val="tx1"/>
                </a:solidFill>
              </a:rPr>
              <a:t>fintech</a:t>
            </a:r>
            <a:r>
              <a:rPr lang="en-US" dirty="0">
                <a:solidFill>
                  <a:schemeClr val="tx1"/>
                </a:solidFill>
              </a:rPr>
              <a:t> in Mali offers smallholder farmers insurance against </a:t>
            </a:r>
            <a:r>
              <a:rPr lang="en-US" dirty="0" smtClean="0">
                <a:solidFill>
                  <a:schemeClr val="tx1"/>
                </a:solidFill>
              </a:rPr>
              <a:t>unpredictable </a:t>
            </a:r>
            <a:r>
              <a:rPr lang="en-US" dirty="0">
                <a:solidFill>
                  <a:schemeClr val="tx1"/>
                </a:solidFill>
              </a:rPr>
              <a:t>rainfall. </a:t>
            </a:r>
            <a:endParaRPr lang="en-US" dirty="0" smtClean="0">
              <a:solidFill>
                <a:schemeClr val="tx1"/>
              </a:solidFill>
            </a:endParaRPr>
          </a:p>
          <a:p>
            <a:pPr marL="285750" indent="-285750">
              <a:buFont typeface="Arial" charset="0"/>
              <a:buChar char="•"/>
            </a:pPr>
            <a:r>
              <a:rPr lang="en-US" dirty="0" smtClean="0">
                <a:solidFill>
                  <a:schemeClr val="tx1"/>
                </a:solidFill>
              </a:rPr>
              <a:t>A </a:t>
            </a:r>
            <a:r>
              <a:rPr lang="en-US" dirty="0">
                <a:solidFill>
                  <a:schemeClr val="tx1"/>
                </a:solidFill>
              </a:rPr>
              <a:t>mobile money-linked clean </a:t>
            </a:r>
            <a:r>
              <a:rPr lang="en-US" dirty="0" smtClean="0">
                <a:solidFill>
                  <a:schemeClr val="tx1"/>
                </a:solidFill>
              </a:rPr>
              <a:t>cook-stove </a:t>
            </a:r>
            <a:r>
              <a:rPr lang="en-US" dirty="0">
                <a:solidFill>
                  <a:schemeClr val="tx1"/>
                </a:solidFill>
              </a:rPr>
              <a:t>allows a family in Zambia to reduce their exposure to harmful smoke. </a:t>
            </a:r>
            <a:endParaRPr lang="en-US" dirty="0" smtClean="0">
              <a:solidFill>
                <a:schemeClr val="tx1"/>
              </a:solidFill>
            </a:endParaRPr>
          </a:p>
          <a:p>
            <a:pPr marL="285750" indent="-285750">
              <a:buFont typeface="Arial" charset="0"/>
              <a:buChar char="•"/>
            </a:pPr>
            <a:r>
              <a:rPr lang="en-US" dirty="0" smtClean="0">
                <a:solidFill>
                  <a:schemeClr val="tx1"/>
                </a:solidFill>
              </a:rPr>
              <a:t>A </a:t>
            </a:r>
            <a:r>
              <a:rPr lang="en-US" dirty="0">
                <a:solidFill>
                  <a:schemeClr val="tx1"/>
                </a:solidFill>
              </a:rPr>
              <a:t>combination of remittances and savings helps a family in Bangladesh that was forced to migrate due to rising sea levels.</a:t>
            </a:r>
          </a:p>
        </p:txBody>
      </p:sp>
      <p:sp>
        <p:nvSpPr>
          <p:cNvPr id="27" name="Footer Placeholder 4">
            <a:extLst>
              <a:ext uri="{FF2B5EF4-FFF2-40B4-BE49-F238E27FC236}">
                <a16:creationId xmlns:a16="http://schemas.microsoft.com/office/drawing/2014/main" xmlns="" id="{0308D749-5984-4BB8-A788-A85D24304A0A}"/>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29" name="Date Placeholder 3">
            <a:extLst>
              <a:ext uri="{FF2B5EF4-FFF2-40B4-BE49-F238E27FC236}">
                <a16:creationId xmlns:a16="http://schemas.microsoft.com/office/drawing/2014/main" xmlns="" id="{95B8172D-A4C8-41B4-8991-78BBEC4039D5}"/>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55283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Credit unions are front runners in closing the green financing </a:t>
            </a:r>
            <a:r>
              <a:rPr lang="en-US" dirty="0" smtClean="0"/>
              <a:t>gap: USA</a:t>
            </a:r>
            <a:endParaRPr lang="en-US" dirty="0"/>
          </a:p>
        </p:txBody>
      </p:sp>
      <p:sp>
        <p:nvSpPr>
          <p:cNvPr id="3" name="Content Placeholder 2"/>
          <p:cNvSpPr>
            <a:spLocks noGrp="1"/>
          </p:cNvSpPr>
          <p:nvPr>
            <p:ph idx="1"/>
          </p:nvPr>
        </p:nvSpPr>
        <p:spPr/>
        <p:txBody>
          <a:bodyPr>
            <a:normAutofit/>
          </a:bodyPr>
          <a:lstStyle/>
          <a:p>
            <a:r>
              <a:rPr lang="en-CA" dirty="0" smtClean="0"/>
              <a:t>The </a:t>
            </a:r>
            <a:r>
              <a:rPr lang="en-CA" b="1" dirty="0">
                <a:solidFill>
                  <a:srgbClr val="C00000"/>
                </a:solidFill>
                <a:hlinkClick r:id="rId3"/>
              </a:rPr>
              <a:t>Clean Energy Credit Union</a:t>
            </a:r>
            <a:r>
              <a:rPr lang="en-CA" b="1" dirty="0"/>
              <a:t>, </a:t>
            </a:r>
            <a:r>
              <a:rPr lang="en-CA" dirty="0"/>
              <a:t>for instance, has a virtual presence focused entirely on green lending – helping people access clean </a:t>
            </a:r>
            <a:r>
              <a:rPr lang="en-CA" dirty="0" smtClean="0"/>
              <a:t>energy</a:t>
            </a:r>
            <a:r>
              <a:rPr lang="en-CA" dirty="0" smtClean="0"/>
              <a:t>.</a:t>
            </a:r>
            <a:r>
              <a:rPr lang="en-CA" dirty="0"/>
              <a:t> </a:t>
            </a:r>
            <a:r>
              <a:rPr lang="en-CA" sz="1600" i="1" dirty="0"/>
              <a:t>We’re an institution you can trust for affordable clean energy loans. Whether you’re looking to be more energy efficient or buy a stylish new electric car, we’re here to help you finance what’s important to you.</a:t>
            </a:r>
            <a:r>
              <a:rPr lang="en-CA" sz="1600" i="1" dirty="0" smtClean="0"/>
              <a:t> </a:t>
            </a:r>
          </a:p>
          <a:p>
            <a:r>
              <a:rPr lang="en-CA" dirty="0" err="1" smtClean="0"/>
              <a:t>Inclusiv’s</a:t>
            </a:r>
            <a:r>
              <a:rPr lang="en-CA" dirty="0" smtClean="0"/>
              <a:t> </a:t>
            </a:r>
            <a:r>
              <a:rPr lang="en-CA" b="1" dirty="0">
                <a:hlinkClick r:id="rId4"/>
              </a:rPr>
              <a:t>Center for Resiliency and Clean Energy</a:t>
            </a:r>
            <a:r>
              <a:rPr lang="en-CA" b="1" dirty="0"/>
              <a:t>  </a:t>
            </a:r>
            <a:r>
              <a:rPr lang="en-CA" dirty="0"/>
              <a:t>is </a:t>
            </a:r>
            <a:r>
              <a:rPr lang="en-CA" dirty="0" smtClean="0"/>
              <a:t>channelling </a:t>
            </a:r>
            <a:r>
              <a:rPr lang="en-CA" dirty="0"/>
              <a:t>funding to green lending through credit unions targeting low- and moderate-income people and communities. </a:t>
            </a:r>
            <a:r>
              <a:rPr lang="en-CA" sz="1600" dirty="0" smtClean="0"/>
              <a:t>“</a:t>
            </a:r>
            <a:r>
              <a:rPr lang="en-CA" sz="1600" i="1" dirty="0" smtClean="0"/>
              <a:t>We </a:t>
            </a:r>
            <a:r>
              <a:rPr lang="en-CA" sz="1600" i="1" dirty="0"/>
              <a:t>provide capital, make connections, build capacity, develop innovative products and services and advocate for our member community development credit unions (CDCUs). </a:t>
            </a:r>
            <a:r>
              <a:rPr lang="en-CA" sz="1600" i="1" dirty="0" err="1"/>
              <a:t>Inclusiv</a:t>
            </a:r>
            <a:r>
              <a:rPr lang="en-CA" sz="1600" i="1" dirty="0"/>
              <a:t> members serve over 18 million residents of low-income urban, rural and reservation-based communities across the </a:t>
            </a:r>
            <a:r>
              <a:rPr lang="en-CA" sz="1600" i="1" dirty="0" smtClean="0"/>
              <a:t>USA.”</a:t>
            </a:r>
            <a:endParaRPr lang="en-GB" sz="1600" i="1" dirty="0"/>
          </a:p>
        </p:txBody>
      </p:sp>
    </p:spTree>
    <p:extLst>
      <p:ext uri="{BB962C8B-B14F-4D97-AF65-F5344CB8AC3E}">
        <p14:creationId xmlns:p14="http://schemas.microsoft.com/office/powerpoint/2010/main" val="2043895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56">
        <p15:prstTrans prst="pageCurlDouble"/>
      </p:transition>
    </mc:Choice>
    <mc:Fallback xmlns="">
      <p:transition spd="slow" advTm="65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E9E30886-05F9-4600-87C6-A496E2500D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xmlns="" id="{76E3D100-B353-443A-A394-8F226FEE7D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xmlns="" id="{BD04B277-A9C3-4AA1-A0A0-C6D9B50C8E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xmlns="" id="{60911518-8CE1-4410-806E-3CD2DE1C5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xmlns="" id="{D9A3DC92-72B1-41C6-A069-B27430DA3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6248621D-BAC3-4AD3-8A23-B6328BDDAA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xmlns="" id="{5E8E1843-4729-4C56-A855-B13ECCBDE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xmlns="" id="{C877DF2C-ED50-4DF6-9732-7A6201BC1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xmlns="" id="{0BE473F5-80D8-4045-AED0-28266B6C8C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Revolving Green Inclusive Regional Agri-business </a:t>
            </a:r>
            <a:r>
              <a:rPr lang="en-US" sz="3200" dirty="0" smtClean="0">
                <a:solidFill>
                  <a:srgbClr val="EBEBEB"/>
                </a:solidFill>
              </a:rPr>
              <a:t>Fund: Mongolia &amp; China </a:t>
            </a:r>
            <a:endParaRPr lang="en-US" sz="3200" dirty="0">
              <a:solidFill>
                <a:srgbClr val="EBEBEB"/>
              </a:solidFill>
            </a:endParaRPr>
          </a:p>
        </p:txBody>
      </p:sp>
      <p:sp>
        <p:nvSpPr>
          <p:cNvPr id="3" name="Content Placeholder 2"/>
          <p:cNvSpPr>
            <a:spLocks noGrp="1"/>
          </p:cNvSpPr>
          <p:nvPr>
            <p:ph idx="1"/>
          </p:nvPr>
        </p:nvSpPr>
        <p:spPr>
          <a:xfrm>
            <a:off x="5290077" y="437513"/>
            <a:ext cx="5502614" cy="5954325"/>
          </a:xfrm>
        </p:spPr>
        <p:txBody>
          <a:bodyPr anchor="ctr">
            <a:normAutofit/>
          </a:bodyPr>
          <a:lstStyle/>
          <a:p>
            <a:pPr>
              <a:lnSpc>
                <a:spcPct val="90000"/>
              </a:lnSpc>
            </a:pPr>
            <a:r>
              <a:rPr lang="en-CA" sz="1900"/>
              <a:t>The Revolving Green Inclusive Regional Agri-Business Fund (GIRAF) in Mongolia and China</a:t>
            </a:r>
            <a:r>
              <a:rPr lang="en-CA" sz="1900" i="1"/>
              <a:t> </a:t>
            </a:r>
            <a:r>
              <a:rPr lang="en-CA" sz="1900"/>
              <a:t>addresses the financing constraints that prevent agricultural cooperatives and agribusinesses from investing in targeted aimag and soum centers. </a:t>
            </a:r>
          </a:p>
          <a:p>
            <a:pPr>
              <a:lnSpc>
                <a:spcPct val="90000"/>
              </a:lnSpc>
            </a:pPr>
            <a:r>
              <a:rPr lang="en-CA" sz="1900"/>
              <a:t>It uses a blended financing strategy to support the formation of a well-functioning, inclusive, low-carbon, and climate-resilient livestock agribusiness value chain </a:t>
            </a:r>
          </a:p>
          <a:p>
            <a:pPr>
              <a:lnSpc>
                <a:spcPct val="90000"/>
              </a:lnSpc>
            </a:pPr>
            <a:r>
              <a:rPr lang="en-CA" sz="1900"/>
              <a:t>GIRAF also provides low-interest loans, credit guaranty mechanisms, and performance-based green innovation grants to support only qualified investments in livestock processing agribusiness subprojects that involve shared ownership or profit agreements with herders and herder cooperatives certified in sustainable rangelands.</a:t>
            </a:r>
            <a:endParaRPr lang="en-US" sz="1900"/>
          </a:p>
        </p:txBody>
      </p:sp>
    </p:spTree>
    <p:extLst>
      <p:ext uri="{BB962C8B-B14F-4D97-AF65-F5344CB8AC3E}">
        <p14:creationId xmlns:p14="http://schemas.microsoft.com/office/powerpoint/2010/main" val="15715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73">
        <p15:prstTrans prst="pageCurlDouble"/>
      </p:transition>
    </mc:Choice>
    <mc:Fallback xmlns="">
      <p:transition spd="slow" advTm="67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Rural development &amp; Sustainable </a:t>
            </a:r>
            <a:r>
              <a:rPr lang="en-US" dirty="0" smtClean="0"/>
              <a:t>farming: Brazil &amp; India</a:t>
            </a:r>
            <a:endParaRPr lang="en-US" dirty="0"/>
          </a:p>
        </p:txBody>
      </p:sp>
      <p:sp>
        <p:nvSpPr>
          <p:cNvPr id="3" name="Content Placeholder 2"/>
          <p:cNvSpPr>
            <a:spLocks noGrp="1"/>
          </p:cNvSpPr>
          <p:nvPr>
            <p:ph idx="1"/>
          </p:nvPr>
        </p:nvSpPr>
        <p:spPr>
          <a:xfrm>
            <a:off x="1069848" y="2320412"/>
            <a:ext cx="10058400" cy="3851787"/>
          </a:xfrm>
        </p:spPr>
        <p:txBody>
          <a:bodyPr>
            <a:normAutofit/>
          </a:bodyPr>
          <a:lstStyle/>
          <a:p>
            <a:r>
              <a:rPr lang="en-CA" dirty="0" smtClean="0">
                <a:solidFill>
                  <a:schemeClr val="accent1"/>
                </a:solidFill>
              </a:rPr>
              <a:t>Brazil’s </a:t>
            </a:r>
            <a:r>
              <a:rPr lang="en-CA" dirty="0" err="1">
                <a:solidFill>
                  <a:schemeClr val="accent1"/>
                </a:solidFill>
              </a:rPr>
              <a:t>Programa</a:t>
            </a:r>
            <a:r>
              <a:rPr lang="en-CA" dirty="0">
                <a:solidFill>
                  <a:schemeClr val="accent1"/>
                </a:solidFill>
              </a:rPr>
              <a:t> ABC </a:t>
            </a:r>
            <a:r>
              <a:rPr lang="en-CA" dirty="0"/>
              <a:t>supports sustainable agriculture by providing financing for low-carbon agriculture practices. The program has been successful in reducing emissions from agriculture and improving soil health. The program is also gender-sensitive, with a focus on supporting women farmers and improving their access to financial services. </a:t>
            </a:r>
            <a:endParaRPr lang="en-CA" dirty="0"/>
          </a:p>
          <a:p>
            <a:r>
              <a:rPr lang="en-CA" dirty="0" smtClean="0">
                <a:solidFill>
                  <a:schemeClr val="accent1"/>
                </a:solidFill>
              </a:rPr>
              <a:t>India</a:t>
            </a:r>
            <a:r>
              <a:rPr lang="en-CA" dirty="0" smtClean="0">
                <a:solidFill>
                  <a:schemeClr val="accent1"/>
                </a:solidFill>
              </a:rPr>
              <a:t>’s</a:t>
            </a:r>
            <a:r>
              <a:rPr lang="en-CA" dirty="0" smtClean="0">
                <a:solidFill>
                  <a:schemeClr val="accent1"/>
                </a:solidFill>
              </a:rPr>
              <a:t> </a:t>
            </a:r>
            <a:r>
              <a:rPr lang="en-CA" dirty="0">
                <a:solidFill>
                  <a:schemeClr val="accent1"/>
                </a:solidFill>
              </a:rPr>
              <a:t>National Bank for Agriculture and Rural Development </a:t>
            </a:r>
            <a:r>
              <a:rPr lang="en-CA" dirty="0" smtClean="0"/>
              <a:t>provides </a:t>
            </a:r>
            <a:r>
              <a:rPr lang="en-CA" dirty="0"/>
              <a:t>financing for renewable energy projects in rural areas. The bank has also created a </a:t>
            </a:r>
            <a:r>
              <a:rPr lang="en-CA" b="1" dirty="0"/>
              <a:t>Women Farmers' Empowerment program</a:t>
            </a:r>
            <a:r>
              <a:rPr lang="en-CA" dirty="0"/>
              <a:t>, which provides training and support to women farmers and promotes their access to credit. The program has been successful in improving the economic status of women farmers and promoting gender equality in rural areas.</a:t>
            </a:r>
            <a:endParaRPr lang="en-US" dirty="0"/>
          </a:p>
        </p:txBody>
      </p:sp>
    </p:spTree>
    <p:extLst>
      <p:ext uri="{BB962C8B-B14F-4D97-AF65-F5344CB8AC3E}">
        <p14:creationId xmlns:p14="http://schemas.microsoft.com/office/powerpoint/2010/main" val="2874636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73">
        <p15:prstTrans prst="pageCurlDouble"/>
      </p:transition>
    </mc:Choice>
    <mc:Fallback xmlns="">
      <p:transition spd="slow" advTm="47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SME </a:t>
            </a:r>
            <a:r>
              <a:rPr lang="en-US" dirty="0" smtClean="0"/>
              <a:t>Bank: </a:t>
            </a:r>
            <a:r>
              <a:rPr lang="en-US" dirty="0"/>
              <a:t>Malaysia</a:t>
            </a:r>
          </a:p>
        </p:txBody>
      </p:sp>
      <p:sp>
        <p:nvSpPr>
          <p:cNvPr id="6" name="Content Placeholder 5"/>
          <p:cNvSpPr>
            <a:spLocks noGrp="1"/>
          </p:cNvSpPr>
          <p:nvPr>
            <p:ph idx="1"/>
          </p:nvPr>
        </p:nvSpPr>
        <p:spPr>
          <a:xfrm>
            <a:off x="1069848" y="2320412"/>
            <a:ext cx="10058400" cy="3851787"/>
          </a:xfrm>
        </p:spPr>
        <p:txBody>
          <a:bodyPr>
            <a:normAutofit/>
          </a:bodyPr>
          <a:lstStyle/>
          <a:p>
            <a:pPr marL="0" indent="0">
              <a:buNone/>
            </a:pPr>
            <a:r>
              <a:rPr lang="en-CA" dirty="0"/>
              <a:t>To enhance the capacity of women entrepreneurs to run stronger businesses, SME Bank in Malaysia created a type of </a:t>
            </a:r>
            <a:r>
              <a:rPr lang="en-CA" b="1" dirty="0">
                <a:solidFill>
                  <a:srgbClr val="C00000"/>
                </a:solidFill>
              </a:rPr>
              <a:t>incubation system </a:t>
            </a:r>
            <a:r>
              <a:rPr lang="en-CA" dirty="0"/>
              <a:t>in which it provides financing facilities, entrepreneurial </a:t>
            </a:r>
            <a:r>
              <a:rPr lang="en-CA" dirty="0" smtClean="0"/>
              <a:t>guidance </a:t>
            </a:r>
            <a:r>
              <a:rPr lang="en-CA" dirty="0"/>
              <a:t>and training, and assists clients in marketing and promoting their products. </a:t>
            </a:r>
          </a:p>
          <a:p>
            <a:r>
              <a:rPr lang="en-CA" dirty="0"/>
              <a:t>SME Bank adapted these different products to match the needs of women entrepreneurs who are heavily concentrated in manufacturing and tourism. </a:t>
            </a:r>
            <a:endParaRPr lang="en-CA" dirty="0" smtClean="0"/>
          </a:p>
          <a:p>
            <a:r>
              <a:rPr lang="en-CA" dirty="0" smtClean="0"/>
              <a:t>SME </a:t>
            </a:r>
            <a:r>
              <a:rPr lang="en-CA" dirty="0"/>
              <a:t>Bank used its incubation center to encourage more enterprising women to enhance their business skills and grow their businesses. The bank has several packages for the women entrepreneurs, depending on their size and development level. </a:t>
            </a:r>
            <a:endParaRPr lang="en-GB" dirty="0"/>
          </a:p>
        </p:txBody>
      </p:sp>
    </p:spTree>
    <p:extLst>
      <p:ext uri="{BB962C8B-B14F-4D97-AF65-F5344CB8AC3E}">
        <p14:creationId xmlns:p14="http://schemas.microsoft.com/office/powerpoint/2010/main" val="1964845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90">
        <p15:prstTrans prst="pageCurlDouble"/>
      </p:transition>
    </mc:Choice>
    <mc:Fallback xmlns="">
      <p:transition spd="slow" advTm="49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Women’s Special </a:t>
            </a:r>
            <a:r>
              <a:rPr lang="en-US" dirty="0" smtClean="0"/>
              <a:t>Loan </a:t>
            </a:r>
            <a:r>
              <a:rPr lang="en-US" dirty="0" smtClean="0"/>
              <a:t>P</a:t>
            </a:r>
            <a:r>
              <a:rPr lang="en-US" dirty="0" smtClean="0"/>
              <a:t>rogram: China</a:t>
            </a:r>
            <a:endParaRPr lang="en-US" dirty="0"/>
          </a:p>
        </p:txBody>
      </p:sp>
      <p:sp>
        <p:nvSpPr>
          <p:cNvPr id="3" name="Content Placeholder 2"/>
          <p:cNvSpPr>
            <a:spLocks noGrp="1"/>
          </p:cNvSpPr>
          <p:nvPr>
            <p:ph idx="1"/>
          </p:nvPr>
        </p:nvSpPr>
        <p:spPr>
          <a:xfrm>
            <a:off x="1069848" y="2320412"/>
            <a:ext cx="10058400" cy="3851787"/>
          </a:xfrm>
        </p:spPr>
        <p:txBody>
          <a:bodyPr>
            <a:normAutofit lnSpcReduction="10000"/>
          </a:bodyPr>
          <a:lstStyle/>
          <a:p>
            <a:r>
              <a:rPr lang="en-CA" sz="1900" dirty="0"/>
              <a:t>In China, </a:t>
            </a:r>
            <a:r>
              <a:rPr lang="en-CA" sz="1900" dirty="0">
                <a:solidFill>
                  <a:schemeClr val="accent1"/>
                </a:solidFill>
              </a:rPr>
              <a:t>the Rural Women's Entrepreneurship Support Program </a:t>
            </a:r>
            <a:r>
              <a:rPr lang="en-CA" sz="1900" dirty="0"/>
              <a:t>includes funding support for green businesses, such as those focused on renewable energy or waste management. By supporting the development of green businesses, the program aims to promote sustainable economic growth and contribute to environmental protection. </a:t>
            </a:r>
          </a:p>
          <a:p>
            <a:r>
              <a:rPr lang="en-CA" sz="1900" dirty="0"/>
              <a:t>The </a:t>
            </a:r>
            <a:r>
              <a:rPr lang="en-CA" sz="1900" dirty="0">
                <a:solidFill>
                  <a:schemeClr val="accent1"/>
                </a:solidFill>
              </a:rPr>
              <a:t>Women's Special Loan Program </a:t>
            </a:r>
            <a:r>
              <a:rPr lang="en-CA" sz="1900" dirty="0"/>
              <a:t>provides concessional loans to women farmers for agricultural production and business development. The loans have lower interest rates and longer repayment periods than commercial loans, making them more accessible to women farmers.  </a:t>
            </a:r>
          </a:p>
          <a:p>
            <a:r>
              <a:rPr lang="en-CA" sz="1900" dirty="0"/>
              <a:t>It includes concessional loans for investment in environmentally-friendly technologies and practices, such as energy-efficient equipment or renewable energy systems. By providing access to finance for green investments, the program aims to support the development of a low-carbon economy.</a:t>
            </a:r>
            <a:endParaRPr lang="en-GB" sz="1900" dirty="0"/>
          </a:p>
          <a:p>
            <a:endParaRPr lang="en-US" sz="1900" dirty="0"/>
          </a:p>
        </p:txBody>
      </p:sp>
    </p:spTree>
    <p:extLst>
      <p:ext uri="{BB962C8B-B14F-4D97-AF65-F5344CB8AC3E}">
        <p14:creationId xmlns:p14="http://schemas.microsoft.com/office/powerpoint/2010/main" val="306362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22">
        <p15:prstTrans prst="pageCurlDouble"/>
      </p:transition>
    </mc:Choice>
    <mc:Fallback xmlns="">
      <p:transition spd="slow" advTm="622">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measures to build capacity in Gender equality &amp; </a:t>
            </a:r>
            <a:r>
              <a:rPr lang="en-US" dirty="0" smtClean="0"/>
              <a:t>Green Financing</a:t>
            </a:r>
            <a:endParaRPr lang="en-US" dirty="0"/>
          </a:p>
        </p:txBody>
      </p:sp>
      <p:sp>
        <p:nvSpPr>
          <p:cNvPr id="3" name="Content Placeholder 2"/>
          <p:cNvSpPr>
            <a:spLocks noGrp="1"/>
          </p:cNvSpPr>
          <p:nvPr>
            <p:ph idx="1"/>
          </p:nvPr>
        </p:nvSpPr>
        <p:spPr>
          <a:xfrm>
            <a:off x="1069848" y="2320412"/>
            <a:ext cx="10058400" cy="3851787"/>
          </a:xfrm>
        </p:spPr>
        <p:txBody>
          <a:bodyPr>
            <a:normAutofit/>
          </a:bodyPr>
          <a:lstStyle/>
          <a:p>
            <a:pPr marL="0" indent="0">
              <a:buNone/>
            </a:pPr>
            <a:r>
              <a:rPr lang="en-CA" b="1" dirty="0" smtClean="0">
                <a:solidFill>
                  <a:schemeClr val="accent1"/>
                </a:solidFill>
              </a:rPr>
              <a:t>Green </a:t>
            </a:r>
            <a:r>
              <a:rPr lang="en-CA" b="1" dirty="0" smtClean="0">
                <a:solidFill>
                  <a:schemeClr val="accent1"/>
                </a:solidFill>
              </a:rPr>
              <a:t>finance </a:t>
            </a:r>
            <a:r>
              <a:rPr lang="en-CA" b="1" dirty="0">
                <a:solidFill>
                  <a:schemeClr val="accent1"/>
                </a:solidFill>
              </a:rPr>
              <a:t>literacy programs targeting women SCC members</a:t>
            </a:r>
            <a:endParaRPr lang="en-GB" dirty="0">
              <a:solidFill>
                <a:schemeClr val="accent1"/>
              </a:solidFill>
            </a:endParaRPr>
          </a:p>
          <a:p>
            <a:r>
              <a:rPr lang="en-CA" dirty="0"/>
              <a:t>The creation of spaces and exchange opportunities so that women’s organisations can come together with financial intermediaries and facilitation agencies, to share knowledge, perspectives, and technical </a:t>
            </a:r>
            <a:r>
              <a:rPr lang="en-CA" dirty="0" smtClean="0"/>
              <a:t>know-how.  This is </a:t>
            </a:r>
            <a:r>
              <a:rPr lang="en-CA" dirty="0" smtClean="0"/>
              <a:t>important </a:t>
            </a:r>
            <a:r>
              <a:rPr lang="en-CA" dirty="0"/>
              <a:t>for women’s skills and </a:t>
            </a:r>
            <a:r>
              <a:rPr lang="en-CA" dirty="0" smtClean="0"/>
              <a:t>confidence</a:t>
            </a:r>
            <a:r>
              <a:rPr lang="en-CA" dirty="0" smtClean="0"/>
              <a:t>, and </a:t>
            </a:r>
            <a:r>
              <a:rPr lang="en-CA" dirty="0" smtClean="0"/>
              <a:t>for </a:t>
            </a:r>
            <a:r>
              <a:rPr lang="en-CA" dirty="0"/>
              <a:t>the building of financial networks </a:t>
            </a:r>
            <a:r>
              <a:rPr lang="en-CA" dirty="0" smtClean="0"/>
              <a:t>with SCC </a:t>
            </a:r>
            <a:r>
              <a:rPr lang="en-CA" dirty="0"/>
              <a:t>membership. </a:t>
            </a:r>
            <a:endParaRPr lang="en-CA" dirty="0" smtClean="0"/>
          </a:p>
          <a:p>
            <a:r>
              <a:rPr lang="en-CA" dirty="0" smtClean="0"/>
              <a:t>Hosting national </a:t>
            </a:r>
            <a:r>
              <a:rPr lang="en-CA" dirty="0"/>
              <a:t>level </a:t>
            </a:r>
            <a:r>
              <a:rPr lang="en-CA" dirty="0">
                <a:solidFill>
                  <a:srgbClr val="C00000"/>
                </a:solidFill>
              </a:rPr>
              <a:t>finance fairs </a:t>
            </a:r>
            <a:r>
              <a:rPr lang="en-CA" dirty="0"/>
              <a:t>in which women can acquire knowledge about the different climate change related funding sources and their requirements. </a:t>
            </a:r>
            <a:endParaRPr lang="en-US" dirty="0"/>
          </a:p>
        </p:txBody>
      </p:sp>
    </p:spTree>
    <p:extLst>
      <p:ext uri="{BB962C8B-B14F-4D97-AF65-F5344CB8AC3E}">
        <p14:creationId xmlns:p14="http://schemas.microsoft.com/office/powerpoint/2010/main" val="1343828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8627">
        <p15:prstTrans prst="pageCurlDouble"/>
      </p:transition>
    </mc:Choice>
    <mc:Fallback xmlns="">
      <p:transition spd="slow" advTm="58627">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973668"/>
            <a:ext cx="8761413" cy="706964"/>
          </a:xfrm>
        </p:spPr>
        <p:txBody>
          <a:bodyPr vert="horz" lIns="91440" tIns="45720" rIns="91440" bIns="45720" rtlCol="0" anchor="ctr">
            <a:normAutofit/>
          </a:bodyPr>
          <a:lstStyle/>
          <a:p>
            <a:r>
              <a:rPr lang="en-US">
                <a:solidFill>
                  <a:srgbClr val="EBEBEB"/>
                </a:solidFill>
              </a:rPr>
              <a:t>Green micro-finance examples</a:t>
            </a:r>
          </a:p>
        </p:txBody>
      </p:sp>
      <p:sp>
        <p:nvSpPr>
          <p:cNvPr id="5" name="Content Placeholder 4"/>
          <p:cNvSpPr>
            <a:spLocks noGrp="1"/>
          </p:cNvSpPr>
          <p:nvPr>
            <p:ph sz="half" idx="1"/>
          </p:nvPr>
        </p:nvSpPr>
        <p:spPr>
          <a:xfrm>
            <a:off x="1728788" y="2925233"/>
            <a:ext cx="4320225" cy="3010759"/>
          </a:xfrm>
        </p:spPr>
        <p:txBody>
          <a:bodyPr>
            <a:noAutofit/>
          </a:bodyPr>
          <a:lstStyle/>
          <a:p>
            <a:pPr marL="257175" indent="-257175" defTabSz="342900">
              <a:spcBef>
                <a:spcPts val="750"/>
              </a:spcBef>
            </a:pPr>
            <a:r>
              <a:rPr lang="en-GB" sz="1350" b="1" i="0" kern="1200" dirty="0">
                <a:solidFill>
                  <a:srgbClr val="C00000"/>
                </a:solidFill>
                <a:latin typeface="+mn-lt"/>
                <a:ea typeface="+mn-ea"/>
                <a:cs typeface="+mn-cs"/>
              </a:rPr>
              <a:t>Loans for Rural Women Entrepreneurs:</a:t>
            </a:r>
            <a:r>
              <a:rPr lang="en-GB" sz="1350" b="0" i="0" kern="1200" dirty="0">
                <a:solidFill>
                  <a:srgbClr val="C00000"/>
                </a:solidFill>
                <a:latin typeface="+mn-lt"/>
                <a:ea typeface="+mn-ea"/>
                <a:cs typeface="+mn-cs"/>
              </a:rPr>
              <a:t> </a:t>
            </a:r>
          </a:p>
          <a:p>
            <a:pPr marL="0" indent="0" defTabSz="342900">
              <a:spcBef>
                <a:spcPts val="750"/>
              </a:spcBef>
              <a:buNone/>
            </a:pPr>
            <a:r>
              <a:rPr lang="en-GB" sz="1350" b="0" i="0" kern="1200" dirty="0">
                <a:solidFill>
                  <a:schemeClr val="tx1">
                    <a:lumMod val="75000"/>
                    <a:lumOff val="25000"/>
                  </a:schemeClr>
                </a:solidFill>
                <a:latin typeface="+mn-lt"/>
                <a:ea typeface="+mn-ea"/>
                <a:cs typeface="+mn-cs"/>
              </a:rPr>
              <a:t>finance entrepreneurship to rural women, who cannot access financing that allows them to scale in their businesses, even when they have experience and market in the activities undertakings.</a:t>
            </a:r>
          </a:p>
          <a:p>
            <a:pPr marL="257175" indent="-257175" defTabSz="342900">
              <a:spcBef>
                <a:spcPts val="750"/>
              </a:spcBef>
            </a:pPr>
            <a:r>
              <a:rPr lang="en-GB" sz="1350" b="1" i="0" kern="1200" dirty="0">
                <a:solidFill>
                  <a:srgbClr val="C00000"/>
                </a:solidFill>
                <a:latin typeface="+mn-lt"/>
                <a:ea typeface="+mn-ea"/>
                <a:cs typeface="+mn-cs"/>
              </a:rPr>
              <a:t>Environmental Productive Credit:</a:t>
            </a:r>
            <a:r>
              <a:rPr lang="en-GB" sz="1350" b="0" i="0" kern="1200" dirty="0">
                <a:solidFill>
                  <a:srgbClr val="C00000"/>
                </a:solidFill>
                <a:latin typeface="+mn-lt"/>
                <a:ea typeface="+mn-ea"/>
                <a:cs typeface="+mn-cs"/>
              </a:rPr>
              <a:t> </a:t>
            </a:r>
          </a:p>
          <a:p>
            <a:pPr marL="0" indent="0" defTabSz="342900">
              <a:spcBef>
                <a:spcPts val="750"/>
              </a:spcBef>
              <a:buNone/>
            </a:pPr>
            <a:r>
              <a:rPr lang="en-GB" sz="1350" b="0" i="0" kern="1200" dirty="0">
                <a:solidFill>
                  <a:schemeClr val="tx1">
                    <a:lumMod val="75000"/>
                    <a:lumOff val="25000"/>
                  </a:schemeClr>
                </a:solidFill>
                <a:latin typeface="+mn-lt"/>
                <a:ea typeface="+mn-ea"/>
                <a:cs typeface="+mn-cs"/>
              </a:rPr>
              <a:t>financing agricultural activities that increase income and productivity in agricultural farms through the implementation of productive practices, which generate positive externalities in the environment.</a:t>
            </a:r>
            <a:endParaRPr lang="en-GB" sz="1800" dirty="0"/>
          </a:p>
        </p:txBody>
      </p:sp>
      <p:sp>
        <p:nvSpPr>
          <p:cNvPr id="6" name="Content Placeholder 5"/>
          <p:cNvSpPr>
            <a:spLocks noGrp="1"/>
          </p:cNvSpPr>
          <p:nvPr>
            <p:ph sz="half" idx="2"/>
          </p:nvPr>
        </p:nvSpPr>
        <p:spPr>
          <a:xfrm>
            <a:off x="6217287" y="2925232"/>
            <a:ext cx="4726938" cy="3086461"/>
          </a:xfrm>
        </p:spPr>
        <p:txBody>
          <a:bodyPr>
            <a:normAutofit/>
          </a:bodyPr>
          <a:lstStyle/>
          <a:p>
            <a:pPr marL="257175" indent="-257175" defTabSz="342900">
              <a:lnSpc>
                <a:spcPct val="90000"/>
              </a:lnSpc>
              <a:spcBef>
                <a:spcPts val="750"/>
              </a:spcBef>
            </a:pPr>
            <a:r>
              <a:rPr lang="en-GB" sz="1400" b="1" i="0" kern="1200" dirty="0">
                <a:solidFill>
                  <a:srgbClr val="C00000"/>
                </a:solidFill>
                <a:latin typeface="+mn-lt"/>
                <a:ea typeface="+mn-ea"/>
                <a:cs typeface="+mn-cs"/>
              </a:rPr>
              <a:t>Loans for Energy Efficiency:</a:t>
            </a:r>
          </a:p>
          <a:p>
            <a:pPr marL="0" indent="0" defTabSz="342900">
              <a:lnSpc>
                <a:spcPct val="90000"/>
              </a:lnSpc>
              <a:spcBef>
                <a:spcPts val="750"/>
              </a:spcBef>
              <a:buNone/>
            </a:pPr>
            <a:r>
              <a:rPr lang="en-GB" sz="1400" b="0" i="0" kern="1200" dirty="0" smtClean="0">
                <a:solidFill>
                  <a:schemeClr val="tx1">
                    <a:lumMod val="75000"/>
                    <a:lumOff val="25000"/>
                  </a:schemeClr>
                </a:solidFill>
                <a:latin typeface="+mn-lt"/>
                <a:ea typeface="+mn-ea"/>
                <a:cs typeface="+mn-cs"/>
              </a:rPr>
              <a:t>financing of productive equipment that generates savings by reducing production costs in replacing energy-intensive equipment with more efficient ones</a:t>
            </a:r>
            <a:r>
              <a:rPr lang="en-GB" sz="1400" dirty="0" smtClean="0"/>
              <a:t>.</a:t>
            </a:r>
            <a:endParaRPr lang="en-GB" sz="1400" b="0" i="0" kern="1200" dirty="0" smtClean="0">
              <a:solidFill>
                <a:schemeClr val="tx1">
                  <a:lumMod val="75000"/>
                  <a:lumOff val="25000"/>
                </a:schemeClr>
              </a:solidFill>
              <a:latin typeface="+mn-lt"/>
              <a:ea typeface="+mn-ea"/>
              <a:cs typeface="+mn-cs"/>
            </a:endParaRPr>
          </a:p>
          <a:p>
            <a:pPr defTabSz="342900">
              <a:lnSpc>
                <a:spcPct val="90000"/>
              </a:lnSpc>
              <a:spcBef>
                <a:spcPts val="750"/>
              </a:spcBef>
            </a:pPr>
            <a:r>
              <a:rPr lang="en-GB" sz="1400" b="1" i="0" kern="1200" dirty="0" smtClean="0">
                <a:solidFill>
                  <a:srgbClr val="C00000"/>
                </a:solidFill>
                <a:latin typeface="+mn-lt"/>
                <a:ea typeface="+mn-ea"/>
                <a:cs typeface="+mn-cs"/>
              </a:rPr>
              <a:t>Water and Sanitation:</a:t>
            </a:r>
            <a:r>
              <a:rPr lang="en-GB" sz="1400" b="0" i="0" kern="1200" dirty="0" smtClean="0">
                <a:solidFill>
                  <a:srgbClr val="C00000"/>
                </a:solidFill>
                <a:latin typeface="+mn-lt"/>
                <a:ea typeface="+mn-ea"/>
                <a:cs typeface="+mn-cs"/>
              </a:rPr>
              <a:t> </a:t>
            </a:r>
          </a:p>
          <a:p>
            <a:pPr marL="0" indent="0" defTabSz="342900">
              <a:lnSpc>
                <a:spcPct val="90000"/>
              </a:lnSpc>
              <a:spcBef>
                <a:spcPts val="750"/>
              </a:spcBef>
              <a:buNone/>
            </a:pPr>
            <a:r>
              <a:rPr lang="en-GB" sz="1400" b="0" i="0" kern="1200" dirty="0" smtClean="0">
                <a:solidFill>
                  <a:schemeClr val="tx1">
                    <a:lumMod val="75000"/>
                    <a:lumOff val="25000"/>
                  </a:schemeClr>
                </a:solidFill>
              </a:rPr>
              <a:t>a product aimed at establishing wastewater and sanitation management systems, water tanks, water purifiers, improvement of latrines, drains and and bio digesters. At the community level, sanitary units, water catchment, connection to public drains, water purification.</a:t>
            </a:r>
            <a:endParaRPr lang="en-GB" sz="1400" dirty="0"/>
          </a:p>
        </p:txBody>
      </p:sp>
    </p:spTree>
    <p:extLst>
      <p:ext uri="{BB962C8B-B14F-4D97-AF65-F5344CB8AC3E}">
        <p14:creationId xmlns:p14="http://schemas.microsoft.com/office/powerpoint/2010/main" val="195907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23">
        <p15:prstTrans prst="pageCurlDouble"/>
      </p:transition>
    </mc:Choice>
    <mc:Fallback xmlns="">
      <p:transition spd="slow" advTm="52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US" dirty="0"/>
              <a:t>Pollution</a:t>
            </a:r>
            <a:r>
              <a:rPr lang="mr-IN" dirty="0"/>
              <a:t>…</a:t>
            </a:r>
            <a:r>
              <a:rPr lang="en-CA" dirty="0"/>
              <a:t>. water</a:t>
            </a:r>
            <a:r>
              <a:rPr lang="mr-IN" dirty="0"/>
              <a:t>…</a:t>
            </a:r>
            <a:r>
              <a:rPr lang="en-CA" dirty="0"/>
              <a:t>.</a:t>
            </a:r>
            <a:endParaRPr lang="en-US" dirty="0"/>
          </a:p>
        </p:txBody>
      </p:sp>
      <p:sp>
        <p:nvSpPr>
          <p:cNvPr id="3" name="Content Placeholder 2"/>
          <p:cNvSpPr>
            <a:spLocks noGrp="1"/>
          </p:cNvSpPr>
          <p:nvPr>
            <p:ph idx="1"/>
          </p:nvPr>
        </p:nvSpPr>
        <p:spPr>
          <a:xfrm>
            <a:off x="1069848" y="2320412"/>
            <a:ext cx="10058400" cy="3851787"/>
          </a:xfrm>
        </p:spPr>
        <p:txBody>
          <a:bodyPr>
            <a:normAutofit/>
          </a:bodyPr>
          <a:lstStyle/>
          <a:p>
            <a:pPr lvl="0"/>
            <a:r>
              <a:rPr lang="en-GB" sz="2400" u="sng" dirty="0">
                <a:solidFill>
                  <a:srgbClr val="C00000"/>
                </a:solidFill>
                <a:latin typeface="Optima" charset="0"/>
                <a:ea typeface="Optima" charset="0"/>
                <a:cs typeface="Optima" charset="0"/>
              </a:rPr>
              <a:t>Pollution prevention and control</a:t>
            </a:r>
            <a:r>
              <a:rPr lang="en-GB" sz="2400" u="sng" dirty="0">
                <a:latin typeface="Optima" charset="0"/>
                <a:ea typeface="Optima" charset="0"/>
                <a:cs typeface="Optima" charset="0"/>
              </a:rPr>
              <a:t>:</a:t>
            </a:r>
            <a:r>
              <a:rPr lang="en-GB" sz="2400" dirty="0">
                <a:latin typeface="Optima" charset="0"/>
                <a:ea typeface="Optima" charset="0"/>
                <a:cs typeface="Optima" charset="0"/>
              </a:rPr>
              <a:t> production and deployment of clean heating appliances for households and MSMEs, cooking appliances (see CEDAW report) within the household, </a:t>
            </a:r>
            <a:endParaRPr lang="en-GB" sz="2400" dirty="0" smtClean="0">
              <a:latin typeface="Optima" charset="0"/>
              <a:ea typeface="Optima" charset="0"/>
              <a:cs typeface="Optima" charset="0"/>
            </a:endParaRPr>
          </a:p>
          <a:p>
            <a:pPr lvl="0"/>
            <a:r>
              <a:rPr lang="en-GB" sz="2400" u="sng" dirty="0" smtClean="0">
                <a:solidFill>
                  <a:srgbClr val="C00000"/>
                </a:solidFill>
                <a:latin typeface="Optima" charset="0"/>
                <a:ea typeface="Optima" charset="0"/>
                <a:cs typeface="Optima" charset="0"/>
              </a:rPr>
              <a:t>Sustainable </a:t>
            </a:r>
            <a:r>
              <a:rPr lang="en-GB" sz="2400" u="sng" dirty="0">
                <a:solidFill>
                  <a:srgbClr val="C00000"/>
                </a:solidFill>
                <a:latin typeface="Optima" charset="0"/>
                <a:ea typeface="Optima" charset="0"/>
                <a:cs typeface="Optima" charset="0"/>
              </a:rPr>
              <a:t>water and waste use:</a:t>
            </a:r>
            <a:r>
              <a:rPr lang="en-GB" sz="2400" dirty="0">
                <a:solidFill>
                  <a:srgbClr val="C00000"/>
                </a:solidFill>
                <a:latin typeface="Optima" charset="0"/>
                <a:ea typeface="Optima" charset="0"/>
                <a:cs typeface="Optima" charset="0"/>
              </a:rPr>
              <a:t> </a:t>
            </a:r>
            <a:r>
              <a:rPr lang="en-GB" sz="2400" dirty="0">
                <a:latin typeface="Optima" charset="0"/>
                <a:ea typeface="Optima" charset="0"/>
                <a:cs typeface="Optima" charset="0"/>
              </a:rPr>
              <a:t>local circular economy facilities for collection, sorting, recovery and reuse of materials, local water saving monitoring, harvesting, storage and distribution technologies, early warning systems for water related disasters, </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75522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95">
        <p15:prstTrans prst="pageCurlDouble"/>
      </p:transition>
    </mc:Choice>
    <mc:Fallback xmlns="">
      <p:transition spd="slow" advTm="26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9848" y="484632"/>
            <a:ext cx="10058400" cy="1609344"/>
          </a:xfrm>
        </p:spPr>
        <p:txBody>
          <a:bodyPr>
            <a:normAutofit/>
          </a:bodyPr>
          <a:lstStyle/>
          <a:p>
            <a:r>
              <a:rPr lang="en-US" dirty="0"/>
              <a:t>Land use </a:t>
            </a:r>
            <a:r>
              <a:rPr lang="mr-IN" dirty="0"/>
              <a:t>…</a:t>
            </a:r>
            <a:r>
              <a:rPr lang="en-CA" dirty="0"/>
              <a:t>. transport </a:t>
            </a:r>
            <a:r>
              <a:rPr lang="mr-IN" dirty="0"/>
              <a:t>…</a:t>
            </a:r>
            <a:endParaRPr lang="en-US" dirty="0"/>
          </a:p>
        </p:txBody>
      </p:sp>
      <p:sp>
        <p:nvSpPr>
          <p:cNvPr id="6" name="Content Placeholder 5"/>
          <p:cNvSpPr>
            <a:spLocks noGrp="1"/>
          </p:cNvSpPr>
          <p:nvPr>
            <p:ph idx="1"/>
          </p:nvPr>
        </p:nvSpPr>
        <p:spPr>
          <a:xfrm>
            <a:off x="1069848" y="2320412"/>
            <a:ext cx="10058400" cy="3851787"/>
          </a:xfrm>
        </p:spPr>
        <p:txBody>
          <a:bodyPr>
            <a:normAutofit fontScale="92500" lnSpcReduction="10000"/>
          </a:bodyPr>
          <a:lstStyle/>
          <a:p>
            <a:r>
              <a:rPr lang="en-GB" sz="2400" u="sng" dirty="0">
                <a:solidFill>
                  <a:srgbClr val="C00000"/>
                </a:solidFill>
                <a:latin typeface="Optima" charset="0"/>
                <a:ea typeface="Optima" charset="0"/>
                <a:cs typeface="Optima" charset="0"/>
              </a:rPr>
              <a:t>Sustainable agriculture, land use, forestry, biodiversity conservation and eco-tourism</a:t>
            </a:r>
            <a:r>
              <a:rPr lang="en-GB" sz="2400" dirty="0">
                <a:latin typeface="Optima" charset="0"/>
                <a:ea typeface="Optima" charset="0"/>
                <a:cs typeface="Optima" charset="0"/>
              </a:rPr>
              <a:t>: includes organic training and certification, community-based participatory guarantee systems in organic certification, agro-ecological farming systems, sustainable textile/cashmere/wool/yak down production, eco-dying technologies, circular economy principles in mixed farming methods, afforestation or forest regeneration activities, </a:t>
            </a:r>
            <a:r>
              <a:rPr lang="en-GB" sz="2400" dirty="0">
                <a:latin typeface="Optima" charset="0"/>
                <a:ea typeface="Optima" charset="0"/>
                <a:cs typeface="Optima" charset="0"/>
              </a:rPr>
              <a:t>and in the agricultural sector – regeneration of soil health and </a:t>
            </a:r>
            <a:r>
              <a:rPr lang="en-GB" sz="2400" dirty="0" smtClean="0">
                <a:latin typeface="Optima" charset="0"/>
                <a:ea typeface="Optima" charset="0"/>
                <a:cs typeface="Optima" charset="0"/>
              </a:rPr>
              <a:t>biodiversity, </a:t>
            </a:r>
            <a:r>
              <a:rPr lang="en-GB" sz="2400" dirty="0" smtClean="0">
                <a:latin typeface="Optima" charset="0"/>
                <a:ea typeface="Optima" charset="0"/>
                <a:cs typeface="Optima" charset="0"/>
              </a:rPr>
              <a:t>natural </a:t>
            </a:r>
            <a:r>
              <a:rPr lang="en-GB" sz="2400" dirty="0">
                <a:latin typeface="Optima" charset="0"/>
                <a:ea typeface="Optima" charset="0"/>
                <a:cs typeface="Optima" charset="0"/>
              </a:rPr>
              <a:t>land management and remediation on </a:t>
            </a:r>
            <a:r>
              <a:rPr lang="en-GB" sz="2400" dirty="0" smtClean="0">
                <a:latin typeface="Optima" charset="0"/>
                <a:ea typeface="Optima" charset="0"/>
                <a:cs typeface="Optima" charset="0"/>
              </a:rPr>
              <a:t>grasslands.</a:t>
            </a:r>
            <a:endParaRPr lang="en-GB" sz="2400" dirty="0">
              <a:latin typeface="Optima" charset="0"/>
              <a:ea typeface="Optima" charset="0"/>
              <a:cs typeface="Optima" charset="0"/>
            </a:endParaRPr>
          </a:p>
          <a:p>
            <a:pPr lvl="0"/>
            <a:r>
              <a:rPr lang="en-GB" sz="2400" u="sng" dirty="0">
                <a:solidFill>
                  <a:srgbClr val="C00000"/>
                </a:solidFill>
                <a:latin typeface="Optima" charset="0"/>
                <a:ea typeface="Optima" charset="0"/>
                <a:cs typeface="Optima" charset="0"/>
              </a:rPr>
              <a:t>Clean </a:t>
            </a:r>
            <a:r>
              <a:rPr lang="en-GB" sz="2400" u="sng" dirty="0" smtClean="0">
                <a:solidFill>
                  <a:srgbClr val="C00000"/>
                </a:solidFill>
                <a:latin typeface="Optima" charset="0"/>
                <a:ea typeface="Optima" charset="0"/>
                <a:cs typeface="Optima" charset="0"/>
              </a:rPr>
              <a:t>transport systems</a:t>
            </a:r>
            <a:r>
              <a:rPr lang="en-GB" sz="2400" dirty="0" smtClean="0">
                <a:solidFill>
                  <a:srgbClr val="C00000"/>
                </a:solidFill>
                <a:latin typeface="Optima" charset="0"/>
                <a:ea typeface="Optima" charset="0"/>
                <a:cs typeface="Optima" charset="0"/>
              </a:rPr>
              <a:t>: </a:t>
            </a:r>
            <a:r>
              <a:rPr lang="en-GB" sz="2400" dirty="0">
                <a:latin typeface="Optima" charset="0"/>
                <a:ea typeface="Optima" charset="0"/>
                <a:cs typeface="Optima" charset="0"/>
              </a:rPr>
              <a:t>integration of transport and urban development planning leading to a reduction in use of passenger cars; dense development, multiple land use, walking communities, transit connectivity, </a:t>
            </a:r>
            <a:r>
              <a:rPr lang="en-GB" sz="2400" dirty="0" smtClean="0">
                <a:latin typeface="Optima" charset="0"/>
                <a:ea typeface="Optima" charset="0"/>
                <a:cs typeface="Optima" charset="0"/>
              </a:rPr>
              <a:t>smart </a:t>
            </a:r>
            <a:r>
              <a:rPr lang="en-GB" sz="2400" dirty="0">
                <a:latin typeface="Optima" charset="0"/>
                <a:ea typeface="Optima" charset="0"/>
                <a:cs typeface="Optima" charset="0"/>
              </a:rPr>
              <a:t>freight logistics.</a:t>
            </a:r>
          </a:p>
          <a:p>
            <a:endParaRPr lang="en-US" dirty="0"/>
          </a:p>
        </p:txBody>
      </p:sp>
    </p:spTree>
    <p:extLst>
      <p:ext uri="{BB962C8B-B14F-4D97-AF65-F5344CB8AC3E}">
        <p14:creationId xmlns:p14="http://schemas.microsoft.com/office/powerpoint/2010/main" val="197326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461">
        <p15:prstTrans prst="pageCurlDouble"/>
      </p:transition>
    </mc:Choice>
    <mc:Fallback xmlns="">
      <p:transition spd="slow" advTm="246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Introducing Inclusive Green Finance</a:t>
            </a:r>
            <a:endParaRPr lang="en-US" b="1" dirty="0"/>
          </a:p>
        </p:txBody>
      </p:sp>
      <p:sp>
        <p:nvSpPr>
          <p:cNvPr id="3" name="Content Placeholder 2"/>
          <p:cNvSpPr>
            <a:spLocks noGrp="1"/>
          </p:cNvSpPr>
          <p:nvPr>
            <p:ph idx="1"/>
          </p:nvPr>
        </p:nvSpPr>
        <p:spPr/>
        <p:txBody>
          <a:bodyPr>
            <a:normAutofit/>
          </a:bodyPr>
          <a:lstStyle/>
          <a:p>
            <a:r>
              <a:rPr lang="en-US" dirty="0" smtClean="0"/>
              <a:t>How </a:t>
            </a:r>
            <a:r>
              <a:rPr lang="en-US" dirty="0"/>
              <a:t>can </a:t>
            </a:r>
            <a:r>
              <a:rPr lang="en-US" dirty="0" smtClean="0"/>
              <a:t>green finance also work </a:t>
            </a:r>
            <a:r>
              <a:rPr lang="en-US" dirty="0"/>
              <a:t>better for </a:t>
            </a:r>
            <a:r>
              <a:rPr lang="en-US" dirty="0" smtClean="0"/>
              <a:t>people and communities </a:t>
            </a:r>
            <a:r>
              <a:rPr lang="en-US" dirty="0"/>
              <a:t>to </a:t>
            </a:r>
            <a:r>
              <a:rPr lang="en-US" dirty="0" smtClean="0"/>
              <a:t>invest in and </a:t>
            </a:r>
            <a:r>
              <a:rPr lang="en-US" b="1" i="1" dirty="0" smtClean="0"/>
              <a:t>adapt to  their local environmental </a:t>
            </a:r>
            <a:r>
              <a:rPr lang="en-US" dirty="0" smtClean="0"/>
              <a:t>conditions?</a:t>
            </a:r>
          </a:p>
          <a:p>
            <a:r>
              <a:rPr lang="en-US" dirty="0" smtClean="0"/>
              <a:t>And additionally how can we ensure that green finances provide opportunities for both women and men to invest in </a:t>
            </a:r>
            <a:r>
              <a:rPr lang="en-US" b="1" i="1" dirty="0" smtClean="0"/>
              <a:t>sustainable livelihoods</a:t>
            </a:r>
            <a:r>
              <a:rPr lang="en-US" dirty="0" smtClean="0"/>
              <a:t>?</a:t>
            </a:r>
          </a:p>
          <a:p>
            <a:endParaRPr lang="en-US" dirty="0" smtClean="0"/>
          </a:p>
        </p:txBody>
      </p:sp>
    </p:spTree>
    <p:extLst>
      <p:ext uri="{BB962C8B-B14F-4D97-AF65-F5344CB8AC3E}">
        <p14:creationId xmlns:p14="http://schemas.microsoft.com/office/powerpoint/2010/main" val="17995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3474BD5-5CDD-4624-B265-461D5D2FA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89C082B5-9FB8-47CC-AE81-E993CEC17D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xmlns="" id="{49775A48-EE8C-4715-94E0-D6CC9F99AA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xmlns="" id="{DA7DF42E-92EA-43F7-B3B1-AF3704E370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xmlns="" id="{19381BF3-00FA-475A-AF22-25E832179A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9327A924-89E3-4A90-B5A4-93D47D66C0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xmlns="" id="{3FEF908F-83B8-4DD0-8A1B-F1F735BE92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xmlns="" id="{9C3956E1-F253-4F36-84D5-22D5373F02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68E0CC82-48EE-47B3-8BF4-8C58CF31CE2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xmlns="" id="{9E382A3D-2F90-475C-8DF2-F666FEA34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683171" y="1143000"/>
            <a:ext cx="8825658" cy="3389217"/>
          </a:xfrm>
        </p:spPr>
        <p:txBody>
          <a:bodyPr vert="horz" lIns="91440" tIns="45720" rIns="91440" bIns="45720" rtlCol="0" anchor="ctr">
            <a:normAutofit/>
          </a:bodyPr>
          <a:lstStyle/>
          <a:p>
            <a:pPr algn="ctr">
              <a:lnSpc>
                <a:spcPct val="90000"/>
              </a:lnSpc>
            </a:pPr>
            <a:r>
              <a:rPr lang="en-CA" sz="2600">
                <a:solidFill>
                  <a:srgbClr val="FFFFFF"/>
                </a:solidFill>
              </a:rPr>
              <a:t>From a regulatory and policy perspective, examples at national level are difficult to come by. </a:t>
            </a:r>
            <a:br>
              <a:rPr lang="en-CA" sz="2600">
                <a:solidFill>
                  <a:srgbClr val="FFFFFF"/>
                </a:solidFill>
              </a:rPr>
            </a:br>
            <a:r>
              <a:rPr lang="en-CA" sz="2600">
                <a:solidFill>
                  <a:srgbClr val="FFFFFF"/>
                </a:solidFill>
              </a:rPr>
              <a:t>What is available, are some important frameworks and international commitments that provide the building blocks to regulatory architectures to advance gender equality and social inclusion agendas in green financing.</a:t>
            </a:r>
            <a:endParaRPr lang="en-US" sz="2600">
              <a:solidFill>
                <a:srgbClr val="FFFFFF"/>
              </a:solidFill>
            </a:endParaRPr>
          </a:p>
        </p:txBody>
      </p:sp>
      <p:sp>
        <p:nvSpPr>
          <p:cNvPr id="5" name="Subtitle 4"/>
          <p:cNvSpPr>
            <a:spLocks noGrp="1"/>
          </p:cNvSpPr>
          <p:nvPr>
            <p:ph type="subTitle" idx="1"/>
          </p:nvPr>
        </p:nvSpPr>
        <p:spPr>
          <a:xfrm>
            <a:off x="1683171" y="5240851"/>
            <a:ext cx="8825658" cy="828932"/>
          </a:xfrm>
        </p:spPr>
        <p:txBody>
          <a:bodyPr>
            <a:normAutofit/>
          </a:bodyPr>
          <a:lstStyle/>
          <a:p>
            <a:pPr algn="ctr"/>
            <a:r>
              <a:rPr lang="en-US" sz="2400" dirty="0" smtClean="0">
                <a:solidFill>
                  <a:srgbClr val="C00000"/>
                </a:solidFill>
              </a:rPr>
              <a:t>SUGGESTED ENTRY POINTS IN </a:t>
            </a:r>
            <a:r>
              <a:rPr lang="en-US" sz="2400" dirty="0" err="1" smtClean="0">
                <a:solidFill>
                  <a:srgbClr val="C00000"/>
                </a:solidFill>
              </a:rPr>
              <a:t>mONGOLIA</a:t>
            </a:r>
            <a:endParaRPr lang="en-US" sz="2400" dirty="0" smtClean="0">
              <a:solidFill>
                <a:srgbClr val="C00000"/>
              </a:solidFill>
            </a:endParaRPr>
          </a:p>
        </p:txBody>
      </p:sp>
    </p:spTree>
    <p:extLst>
      <p:ext uri="{BB962C8B-B14F-4D97-AF65-F5344CB8AC3E}">
        <p14:creationId xmlns:p14="http://schemas.microsoft.com/office/powerpoint/2010/main" val="274430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8435" y="684429"/>
            <a:ext cx="8388477" cy="117435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CA" dirty="0" smtClean="0">
                <a:latin typeface="+mj-lt"/>
                <a:ea typeface="Optima" charset="0"/>
                <a:cs typeface="Optima" charset="0"/>
              </a:rPr>
              <a:t>Suggested </a:t>
            </a:r>
            <a:r>
              <a:rPr lang="en-CA" dirty="0" smtClean="0">
                <a:latin typeface="+mj-lt"/>
                <a:ea typeface="Optima" charset="0"/>
                <a:cs typeface="Optima" charset="0"/>
              </a:rPr>
              <a:t>Entry points</a:t>
            </a:r>
            <a:endParaRPr lang="en-US" dirty="0">
              <a:latin typeface="+mj-lt"/>
            </a:endParaRPr>
          </a:p>
        </p:txBody>
      </p:sp>
      <p:sp>
        <p:nvSpPr>
          <p:cNvPr id="6" name="Content Placeholder 5"/>
          <p:cNvSpPr>
            <a:spLocks noGrp="1"/>
          </p:cNvSpPr>
          <p:nvPr>
            <p:ph idx="1"/>
          </p:nvPr>
        </p:nvSpPr>
        <p:spPr>
          <a:xfrm>
            <a:off x="1069848" y="2320412"/>
            <a:ext cx="10058400" cy="3851787"/>
          </a:xfrm>
        </p:spPr>
        <p:txBody>
          <a:bodyPr>
            <a:normAutofit/>
          </a:bodyPr>
          <a:lstStyle/>
          <a:p>
            <a:pPr defTabSz="667512">
              <a:spcBef>
                <a:spcPts val="730"/>
              </a:spcBef>
              <a:buClr>
                <a:schemeClr val="accent2">
                  <a:lumMod val="75000"/>
                </a:schemeClr>
              </a:buClr>
              <a:buFont typeface="Wingdings" charset="2"/>
              <a:buChar char="§"/>
            </a:pPr>
            <a:r>
              <a:rPr lang="en-CA" dirty="0">
                <a:solidFill>
                  <a:srgbClr val="C00000"/>
                </a:solidFill>
                <a:latin typeface="Optima" charset="0"/>
                <a:ea typeface="Optima" charset="0"/>
                <a:cs typeface="Optima" charset="0"/>
              </a:rPr>
              <a:t>Create and support the c</a:t>
            </a:r>
            <a:r>
              <a:rPr lang="mn-MN" dirty="0">
                <a:solidFill>
                  <a:srgbClr val="C00000"/>
                </a:solidFill>
                <a:latin typeface="Optima" charset="0"/>
                <a:ea typeface="Optima" charset="0"/>
                <a:cs typeface="Optima" charset="0"/>
              </a:rPr>
              <a:t>onditions</a:t>
            </a:r>
            <a:r>
              <a:rPr lang="mn-MN" dirty="0">
                <a:latin typeface="Optima" charset="0"/>
                <a:ea typeface="Optima" charset="0"/>
                <a:cs typeface="Optima" charset="0"/>
              </a:rPr>
              <a:t> for </a:t>
            </a:r>
            <a:r>
              <a:rPr lang="en-CA" dirty="0">
                <a:latin typeface="Optima" charset="0"/>
                <a:ea typeface="Optima" charset="0"/>
                <a:cs typeface="Optima" charset="0"/>
              </a:rPr>
              <a:t>integrating </a:t>
            </a:r>
            <a:r>
              <a:rPr lang="mn-MN" dirty="0">
                <a:latin typeface="Optima" charset="0"/>
                <a:ea typeface="Optima" charset="0"/>
                <a:cs typeface="Optima" charset="0"/>
              </a:rPr>
              <a:t>Inclusive Green Finance (IGF) and Gender </a:t>
            </a:r>
            <a:r>
              <a:rPr lang="en-CA" dirty="0">
                <a:latin typeface="Optima" charset="0"/>
                <a:ea typeface="Optima" charset="0"/>
                <a:cs typeface="Optima" charset="0"/>
              </a:rPr>
              <a:t>E</a:t>
            </a:r>
            <a:r>
              <a:rPr lang="mn-MN" dirty="0">
                <a:latin typeface="Optima" charset="0"/>
                <a:ea typeface="Optima" charset="0"/>
                <a:cs typeface="Optima" charset="0"/>
              </a:rPr>
              <a:t>quality </a:t>
            </a:r>
            <a:r>
              <a:rPr lang="mn-MN" dirty="0" smtClean="0">
                <a:latin typeface="Optima" charset="0"/>
                <a:ea typeface="Optima" charset="0"/>
                <a:cs typeface="Optima" charset="0"/>
              </a:rPr>
              <a:t>approaches </a:t>
            </a:r>
            <a:r>
              <a:rPr lang="mn-MN" dirty="0">
                <a:latin typeface="Optima" charset="0"/>
                <a:ea typeface="Optima" charset="0"/>
                <a:cs typeface="Optima" charset="0"/>
              </a:rPr>
              <a:t>into policy and practice</a:t>
            </a:r>
            <a:r>
              <a:rPr lang="en-CA" dirty="0">
                <a:latin typeface="Optima" charset="0"/>
                <a:ea typeface="Optima" charset="0"/>
                <a:cs typeface="Optima" charset="0"/>
              </a:rPr>
              <a:t> to meet the needs specific </a:t>
            </a:r>
            <a:r>
              <a:rPr lang="en-CA" dirty="0" smtClean="0">
                <a:latin typeface="Optima" charset="0"/>
                <a:ea typeface="Optima" charset="0"/>
                <a:cs typeface="Optima" charset="0"/>
              </a:rPr>
              <a:t>to </a:t>
            </a:r>
            <a:r>
              <a:rPr lang="en-CA" dirty="0">
                <a:latin typeface="Optima" charset="0"/>
                <a:ea typeface="Optima" charset="0"/>
                <a:cs typeface="Optima" charset="0"/>
              </a:rPr>
              <a:t>MSMEs, women SCC members and vulnerable populations.</a:t>
            </a:r>
            <a:endParaRPr lang="en-US" kern="1200" dirty="0">
              <a:latin typeface="Optima" charset="0"/>
              <a:ea typeface="Optima" charset="0"/>
              <a:cs typeface="Optima" charset="0"/>
            </a:endParaRPr>
          </a:p>
          <a:p>
            <a:pPr defTabSz="667512">
              <a:spcBef>
                <a:spcPts val="730"/>
              </a:spcBef>
              <a:buClr>
                <a:schemeClr val="accent2">
                  <a:lumMod val="75000"/>
                </a:schemeClr>
              </a:buClr>
              <a:buFont typeface="Wingdings" charset="2"/>
              <a:buChar char="§"/>
            </a:pPr>
            <a:r>
              <a:rPr lang="en-US" kern="1200" dirty="0">
                <a:latin typeface="Optima" charset="0"/>
                <a:ea typeface="Optima" charset="0"/>
                <a:cs typeface="Optima" charset="0"/>
              </a:rPr>
              <a:t>Activate the </a:t>
            </a:r>
            <a:r>
              <a:rPr lang="en-US" u="sng" kern="1200" dirty="0">
                <a:solidFill>
                  <a:srgbClr val="C00000"/>
                </a:solidFill>
                <a:latin typeface="Optima" charset="0"/>
                <a:ea typeface="Optima" charset="0"/>
                <a:cs typeface="Optima" charset="0"/>
              </a:rPr>
              <a:t>Sustainable Finance Roadmap </a:t>
            </a:r>
            <a:r>
              <a:rPr lang="en-US" kern="1200" dirty="0">
                <a:latin typeface="Optima" charset="0"/>
                <a:ea typeface="Optima" charset="0"/>
                <a:cs typeface="Optima" charset="0"/>
              </a:rPr>
              <a:t>through dedicated financial literacy programs and outreach, to ensure that green finance instruments are designed with IGF </a:t>
            </a:r>
            <a:r>
              <a:rPr lang="en-US" kern="1200" dirty="0" smtClean="0">
                <a:latin typeface="Optima" charset="0"/>
                <a:ea typeface="Optima" charset="0"/>
                <a:cs typeface="Optima" charset="0"/>
              </a:rPr>
              <a:t>considerations </a:t>
            </a:r>
            <a:r>
              <a:rPr lang="en-US" kern="1200" dirty="0">
                <a:latin typeface="Optima" charset="0"/>
                <a:ea typeface="Optima" charset="0"/>
                <a:cs typeface="Optima" charset="0"/>
              </a:rPr>
              <a:t>in mind.</a:t>
            </a:r>
          </a:p>
          <a:p>
            <a:pPr defTabSz="667512">
              <a:spcBef>
                <a:spcPts val="730"/>
              </a:spcBef>
              <a:buClr>
                <a:schemeClr val="accent2">
                  <a:lumMod val="75000"/>
                </a:schemeClr>
              </a:buClr>
              <a:buFont typeface="Wingdings" charset="2"/>
              <a:buChar char="§"/>
            </a:pPr>
            <a:r>
              <a:rPr lang="en-US" dirty="0">
                <a:latin typeface="Optima" charset="0"/>
                <a:ea typeface="Optima" charset="0"/>
                <a:cs typeface="Optima" charset="0"/>
              </a:rPr>
              <a:t>Adopt and activate principles relevant to this sector. </a:t>
            </a:r>
            <a:r>
              <a:rPr lang="en-US" dirty="0">
                <a:latin typeface="Optima" charset="0"/>
                <a:ea typeface="Optima" charset="0"/>
                <a:cs typeface="Optima" charset="0"/>
              </a:rPr>
              <a:t>N</a:t>
            </a:r>
            <a:r>
              <a:rPr lang="en-US" dirty="0" smtClean="0">
                <a:latin typeface="Optima" charset="0"/>
                <a:ea typeface="Optima" charset="0"/>
                <a:cs typeface="Optima" charset="0"/>
              </a:rPr>
              <a:t>otable </a:t>
            </a:r>
            <a:r>
              <a:rPr lang="en-US" dirty="0">
                <a:latin typeface="Optima" charset="0"/>
                <a:ea typeface="Optima" charset="0"/>
                <a:cs typeface="Optima" charset="0"/>
              </a:rPr>
              <a:t>examples include the </a:t>
            </a:r>
            <a:r>
              <a:rPr lang="en-US" dirty="0">
                <a:solidFill>
                  <a:srgbClr val="C00000"/>
                </a:solidFill>
                <a:latin typeface="Optima" charset="0"/>
                <a:ea typeface="Optima" charset="0"/>
                <a:cs typeface="Optima" charset="0"/>
              </a:rPr>
              <a:t>sustainable finance principles, the circular economy principles </a:t>
            </a:r>
          </a:p>
          <a:p>
            <a:pPr defTabSz="667512">
              <a:spcBef>
                <a:spcPts val="730"/>
              </a:spcBef>
              <a:buClr>
                <a:schemeClr val="accent2">
                  <a:lumMod val="75000"/>
                </a:schemeClr>
              </a:buClr>
              <a:buFont typeface="Wingdings" charset="2"/>
              <a:buChar char="§"/>
            </a:pPr>
            <a:r>
              <a:rPr lang="en-US" dirty="0">
                <a:latin typeface="Optima" charset="0"/>
                <a:ea typeface="Optima" charset="0"/>
                <a:cs typeface="Optima" charset="0"/>
              </a:rPr>
              <a:t>Draw from models and framings that are being discussed and designed for the savings and credit union </a:t>
            </a:r>
            <a:r>
              <a:rPr lang="en-US" dirty="0" smtClean="0">
                <a:latin typeface="Optima" charset="0"/>
                <a:ea typeface="Optima" charset="0"/>
                <a:cs typeface="Optima" charset="0"/>
              </a:rPr>
              <a:t>sector.</a:t>
            </a:r>
            <a:endParaRPr lang="en-US" dirty="0">
              <a:latin typeface="Optima" charset="0"/>
              <a:ea typeface="Optima" charset="0"/>
              <a:cs typeface="Optima" charset="0"/>
            </a:endParaRPr>
          </a:p>
        </p:txBody>
      </p:sp>
      <p:sp>
        <p:nvSpPr>
          <p:cNvPr id="20" name="Content Placeholder 4"/>
          <p:cNvSpPr txBox="1">
            <a:spLocks/>
          </p:cNvSpPr>
          <p:nvPr/>
        </p:nvSpPr>
        <p:spPr>
          <a:xfrm>
            <a:off x="838200" y="1985963"/>
            <a:ext cx="9918700" cy="1965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67512">
              <a:spcBef>
                <a:spcPts val="730"/>
              </a:spcBef>
              <a:buFont typeface="Arial"/>
              <a:buNone/>
            </a:pPr>
            <a:endParaRPr lang="en-US" sz="1460" dirty="0">
              <a:latin typeface="Optima" charset="0"/>
            </a:endParaRPr>
          </a:p>
          <a:p>
            <a:pPr marL="0" indent="0" defTabSz="667512">
              <a:spcBef>
                <a:spcPts val="730"/>
              </a:spcBef>
              <a:buFont typeface="Arial"/>
              <a:buNone/>
            </a:pPr>
            <a:endParaRPr lang="en-US" sz="1460" dirty="0">
              <a:latin typeface="Optima" charset="0"/>
            </a:endParaRPr>
          </a:p>
        </p:txBody>
      </p:sp>
      <p:sp>
        <p:nvSpPr>
          <p:cNvPr id="8" name="Rectangle 7"/>
          <p:cNvSpPr/>
          <p:nvPr/>
        </p:nvSpPr>
        <p:spPr>
          <a:xfrm>
            <a:off x="3048000" y="2828836"/>
            <a:ext cx="6096000" cy="461665"/>
          </a:xfrm>
          <a:prstGeom prst="rect">
            <a:avLst/>
          </a:prstGeom>
        </p:spPr>
        <p:txBody>
          <a:bodyPr>
            <a:spAutoFit/>
          </a:bodyPr>
          <a:lstStyle/>
          <a:p>
            <a:pPr defTabSz="667512">
              <a:spcBef>
                <a:spcPts val="730"/>
              </a:spcBef>
            </a:pPr>
            <a:endParaRPr lang="en-US" sz="2400" dirty="0">
              <a:latin typeface="Optima" charset="0"/>
              <a:ea typeface="Optima" charset="0"/>
              <a:cs typeface="Optima" charset="0"/>
            </a:endParaRPr>
          </a:p>
        </p:txBody>
      </p:sp>
    </p:spTree>
    <p:extLst>
      <p:ext uri="{BB962C8B-B14F-4D97-AF65-F5344CB8AC3E}">
        <p14:creationId xmlns:p14="http://schemas.microsoft.com/office/powerpoint/2010/main" val="3090221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2584">
        <p15:prstTrans prst="pageCurlDouble"/>
      </p:transition>
    </mc:Choice>
    <mc:Fallback xmlns="">
      <p:transition spd="slow" advTm="42584">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E9E30886-05F9-4600-87C6-A496E2500D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xmlns="" id="{76E3D100-B353-443A-A394-8F226FEE7D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xmlns="" id="{BD04B277-A9C3-4AA1-A0A0-C6D9B50C8E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xmlns="" id="{60911518-8CE1-4410-806E-3CD2DE1C5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xmlns="" id="{D9A3DC92-72B1-41C6-A069-B27430DA3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6248621D-BAC3-4AD3-8A23-B6328BDDAA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xmlns="" id="{5E8E1843-4729-4C56-A855-B13ECCBDE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xmlns="" id="{C877DF2C-ED50-4DF6-9732-7A6201BC1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xmlns="" id="{0BE473F5-80D8-4045-AED0-28266B6C8C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994087" y="1130603"/>
            <a:ext cx="3342442" cy="4596794"/>
          </a:xfrm>
        </p:spPr>
        <p:txBody>
          <a:bodyPr anchor="ctr">
            <a:normAutofit/>
          </a:bodyPr>
          <a:lstStyle/>
          <a:p>
            <a:r>
              <a:rPr lang="en-US" sz="3200" b="1" dirty="0">
                <a:solidFill>
                  <a:srgbClr val="C00000"/>
                </a:solidFill>
              </a:rPr>
              <a:t>Entry Point: </a:t>
            </a:r>
            <a:r>
              <a:rPr lang="en-US" sz="3200" dirty="0">
                <a:solidFill>
                  <a:srgbClr val="EBEBEB"/>
                </a:solidFill>
              </a:rPr>
              <a:t>capacity building</a:t>
            </a:r>
          </a:p>
        </p:txBody>
      </p:sp>
      <p:sp>
        <p:nvSpPr>
          <p:cNvPr id="3" name="Content Placeholder 2"/>
          <p:cNvSpPr>
            <a:spLocks noGrp="1"/>
          </p:cNvSpPr>
          <p:nvPr>
            <p:ph idx="1"/>
          </p:nvPr>
        </p:nvSpPr>
        <p:spPr>
          <a:xfrm>
            <a:off x="5290077" y="437513"/>
            <a:ext cx="5502614" cy="5954325"/>
          </a:xfrm>
        </p:spPr>
        <p:txBody>
          <a:bodyPr anchor="ctr">
            <a:normAutofit/>
          </a:bodyPr>
          <a:lstStyle/>
          <a:p>
            <a:pPr lvl="0">
              <a:lnSpc>
                <a:spcPct val="90000"/>
              </a:lnSpc>
            </a:pPr>
            <a:r>
              <a:rPr lang="en-GB" sz="1700" dirty="0"/>
              <a:t>Collaborate with stakeholders to co-design </a:t>
            </a:r>
            <a:r>
              <a:rPr lang="en-GB" sz="1700" dirty="0">
                <a:solidFill>
                  <a:srgbClr val="C00000"/>
                </a:solidFill>
              </a:rPr>
              <a:t>financial literacy tools </a:t>
            </a:r>
            <a:r>
              <a:rPr lang="en-GB" sz="1700" dirty="0"/>
              <a:t>for the green SCC sector, and adapt these tools for specific interests of different sector </a:t>
            </a:r>
            <a:r>
              <a:rPr lang="en-GB" sz="1700" dirty="0"/>
              <a:t>players. Develop a financial literacy action plan </a:t>
            </a:r>
            <a:r>
              <a:rPr lang="en-GB" sz="1700" dirty="0" smtClean="0"/>
              <a:t>to reach women and men.</a:t>
            </a:r>
          </a:p>
          <a:p>
            <a:pPr lvl="0">
              <a:lnSpc>
                <a:spcPct val="90000"/>
              </a:lnSpc>
            </a:pPr>
            <a:r>
              <a:rPr lang="en-GB" sz="1700" dirty="0" smtClean="0">
                <a:solidFill>
                  <a:srgbClr val="C00000"/>
                </a:solidFill>
              </a:rPr>
              <a:t>O</a:t>
            </a:r>
            <a:r>
              <a:rPr lang="en-GB" sz="1700" dirty="0" smtClean="0">
                <a:solidFill>
                  <a:srgbClr val="C00000"/>
                </a:solidFill>
              </a:rPr>
              <a:t>n </a:t>
            </a:r>
            <a:r>
              <a:rPr lang="en-GB" sz="1700" dirty="0">
                <a:solidFill>
                  <a:srgbClr val="C00000"/>
                </a:solidFill>
              </a:rPr>
              <a:t>the demand side</a:t>
            </a:r>
            <a:r>
              <a:rPr lang="en-GB" sz="1700" dirty="0"/>
              <a:t>: livestock herders and small scale farmers, taking care to integrate gender analysis and intersectional analysis where possible. </a:t>
            </a:r>
          </a:p>
          <a:p>
            <a:pPr lvl="0">
              <a:lnSpc>
                <a:spcPct val="90000"/>
              </a:lnSpc>
            </a:pPr>
            <a:r>
              <a:rPr lang="en-GB" sz="1700" dirty="0">
                <a:solidFill>
                  <a:srgbClr val="C00000"/>
                </a:solidFill>
              </a:rPr>
              <a:t>On the supply side</a:t>
            </a:r>
            <a:r>
              <a:rPr lang="en-GB" sz="1700" dirty="0"/>
              <a:t>: eco-compensation mechanisms and reward mechanisms to those who have achieved pollution control targets, sustainable farming practices; tailored/flexible collateral requirements indexed or scaled to the SCC income.</a:t>
            </a:r>
          </a:p>
          <a:p>
            <a:pPr lvl="0">
              <a:lnSpc>
                <a:spcPct val="90000"/>
              </a:lnSpc>
            </a:pPr>
            <a:r>
              <a:rPr lang="en-GB" sz="1700" dirty="0" smtClean="0"/>
              <a:t>Participate </a:t>
            </a:r>
            <a:r>
              <a:rPr lang="en-GB" sz="1700" dirty="0"/>
              <a:t>in </a:t>
            </a:r>
            <a:r>
              <a:rPr lang="en-GB" sz="1700" dirty="0">
                <a:solidFill>
                  <a:srgbClr val="C00000"/>
                </a:solidFill>
              </a:rPr>
              <a:t>peer-learning with countries </a:t>
            </a:r>
            <a:r>
              <a:rPr lang="en-GB" sz="1700" dirty="0"/>
              <a:t>with similar economic conditions and priorities, that are committed to a gender equality and social inclusion agenda, to share and learn from emerging </a:t>
            </a:r>
            <a:r>
              <a:rPr lang="en-GB" sz="1700" dirty="0" smtClean="0"/>
              <a:t>policies </a:t>
            </a:r>
            <a:r>
              <a:rPr lang="en-GB" sz="1700" dirty="0"/>
              <a:t>and practices.</a:t>
            </a:r>
          </a:p>
        </p:txBody>
      </p:sp>
    </p:spTree>
    <p:extLst>
      <p:ext uri="{BB962C8B-B14F-4D97-AF65-F5344CB8AC3E}">
        <p14:creationId xmlns:p14="http://schemas.microsoft.com/office/powerpoint/2010/main" val="421308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013">
        <p15:prstTrans prst="pageCurlDouble"/>
      </p:transition>
    </mc:Choice>
    <mc:Fallback xmlns="">
      <p:transition spd="slow" advTm="9013">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lvl="0" algn="ctr"/>
            <a:r>
              <a:rPr lang="en-US" sz="2800" b="1" dirty="0">
                <a:solidFill>
                  <a:srgbClr val="C00000"/>
                </a:solidFill>
              </a:rPr>
              <a:t>Entry </a:t>
            </a:r>
            <a:r>
              <a:rPr lang="en-US" sz="2800" b="1" dirty="0" smtClean="0">
                <a:solidFill>
                  <a:srgbClr val="C00000"/>
                </a:solidFill>
              </a:rPr>
              <a:t>Point</a:t>
            </a:r>
            <a:r>
              <a:rPr lang="en-US" sz="2800" dirty="0" smtClean="0">
                <a:solidFill>
                  <a:srgbClr val="FFFFFF"/>
                </a:solidFill>
              </a:rPr>
              <a:t>: </a:t>
            </a:r>
            <a:r>
              <a:rPr lang="en-CA" sz="2800" dirty="0">
                <a:solidFill>
                  <a:srgbClr val="FFFFFF"/>
                </a:solidFill>
              </a:rPr>
              <a:t>Financial incentives for women, men and disadvantaged groups</a:t>
            </a:r>
            <a:endParaRPr lang="en-GB" sz="2800" dirty="0">
              <a:solidFill>
                <a:srgbClr val="FFFFFF"/>
              </a:solidFill>
            </a:endParaRPr>
          </a:p>
        </p:txBody>
      </p:sp>
      <p:sp>
        <p:nvSpPr>
          <p:cNvPr id="3" name="Content Placeholder 2"/>
          <p:cNvSpPr>
            <a:spLocks noGrp="1"/>
          </p:cNvSpPr>
          <p:nvPr>
            <p:ph idx="1"/>
          </p:nvPr>
        </p:nvSpPr>
        <p:spPr/>
        <p:txBody>
          <a:bodyPr anchor="ctr">
            <a:normAutofit/>
          </a:bodyPr>
          <a:lstStyle/>
          <a:p>
            <a:pPr lvl="0"/>
            <a:r>
              <a:rPr lang="en-GB" dirty="0"/>
              <a:t>Conduct stakeholder consultations to consider what kinds of special fund windows or dedicated finance tools or instruments might be tailored and rolled out for specific SCCs and for women members.</a:t>
            </a:r>
          </a:p>
          <a:p>
            <a:pPr lvl="0"/>
            <a:r>
              <a:rPr lang="en-GB" dirty="0"/>
              <a:t>Pilot financial tools and instruments to test viability and outcomes over time, such as credit guarantees, or risk sharing among groups.  </a:t>
            </a:r>
            <a:endParaRPr lang="en-GB" dirty="0" smtClean="0"/>
          </a:p>
          <a:p>
            <a:pPr lvl="0"/>
            <a:r>
              <a:rPr lang="en-GB" dirty="0" smtClean="0"/>
              <a:t>Consider </a:t>
            </a:r>
            <a:r>
              <a:rPr lang="en-GB" dirty="0"/>
              <a:t>a special window of micro funds that overrides normal bureaucracies and provides pilot funds for green initiatives for a set period of time.</a:t>
            </a:r>
          </a:p>
        </p:txBody>
      </p:sp>
    </p:spTree>
    <p:extLst>
      <p:ext uri="{BB962C8B-B14F-4D97-AF65-F5344CB8AC3E}">
        <p14:creationId xmlns:p14="http://schemas.microsoft.com/office/powerpoint/2010/main" val="1095484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185">
        <p15:prstTrans prst="pageCurlDouble"/>
      </p:transition>
    </mc:Choice>
    <mc:Fallback xmlns="">
      <p:transition spd="slow" advTm="11185">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sz="3000" b="1" dirty="0">
                <a:solidFill>
                  <a:srgbClr val="C00000"/>
                </a:solidFill>
              </a:rPr>
              <a:t>Entry point: </a:t>
            </a:r>
            <a:r>
              <a:rPr lang="en-US" sz="3000" dirty="0" smtClean="0">
                <a:solidFill>
                  <a:schemeClr val="bg1"/>
                </a:solidFill>
              </a:rPr>
              <a:t>transitional </a:t>
            </a:r>
            <a:r>
              <a:rPr lang="en-US" sz="3000" dirty="0" smtClean="0">
                <a:solidFill>
                  <a:srgbClr val="FFFFFF"/>
                </a:solidFill>
              </a:rPr>
              <a:t>regulations</a:t>
            </a:r>
            <a:endParaRPr lang="en-US" sz="3000" dirty="0">
              <a:solidFill>
                <a:srgbClr val="FFFFFF"/>
              </a:solidFill>
            </a:endParaRPr>
          </a:p>
        </p:txBody>
      </p:sp>
      <p:sp>
        <p:nvSpPr>
          <p:cNvPr id="3" name="Content Placeholder 2"/>
          <p:cNvSpPr>
            <a:spLocks noGrp="1"/>
          </p:cNvSpPr>
          <p:nvPr>
            <p:ph idx="1"/>
          </p:nvPr>
        </p:nvSpPr>
        <p:spPr>
          <a:xfrm>
            <a:off x="1154954" y="2603500"/>
            <a:ext cx="9460659" cy="3416300"/>
          </a:xfrm>
        </p:spPr>
        <p:txBody>
          <a:bodyPr anchor="ctr">
            <a:normAutofit fontScale="92500" lnSpcReduction="10000"/>
          </a:bodyPr>
          <a:lstStyle/>
          <a:p>
            <a:pPr marL="0" lvl="0" indent="0">
              <a:buNone/>
            </a:pPr>
            <a:r>
              <a:rPr lang="en-GB" dirty="0"/>
              <a:t>Take a </a:t>
            </a:r>
            <a:r>
              <a:rPr lang="en-GB" dirty="0">
                <a:solidFill>
                  <a:schemeClr val="accent1"/>
                </a:solidFill>
              </a:rPr>
              <a:t>‘transition’ </a:t>
            </a:r>
            <a:r>
              <a:rPr lang="en-GB" dirty="0"/>
              <a:t>approach to shifting to green economy regulations, in ways that do not punish sub-standard services or approaches, but </a:t>
            </a:r>
            <a:r>
              <a:rPr lang="en-GB" dirty="0">
                <a:solidFill>
                  <a:schemeClr val="accent1"/>
                </a:solidFill>
              </a:rPr>
              <a:t>that incentivizes </a:t>
            </a:r>
            <a:r>
              <a:rPr lang="en-GB" dirty="0"/>
              <a:t>and recognizes those that successfully practice sustainability;</a:t>
            </a:r>
          </a:p>
          <a:p>
            <a:pPr lvl="0"/>
            <a:r>
              <a:rPr lang="en-GB" sz="1700" dirty="0"/>
              <a:t>Ensure that labelling of products and services as ‘green’ and ‘inclusive’ or as ‘woman owned business’ are validated and bona-fide (‘organic certification’, for instance, requires validation);</a:t>
            </a:r>
          </a:p>
          <a:p>
            <a:pPr lvl="0"/>
            <a:r>
              <a:rPr lang="en-GB" sz="1700" dirty="0"/>
              <a:t>Set up risk management policies specifically for the small-scale SCC member.</a:t>
            </a:r>
          </a:p>
          <a:p>
            <a:pPr lvl="0"/>
            <a:r>
              <a:rPr lang="en-GB" sz="1700" dirty="0"/>
              <a:t>Conduct vulnerabilities’ analysis, to build a sound basis for the design and application of regulatory and supervisory frameworks and tools;</a:t>
            </a:r>
          </a:p>
          <a:p>
            <a:r>
              <a:rPr lang="en-CA" sz="1700" dirty="0"/>
              <a:t>Regular reporting, disclosures and fiduciary duties need to be extended to SCCs taking into account the Principle of Proportionality.</a:t>
            </a:r>
            <a:br>
              <a:rPr lang="en-CA" sz="1700" dirty="0"/>
            </a:br>
            <a:endParaRPr lang="en-US" sz="1700" dirty="0"/>
          </a:p>
        </p:txBody>
      </p:sp>
    </p:spTree>
    <p:extLst>
      <p:ext uri="{BB962C8B-B14F-4D97-AF65-F5344CB8AC3E}">
        <p14:creationId xmlns:p14="http://schemas.microsoft.com/office/powerpoint/2010/main" val="1604922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40">
        <p15:prstTrans prst="pageCurlDouble"/>
      </p:transition>
    </mc:Choice>
    <mc:Fallback xmlns="">
      <p:transition spd="slow" advTm="704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Key Takeaways</a:t>
            </a:r>
            <a:endParaRPr lang="en-US" dirty="0"/>
          </a:p>
        </p:txBody>
      </p:sp>
      <p:sp>
        <p:nvSpPr>
          <p:cNvPr id="3" name="Text Placeholder 2"/>
          <p:cNvSpPr>
            <a:spLocks noGrp="1"/>
          </p:cNvSpPr>
          <p:nvPr>
            <p:ph idx="1"/>
          </p:nvPr>
        </p:nvSpPr>
        <p:spPr>
          <a:xfrm>
            <a:off x="1069847" y="2121408"/>
            <a:ext cx="6482419" cy="4050792"/>
          </a:xfrm>
        </p:spPr>
        <p:txBody>
          <a:bodyPr>
            <a:normAutofit/>
          </a:bodyPr>
          <a:lstStyle/>
          <a:p>
            <a:endParaRPr lang="en-US" dirty="0"/>
          </a:p>
          <a:p>
            <a:r>
              <a:rPr lang="en-CA" sz="1800" dirty="0" smtClean="0"/>
              <a:t>Mongolia’s </a:t>
            </a:r>
            <a:r>
              <a:rPr lang="en-CA" sz="1800" dirty="0" smtClean="0">
                <a:solidFill>
                  <a:srgbClr val="C00000"/>
                </a:solidFill>
              </a:rPr>
              <a:t>SCC sector is unique and an important opportunity </a:t>
            </a:r>
            <a:r>
              <a:rPr lang="en-CA" sz="1800" dirty="0" smtClean="0"/>
              <a:t>for inclusive green financing.</a:t>
            </a:r>
          </a:p>
          <a:p>
            <a:r>
              <a:rPr lang="en-CA" sz="1800" dirty="0" smtClean="0"/>
              <a:t>Mongolia’s </a:t>
            </a:r>
            <a:r>
              <a:rPr lang="en-CA" sz="1800" dirty="0" smtClean="0">
                <a:solidFill>
                  <a:srgbClr val="C00000"/>
                </a:solidFill>
              </a:rPr>
              <a:t>green taxonomy and roadmap </a:t>
            </a:r>
            <a:r>
              <a:rPr lang="en-CA" sz="1800" dirty="0" smtClean="0"/>
              <a:t>provide initial frameworks to build upon.</a:t>
            </a:r>
            <a:r>
              <a:rPr lang="en-GB" sz="1800" dirty="0" smtClean="0"/>
              <a:t> </a:t>
            </a:r>
          </a:p>
          <a:p>
            <a:r>
              <a:rPr lang="en-US" sz="1800" dirty="0" smtClean="0">
                <a:solidFill>
                  <a:srgbClr val="C00000"/>
                </a:solidFill>
                <a:ea typeface="Optima" charset="0"/>
                <a:cs typeface="Calibri" panose="020F0502020204030204" pitchFamily="34" charset="0"/>
              </a:rPr>
              <a:t>Gender </a:t>
            </a:r>
            <a:r>
              <a:rPr lang="en-US" sz="1800" dirty="0" smtClean="0">
                <a:solidFill>
                  <a:srgbClr val="C00000"/>
                </a:solidFill>
                <a:ea typeface="Optima" charset="0"/>
                <a:cs typeface="Calibri" panose="020F0502020204030204" pitchFamily="34" charset="0"/>
              </a:rPr>
              <a:t>equality </a:t>
            </a:r>
            <a:r>
              <a:rPr lang="en-US" sz="1800" dirty="0">
                <a:ea typeface="Optima" charset="0"/>
                <a:cs typeface="Calibri" panose="020F0502020204030204" pitchFamily="34" charset="0"/>
              </a:rPr>
              <a:t>is vital for sustainable development: SDG 5 and SDG 12 on responsible consumption &amp; </a:t>
            </a:r>
            <a:r>
              <a:rPr lang="en-US" sz="1800" dirty="0" smtClean="0">
                <a:ea typeface="Optima" charset="0"/>
                <a:cs typeface="Calibri" panose="020F0502020204030204" pitchFamily="34" charset="0"/>
              </a:rPr>
              <a:t>production.</a:t>
            </a:r>
            <a:endParaRPr lang="en-US" dirty="0" smtClean="0">
              <a:ea typeface="Optima" charset="0"/>
              <a:cs typeface="Calibri" panose="020F0502020204030204" pitchFamily="34" charset="0"/>
            </a:endParaRPr>
          </a:p>
          <a:p>
            <a:r>
              <a:rPr lang="en-US" dirty="0">
                <a:ea typeface="Optima" charset="0"/>
                <a:cs typeface="Calibri" panose="020F0502020204030204" pitchFamily="34" charset="0"/>
              </a:rPr>
              <a:t>T</a:t>
            </a:r>
            <a:r>
              <a:rPr lang="en-US" dirty="0" smtClean="0">
                <a:ea typeface="Optima" charset="0"/>
                <a:cs typeface="Calibri" panose="020F0502020204030204" pitchFamily="34" charset="0"/>
              </a:rPr>
              <a:t>he </a:t>
            </a:r>
            <a:r>
              <a:rPr lang="en-US" dirty="0" smtClean="0">
                <a:solidFill>
                  <a:srgbClr val="C00000"/>
                </a:solidFill>
                <a:ea typeface="Optima" charset="0"/>
                <a:cs typeface="Calibri" panose="020F0502020204030204" pitchFamily="34" charset="0"/>
              </a:rPr>
              <a:t>SCC baseline survey </a:t>
            </a:r>
            <a:r>
              <a:rPr lang="en-US" dirty="0" smtClean="0">
                <a:ea typeface="Optima" charset="0"/>
                <a:cs typeface="Calibri" panose="020F0502020204030204" pitchFamily="34" charset="0"/>
              </a:rPr>
              <a:t>provides a clear picture on needs, priorities and interests.</a:t>
            </a:r>
            <a:endParaRPr lang="en-US" sz="1800" dirty="0">
              <a:ea typeface="Optima" charset="0"/>
              <a:cs typeface="Calibri" panose="020F05020202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99" r="2686" b="4"/>
          <a:stretch/>
        </p:blipFill>
        <p:spPr>
          <a:xfrm>
            <a:off x="7872307" y="2193036"/>
            <a:ext cx="3261974" cy="3639872"/>
          </a:xfrm>
          <a:prstGeom prst="rect">
            <a:avLst/>
          </a:prstGeom>
        </p:spPr>
      </p:pic>
    </p:spTree>
    <p:extLst>
      <p:ext uri="{BB962C8B-B14F-4D97-AF65-F5344CB8AC3E}">
        <p14:creationId xmlns:p14="http://schemas.microsoft.com/office/powerpoint/2010/main" val="147646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4593">
        <p15:prstTrans prst="pageCurlDouble"/>
      </p:transition>
    </mc:Choice>
    <mc:Fallback xmlns="">
      <p:transition spd="slow" advTm="14593">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A2FC4F8C-DCFB-41A7-9587-B6E49A2040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5" name="Rectangle 14">
              <a:extLst>
                <a:ext uri="{FF2B5EF4-FFF2-40B4-BE49-F238E27FC236}">
                  <a16:creationId xmlns:a16="http://schemas.microsoft.com/office/drawing/2014/main" xmlns="" id="{8CB8134D-DAA6-44DB-9A7B-8D5B04711D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25AD0F1C-BC8E-4CB4-BAC4-8F33C36F69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xmlns="" id="{581087E9-D266-4B08-AAB1-F7439DF652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xmlns="" id="{64A2B069-C853-43DD-8CC0-7CE6F331A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7DDD86E2-5424-44EC-A189-3E2DDD38D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xmlns="" id="{4F8CFC5E-B977-45D3-A7A8-A4EDF8C88A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xmlns="" id="{A347F91F-7A0C-4FD7-AC29-DCAF67A2E5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xmlns="" id="{1FD264AA-C656-4350-AD8E-3E13639C02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8"/>
            <a:ext cx="3178260" cy="1020232"/>
          </a:xfrm>
        </p:spPr>
        <p:txBody>
          <a:bodyPr>
            <a:normAutofit/>
          </a:bodyPr>
          <a:lstStyle/>
          <a:p>
            <a:pPr>
              <a:lnSpc>
                <a:spcPct val="90000"/>
              </a:lnSpc>
            </a:pPr>
            <a:r>
              <a:rPr lang="en-US" sz="2300"/>
              <a:t>AFI’s IGF Framework and road-map</a:t>
            </a:r>
          </a:p>
        </p:txBody>
      </p:sp>
      <p:sp>
        <p:nvSpPr>
          <p:cNvPr id="9" name="Content Placeholder 8">
            <a:extLst>
              <a:ext uri="{FF2B5EF4-FFF2-40B4-BE49-F238E27FC236}">
                <a16:creationId xmlns:a16="http://schemas.microsoft.com/office/drawing/2014/main" xmlns="" id="{5994DC2B-84AC-9E70-13D0-1B46A972C723}"/>
              </a:ext>
            </a:extLst>
          </p:cNvPr>
          <p:cNvSpPr>
            <a:spLocks noGrp="1"/>
          </p:cNvSpPr>
          <p:nvPr>
            <p:ph idx="1"/>
          </p:nvPr>
        </p:nvSpPr>
        <p:spPr>
          <a:xfrm>
            <a:off x="1154955" y="2120900"/>
            <a:ext cx="3133726" cy="3898900"/>
          </a:xfrm>
        </p:spPr>
        <p:txBody>
          <a:bodyPr>
            <a:normAutofit/>
          </a:bodyPr>
          <a:lstStyle/>
          <a:p>
            <a:r>
              <a:rPr lang="en-US">
                <a:solidFill>
                  <a:schemeClr val="bg1"/>
                </a:solidFill>
              </a:rPr>
              <a:t>ADVOCATING for IGF</a:t>
            </a:r>
          </a:p>
          <a:p>
            <a:r>
              <a:rPr lang="en-US">
                <a:solidFill>
                  <a:schemeClr val="bg1"/>
                </a:solidFill>
              </a:rPr>
              <a:t>CAPACITY BUILDING</a:t>
            </a:r>
          </a:p>
          <a:p>
            <a:r>
              <a:rPr lang="en-US">
                <a:solidFill>
                  <a:schemeClr val="bg1"/>
                </a:solidFill>
              </a:rPr>
              <a:t>FINANCIAL INCENTIVES</a:t>
            </a:r>
          </a:p>
          <a:p>
            <a:r>
              <a:rPr lang="en-US">
                <a:solidFill>
                  <a:schemeClr val="bg1"/>
                </a:solidFill>
              </a:rPr>
              <a:t>VOLUNTARY STANDARDS &amp; RECOMMENDATIONS</a:t>
            </a:r>
          </a:p>
          <a:p>
            <a:r>
              <a:rPr lang="en-US">
                <a:solidFill>
                  <a:schemeClr val="bg1"/>
                </a:solidFill>
              </a:rPr>
              <a:t>MANDATORY FINANCIAL REGULATIONS</a:t>
            </a:r>
          </a:p>
        </p:txBody>
      </p:sp>
      <p:pic>
        <p:nvPicPr>
          <p:cNvPr id="7" name="Content Placeholder 3"/>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5334476" y="1467540"/>
            <a:ext cx="6251664" cy="3922919"/>
          </a:xfrm>
          <a:prstGeom prst="rect">
            <a:avLst/>
          </a:prstGeom>
        </p:spPr>
      </p:pic>
      <p:sp>
        <p:nvSpPr>
          <p:cNvPr id="24" name="Rectangle 23">
            <a:extLst>
              <a:ext uri="{FF2B5EF4-FFF2-40B4-BE49-F238E27FC236}">
                <a16:creationId xmlns:a16="http://schemas.microsoft.com/office/drawing/2014/main" xmlns="" id="{C4EF29AB-620C-4783-9B23-EACEB54D7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6522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3798">
        <p15:prstTrans prst="pageCurlDouble"/>
      </p:transition>
    </mc:Choice>
    <mc:Fallback>
      <p:transition spd="slow" advTm="53798">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financial regulator’s roles</a:t>
            </a:r>
          </a:p>
        </p:txBody>
      </p:sp>
      <p:sp>
        <p:nvSpPr>
          <p:cNvPr id="3" name="Content Placeholder 2"/>
          <p:cNvSpPr>
            <a:spLocks noGrp="1"/>
          </p:cNvSpPr>
          <p:nvPr>
            <p:ph idx="1"/>
          </p:nvPr>
        </p:nvSpPr>
        <p:spPr>
          <a:xfrm>
            <a:off x="1069848" y="2320412"/>
            <a:ext cx="10058400" cy="3851787"/>
          </a:xfrm>
        </p:spPr>
        <p:txBody>
          <a:bodyPr>
            <a:normAutofit/>
          </a:bodyPr>
          <a:lstStyle/>
          <a:p>
            <a:r>
              <a:rPr lang="en-US" dirty="0"/>
              <a:t>While financial regulation is meant to promote stability, it </a:t>
            </a:r>
            <a:r>
              <a:rPr lang="en-US" dirty="0" smtClean="0"/>
              <a:t>also </a:t>
            </a:r>
            <a:r>
              <a:rPr lang="en-US" dirty="0"/>
              <a:t>important for it to promote growth, development and competition in the financial </a:t>
            </a:r>
            <a:r>
              <a:rPr lang="en-US" dirty="0" smtClean="0"/>
              <a:t>sector</a:t>
            </a:r>
            <a:r>
              <a:rPr lang="en-US" dirty="0"/>
              <a:t>.</a:t>
            </a:r>
          </a:p>
          <a:p>
            <a:r>
              <a:rPr lang="en-US" dirty="0" smtClean="0"/>
              <a:t>Regulators need to keep </a:t>
            </a:r>
            <a:r>
              <a:rPr lang="en-US" dirty="0"/>
              <a:t>up with the rapidly changing financial business and services, including regulatory standards nationally and internationally.</a:t>
            </a:r>
          </a:p>
          <a:p>
            <a:r>
              <a:rPr lang="en-US" dirty="0"/>
              <a:t>Rapid technological advances can pose a variety of challenges for provincial financial regulations, including the large investments needed to keep up with technology, a flexible regulatory process that can keep up to the rapidly changing market dynamics and the ability to create legislation to protect consumers and monitor market conduct. </a:t>
            </a:r>
          </a:p>
          <a:p>
            <a:r>
              <a:rPr lang="en-US" dirty="0"/>
              <a:t>E</a:t>
            </a:r>
            <a:r>
              <a:rPr lang="en-US" dirty="0" smtClean="0"/>
              <a:t>stablish </a:t>
            </a:r>
            <a:r>
              <a:rPr lang="en-US" dirty="0"/>
              <a:t>a level playing field to encourage competition </a:t>
            </a:r>
            <a:r>
              <a:rPr lang="en-US" dirty="0" smtClean="0"/>
              <a:t>and/or cooperation among financial cooperatives, and strengthen risk and crisis management.</a:t>
            </a:r>
            <a:endParaRPr lang="en-US" dirty="0"/>
          </a:p>
        </p:txBody>
      </p:sp>
    </p:spTree>
    <p:extLst>
      <p:ext uri="{BB962C8B-B14F-4D97-AF65-F5344CB8AC3E}">
        <p14:creationId xmlns:p14="http://schemas.microsoft.com/office/powerpoint/2010/main" val="37281757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856">
        <p15:prstTrans prst="pageCurlDouble"/>
      </p:transition>
    </mc:Choice>
    <mc:Fallback>
      <p:transition spd="slow" advTm="6856">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should be proportional to size</a:t>
            </a:r>
          </a:p>
        </p:txBody>
      </p:sp>
      <p:sp>
        <p:nvSpPr>
          <p:cNvPr id="3" name="Content Placeholder 2"/>
          <p:cNvSpPr>
            <a:spLocks noGrp="1"/>
          </p:cNvSpPr>
          <p:nvPr>
            <p:ph idx="1"/>
          </p:nvPr>
        </p:nvSpPr>
        <p:spPr>
          <a:xfrm>
            <a:off x="1069848" y="2320412"/>
            <a:ext cx="10058400" cy="3851787"/>
          </a:xfrm>
        </p:spPr>
        <p:txBody>
          <a:bodyPr>
            <a:normAutofit/>
          </a:bodyPr>
          <a:lstStyle/>
          <a:p>
            <a:r>
              <a:rPr lang="en-CA" dirty="0"/>
              <a:t>Global frameworks are taking steps to upgrade standards for regulatory change in the areas of sustainability and sustainable finance. </a:t>
            </a:r>
          </a:p>
          <a:p>
            <a:r>
              <a:rPr lang="en-CA" dirty="0"/>
              <a:t>It is imperative that credit unions and cooperatives follow suit and prepare for the impact of climate change and onset of climate-related financial risk regulations </a:t>
            </a:r>
            <a:r>
              <a:rPr lang="en-CA" dirty="0">
                <a:solidFill>
                  <a:schemeClr val="accent1"/>
                </a:solidFill>
              </a:rPr>
              <a:t>while ensuring that compliance does not create additional onerous burdens on them and their members. </a:t>
            </a:r>
            <a:endParaRPr lang="en-GB" dirty="0">
              <a:solidFill>
                <a:schemeClr val="accent1"/>
              </a:solidFill>
            </a:endParaRPr>
          </a:p>
        </p:txBody>
      </p:sp>
    </p:spTree>
    <p:extLst>
      <p:ext uri="{BB962C8B-B14F-4D97-AF65-F5344CB8AC3E}">
        <p14:creationId xmlns:p14="http://schemas.microsoft.com/office/powerpoint/2010/main" val="802351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478">
        <p15:prstTrans prst="pageCurlDouble"/>
      </p:transition>
    </mc:Choice>
    <mc:Fallback>
      <p:transition spd="slow" advTm="247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93" name="Group 2092">
            <a:extLst>
              <a:ext uri="{FF2B5EF4-FFF2-40B4-BE49-F238E27FC236}">
                <a16:creationId xmlns:a16="http://schemas.microsoft.com/office/drawing/2014/main" xmlns="" id="{B6583EC0-B95E-4CD4-9A9A-0C3F6FA825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094" name="Rectangle 2093">
              <a:extLst>
                <a:ext uri="{FF2B5EF4-FFF2-40B4-BE49-F238E27FC236}">
                  <a16:creationId xmlns:a16="http://schemas.microsoft.com/office/drawing/2014/main" xmlns="" id="{185B8355-5373-403A-B5C2-4C8E70AC8A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95" name="Oval 2094">
              <a:extLst>
                <a:ext uri="{FF2B5EF4-FFF2-40B4-BE49-F238E27FC236}">
                  <a16:creationId xmlns:a16="http://schemas.microsoft.com/office/drawing/2014/main" xmlns="" id="{25BACD68-BDD7-43D0-A593-66B247A49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96" name="Oval 2095">
              <a:extLst>
                <a:ext uri="{FF2B5EF4-FFF2-40B4-BE49-F238E27FC236}">
                  <a16:creationId xmlns:a16="http://schemas.microsoft.com/office/drawing/2014/main" xmlns="" id="{D20AC87D-DE1E-46F5-889B-6CFD4FB14B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97" name="Oval 2096">
              <a:extLst>
                <a:ext uri="{FF2B5EF4-FFF2-40B4-BE49-F238E27FC236}">
                  <a16:creationId xmlns:a16="http://schemas.microsoft.com/office/drawing/2014/main" xmlns="" id="{21C643F3-476E-4474-A4AA-2AF19ECCB3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98" name="Freeform 5">
              <a:extLst>
                <a:ext uri="{FF2B5EF4-FFF2-40B4-BE49-F238E27FC236}">
                  <a16:creationId xmlns:a16="http://schemas.microsoft.com/office/drawing/2014/main" xmlns="" id="{B7EE1E46-6AD7-4F25-ABEB-0C06AE4663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99" name="Freeform 5">
              <a:extLst>
                <a:ext uri="{FF2B5EF4-FFF2-40B4-BE49-F238E27FC236}">
                  <a16:creationId xmlns:a16="http://schemas.microsoft.com/office/drawing/2014/main" xmlns="" id="{19C342B7-8020-4464-8EB2-AE58A8B8F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00" name="Freeform 5">
              <a:extLst>
                <a:ext uri="{FF2B5EF4-FFF2-40B4-BE49-F238E27FC236}">
                  <a16:creationId xmlns:a16="http://schemas.microsoft.com/office/drawing/2014/main" xmlns="" id="{1F3EC447-6BFD-478D-BCE7-B572B85BF7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02" name="Rectangle 2101">
            <a:extLst>
              <a:ext uri="{FF2B5EF4-FFF2-40B4-BE49-F238E27FC236}">
                <a16:creationId xmlns:a16="http://schemas.microsoft.com/office/drawing/2014/main" xmlns="" id="{19EF6B20-23CA-444F-8D20-3A38184B63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104" name="Group 2103">
            <a:extLst>
              <a:ext uri="{FF2B5EF4-FFF2-40B4-BE49-F238E27FC236}">
                <a16:creationId xmlns:a16="http://schemas.microsoft.com/office/drawing/2014/main" xmlns="" id="{4E8CF7C5-117C-459C-9B4C-82B31795175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2105" name="Rectangle 2104">
              <a:extLst>
                <a:ext uri="{FF2B5EF4-FFF2-40B4-BE49-F238E27FC236}">
                  <a16:creationId xmlns:a16="http://schemas.microsoft.com/office/drawing/2014/main" xmlns="" id="{D4B3FB86-7EC1-4073-8317-D932BC571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06" name="Oval 2105">
              <a:extLst>
                <a:ext uri="{FF2B5EF4-FFF2-40B4-BE49-F238E27FC236}">
                  <a16:creationId xmlns:a16="http://schemas.microsoft.com/office/drawing/2014/main" xmlns="" id="{346F02C3-73C4-4B91-B422-EAB2FACE63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07" name="Rectangle 2106">
              <a:extLst>
                <a:ext uri="{FF2B5EF4-FFF2-40B4-BE49-F238E27FC236}">
                  <a16:creationId xmlns:a16="http://schemas.microsoft.com/office/drawing/2014/main" xmlns="" id="{23E54839-92D5-4E97-B38E-24927FD443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08" name="Freeform 5">
              <a:extLst>
                <a:ext uri="{FF2B5EF4-FFF2-40B4-BE49-F238E27FC236}">
                  <a16:creationId xmlns:a16="http://schemas.microsoft.com/office/drawing/2014/main" xmlns="" id="{18959A4D-BD4D-4664-AA21-132D65AFF6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09" name="Freeform 5">
              <a:extLst>
                <a:ext uri="{FF2B5EF4-FFF2-40B4-BE49-F238E27FC236}">
                  <a16:creationId xmlns:a16="http://schemas.microsoft.com/office/drawing/2014/main" xmlns="" id="{ECB0910B-74A9-4D39-9741-5AD6A5A54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10" name="Freeform 5">
              <a:extLst>
                <a:ext uri="{FF2B5EF4-FFF2-40B4-BE49-F238E27FC236}">
                  <a16:creationId xmlns:a16="http://schemas.microsoft.com/office/drawing/2014/main" xmlns="" id="{703AEDDF-85E0-4F20-B92E-3C244FB6BFD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639098" y="1514185"/>
            <a:ext cx="4886461" cy="1622322"/>
          </a:xfrm>
        </p:spPr>
        <p:txBody>
          <a:bodyPr vert="horz" lIns="91440" tIns="45720" rIns="91440" bIns="45720" rtlCol="0" anchor="ctr">
            <a:normAutofit/>
          </a:bodyPr>
          <a:lstStyle/>
          <a:p>
            <a:pPr>
              <a:lnSpc>
                <a:spcPct val="90000"/>
              </a:lnSpc>
            </a:pPr>
            <a:r>
              <a:rPr lang="en-US" sz="2000" dirty="0"/>
              <a:t>Financial inclusion: refers to the access and use of affordable and appropriate financial services by all segments of society, especially low-income and marginalized groups. </a:t>
            </a:r>
          </a:p>
        </p:txBody>
      </p:sp>
      <p:sp>
        <p:nvSpPr>
          <p:cNvPr id="8" name="Text Placeholder 7"/>
          <p:cNvSpPr>
            <a:spLocks noGrp="1"/>
          </p:cNvSpPr>
          <p:nvPr>
            <p:ph type="body" sz="half" idx="2"/>
          </p:nvPr>
        </p:nvSpPr>
        <p:spPr>
          <a:xfrm>
            <a:off x="639098" y="2418735"/>
            <a:ext cx="4886461" cy="3811742"/>
          </a:xfrm>
        </p:spPr>
        <p:txBody>
          <a:bodyPr vert="horz" lIns="91440" tIns="45720" rIns="91440" bIns="45720" rtlCol="0" anchor="ctr">
            <a:normAutofit/>
          </a:bodyPr>
          <a:lstStyle/>
          <a:p>
            <a:pPr>
              <a:buFont typeface="Wingdings 3" charset="2"/>
              <a:buChar char=""/>
            </a:pPr>
            <a:r>
              <a:rPr lang="en-US">
                <a:solidFill>
                  <a:schemeClr val="bg1"/>
                </a:solidFill>
              </a:rPr>
              <a:t> SCCs can play a key role in promoting financial inclusion by offering tailored products and services that meet the needs and preferences of their members, such as microcredit, micro-insurance, mobile banking, etc. </a:t>
            </a:r>
          </a:p>
        </p:txBody>
      </p:sp>
      <p:pic>
        <p:nvPicPr>
          <p:cNvPr id="2050" name="Picture 2" descr="https://www2.deloitte.com/content/dam/Deloitte/uk/Images/header_images/Campaign/financial-services/deloitte-uk-financial-inclusion-banner.jpg/_jcr_content/renditions/cq5dam.web.1400.350.desktop.jpe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1176" r="41176"/>
          <a:stretch>
            <a:fillRect/>
          </a:stretch>
        </p:blipFill>
        <p:spPr bwMode="auto">
          <a:xfrm>
            <a:off x="6886458" y="645106"/>
            <a:ext cx="3942826" cy="5585369"/>
          </a:xfrm>
          <a:prstGeom prst="rect">
            <a:avLst/>
          </a:prstGeom>
          <a:noFill/>
          <a:extLst>
            <a:ext uri="{909E8E84-426E-40DD-AFC4-6F175D3DCCD1}">
              <a14:hiddenFill xmlns:a14="http://schemas.microsoft.com/office/drawing/2010/main">
                <a:solidFill>
                  <a:srgbClr val="FFFFFF"/>
                </a:solidFill>
              </a14:hiddenFill>
            </a:ext>
          </a:extLst>
        </p:spPr>
      </p:pic>
      <p:sp>
        <p:nvSpPr>
          <p:cNvPr id="2112" name="Rectangle 2111">
            <a:extLst>
              <a:ext uri="{FF2B5EF4-FFF2-40B4-BE49-F238E27FC236}">
                <a16:creationId xmlns:a16="http://schemas.microsoft.com/office/drawing/2014/main" xmlns="" id="{6C9E16AD-C39A-45E0-9155-60C082A8D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765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2" y="1209957"/>
            <a:ext cx="3034580" cy="4438087"/>
          </a:xfrm>
        </p:spPr>
        <p:txBody>
          <a:bodyPr anchor="ctr">
            <a:normAutofit/>
          </a:bodyPr>
          <a:lstStyle/>
          <a:p>
            <a:pPr algn="r"/>
            <a:r>
              <a:rPr lang="en-US" sz="3200" dirty="0" smtClean="0">
                <a:solidFill>
                  <a:schemeClr val="tx1"/>
                </a:solidFill>
              </a:rPr>
              <a:t>The importance of the MSME sector</a:t>
            </a:r>
            <a:endParaRPr lang="en-US" sz="3200" dirty="0">
              <a:solidFill>
                <a:schemeClr val="tx1"/>
              </a:solidFill>
            </a:endParaRPr>
          </a:p>
        </p:txBody>
      </p:sp>
      <p:sp>
        <p:nvSpPr>
          <p:cNvPr id="3" name="Content Placeholder 2"/>
          <p:cNvSpPr>
            <a:spLocks noGrp="1"/>
          </p:cNvSpPr>
          <p:nvPr>
            <p:ph idx="1"/>
          </p:nvPr>
        </p:nvSpPr>
        <p:spPr>
          <a:xfrm>
            <a:off x="4678424" y="1059025"/>
            <a:ext cx="5302189" cy="4739950"/>
          </a:xfrm>
        </p:spPr>
        <p:txBody>
          <a:bodyPr anchor="ctr">
            <a:normAutofit/>
          </a:bodyPr>
          <a:lstStyle/>
          <a:p>
            <a:r>
              <a:rPr lang="en-US" dirty="0">
                <a:solidFill>
                  <a:schemeClr val="tx1"/>
                </a:solidFill>
              </a:rPr>
              <a:t>Micro, small, and medium enterprises(MSMEs) are significant contributors to economies, especially in the developing world. </a:t>
            </a:r>
            <a:endParaRPr lang="en-US" dirty="0" smtClean="0">
              <a:solidFill>
                <a:schemeClr val="tx1"/>
              </a:solidFill>
            </a:endParaRPr>
          </a:p>
          <a:p>
            <a:r>
              <a:rPr lang="en-US" dirty="0" smtClean="0">
                <a:solidFill>
                  <a:schemeClr val="tx1"/>
                </a:solidFill>
              </a:rPr>
              <a:t>They </a:t>
            </a:r>
            <a:r>
              <a:rPr lang="en-US" dirty="0">
                <a:solidFill>
                  <a:schemeClr val="tx1"/>
                </a:solidFill>
              </a:rPr>
              <a:t>represent more than 95 percent of registered firms worldwide, account for more than 50 percent of jobs and contribute more than 35 percent of gross domestic product</a:t>
            </a:r>
          </a:p>
        </p:txBody>
      </p:sp>
      <p:cxnSp>
        <p:nvCxnSpPr>
          <p:cNvPr id="16" name="Straight Connector 15">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560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2" y="1209957"/>
            <a:ext cx="3034580" cy="4438087"/>
          </a:xfrm>
        </p:spPr>
        <p:txBody>
          <a:bodyPr anchor="ctr">
            <a:normAutofit/>
          </a:bodyPr>
          <a:lstStyle/>
          <a:p>
            <a:pPr algn="r"/>
            <a:r>
              <a:rPr lang="en-US" sz="3200" b="1" dirty="0">
                <a:solidFill>
                  <a:schemeClr val="tx1"/>
                </a:solidFill>
              </a:rPr>
              <a:t>Alliance for Financial Inclusion (AFI)</a:t>
            </a:r>
          </a:p>
        </p:txBody>
      </p:sp>
      <p:sp>
        <p:nvSpPr>
          <p:cNvPr id="3" name="Content Placeholder 2"/>
          <p:cNvSpPr>
            <a:spLocks noGrp="1"/>
          </p:cNvSpPr>
          <p:nvPr>
            <p:ph idx="1"/>
          </p:nvPr>
        </p:nvSpPr>
        <p:spPr>
          <a:xfrm>
            <a:off x="4678424" y="1059025"/>
            <a:ext cx="5302189" cy="4739950"/>
          </a:xfrm>
        </p:spPr>
        <p:txBody>
          <a:bodyPr anchor="ctr">
            <a:normAutofit/>
          </a:bodyPr>
          <a:lstStyle/>
          <a:p>
            <a:r>
              <a:rPr lang="en-US" dirty="0">
                <a:solidFill>
                  <a:schemeClr val="tx1"/>
                </a:solidFill>
              </a:rPr>
              <a:t>Women-led small and medium enterprises (WSMEs) make significant contributions to the economies in which they operate, accounting for a third of all SMEs, and a much higher percentage in many countries, </a:t>
            </a:r>
            <a:endParaRPr lang="en-US" dirty="0">
              <a:solidFill>
                <a:schemeClr val="tx1"/>
              </a:solidFill>
            </a:endParaRPr>
          </a:p>
          <a:p>
            <a:r>
              <a:rPr lang="en-US" dirty="0" smtClean="0">
                <a:solidFill>
                  <a:schemeClr val="tx1"/>
                </a:solidFill>
              </a:rPr>
              <a:t>WSMEs are a </a:t>
            </a:r>
            <a:r>
              <a:rPr lang="en-US" dirty="0">
                <a:solidFill>
                  <a:schemeClr val="tx1"/>
                </a:solidFill>
              </a:rPr>
              <a:t>segment that has long been recognized as an important engine of growth and job creation but one that suffered from high levels of informality and significant gender gap in access to </a:t>
            </a:r>
            <a:r>
              <a:rPr lang="en-US" dirty="0" smtClean="0">
                <a:solidFill>
                  <a:schemeClr val="tx1"/>
                </a:solidFill>
              </a:rPr>
              <a:t>credit.</a:t>
            </a:r>
            <a:endParaRPr lang="en-US" dirty="0">
              <a:solidFill>
                <a:schemeClr val="tx1"/>
              </a:solidFill>
            </a:endParaRPr>
          </a:p>
        </p:txBody>
      </p:sp>
      <p:cxnSp>
        <p:nvCxnSpPr>
          <p:cNvPr id="16" name="Straight Connector 15">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04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workers and MSMEs</a:t>
            </a:r>
            <a:endParaRPr lang="en-US" dirty="0"/>
          </a:p>
        </p:txBody>
      </p:sp>
      <p:sp>
        <p:nvSpPr>
          <p:cNvPr id="3" name="Content Placeholder 2"/>
          <p:cNvSpPr>
            <a:spLocks noGrp="1"/>
          </p:cNvSpPr>
          <p:nvPr>
            <p:ph idx="1"/>
          </p:nvPr>
        </p:nvSpPr>
        <p:spPr/>
        <p:txBody>
          <a:bodyPr>
            <a:normAutofit/>
          </a:bodyPr>
          <a:lstStyle/>
          <a:p>
            <a:r>
              <a:rPr lang="en-CA" dirty="0"/>
              <a:t>The AFI confirms that informal workers and micro, small and medium-sized enterprises (MSMEs) continue to face many unique challenges in accessing and using financial services, stifling growth in a sector among the worst hit by COVID-19-related restrictions.  An AFI blog states that:</a:t>
            </a:r>
            <a:endParaRPr lang="en-GB" dirty="0"/>
          </a:p>
          <a:p>
            <a:r>
              <a:rPr lang="en-CA" dirty="0"/>
              <a:t>“Over two billion people work in the informal economy globally, spanning almost all industries from sole traders to MSMEs. While there are no definitive statistics, there is considerable overlap between the informal sector and the world’s remaining unbanked</a:t>
            </a:r>
            <a:r>
              <a:rPr lang="en-CA" dirty="0" smtClean="0"/>
              <a:t>.”</a:t>
            </a:r>
            <a:endParaRPr lang="en-GB" dirty="0"/>
          </a:p>
        </p:txBody>
      </p:sp>
    </p:spTree>
    <p:extLst>
      <p:ext uri="{BB962C8B-B14F-4D97-AF65-F5344CB8AC3E}">
        <p14:creationId xmlns:p14="http://schemas.microsoft.com/office/powerpoint/2010/main" val="1025305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6">
        <p15:prstTrans prst="pageCurlDouble"/>
      </p:transition>
    </mc:Choice>
    <mc:Fallback>
      <p:transition spd="slow" advTm="50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82CCCE-534D-4FC6-BF2B-9BEA2F2BB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BC664B74-EEBB-416C-9D86-AE1FECC022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xmlns="" id="{52000483-C30E-42A1-8569-E1DE1F55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xmlns="" id="{A5ACD7E0-6D9A-4803-8B9B-D4602DC48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xmlns="" id="{C238E92D-87E7-4B27-AD36-0E133005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xmlns="" id="{6D0B958C-B82E-4F4B-945B-6B038D6556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xmlns="" id="{E18F3B2A-BB9B-4FB6-B8A5-2A8E5DB932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1154955" y="973667"/>
            <a:ext cx="2942210" cy="4833745"/>
          </a:xfrm>
        </p:spPr>
        <p:txBody>
          <a:bodyPr>
            <a:normAutofit/>
          </a:bodyPr>
          <a:lstStyle/>
          <a:p>
            <a:r>
              <a:rPr lang="en-US">
                <a:solidFill>
                  <a:srgbClr val="EBEBEB"/>
                </a:solidFill>
              </a:rPr>
              <a:t>Financial inclusion + Gender equality = </a:t>
            </a:r>
            <a:r>
              <a:rPr lang="mr-IN">
                <a:solidFill>
                  <a:srgbClr val="EBEBEB"/>
                </a:solidFill>
              </a:rPr>
              <a:t>…</a:t>
            </a:r>
            <a:endParaRPr lang="en-US">
              <a:solidFill>
                <a:srgbClr val="EBEBEB"/>
              </a:solidFill>
            </a:endParaRPr>
          </a:p>
        </p:txBody>
      </p:sp>
      <p:sp>
        <p:nvSpPr>
          <p:cNvPr id="23" name="Rectangle 22">
            <a:extLst>
              <a:ext uri="{FF2B5EF4-FFF2-40B4-BE49-F238E27FC236}">
                <a16:creationId xmlns:a16="http://schemas.microsoft.com/office/drawing/2014/main" xmlns="" id="{C4164AEF-861B-41D1-9ED5-B81051DA7D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241B271D-6D07-8C3F-E9A6-3AE18E9EDD87}"/>
              </a:ext>
            </a:extLst>
          </p:cNvPr>
          <p:cNvGraphicFramePr>
            <a:graphicFrameLocks noGrp="1"/>
          </p:cNvGraphicFramePr>
          <p:nvPr>
            <p:ph idx="1"/>
            <p:extLst>
              <p:ext uri="{D42A27DB-BD31-4B8C-83A1-F6EECF244321}">
                <p14:modId xmlns:p14="http://schemas.microsoft.com/office/powerpoint/2010/main" val="174780959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964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497">
        <p15:prstTrans prst="pageCurlDouble"/>
      </p:transition>
    </mc:Choice>
    <mc:Fallback xmlns="">
      <p:transition spd="slow" advTm="349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1154954" y="855481"/>
            <a:ext cx="8761413" cy="898674"/>
          </a:xfrm>
        </p:spPr>
        <p:txBody>
          <a:bodyPr anchor="b">
            <a:normAutofit/>
          </a:bodyPr>
          <a:lstStyle/>
          <a:p>
            <a:r>
              <a:rPr lang="en-US" sz="3300">
                <a:solidFill>
                  <a:srgbClr val="FFFFFF"/>
                </a:solidFill>
              </a:rPr>
              <a:t>Dedicated financial products &amp; services</a:t>
            </a:r>
          </a:p>
        </p:txBody>
      </p:sp>
      <p:sp>
        <p:nvSpPr>
          <p:cNvPr id="3" name="Content Placeholder 2"/>
          <p:cNvSpPr>
            <a:spLocks noGrp="1"/>
          </p:cNvSpPr>
          <p:nvPr>
            <p:ph idx="1"/>
          </p:nvPr>
        </p:nvSpPr>
        <p:spPr>
          <a:xfrm>
            <a:off x="1154954" y="2079173"/>
            <a:ext cx="8761413" cy="3730689"/>
          </a:xfrm>
        </p:spPr>
        <p:txBody>
          <a:bodyPr anchor="ctr">
            <a:normAutofit/>
          </a:bodyPr>
          <a:lstStyle/>
          <a:p>
            <a:pPr marL="0" indent="0">
              <a:buNone/>
            </a:pPr>
            <a:r>
              <a:rPr lang="en-US" b="1" dirty="0">
                <a:solidFill>
                  <a:srgbClr val="EBEBEB"/>
                </a:solidFill>
              </a:rPr>
              <a:t>Dedicated financial services </a:t>
            </a:r>
            <a:r>
              <a:rPr lang="en-US" b="1">
                <a:solidFill>
                  <a:srgbClr val="EBEBEB"/>
                </a:solidFill>
              </a:rPr>
              <a:t>are </a:t>
            </a:r>
            <a:r>
              <a:rPr lang="en-US" b="1" smtClean="0">
                <a:solidFill>
                  <a:srgbClr val="EBEBEB"/>
                </a:solidFill>
              </a:rPr>
              <a:t>important </a:t>
            </a:r>
            <a:r>
              <a:rPr lang="en-US" b="1" dirty="0">
                <a:solidFill>
                  <a:srgbClr val="EBEBEB"/>
                </a:solidFill>
              </a:rPr>
              <a:t>to enable women and </a:t>
            </a:r>
            <a:r>
              <a:rPr lang="en-US" b="1">
                <a:solidFill>
                  <a:srgbClr val="EBEBEB"/>
                </a:solidFill>
              </a:rPr>
              <a:t>men </a:t>
            </a:r>
            <a:r>
              <a:rPr lang="en-US" b="1" smtClean="0">
                <a:solidFill>
                  <a:srgbClr val="EBEBEB"/>
                </a:solidFill>
              </a:rPr>
              <a:t>to: </a:t>
            </a:r>
            <a:endParaRPr lang="en-US" b="1" dirty="0">
              <a:solidFill>
                <a:srgbClr val="EBEBEB"/>
              </a:solidFill>
            </a:endParaRPr>
          </a:p>
          <a:p>
            <a:r>
              <a:rPr lang="en-US" dirty="0">
                <a:solidFill>
                  <a:srgbClr val="EBEBEB"/>
                </a:solidFill>
              </a:rPr>
              <a:t>reduce their vulnerability to, and </a:t>
            </a:r>
            <a:r>
              <a:rPr lang="en-US" dirty="0" smtClean="0">
                <a:solidFill>
                  <a:srgbClr val="EBEBEB"/>
                </a:solidFill>
              </a:rPr>
              <a:t>strengthen their </a:t>
            </a:r>
            <a:r>
              <a:rPr lang="en-US" dirty="0">
                <a:solidFill>
                  <a:srgbClr val="EBEBEB"/>
                </a:solidFill>
              </a:rPr>
              <a:t>ability to respond to, climate-related events</a:t>
            </a:r>
          </a:p>
          <a:p>
            <a:r>
              <a:rPr lang="en-US" dirty="0">
                <a:solidFill>
                  <a:srgbClr val="EBEBEB"/>
                </a:solidFill>
              </a:rPr>
              <a:t>insure against extreme weather events or </a:t>
            </a:r>
            <a:r>
              <a:rPr lang="en-US" dirty="0" smtClean="0">
                <a:solidFill>
                  <a:srgbClr val="EBEBEB"/>
                </a:solidFill>
              </a:rPr>
              <a:t>be able to access </a:t>
            </a:r>
            <a:r>
              <a:rPr lang="en-US" dirty="0">
                <a:solidFill>
                  <a:srgbClr val="EBEBEB"/>
                </a:solidFill>
              </a:rPr>
              <a:t>an emergency loan for a local savings group</a:t>
            </a:r>
          </a:p>
          <a:p>
            <a:r>
              <a:rPr lang="en-US" dirty="0" smtClean="0">
                <a:solidFill>
                  <a:srgbClr val="EBEBEB"/>
                </a:solidFill>
              </a:rPr>
              <a:t>save </a:t>
            </a:r>
            <a:r>
              <a:rPr lang="en-US" dirty="0">
                <a:solidFill>
                  <a:srgbClr val="EBEBEB"/>
                </a:solidFill>
              </a:rPr>
              <a:t>money securely with smallholder farmers adapting their farming practices and investing in different crops as climatic patterns shift, and urban populations </a:t>
            </a:r>
            <a:r>
              <a:rPr lang="en-US" dirty="0" smtClean="0">
                <a:solidFill>
                  <a:srgbClr val="EBEBEB"/>
                </a:solidFill>
              </a:rPr>
              <a:t>adapting by </a:t>
            </a:r>
            <a:r>
              <a:rPr lang="en-US" dirty="0">
                <a:solidFill>
                  <a:srgbClr val="EBEBEB"/>
                </a:solidFill>
              </a:rPr>
              <a:t>investing in low-cost cooling techniques for homes.</a:t>
            </a:r>
          </a:p>
        </p:txBody>
      </p:sp>
    </p:spTree>
    <p:extLst>
      <p:ext uri="{BB962C8B-B14F-4D97-AF65-F5344CB8AC3E}">
        <p14:creationId xmlns:p14="http://schemas.microsoft.com/office/powerpoint/2010/main" val="1775156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93E10248-AF0E-477D-B4D2-47C02CE4E3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xmlns="" id="{533010C2-2DA5-460F-A40C-5317F567A0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xmlns="" id="{17CB0634-F963-4EC9-A6F6-8EA46BD1F1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Rectangle 29">
            <a:extLst>
              <a:ext uri="{FF2B5EF4-FFF2-40B4-BE49-F238E27FC236}">
                <a16:creationId xmlns:a16="http://schemas.microsoft.com/office/drawing/2014/main" xmlns="" id="{73C0A186-7444-4460-9C37-532E7671E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xmlns="" id="{712E451E-151A-4910-BF41-6A040B659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xmlns="" id="{C296EFE4-A70C-4388-9A15-3F657B6615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99405" y="2099733"/>
            <a:ext cx="8825658" cy="2677648"/>
          </a:xfrm>
        </p:spPr>
        <p:txBody>
          <a:bodyPr vert="horz" lIns="91440" tIns="45720" rIns="91440" bIns="45720" rtlCol="0" anchor="b">
            <a:normAutofit/>
          </a:bodyPr>
          <a:lstStyle/>
          <a:p>
            <a:r>
              <a:rPr lang="en-US" sz="5400">
                <a:solidFill>
                  <a:schemeClr val="tx2">
                    <a:lumMod val="75000"/>
                  </a:schemeClr>
                </a:solidFill>
              </a:rPr>
              <a:t>Examples</a:t>
            </a:r>
          </a:p>
        </p:txBody>
      </p:sp>
      <p:sp>
        <p:nvSpPr>
          <p:cNvPr id="36" name="Rectangle 35">
            <a:extLst>
              <a:ext uri="{FF2B5EF4-FFF2-40B4-BE49-F238E27FC236}">
                <a16:creationId xmlns:a16="http://schemas.microsoft.com/office/drawing/2014/main" xmlns="" id="{425EBAFC-9388-432A-BCFD-EEA2F410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89097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36632</TotalTime>
  <Words>2892</Words>
  <Application>Microsoft Macintosh PowerPoint</Application>
  <PresentationFormat>Widescreen</PresentationFormat>
  <Paragraphs>153</Paragraphs>
  <Slides>28</Slides>
  <Notes>15</Notes>
  <HiddenSlides>4</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Calibri</vt:lpstr>
      <vt:lpstr>Candara</vt:lpstr>
      <vt:lpstr>Century Gothic</vt:lpstr>
      <vt:lpstr>Mangal</vt:lpstr>
      <vt:lpstr>Optima</vt:lpstr>
      <vt:lpstr>Wingdings</vt:lpstr>
      <vt:lpstr>Wingdings 3</vt:lpstr>
      <vt:lpstr>Arial</vt:lpstr>
      <vt:lpstr>Ion Boardroom</vt:lpstr>
      <vt:lpstr> International experience in developing gender-inclusive green finance and green credit products through SCCs, Policy recommendations.  </vt:lpstr>
      <vt:lpstr>Introducing Inclusive Green Finance</vt:lpstr>
      <vt:lpstr>Financial inclusion: refers to the access and use of affordable and appropriate financial services by all segments of society, especially low-income and marginalized groups. </vt:lpstr>
      <vt:lpstr>The importance of the MSME sector</vt:lpstr>
      <vt:lpstr>Alliance for Financial Inclusion (AFI)</vt:lpstr>
      <vt:lpstr>Informal workers and MSMEs</vt:lpstr>
      <vt:lpstr>Financial inclusion + Gender equality = …</vt:lpstr>
      <vt:lpstr>Dedicated financial products &amp; services</vt:lpstr>
      <vt:lpstr>Examples</vt:lpstr>
      <vt:lpstr>There are many micro-examples of green financing</vt:lpstr>
      <vt:lpstr>Credit unions are front runners in closing the green financing gap: USA</vt:lpstr>
      <vt:lpstr>Revolving Green Inclusive Regional Agri-business Fund: Mongolia &amp; China </vt:lpstr>
      <vt:lpstr>Rural development &amp; Sustainable farming: Brazil &amp; India</vt:lpstr>
      <vt:lpstr>SME Bank: Malaysia</vt:lpstr>
      <vt:lpstr>Women’s Special Loan Program: China</vt:lpstr>
      <vt:lpstr>Examples of measures to build capacity in Gender equality &amp; Green Financing</vt:lpstr>
      <vt:lpstr>Green micro-finance examples</vt:lpstr>
      <vt:lpstr>Pollution…. water….</vt:lpstr>
      <vt:lpstr>Land use …. transport …</vt:lpstr>
      <vt:lpstr>From a regulatory and policy perspective, examples at national level are difficult to come by.  What is available, are some important frameworks and international commitments that provide the building blocks to regulatory architectures to advance gender equality and social inclusion agendas in green financing.</vt:lpstr>
      <vt:lpstr>Suggested Entry points</vt:lpstr>
      <vt:lpstr>Entry Point: capacity building</vt:lpstr>
      <vt:lpstr>Entry Point: Financial incentives for women, men and disadvantaged groups</vt:lpstr>
      <vt:lpstr>Entry point: transitional regulations</vt:lpstr>
      <vt:lpstr>Key Takeaways</vt:lpstr>
      <vt:lpstr>AFI’s IGF Framework and road-map</vt:lpstr>
      <vt:lpstr>The financial regulator’s roles</vt:lpstr>
      <vt:lpstr>compliance should be proportional to size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ENERGY Program</dc:title>
  <dc:creator>NTandon</dc:creator>
  <cp:lastModifiedBy>NTandon</cp:lastModifiedBy>
  <cp:revision>223</cp:revision>
  <dcterms:created xsi:type="dcterms:W3CDTF">2021-04-25T21:43:15Z</dcterms:created>
  <dcterms:modified xsi:type="dcterms:W3CDTF">2023-10-25T16:27:05Z</dcterms:modified>
</cp:coreProperties>
</file>