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60" r:id="rId5"/>
    <p:sldId id="294" r:id="rId6"/>
    <p:sldId id="520" r:id="rId7"/>
    <p:sldId id="519" r:id="rId8"/>
    <p:sldId id="488" r:id="rId9"/>
    <p:sldId id="521" r:id="rId10"/>
    <p:sldId id="492" r:id="rId11"/>
    <p:sldId id="498" r:id="rId12"/>
    <p:sldId id="4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D8E"/>
    <a:srgbClr val="FDDE00"/>
    <a:srgbClr val="FFC000"/>
    <a:srgbClr val="2780BA"/>
    <a:srgbClr val="E84C3D"/>
    <a:srgbClr val="54C1AC"/>
    <a:srgbClr val="7167D6"/>
    <a:srgbClr val="FF71AC"/>
    <a:srgbClr val="34495E"/>
    <a:srgbClr val="11A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205" autoAdjust="0"/>
  </p:normalViewPr>
  <p:slideViewPr>
    <p:cSldViewPr snapToGrid="0">
      <p:cViewPr>
        <p:scale>
          <a:sx n="100" d="100"/>
          <a:sy n="100" d="100"/>
        </p:scale>
        <p:origin x="7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rantuya Natsagdorj" userId="32f643ad-cf53-4ec3-ac09-a1f5cc3a169b" providerId="ADAL" clId="{72CEAC89-790F-4471-A66C-BE88C80848AE}"/>
    <pc:docChg chg="undo custSel modSld">
      <pc:chgData name="Narantuya Natsagdorj" userId="32f643ad-cf53-4ec3-ac09-a1f5cc3a169b" providerId="ADAL" clId="{72CEAC89-790F-4471-A66C-BE88C80848AE}" dt="2023-10-26T10:59:24.840" v="27" actId="1076"/>
      <pc:docMkLst>
        <pc:docMk/>
      </pc:docMkLst>
      <pc:sldChg chg="addSp delSp modSp">
        <pc:chgData name="Narantuya Natsagdorj" userId="32f643ad-cf53-4ec3-ac09-a1f5cc3a169b" providerId="ADAL" clId="{72CEAC89-790F-4471-A66C-BE88C80848AE}" dt="2023-10-26T10:59:24.840" v="27" actId="1076"/>
        <pc:sldMkLst>
          <pc:docMk/>
          <pc:sldMk cId="317849610" sldId="520"/>
        </pc:sldMkLst>
        <pc:spChg chg="del">
          <ac:chgData name="Narantuya Natsagdorj" userId="32f643ad-cf53-4ec3-ac09-a1f5cc3a169b" providerId="ADAL" clId="{72CEAC89-790F-4471-A66C-BE88C80848AE}" dt="2023-10-26T10:58:50.217" v="0" actId="478"/>
          <ac:spMkLst>
            <pc:docMk/>
            <pc:sldMk cId="317849610" sldId="520"/>
            <ac:spMk id="5" creationId="{8F343C39-7639-438A-8FC6-7C002602D0B1}"/>
          </ac:spMkLst>
        </pc:spChg>
        <pc:spChg chg="add mod">
          <ac:chgData name="Narantuya Natsagdorj" userId="32f643ad-cf53-4ec3-ac09-a1f5cc3a169b" providerId="ADAL" clId="{72CEAC89-790F-4471-A66C-BE88C80848AE}" dt="2023-10-26T10:59:21.435" v="26" actId="1076"/>
          <ac:spMkLst>
            <pc:docMk/>
            <pc:sldMk cId="317849610" sldId="520"/>
            <ac:spMk id="98" creationId="{21F68807-1C92-4FCB-B8F1-9E07303C19AB}"/>
          </ac:spMkLst>
        </pc:spChg>
        <pc:spChg chg="add">
          <ac:chgData name="Narantuya Natsagdorj" userId="32f643ad-cf53-4ec3-ac09-a1f5cc3a169b" providerId="ADAL" clId="{72CEAC89-790F-4471-A66C-BE88C80848AE}" dt="2023-10-26T10:58:52.987" v="1"/>
          <ac:spMkLst>
            <pc:docMk/>
            <pc:sldMk cId="317849610" sldId="520"/>
            <ac:spMk id="100" creationId="{9FACA6CF-21D3-4AA7-BCBF-A18514963B7C}"/>
          </ac:spMkLst>
        </pc:spChg>
        <pc:spChg chg="add mod">
          <ac:chgData name="Narantuya Natsagdorj" userId="32f643ad-cf53-4ec3-ac09-a1f5cc3a169b" providerId="ADAL" clId="{72CEAC89-790F-4471-A66C-BE88C80848AE}" dt="2023-10-26T10:59:24.840" v="27" actId="1076"/>
          <ac:spMkLst>
            <pc:docMk/>
            <pc:sldMk cId="317849610" sldId="520"/>
            <ac:spMk id="101" creationId="{67C12960-DA68-4EE4-B46A-3ED5D9B3AA82}"/>
          </ac:spMkLst>
        </pc:spChg>
        <pc:grpChg chg="del">
          <ac:chgData name="Narantuya Natsagdorj" userId="32f643ad-cf53-4ec3-ac09-a1f5cc3a169b" providerId="ADAL" clId="{72CEAC89-790F-4471-A66C-BE88C80848AE}" dt="2023-10-26T10:58:59.653" v="2" actId="478"/>
          <ac:grpSpMkLst>
            <pc:docMk/>
            <pc:sldMk cId="317849610" sldId="520"/>
            <ac:grpSpMk id="7" creationId="{4FEC9CAD-AC29-4943-83E1-40C3AA7940BA}"/>
          </ac:grpSpMkLst>
        </pc:grpChg>
        <pc:grpChg chg="add">
          <ac:chgData name="Narantuya Natsagdorj" userId="32f643ad-cf53-4ec3-ac09-a1f5cc3a169b" providerId="ADAL" clId="{72CEAC89-790F-4471-A66C-BE88C80848AE}" dt="2023-10-26T10:58:52.987" v="1"/>
          <ac:grpSpMkLst>
            <pc:docMk/>
            <pc:sldMk cId="317849610" sldId="520"/>
            <ac:grpSpMk id="102" creationId="{6846C44C-27C1-40DA-B66C-7A0D4954C414}"/>
          </ac:grpSpMkLst>
        </pc:grpChg>
        <pc:picChg chg="del">
          <ac:chgData name="Narantuya Natsagdorj" userId="32f643ad-cf53-4ec3-ac09-a1f5cc3a169b" providerId="ADAL" clId="{72CEAC89-790F-4471-A66C-BE88C80848AE}" dt="2023-10-26T10:58:50.217" v="0" actId="478"/>
          <ac:picMkLst>
            <pc:docMk/>
            <pc:sldMk cId="317849610" sldId="520"/>
            <ac:picMk id="16" creationId="{3D498822-CA8D-4370-A0A7-49D85DC475EC}"/>
          </ac:picMkLst>
        </pc:picChg>
        <pc:picChg chg="add">
          <ac:chgData name="Narantuya Natsagdorj" userId="32f643ad-cf53-4ec3-ac09-a1f5cc3a169b" providerId="ADAL" clId="{72CEAC89-790F-4471-A66C-BE88C80848AE}" dt="2023-10-26T10:58:52.987" v="1"/>
          <ac:picMkLst>
            <pc:docMk/>
            <pc:sldMk cId="317849610" sldId="520"/>
            <ac:picMk id="96" creationId="{8B126EC4-E371-491F-8477-E87CBE23FEEF}"/>
          </ac:picMkLst>
        </pc:picChg>
        <pc:picChg chg="add">
          <ac:chgData name="Narantuya Natsagdorj" userId="32f643ad-cf53-4ec3-ac09-a1f5cc3a169b" providerId="ADAL" clId="{72CEAC89-790F-4471-A66C-BE88C80848AE}" dt="2023-10-26T10:58:52.987" v="1"/>
          <ac:picMkLst>
            <pc:docMk/>
            <pc:sldMk cId="317849610" sldId="520"/>
            <ac:picMk id="97" creationId="{011EBFD9-F1F9-49CC-A77D-F76849D1D160}"/>
          </ac:picMkLst>
        </pc:picChg>
        <pc:picChg chg="add">
          <ac:chgData name="Narantuya Natsagdorj" userId="32f643ad-cf53-4ec3-ac09-a1f5cc3a169b" providerId="ADAL" clId="{72CEAC89-790F-4471-A66C-BE88C80848AE}" dt="2023-10-26T10:58:52.987" v="1"/>
          <ac:picMkLst>
            <pc:docMk/>
            <pc:sldMk cId="317849610" sldId="520"/>
            <ac:picMk id="99" creationId="{1E59ACD1-9BB5-411A-B56A-79004545E9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E600D-D81F-4A13-90D0-089D83FDC96B}"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B5D2E-B0C3-40CF-A328-0996A83C7403}" type="slidenum">
              <a:rPr lang="en-US" smtClean="0"/>
              <a:t>‹#›</a:t>
            </a:fld>
            <a:endParaRPr lang="en-US"/>
          </a:p>
        </p:txBody>
      </p:sp>
    </p:spTree>
    <p:extLst>
      <p:ext uri="{BB962C8B-B14F-4D97-AF65-F5344CB8AC3E}">
        <p14:creationId xmlns:p14="http://schemas.microsoft.com/office/powerpoint/2010/main" val="1828951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B5D2E-B0C3-40CF-A328-0996A83C7403}" type="slidenum">
              <a:rPr lang="en-US" smtClean="0"/>
              <a:t>1</a:t>
            </a:fld>
            <a:endParaRPr lang="en-US"/>
          </a:p>
        </p:txBody>
      </p:sp>
    </p:spTree>
    <p:extLst>
      <p:ext uri="{BB962C8B-B14F-4D97-AF65-F5344CB8AC3E}">
        <p14:creationId xmlns:p14="http://schemas.microsoft.com/office/powerpoint/2010/main" val="50625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4D8023-2E9D-4FC0-A9C9-705E024D42B1}" type="slidenum">
              <a:rPr lang="en-US" smtClean="0"/>
              <a:t>2</a:t>
            </a:fld>
            <a:endParaRPr lang="en-US"/>
          </a:p>
        </p:txBody>
      </p:sp>
    </p:spTree>
    <p:extLst>
      <p:ext uri="{BB962C8B-B14F-4D97-AF65-F5344CB8AC3E}">
        <p14:creationId xmlns:p14="http://schemas.microsoft.com/office/powerpoint/2010/main" val="175203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mn-MN" sz="1200" dirty="0">
                <a:solidFill>
                  <a:srgbClr val="2F5496"/>
                </a:solidFill>
                <a:latin typeface="Mogul Helios" pitchFamily="2" charset="0"/>
                <a:ea typeface="Times New Roman" panose="02020603050405020304" pitchFamily="18" charset="0"/>
                <a:cs typeface="Times New Roman" panose="02020603050405020304" pitchFamily="18" charset="0"/>
              </a:rPr>
              <a:t>Япон:</a:t>
            </a:r>
            <a:r>
              <a:rPr lang="mn-MN" sz="1200" dirty="0">
                <a:latin typeface="Mogul Helios" pitchFamily="2" charset="0"/>
                <a:ea typeface="Calibri" panose="020F0502020204030204" pitchFamily="34" charset="0"/>
                <a:cs typeface="Times New Roman" panose="02020603050405020304" pitchFamily="18" charset="0"/>
              </a:rPr>
              <a:t> Япон улсын эдийн засаг дефляциас гарч, бага зэргийн инфляцтай эдийн засагт шилжсэнээр хөрөнгийн зах зээл цаашид илүү өсөх төлөвтэй байна. Японы Төвбанк эдийн засгийн нөхцөл байдлыг харгалзан бодлогын хүүг хэвийн түвшинд хадгалах төлөвтэй байгаа бөгөөд Японы хөрөнгийн биржүүд огцом өсөлт үзүүлсний дараа хувьцааны өсөлт хэвийн түвшинд хадгалагдах төлөвтэй байна.</a:t>
            </a:r>
            <a:endParaRPr lang="en-US" sz="1100" dirty="0">
              <a:effectLst/>
              <a:latin typeface="Mogul Helios"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0B5D2E-B0C3-40CF-A328-0996A83C7403}" type="slidenum">
              <a:rPr lang="en-US" smtClean="0"/>
              <a:t>4</a:t>
            </a:fld>
            <a:endParaRPr lang="en-US"/>
          </a:p>
        </p:txBody>
      </p:sp>
    </p:spTree>
    <p:extLst>
      <p:ext uri="{BB962C8B-B14F-4D97-AF65-F5344CB8AC3E}">
        <p14:creationId xmlns:p14="http://schemas.microsoft.com/office/powerpoint/2010/main" val="216266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B5D2E-B0C3-40CF-A328-0996A83C7403}" type="slidenum">
              <a:rPr lang="en-US" smtClean="0"/>
              <a:t>5</a:t>
            </a:fld>
            <a:endParaRPr lang="en-US"/>
          </a:p>
        </p:txBody>
      </p:sp>
    </p:spTree>
    <p:extLst>
      <p:ext uri="{BB962C8B-B14F-4D97-AF65-F5344CB8AC3E}">
        <p14:creationId xmlns:p14="http://schemas.microsoft.com/office/powerpoint/2010/main" val="298779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B5D2E-B0C3-40CF-A328-0996A83C7403}" type="slidenum">
              <a:rPr lang="en-US" smtClean="0"/>
              <a:t>6</a:t>
            </a:fld>
            <a:endParaRPr lang="en-US"/>
          </a:p>
        </p:txBody>
      </p:sp>
    </p:spTree>
    <p:extLst>
      <p:ext uri="{BB962C8B-B14F-4D97-AF65-F5344CB8AC3E}">
        <p14:creationId xmlns:p14="http://schemas.microsoft.com/office/powerpoint/2010/main" val="346339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B5D2E-B0C3-40CF-A328-0996A83C7403}" type="slidenum">
              <a:rPr lang="en-US" smtClean="0"/>
              <a:t>7</a:t>
            </a:fld>
            <a:endParaRPr lang="en-US"/>
          </a:p>
        </p:txBody>
      </p:sp>
    </p:spTree>
    <p:extLst>
      <p:ext uri="{BB962C8B-B14F-4D97-AF65-F5344CB8AC3E}">
        <p14:creationId xmlns:p14="http://schemas.microsoft.com/office/powerpoint/2010/main" val="230195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B5D2E-B0C3-40CF-A328-0996A83C7403}" type="slidenum">
              <a:rPr lang="en-US" smtClean="0"/>
              <a:t>8</a:t>
            </a:fld>
            <a:endParaRPr lang="en-US"/>
          </a:p>
        </p:txBody>
      </p:sp>
    </p:spTree>
    <p:extLst>
      <p:ext uri="{BB962C8B-B14F-4D97-AF65-F5344CB8AC3E}">
        <p14:creationId xmlns:p14="http://schemas.microsoft.com/office/powerpoint/2010/main" val="288932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F9399-A488-4AA8-9B3E-E8F2A6A524D3}" type="slidenum">
              <a:rPr lang="en-US" smtClean="0"/>
              <a:t>9</a:t>
            </a:fld>
            <a:endParaRPr lang="en-US" dirty="0"/>
          </a:p>
        </p:txBody>
      </p:sp>
    </p:spTree>
    <p:extLst>
      <p:ext uri="{BB962C8B-B14F-4D97-AF65-F5344CB8AC3E}">
        <p14:creationId xmlns:p14="http://schemas.microsoft.com/office/powerpoint/2010/main" val="13092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6184-6EA4-4DD5-BB51-B2C1EA0313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27C830-6C7D-4E29-A08A-4581CC78C5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43DC5D-45C2-4CC3-8DEE-BBBD5B28F7E2}"/>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5" name="Footer Placeholder 4">
            <a:extLst>
              <a:ext uri="{FF2B5EF4-FFF2-40B4-BE49-F238E27FC236}">
                <a16:creationId xmlns:a16="http://schemas.microsoft.com/office/drawing/2014/main" id="{8B131744-ED98-411C-AB11-9C2D552DD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CAFE0-9424-4CE1-9ABA-895D7D082111}"/>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183071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7BFE-D0FB-447B-9559-4155F28912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1C93A7-38DA-4AF1-A0A8-461A23D801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FAD64-B6A6-46D7-8A64-44582AAE35C7}"/>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5" name="Footer Placeholder 4">
            <a:extLst>
              <a:ext uri="{FF2B5EF4-FFF2-40B4-BE49-F238E27FC236}">
                <a16:creationId xmlns:a16="http://schemas.microsoft.com/office/drawing/2014/main" id="{7DD6ECBE-38FF-4AA3-A0A7-FC52FDBF2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36A8B-9491-4978-A23B-F0FB80BF3ABF}"/>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154280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6839C-2505-4C59-BCC1-FBCD8D3E0B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123923-2143-4A19-9310-53090A6B65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38F17-B60C-41B6-A248-CA548C3379A2}"/>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5" name="Footer Placeholder 4">
            <a:extLst>
              <a:ext uri="{FF2B5EF4-FFF2-40B4-BE49-F238E27FC236}">
                <a16:creationId xmlns:a16="http://schemas.microsoft.com/office/drawing/2014/main" id="{6A49D5A7-DD3A-4F41-8389-861EF76AE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97516-7DE2-4966-A3A1-B771F51D0760}"/>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49651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AEF7-618F-466B-8F5B-6467CD93D1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F46CD2-EFFA-45B0-8FC3-9626DAA17C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8BBFB-B609-4A2E-BA29-FC5EE67FB02F}"/>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5" name="Footer Placeholder 4">
            <a:extLst>
              <a:ext uri="{FF2B5EF4-FFF2-40B4-BE49-F238E27FC236}">
                <a16:creationId xmlns:a16="http://schemas.microsoft.com/office/drawing/2014/main" id="{F85FD668-BE57-4193-83E5-5B7F3DB29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21BCE-AF3F-44EE-B8D5-0091378DB902}"/>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4139759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99B19-56B8-48A7-B0A5-5F6F1CD116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9D4286-8200-438F-8C4F-0F1F5D6F4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A3AB0D-C953-4B5F-9640-5DF2A10FC3B0}"/>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5" name="Footer Placeholder 4">
            <a:extLst>
              <a:ext uri="{FF2B5EF4-FFF2-40B4-BE49-F238E27FC236}">
                <a16:creationId xmlns:a16="http://schemas.microsoft.com/office/drawing/2014/main" id="{AFC3FF39-FB85-42E8-80C6-D6247A4EF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E2594-20B3-4B3C-8400-D2D16BB37075}"/>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242992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F337-165D-4837-B35D-B2A8971DC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2F31B-BF68-4454-8E7A-94C4CC5831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724540-CC42-4583-ABF7-6F10C6B581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FF113-4537-44DA-BEB6-326F6F231F1A}"/>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6" name="Footer Placeholder 5">
            <a:extLst>
              <a:ext uri="{FF2B5EF4-FFF2-40B4-BE49-F238E27FC236}">
                <a16:creationId xmlns:a16="http://schemas.microsoft.com/office/drawing/2014/main" id="{AD489340-8836-4331-A20B-5D299BE62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2CCD8-A267-4017-892F-6DE41AD4A086}"/>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2204495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3723-236E-43D8-998E-AD39CEA21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9F457-E44D-4FCC-8240-952588994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EE2F19-8F54-40E6-87CC-E12BFB164A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1449F8-15CC-4FC6-8B6B-0398010B7E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B1B24D-D3B6-4E34-AC8B-66A86E26EA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00BFC-1D98-4E88-9078-414646F291CA}"/>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8" name="Footer Placeholder 7">
            <a:extLst>
              <a:ext uri="{FF2B5EF4-FFF2-40B4-BE49-F238E27FC236}">
                <a16:creationId xmlns:a16="http://schemas.microsoft.com/office/drawing/2014/main" id="{F2A94CE7-C1A4-40F6-BEBA-7A98C8342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1C9117-A205-462D-82BB-00EBCB30E5A6}"/>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67336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6665-BB42-4C81-B10C-42F4251F4C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25A3FA-B32B-4F61-93BA-F7718C932C7A}"/>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4" name="Footer Placeholder 3">
            <a:extLst>
              <a:ext uri="{FF2B5EF4-FFF2-40B4-BE49-F238E27FC236}">
                <a16:creationId xmlns:a16="http://schemas.microsoft.com/office/drawing/2014/main" id="{7DBEC00B-286F-40DA-BBB2-C307A2F034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F88547-D7FC-44D3-B522-99597CE69D58}"/>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87337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3740A3-A3FC-434C-8A4F-029988F8FE8C}"/>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3" name="Footer Placeholder 2">
            <a:extLst>
              <a:ext uri="{FF2B5EF4-FFF2-40B4-BE49-F238E27FC236}">
                <a16:creationId xmlns:a16="http://schemas.microsoft.com/office/drawing/2014/main" id="{EDD23EB9-9C59-4DC7-9B72-5EC86B5558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3C5D4F-366E-40F9-B9B1-E2195718E80B}"/>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360452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1933-3FD8-4A46-B176-7403FA782E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C0436A-CEC5-4D5C-81F8-847B567FA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B47AE-C6C6-479F-A044-3218306EC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501EE9-2AA5-4D94-941F-8A542D6C7C79}"/>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6" name="Footer Placeholder 5">
            <a:extLst>
              <a:ext uri="{FF2B5EF4-FFF2-40B4-BE49-F238E27FC236}">
                <a16:creationId xmlns:a16="http://schemas.microsoft.com/office/drawing/2014/main" id="{FDACB92E-3CAA-4FB0-9299-8909AB4AD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C13093-460B-45A8-9E5F-D3BF6D5EC96B}"/>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202751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1E8A-27A4-4898-ABD1-E407FB6EF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732B14-32A9-4168-9706-9FA1DDC6F5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CA5125-159D-40E1-B137-C8AF32A0B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C139CF-F9DE-43D2-89CE-5D1B6BAB4264}"/>
              </a:ext>
            </a:extLst>
          </p:cNvPr>
          <p:cNvSpPr>
            <a:spLocks noGrp="1"/>
          </p:cNvSpPr>
          <p:nvPr>
            <p:ph type="dt" sz="half" idx="10"/>
          </p:nvPr>
        </p:nvSpPr>
        <p:spPr/>
        <p:txBody>
          <a:bodyPr/>
          <a:lstStyle/>
          <a:p>
            <a:fld id="{41338A21-F4B8-46B2-B16D-232ECC26A6F8}" type="datetimeFigureOut">
              <a:rPr lang="en-US" smtClean="0"/>
              <a:t>10/26/2023</a:t>
            </a:fld>
            <a:endParaRPr lang="en-US"/>
          </a:p>
        </p:txBody>
      </p:sp>
      <p:sp>
        <p:nvSpPr>
          <p:cNvPr id="6" name="Footer Placeholder 5">
            <a:extLst>
              <a:ext uri="{FF2B5EF4-FFF2-40B4-BE49-F238E27FC236}">
                <a16:creationId xmlns:a16="http://schemas.microsoft.com/office/drawing/2014/main" id="{F116E8A5-5919-4D49-A7AF-5C2B8D8E7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C64A2-E98E-4F61-B5A2-F7EE03CACAFF}"/>
              </a:ext>
            </a:extLst>
          </p:cNvPr>
          <p:cNvSpPr>
            <a:spLocks noGrp="1"/>
          </p:cNvSpPr>
          <p:nvPr>
            <p:ph type="sldNum" sz="quarter" idx="12"/>
          </p:nvPr>
        </p:nvSpPr>
        <p:spPr/>
        <p:txBody>
          <a:bodyPr/>
          <a:lstStyle/>
          <a:p>
            <a:fld id="{9256481F-BCBF-42CB-9558-29C6A647BA6A}" type="slidenum">
              <a:rPr lang="en-US" smtClean="0"/>
              <a:t>‹#›</a:t>
            </a:fld>
            <a:endParaRPr lang="en-US"/>
          </a:p>
        </p:txBody>
      </p:sp>
    </p:spTree>
    <p:extLst>
      <p:ext uri="{BB962C8B-B14F-4D97-AF65-F5344CB8AC3E}">
        <p14:creationId xmlns:p14="http://schemas.microsoft.com/office/powerpoint/2010/main" val="797706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429837-B92E-448F-8DC7-2B1360B520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75C4E2-2034-4A9D-896C-DFBC60B1C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58AE-89B6-4E0B-B4EE-16DE2BEC72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21-F4B8-46B2-B16D-232ECC26A6F8}" type="datetimeFigureOut">
              <a:rPr lang="en-US" smtClean="0"/>
              <a:t>10/26/2023</a:t>
            </a:fld>
            <a:endParaRPr lang="en-US"/>
          </a:p>
        </p:txBody>
      </p:sp>
      <p:sp>
        <p:nvSpPr>
          <p:cNvPr id="5" name="Footer Placeholder 4">
            <a:extLst>
              <a:ext uri="{FF2B5EF4-FFF2-40B4-BE49-F238E27FC236}">
                <a16:creationId xmlns:a16="http://schemas.microsoft.com/office/drawing/2014/main" id="{458F6AFB-9AF5-4B76-B1DB-6007E70B07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162CBB-26F3-4F69-B567-056569B64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6481F-BCBF-42CB-9558-29C6A647BA6A}" type="slidenum">
              <a:rPr lang="en-US" smtClean="0"/>
              <a:t>‹#›</a:t>
            </a:fld>
            <a:endParaRPr lang="en-US"/>
          </a:p>
        </p:txBody>
      </p:sp>
    </p:spTree>
    <p:extLst>
      <p:ext uri="{BB962C8B-B14F-4D97-AF65-F5344CB8AC3E}">
        <p14:creationId xmlns:p14="http://schemas.microsoft.com/office/powerpoint/2010/main" val="1600477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7.jpeg"/><Relationship Id="rId4" Type="http://schemas.openxmlformats.org/officeDocument/2006/relationships/image" Target="../media/image10.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Video 6" title="Defocused Particles Cyan Blue">
            <a:hlinkClick r:id="" action="ppaction://media"/>
            <a:extLst>
              <a:ext uri="{FF2B5EF4-FFF2-40B4-BE49-F238E27FC236}">
                <a16:creationId xmlns:a16="http://schemas.microsoft.com/office/drawing/2014/main" id="{B6285C41-1010-4162-838C-AB33FFDC55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512"/>
            <a:ext cx="12192000" cy="6858000"/>
          </a:xfrm>
          <a:prstGeom prst="rect">
            <a:avLst/>
          </a:prstGeom>
        </p:spPr>
      </p:pic>
      <p:sp>
        <p:nvSpPr>
          <p:cNvPr id="35" name="Rectangle 34">
            <a:extLst>
              <a:ext uri="{FF2B5EF4-FFF2-40B4-BE49-F238E27FC236}">
                <a16:creationId xmlns:a16="http://schemas.microsoft.com/office/drawing/2014/main" id="{AB35E662-4DB3-448C-943F-C6C20785D466}"/>
              </a:ext>
            </a:extLst>
          </p:cNvPr>
          <p:cNvSpPr/>
          <p:nvPr/>
        </p:nvSpPr>
        <p:spPr>
          <a:xfrm>
            <a:off x="7651736" y="5806216"/>
            <a:ext cx="4216414" cy="707886"/>
          </a:xfrm>
          <a:prstGeom prst="rect">
            <a:avLst/>
          </a:prstGeom>
        </p:spPr>
        <p:txBody>
          <a:bodyPr wrap="square">
            <a:spAutoFit/>
          </a:bodyPr>
          <a:lstStyle/>
          <a:p>
            <a:pPr algn="ctr"/>
            <a:r>
              <a:rPr lang="mn-MN" sz="2000" dirty="0">
                <a:solidFill>
                  <a:schemeClr val="bg1"/>
                </a:solidFill>
                <a:effectLst>
                  <a:outerShdw blurRad="38100" dist="38100" dir="2700000" algn="tl">
                    <a:srgbClr val="000000">
                      <a:alpha val="43137"/>
                    </a:srgbClr>
                  </a:outerShdw>
                </a:effectLst>
                <a:latin typeface="Mogul Helios" pitchFamily="2" charset="0"/>
              </a:rPr>
              <a:t>Зах зээлийн судалгаа, хөгжлийн </a:t>
            </a:r>
            <a:r>
              <a:rPr lang="ru-RU" sz="2000" dirty="0">
                <a:solidFill>
                  <a:schemeClr val="bg1"/>
                </a:solidFill>
                <a:effectLst>
                  <a:outerShdw blurRad="38100" dist="38100" dir="2700000" algn="tl">
                    <a:srgbClr val="000000">
                      <a:alpha val="43137"/>
                    </a:srgbClr>
                  </a:outerShdw>
                </a:effectLst>
                <a:latin typeface="Mogul Helios" pitchFamily="2" charset="0"/>
              </a:rPr>
              <a:t>газрын ахлах референт Н.Нарантуяа</a:t>
            </a:r>
            <a:endParaRPr lang="en-US" sz="2000" dirty="0">
              <a:solidFill>
                <a:schemeClr val="bg1"/>
              </a:solidFill>
              <a:effectLst>
                <a:outerShdw blurRad="38100" dist="38100" dir="2700000" algn="tl">
                  <a:srgbClr val="000000">
                    <a:alpha val="43137"/>
                  </a:srgbClr>
                </a:outerShdw>
              </a:effectLst>
              <a:latin typeface="Mogul Helios" pitchFamily="2" charset="0"/>
            </a:endParaRPr>
          </a:p>
        </p:txBody>
      </p:sp>
      <p:sp>
        <p:nvSpPr>
          <p:cNvPr id="14" name="TextBox 13">
            <a:extLst>
              <a:ext uri="{FF2B5EF4-FFF2-40B4-BE49-F238E27FC236}">
                <a16:creationId xmlns:a16="http://schemas.microsoft.com/office/drawing/2014/main" id="{F2F699D0-9EE4-4F42-ADD6-834EB49F4C0E}"/>
              </a:ext>
            </a:extLst>
          </p:cNvPr>
          <p:cNvSpPr txBox="1"/>
          <p:nvPr/>
        </p:nvSpPr>
        <p:spPr>
          <a:xfrm>
            <a:off x="1770764" y="2790735"/>
            <a:ext cx="8650472" cy="1502976"/>
          </a:xfrm>
          <a:prstGeom prst="rect">
            <a:avLst/>
          </a:prstGeom>
          <a:noFill/>
        </p:spPr>
        <p:txBody>
          <a:bodyPr wrap="square" rtlCol="0">
            <a:spAutoFit/>
          </a:bodyPr>
          <a:lstStyle/>
          <a:p>
            <a:pPr algn="ctr">
              <a:lnSpc>
                <a:spcPts val="5500"/>
              </a:lnSpc>
            </a:pPr>
            <a:r>
              <a:rPr lang="mn-MN" sz="5400" b="1" dirty="0">
                <a:solidFill>
                  <a:schemeClr val="bg1"/>
                </a:solidFill>
                <a:effectLst>
                  <a:outerShdw blurRad="38100" dist="38100" dir="2700000" algn="tl">
                    <a:srgbClr val="000000">
                      <a:alpha val="43137"/>
                    </a:srgbClr>
                  </a:outerShdw>
                </a:effectLst>
                <a:latin typeface="Mogul Helios" pitchFamily="2" charset="0"/>
              </a:rPr>
              <a:t>Санхүүгийн зах зээлийн</a:t>
            </a:r>
          </a:p>
          <a:p>
            <a:pPr algn="ctr">
              <a:lnSpc>
                <a:spcPts val="5500"/>
              </a:lnSpc>
            </a:pPr>
            <a:r>
              <a:rPr lang="mn-MN" sz="5400" b="1" dirty="0">
                <a:solidFill>
                  <a:schemeClr val="bg1"/>
                </a:solidFill>
                <a:effectLst>
                  <a:outerShdw blurRad="38100" dist="38100" dir="2700000" algn="tl">
                    <a:srgbClr val="000000">
                      <a:alpha val="43137"/>
                    </a:srgbClr>
                  </a:outerShdw>
                </a:effectLst>
                <a:latin typeface="Mogul Helios" pitchFamily="2" charset="0"/>
              </a:rPr>
              <a:t> чиг хандлага</a:t>
            </a:r>
          </a:p>
        </p:txBody>
      </p:sp>
      <p:grpSp>
        <p:nvGrpSpPr>
          <p:cNvPr id="26" name="Group 25">
            <a:extLst>
              <a:ext uri="{FF2B5EF4-FFF2-40B4-BE49-F238E27FC236}">
                <a16:creationId xmlns:a16="http://schemas.microsoft.com/office/drawing/2014/main" id="{3AA5E375-9B36-4CDC-94F3-ED27D704FEFC}"/>
              </a:ext>
            </a:extLst>
          </p:cNvPr>
          <p:cNvGrpSpPr/>
          <p:nvPr/>
        </p:nvGrpSpPr>
        <p:grpSpPr>
          <a:xfrm>
            <a:off x="421468" y="303868"/>
            <a:ext cx="2978958" cy="1201082"/>
            <a:chOff x="1463571" y="1002733"/>
            <a:chExt cx="1584530" cy="646938"/>
          </a:xfrm>
        </p:grpSpPr>
        <p:pic>
          <p:nvPicPr>
            <p:cNvPr id="27" name="Picture 26">
              <a:extLst>
                <a:ext uri="{FF2B5EF4-FFF2-40B4-BE49-F238E27FC236}">
                  <a16:creationId xmlns:a16="http://schemas.microsoft.com/office/drawing/2014/main" id="{6332C2F3-C82B-4E35-97A9-5E6F41DD58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335"/>
            <a:stretch/>
          </p:blipFill>
          <p:spPr>
            <a:xfrm>
              <a:off x="1463571" y="1025293"/>
              <a:ext cx="647237" cy="624378"/>
            </a:xfrm>
            <a:prstGeom prst="rect">
              <a:avLst/>
            </a:prstGeom>
          </p:spPr>
        </p:pic>
        <p:sp>
          <p:nvSpPr>
            <p:cNvPr id="28" name="Google Shape;1444;p47">
              <a:extLst>
                <a:ext uri="{FF2B5EF4-FFF2-40B4-BE49-F238E27FC236}">
                  <a16:creationId xmlns:a16="http://schemas.microsoft.com/office/drawing/2014/main" id="{FFD697F5-44F6-4476-B2CA-B1275B30CAAC}"/>
                </a:ext>
              </a:extLst>
            </p:cNvPr>
            <p:cNvSpPr txBox="1"/>
            <p:nvPr/>
          </p:nvSpPr>
          <p:spPr>
            <a:xfrm>
              <a:off x="2108577" y="1002733"/>
              <a:ext cx="939524" cy="646938"/>
            </a:xfrm>
            <a:prstGeom prst="rect">
              <a:avLst/>
            </a:prstGeom>
            <a:noFill/>
            <a:ln w="19050">
              <a:noFill/>
            </a:ln>
          </p:spPr>
          <p:txBody>
            <a:bodyPr spcFirstLastPara="1" wrap="square" lIns="91425" tIns="91425" rIns="91425" bIns="91425" anchor="t" anchorCtr="0">
              <a:noAutofit/>
            </a:bodyPr>
            <a:lstStyle/>
            <a:p>
              <a:pPr>
                <a:spcAft>
                  <a:spcPts val="1600"/>
                </a:spcAft>
              </a:pPr>
              <a:r>
                <a:rPr lang="mn-MN" sz="2400" b="1" dirty="0">
                  <a:solidFill>
                    <a:schemeClr val="bg1"/>
                  </a:solidFill>
                  <a:latin typeface="Mogul Helios" pitchFamily="2" charset="0"/>
                  <a:ea typeface="Tahoma" panose="020B0604030504040204" pitchFamily="34" charset="0"/>
                  <a:cs typeface="Arial" panose="020B0604020202020204" pitchFamily="34" charset="0"/>
                  <a:sym typeface="Roboto"/>
                </a:rPr>
                <a:t>САНХҮҮГИЙН ЗОХИЦУУЛАХ ХОРОО</a:t>
              </a:r>
            </a:p>
          </p:txBody>
        </p:sp>
      </p:grpSp>
      <p:grpSp>
        <p:nvGrpSpPr>
          <p:cNvPr id="30" name="Group 29">
            <a:extLst>
              <a:ext uri="{FF2B5EF4-FFF2-40B4-BE49-F238E27FC236}">
                <a16:creationId xmlns:a16="http://schemas.microsoft.com/office/drawing/2014/main" id="{ADB24B19-58DC-4848-8406-7CA95399C404}"/>
              </a:ext>
            </a:extLst>
          </p:cNvPr>
          <p:cNvGrpSpPr/>
          <p:nvPr/>
        </p:nvGrpSpPr>
        <p:grpSpPr>
          <a:xfrm>
            <a:off x="10775142" y="171450"/>
            <a:ext cx="1093008" cy="1333500"/>
            <a:chOff x="10911257" y="-82064"/>
            <a:chExt cx="1271229" cy="1052275"/>
          </a:xfrm>
        </p:grpSpPr>
        <p:pic>
          <p:nvPicPr>
            <p:cNvPr id="31" name="Picture 30">
              <a:extLst>
                <a:ext uri="{FF2B5EF4-FFF2-40B4-BE49-F238E27FC236}">
                  <a16:creationId xmlns:a16="http://schemas.microsoft.com/office/drawing/2014/main" id="{7806A06C-C30D-488F-99EC-D319AA23CDC0}"/>
                </a:ext>
              </a:extLst>
            </p:cNvPr>
            <p:cNvPicPr>
              <a:picLocks noChangeAspect="1"/>
            </p:cNvPicPr>
            <p:nvPr/>
          </p:nvPicPr>
          <p:blipFill rotWithShape="1">
            <a:blip r:embed="rId7">
              <a:biLevel thresh="25000"/>
            </a:blip>
            <a:srcRect t="37472" b="29972"/>
            <a:stretch/>
          </p:blipFill>
          <p:spPr>
            <a:xfrm>
              <a:off x="11261618" y="86233"/>
              <a:ext cx="646233" cy="833613"/>
            </a:xfrm>
            <a:prstGeom prst="rect">
              <a:avLst/>
            </a:prstGeom>
          </p:spPr>
        </p:pic>
        <p:pic>
          <p:nvPicPr>
            <p:cNvPr id="32" name="Picture 31">
              <a:extLst>
                <a:ext uri="{FF2B5EF4-FFF2-40B4-BE49-F238E27FC236}">
                  <a16:creationId xmlns:a16="http://schemas.microsoft.com/office/drawing/2014/main" id="{CFF69A60-44B8-40D9-8000-5A9CAC9F3345}"/>
                </a:ext>
              </a:extLst>
            </p:cNvPr>
            <p:cNvPicPr>
              <a:picLocks noChangeAspect="1"/>
            </p:cNvPicPr>
            <p:nvPr/>
          </p:nvPicPr>
          <p:blipFill rotWithShape="1">
            <a:blip r:embed="rId7">
              <a:biLevel thresh="25000"/>
            </a:blip>
            <a:srcRect t="70123" b="6572"/>
            <a:stretch/>
          </p:blipFill>
          <p:spPr>
            <a:xfrm>
              <a:off x="11536253" y="73384"/>
              <a:ext cx="646233" cy="596757"/>
            </a:xfrm>
            <a:prstGeom prst="rect">
              <a:avLst/>
            </a:prstGeom>
          </p:spPr>
        </p:pic>
        <p:grpSp>
          <p:nvGrpSpPr>
            <p:cNvPr id="33" name="Group 32">
              <a:extLst>
                <a:ext uri="{FF2B5EF4-FFF2-40B4-BE49-F238E27FC236}">
                  <a16:creationId xmlns:a16="http://schemas.microsoft.com/office/drawing/2014/main" id="{36F19241-21F9-4722-8B5B-02CBD471264E}"/>
                </a:ext>
              </a:extLst>
            </p:cNvPr>
            <p:cNvGrpSpPr/>
            <p:nvPr/>
          </p:nvGrpSpPr>
          <p:grpSpPr>
            <a:xfrm>
              <a:off x="10911257" y="-82064"/>
              <a:ext cx="646233" cy="1052275"/>
              <a:chOff x="10798957" y="-82064"/>
              <a:chExt cx="646232" cy="1052275"/>
            </a:xfrm>
          </p:grpSpPr>
          <p:pic>
            <p:nvPicPr>
              <p:cNvPr id="34" name="Picture 33">
                <a:extLst>
                  <a:ext uri="{FF2B5EF4-FFF2-40B4-BE49-F238E27FC236}">
                    <a16:creationId xmlns:a16="http://schemas.microsoft.com/office/drawing/2014/main" id="{87FA4511-C940-46E0-908B-8CBAAE0ED4A0}"/>
                  </a:ext>
                </a:extLst>
              </p:cNvPr>
              <p:cNvPicPr>
                <a:picLocks noChangeAspect="1"/>
              </p:cNvPicPr>
              <p:nvPr/>
            </p:nvPicPr>
            <p:blipFill rotWithShape="1">
              <a:blip r:embed="rId8">
                <a:biLevel thresh="25000"/>
              </a:blip>
              <a:srcRect b="81203"/>
              <a:stretch/>
            </p:blipFill>
            <p:spPr>
              <a:xfrm>
                <a:off x="10798957" y="-82064"/>
                <a:ext cx="646232" cy="539744"/>
              </a:xfrm>
              <a:prstGeom prst="rect">
                <a:avLst/>
              </a:prstGeom>
            </p:spPr>
          </p:pic>
          <p:pic>
            <p:nvPicPr>
              <p:cNvPr id="36" name="Picture 35">
                <a:extLst>
                  <a:ext uri="{FF2B5EF4-FFF2-40B4-BE49-F238E27FC236}">
                    <a16:creationId xmlns:a16="http://schemas.microsoft.com/office/drawing/2014/main" id="{2FEFF5AF-8D8B-4432-A0B4-50C602A2D7B5}"/>
                  </a:ext>
                </a:extLst>
              </p:cNvPr>
              <p:cNvPicPr>
                <a:picLocks noChangeAspect="1"/>
              </p:cNvPicPr>
              <p:nvPr/>
            </p:nvPicPr>
            <p:blipFill rotWithShape="1">
              <a:blip r:embed="rId8">
                <a:biLevel thresh="25000"/>
              </a:blip>
              <a:srcRect t="17851" b="74874"/>
              <a:stretch/>
            </p:blipFill>
            <p:spPr>
              <a:xfrm>
                <a:off x="10798957" y="364715"/>
                <a:ext cx="646232" cy="208906"/>
              </a:xfrm>
              <a:prstGeom prst="rect">
                <a:avLst/>
              </a:prstGeom>
            </p:spPr>
          </p:pic>
          <p:pic>
            <p:nvPicPr>
              <p:cNvPr id="37" name="Picture 36">
                <a:extLst>
                  <a:ext uri="{FF2B5EF4-FFF2-40B4-BE49-F238E27FC236}">
                    <a16:creationId xmlns:a16="http://schemas.microsoft.com/office/drawing/2014/main" id="{293B23F3-98DA-407E-BD54-3AC52E29CDA6}"/>
                  </a:ext>
                </a:extLst>
              </p:cNvPr>
              <p:cNvPicPr>
                <a:picLocks noChangeAspect="1"/>
              </p:cNvPicPr>
              <p:nvPr/>
            </p:nvPicPr>
            <p:blipFill rotWithShape="1">
              <a:blip r:embed="rId8">
                <a:biLevel thresh="25000"/>
              </a:blip>
              <a:srcRect t="26993" b="68607"/>
              <a:stretch/>
            </p:blipFill>
            <p:spPr>
              <a:xfrm>
                <a:off x="10798957" y="569042"/>
                <a:ext cx="646232" cy="126398"/>
              </a:xfrm>
              <a:prstGeom prst="rect">
                <a:avLst/>
              </a:prstGeom>
            </p:spPr>
          </p:pic>
          <p:pic>
            <p:nvPicPr>
              <p:cNvPr id="38" name="Picture 37">
                <a:extLst>
                  <a:ext uri="{FF2B5EF4-FFF2-40B4-BE49-F238E27FC236}">
                    <a16:creationId xmlns:a16="http://schemas.microsoft.com/office/drawing/2014/main" id="{37B6CAB6-DCFF-4B8F-A161-4DB85705A67F}"/>
                  </a:ext>
                </a:extLst>
              </p:cNvPr>
              <p:cNvPicPr>
                <a:picLocks noChangeAspect="1"/>
              </p:cNvPicPr>
              <p:nvPr/>
            </p:nvPicPr>
            <p:blipFill rotWithShape="1">
              <a:blip r:embed="rId8">
                <a:biLevel thresh="25000"/>
              </a:blip>
              <a:srcRect t="31096" b="59067"/>
              <a:stretch/>
            </p:blipFill>
            <p:spPr>
              <a:xfrm>
                <a:off x="10798957" y="687740"/>
                <a:ext cx="646232" cy="282471"/>
              </a:xfrm>
              <a:prstGeom prst="rect">
                <a:avLst/>
              </a:prstGeom>
            </p:spPr>
          </p:pic>
        </p:grpSp>
      </p:grpSp>
    </p:spTree>
    <p:extLst>
      <p:ext uri="{BB962C8B-B14F-4D97-AF65-F5344CB8AC3E}">
        <p14:creationId xmlns:p14="http://schemas.microsoft.com/office/powerpoint/2010/main" val="229929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mute="1">
                <p:cTn id="12" repeatCount="indefinite" fill="hold" display="0">
                  <p:stCondLst>
                    <p:cond delay="indefinite"/>
                  </p:stCondLst>
                </p:cTn>
                <p:tgtEl>
                  <p:spTgt spid="2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D8DE41-3C14-4A10-B08D-F17507B709A7}"/>
              </a:ext>
            </a:extLst>
          </p:cNvPr>
          <p:cNvGrpSpPr/>
          <p:nvPr/>
        </p:nvGrpSpPr>
        <p:grpSpPr>
          <a:xfrm>
            <a:off x="382134" y="1609415"/>
            <a:ext cx="1262743" cy="1930701"/>
            <a:chOff x="631371" y="198279"/>
            <a:chExt cx="1262743" cy="1681364"/>
          </a:xfrm>
        </p:grpSpPr>
        <p:sp>
          <p:nvSpPr>
            <p:cNvPr id="4" name="Oval 3">
              <a:extLst>
                <a:ext uri="{FF2B5EF4-FFF2-40B4-BE49-F238E27FC236}">
                  <a16:creationId xmlns:a16="http://schemas.microsoft.com/office/drawing/2014/main" id="{33319BE6-6116-426C-9424-35E3AE53376E}"/>
                </a:ext>
              </a:extLst>
            </p:cNvPr>
            <p:cNvSpPr/>
            <p:nvPr/>
          </p:nvSpPr>
          <p:spPr>
            <a:xfrm>
              <a:off x="631371" y="406399"/>
              <a:ext cx="1262743"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laque 8">
              <a:extLst>
                <a:ext uri="{FF2B5EF4-FFF2-40B4-BE49-F238E27FC236}">
                  <a16:creationId xmlns:a16="http://schemas.microsoft.com/office/drawing/2014/main" id="{9CD309AE-A360-41DF-AAE8-4EA62F72ABC0}"/>
                </a:ext>
              </a:extLst>
            </p:cNvPr>
            <p:cNvSpPr/>
            <p:nvPr/>
          </p:nvSpPr>
          <p:spPr>
            <a:xfrm>
              <a:off x="998015" y="1112564"/>
              <a:ext cx="790847" cy="767079"/>
            </a:xfrm>
            <a:prstGeom prst="plaque">
              <a:avLst>
                <a:gd name="adj" fmla="val 3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aque 9">
              <a:extLst>
                <a:ext uri="{FF2B5EF4-FFF2-40B4-BE49-F238E27FC236}">
                  <a16:creationId xmlns:a16="http://schemas.microsoft.com/office/drawing/2014/main" id="{64DF172C-274F-4C45-AC20-93AC7F255FDC}"/>
                </a:ext>
              </a:extLst>
            </p:cNvPr>
            <p:cNvSpPr/>
            <p:nvPr/>
          </p:nvSpPr>
          <p:spPr>
            <a:xfrm>
              <a:off x="998015" y="198279"/>
              <a:ext cx="790847" cy="767079"/>
            </a:xfrm>
            <a:prstGeom prst="plaque">
              <a:avLst>
                <a:gd name="adj" fmla="val 3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12">
            <a:extLst>
              <a:ext uri="{FF2B5EF4-FFF2-40B4-BE49-F238E27FC236}">
                <a16:creationId xmlns:a16="http://schemas.microsoft.com/office/drawing/2014/main" id="{1E84E49B-5A89-44BD-BB3B-37EE83F50C67}"/>
              </a:ext>
            </a:extLst>
          </p:cNvPr>
          <p:cNvSpPr/>
          <p:nvPr/>
        </p:nvSpPr>
        <p:spPr>
          <a:xfrm>
            <a:off x="544808" y="1929410"/>
            <a:ext cx="3785892" cy="1250703"/>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2" name="TextBox 11">
            <a:extLst>
              <a:ext uri="{FF2B5EF4-FFF2-40B4-BE49-F238E27FC236}">
                <a16:creationId xmlns:a16="http://schemas.microsoft.com/office/drawing/2014/main" id="{0F11C072-FBE3-4DC0-8A09-6F1219EF1C63}"/>
              </a:ext>
            </a:extLst>
          </p:cNvPr>
          <p:cNvSpPr txBox="1"/>
          <p:nvPr/>
        </p:nvSpPr>
        <p:spPr>
          <a:xfrm>
            <a:off x="805531" y="2228088"/>
            <a:ext cx="3353321" cy="584775"/>
          </a:xfrm>
          <a:prstGeom prst="rect">
            <a:avLst/>
          </a:prstGeom>
          <a:noFill/>
        </p:spPr>
        <p:txBody>
          <a:bodyPr wrap="square" rtlCol="0">
            <a:spAutoFit/>
          </a:bodyPr>
          <a:lstStyle/>
          <a:p>
            <a:r>
              <a:rPr lang="mn-MN" sz="3200" b="1" dirty="0">
                <a:solidFill>
                  <a:schemeClr val="bg1"/>
                </a:solidFill>
                <a:latin typeface="Mogul Helios" pitchFamily="2" charset="0"/>
              </a:rPr>
              <a:t>1. Макро эдийн засаг</a:t>
            </a:r>
          </a:p>
        </p:txBody>
      </p:sp>
      <p:grpSp>
        <p:nvGrpSpPr>
          <p:cNvPr id="44" name="Group 43">
            <a:extLst>
              <a:ext uri="{FF2B5EF4-FFF2-40B4-BE49-F238E27FC236}">
                <a16:creationId xmlns:a16="http://schemas.microsoft.com/office/drawing/2014/main" id="{4166B44F-9C0A-41ED-B190-9B908803627C}"/>
              </a:ext>
            </a:extLst>
          </p:cNvPr>
          <p:cNvGrpSpPr/>
          <p:nvPr/>
        </p:nvGrpSpPr>
        <p:grpSpPr>
          <a:xfrm>
            <a:off x="382134" y="3267246"/>
            <a:ext cx="1262743" cy="1724184"/>
            <a:chOff x="631371" y="198279"/>
            <a:chExt cx="1262743" cy="1470863"/>
          </a:xfrm>
        </p:grpSpPr>
        <p:sp>
          <p:nvSpPr>
            <p:cNvPr id="45" name="Oval 44">
              <a:extLst>
                <a:ext uri="{FF2B5EF4-FFF2-40B4-BE49-F238E27FC236}">
                  <a16:creationId xmlns:a16="http://schemas.microsoft.com/office/drawing/2014/main" id="{449F0445-5B84-42D2-B2D0-200FD3245D77}"/>
                </a:ext>
              </a:extLst>
            </p:cNvPr>
            <p:cNvSpPr/>
            <p:nvPr/>
          </p:nvSpPr>
          <p:spPr>
            <a:xfrm>
              <a:off x="631371" y="406399"/>
              <a:ext cx="1262743"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Plaque 46">
              <a:extLst>
                <a:ext uri="{FF2B5EF4-FFF2-40B4-BE49-F238E27FC236}">
                  <a16:creationId xmlns:a16="http://schemas.microsoft.com/office/drawing/2014/main" id="{7AE6BA18-C2C4-49F0-89C2-43CB84BCE9B6}"/>
                </a:ext>
              </a:extLst>
            </p:cNvPr>
            <p:cNvSpPr/>
            <p:nvPr/>
          </p:nvSpPr>
          <p:spPr>
            <a:xfrm>
              <a:off x="998015" y="198279"/>
              <a:ext cx="790847" cy="767079"/>
            </a:xfrm>
            <a:prstGeom prst="plaque">
              <a:avLst>
                <a:gd name="adj" fmla="val 3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Rounded Corners 47">
            <a:extLst>
              <a:ext uri="{FF2B5EF4-FFF2-40B4-BE49-F238E27FC236}">
                <a16:creationId xmlns:a16="http://schemas.microsoft.com/office/drawing/2014/main" id="{F250D169-7914-4556-8D73-CEA4955021BA}"/>
              </a:ext>
            </a:extLst>
          </p:cNvPr>
          <p:cNvSpPr/>
          <p:nvPr/>
        </p:nvSpPr>
        <p:spPr>
          <a:xfrm>
            <a:off x="544808" y="3614724"/>
            <a:ext cx="3785892" cy="1287817"/>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9" name="TextBox 48">
            <a:extLst>
              <a:ext uri="{FF2B5EF4-FFF2-40B4-BE49-F238E27FC236}">
                <a16:creationId xmlns:a16="http://schemas.microsoft.com/office/drawing/2014/main" id="{C822D2DF-2FC6-4F9D-992C-2BBEF2C36D9C}"/>
              </a:ext>
            </a:extLst>
          </p:cNvPr>
          <p:cNvSpPr txBox="1"/>
          <p:nvPr/>
        </p:nvSpPr>
        <p:spPr>
          <a:xfrm>
            <a:off x="897027" y="3905606"/>
            <a:ext cx="3352545" cy="584775"/>
          </a:xfrm>
          <a:prstGeom prst="rect">
            <a:avLst/>
          </a:prstGeom>
          <a:noFill/>
        </p:spPr>
        <p:txBody>
          <a:bodyPr wrap="square" rtlCol="0">
            <a:spAutoFit/>
          </a:bodyPr>
          <a:lstStyle/>
          <a:p>
            <a:r>
              <a:rPr lang="mn-MN" sz="3200" b="1" dirty="0">
                <a:solidFill>
                  <a:schemeClr val="bg1"/>
                </a:solidFill>
                <a:latin typeface="Mogul Helios" pitchFamily="2" charset="0"/>
              </a:rPr>
              <a:t>2. Зах зээлийн төлөв</a:t>
            </a:r>
          </a:p>
        </p:txBody>
      </p:sp>
      <p:grpSp>
        <p:nvGrpSpPr>
          <p:cNvPr id="69" name="Group 68">
            <a:extLst>
              <a:ext uri="{FF2B5EF4-FFF2-40B4-BE49-F238E27FC236}">
                <a16:creationId xmlns:a16="http://schemas.microsoft.com/office/drawing/2014/main" id="{A9BA7CC6-8E2E-4B93-A8AC-379023F6FC60}"/>
              </a:ext>
            </a:extLst>
          </p:cNvPr>
          <p:cNvGrpSpPr/>
          <p:nvPr/>
        </p:nvGrpSpPr>
        <p:grpSpPr>
          <a:xfrm rot="10800000">
            <a:off x="10547122" y="3363980"/>
            <a:ext cx="1262743" cy="1929230"/>
            <a:chOff x="631371" y="198279"/>
            <a:chExt cx="1262743" cy="1681364"/>
          </a:xfrm>
        </p:grpSpPr>
        <p:sp>
          <p:nvSpPr>
            <p:cNvPr id="78" name="Oval 77">
              <a:extLst>
                <a:ext uri="{FF2B5EF4-FFF2-40B4-BE49-F238E27FC236}">
                  <a16:creationId xmlns:a16="http://schemas.microsoft.com/office/drawing/2014/main" id="{600635A8-2BBA-4FF3-8E08-56D7571BF480}"/>
                </a:ext>
              </a:extLst>
            </p:cNvPr>
            <p:cNvSpPr/>
            <p:nvPr/>
          </p:nvSpPr>
          <p:spPr>
            <a:xfrm>
              <a:off x="631371" y="406399"/>
              <a:ext cx="1262743"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Plaque 78">
              <a:extLst>
                <a:ext uri="{FF2B5EF4-FFF2-40B4-BE49-F238E27FC236}">
                  <a16:creationId xmlns:a16="http://schemas.microsoft.com/office/drawing/2014/main" id="{53D3B62C-8B30-41EE-9FFD-BA2BFFC9AEB1}"/>
                </a:ext>
              </a:extLst>
            </p:cNvPr>
            <p:cNvSpPr/>
            <p:nvPr/>
          </p:nvSpPr>
          <p:spPr>
            <a:xfrm>
              <a:off x="998015" y="1112564"/>
              <a:ext cx="790847" cy="767079"/>
            </a:xfrm>
            <a:prstGeom prst="plaque">
              <a:avLst>
                <a:gd name="adj" fmla="val 3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laque 79">
              <a:extLst>
                <a:ext uri="{FF2B5EF4-FFF2-40B4-BE49-F238E27FC236}">
                  <a16:creationId xmlns:a16="http://schemas.microsoft.com/office/drawing/2014/main" id="{606F7E2E-1828-4565-B513-6EABBA519846}"/>
                </a:ext>
              </a:extLst>
            </p:cNvPr>
            <p:cNvSpPr/>
            <p:nvPr/>
          </p:nvSpPr>
          <p:spPr>
            <a:xfrm>
              <a:off x="998015" y="198279"/>
              <a:ext cx="790847" cy="767079"/>
            </a:xfrm>
            <a:prstGeom prst="plaque">
              <a:avLst>
                <a:gd name="adj" fmla="val 3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Rounded Corners 69">
            <a:extLst>
              <a:ext uri="{FF2B5EF4-FFF2-40B4-BE49-F238E27FC236}">
                <a16:creationId xmlns:a16="http://schemas.microsoft.com/office/drawing/2014/main" id="{EF44C06D-FB32-4440-896F-EA94670BC193}"/>
              </a:ext>
            </a:extLst>
          </p:cNvPr>
          <p:cNvSpPr/>
          <p:nvPr/>
        </p:nvSpPr>
        <p:spPr>
          <a:xfrm rot="10800000">
            <a:off x="8089900" y="3739314"/>
            <a:ext cx="3557292" cy="1228542"/>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1" name="TextBox 70">
            <a:extLst>
              <a:ext uri="{FF2B5EF4-FFF2-40B4-BE49-F238E27FC236}">
                <a16:creationId xmlns:a16="http://schemas.microsoft.com/office/drawing/2014/main" id="{40E3EB70-5843-4E78-8227-4BCB1FEA5050}"/>
              </a:ext>
            </a:extLst>
          </p:cNvPr>
          <p:cNvSpPr txBox="1"/>
          <p:nvPr/>
        </p:nvSpPr>
        <p:spPr>
          <a:xfrm>
            <a:off x="8567211" y="3780697"/>
            <a:ext cx="3062261" cy="1077218"/>
          </a:xfrm>
          <a:prstGeom prst="rect">
            <a:avLst/>
          </a:prstGeom>
          <a:noFill/>
        </p:spPr>
        <p:txBody>
          <a:bodyPr wrap="square" rtlCol="0">
            <a:spAutoFit/>
          </a:bodyPr>
          <a:lstStyle/>
          <a:p>
            <a:r>
              <a:rPr lang="mn-MN" sz="3200" b="1" dirty="0">
                <a:solidFill>
                  <a:schemeClr val="bg1"/>
                </a:solidFill>
                <a:latin typeface="Mogul Helios" pitchFamily="2" charset="0"/>
              </a:rPr>
              <a:t>4. Зохицуулалтын хандлага</a:t>
            </a:r>
          </a:p>
        </p:txBody>
      </p:sp>
      <p:grpSp>
        <p:nvGrpSpPr>
          <p:cNvPr id="72" name="Group 71">
            <a:extLst>
              <a:ext uri="{FF2B5EF4-FFF2-40B4-BE49-F238E27FC236}">
                <a16:creationId xmlns:a16="http://schemas.microsoft.com/office/drawing/2014/main" id="{A4B13D72-250C-4C39-88E3-B0AF888DE82C}"/>
              </a:ext>
            </a:extLst>
          </p:cNvPr>
          <p:cNvGrpSpPr/>
          <p:nvPr/>
        </p:nvGrpSpPr>
        <p:grpSpPr>
          <a:xfrm rot="10800000">
            <a:off x="10547122" y="1583871"/>
            <a:ext cx="1262743" cy="1894733"/>
            <a:chOff x="631371" y="198279"/>
            <a:chExt cx="1262743" cy="1681364"/>
          </a:xfrm>
        </p:grpSpPr>
        <p:sp>
          <p:nvSpPr>
            <p:cNvPr id="75" name="Oval 74">
              <a:extLst>
                <a:ext uri="{FF2B5EF4-FFF2-40B4-BE49-F238E27FC236}">
                  <a16:creationId xmlns:a16="http://schemas.microsoft.com/office/drawing/2014/main" id="{3B86C055-C27B-4112-B8A3-D00A59D284BC}"/>
                </a:ext>
              </a:extLst>
            </p:cNvPr>
            <p:cNvSpPr/>
            <p:nvPr/>
          </p:nvSpPr>
          <p:spPr>
            <a:xfrm>
              <a:off x="631371" y="406399"/>
              <a:ext cx="1262743"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Plaque 75">
              <a:extLst>
                <a:ext uri="{FF2B5EF4-FFF2-40B4-BE49-F238E27FC236}">
                  <a16:creationId xmlns:a16="http://schemas.microsoft.com/office/drawing/2014/main" id="{8FC63D2E-9A94-4255-A269-53F1D25E02A7}"/>
                </a:ext>
              </a:extLst>
            </p:cNvPr>
            <p:cNvSpPr/>
            <p:nvPr/>
          </p:nvSpPr>
          <p:spPr>
            <a:xfrm>
              <a:off x="998015" y="1112564"/>
              <a:ext cx="790847" cy="767079"/>
            </a:xfrm>
            <a:prstGeom prst="plaque">
              <a:avLst>
                <a:gd name="adj" fmla="val 3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laque 76">
              <a:extLst>
                <a:ext uri="{FF2B5EF4-FFF2-40B4-BE49-F238E27FC236}">
                  <a16:creationId xmlns:a16="http://schemas.microsoft.com/office/drawing/2014/main" id="{A344D71F-970C-468D-91AF-46A0F810E501}"/>
                </a:ext>
              </a:extLst>
            </p:cNvPr>
            <p:cNvSpPr/>
            <p:nvPr/>
          </p:nvSpPr>
          <p:spPr>
            <a:xfrm>
              <a:off x="998015" y="198279"/>
              <a:ext cx="790847" cy="767079"/>
            </a:xfrm>
            <a:prstGeom prst="plaque">
              <a:avLst>
                <a:gd name="adj" fmla="val 3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Rounded Corners 72">
            <a:extLst>
              <a:ext uri="{FF2B5EF4-FFF2-40B4-BE49-F238E27FC236}">
                <a16:creationId xmlns:a16="http://schemas.microsoft.com/office/drawing/2014/main" id="{74E2BB54-26D7-44C8-8BB2-D9E2B0945509}"/>
              </a:ext>
            </a:extLst>
          </p:cNvPr>
          <p:cNvSpPr/>
          <p:nvPr/>
        </p:nvSpPr>
        <p:spPr>
          <a:xfrm rot="10800000">
            <a:off x="8089900" y="1960297"/>
            <a:ext cx="3557292" cy="1207469"/>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4" name="TextBox 73">
            <a:extLst>
              <a:ext uri="{FF2B5EF4-FFF2-40B4-BE49-F238E27FC236}">
                <a16:creationId xmlns:a16="http://schemas.microsoft.com/office/drawing/2014/main" id="{749B97EA-7C72-4C9C-8F74-32EA1317F8B8}"/>
              </a:ext>
            </a:extLst>
          </p:cNvPr>
          <p:cNvSpPr txBox="1"/>
          <p:nvPr/>
        </p:nvSpPr>
        <p:spPr>
          <a:xfrm>
            <a:off x="8567211" y="2034789"/>
            <a:ext cx="2580998" cy="1077218"/>
          </a:xfrm>
          <a:prstGeom prst="rect">
            <a:avLst/>
          </a:prstGeom>
          <a:noFill/>
        </p:spPr>
        <p:txBody>
          <a:bodyPr wrap="square" rtlCol="0">
            <a:spAutoFit/>
          </a:bodyPr>
          <a:lstStyle/>
          <a:p>
            <a:pPr algn="just"/>
            <a:r>
              <a:rPr lang="mn-MN" sz="3200" b="1" dirty="0">
                <a:solidFill>
                  <a:schemeClr val="bg1"/>
                </a:solidFill>
                <a:latin typeface="Mogul Helios" pitchFamily="2" charset="0"/>
              </a:rPr>
              <a:t>3. Зах зээлийн хөгжил</a:t>
            </a:r>
          </a:p>
        </p:txBody>
      </p:sp>
      <p:pic>
        <p:nvPicPr>
          <p:cNvPr id="4098" name="Picture 2">
            <a:extLst>
              <a:ext uri="{FF2B5EF4-FFF2-40B4-BE49-F238E27FC236}">
                <a16:creationId xmlns:a16="http://schemas.microsoft.com/office/drawing/2014/main" id="{9F9E22A3-4056-04B8-751C-FF92CCBCD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743" y="2099893"/>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0F39A75-E1F2-4E13-B0A5-3EF2E8D752E1}"/>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95896" y="188315"/>
            <a:ext cx="1475154" cy="550224"/>
          </a:xfrm>
          <a:prstGeom prst="rect">
            <a:avLst/>
          </a:prstGeom>
        </p:spPr>
      </p:pic>
      <p:pic>
        <p:nvPicPr>
          <p:cNvPr id="50" name="Picture 2" descr="2560x1440 Blue Digital Art Squares 1440P Resolution Wallpaper, HD Abstract  4K Wallpapers, Images, Photos and Background - Wallpapers Den">
            <a:extLst>
              <a:ext uri="{FF2B5EF4-FFF2-40B4-BE49-F238E27FC236}">
                <a16:creationId xmlns:a16="http://schemas.microsoft.com/office/drawing/2014/main" id="{11B53560-0E96-4CFD-9106-156A4AE7EA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73446"/>
          <a:stretch/>
        </p:blipFill>
        <p:spPr bwMode="auto">
          <a:xfrm>
            <a:off x="0" y="-14730"/>
            <a:ext cx="12192000" cy="99120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6A4C375E-5325-4156-BDD1-5231B99F0F2A}"/>
              </a:ext>
            </a:extLst>
          </p:cNvPr>
          <p:cNvSpPr/>
          <p:nvPr/>
        </p:nvSpPr>
        <p:spPr>
          <a:xfrm>
            <a:off x="0" y="-26475"/>
            <a:ext cx="12192000" cy="1011738"/>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E3654414-DEA1-4C92-97DB-B73BC519B8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335"/>
          <a:stretch/>
        </p:blipFill>
        <p:spPr>
          <a:xfrm>
            <a:off x="221129" y="168684"/>
            <a:ext cx="647237" cy="624378"/>
          </a:xfrm>
          <a:prstGeom prst="rect">
            <a:avLst/>
          </a:prstGeom>
        </p:spPr>
      </p:pic>
      <p:sp>
        <p:nvSpPr>
          <p:cNvPr id="53" name="Google Shape;1444;p47">
            <a:extLst>
              <a:ext uri="{FF2B5EF4-FFF2-40B4-BE49-F238E27FC236}">
                <a16:creationId xmlns:a16="http://schemas.microsoft.com/office/drawing/2014/main" id="{1E18B886-4076-4ABF-9047-4ACFDC8640A0}"/>
              </a:ext>
            </a:extLst>
          </p:cNvPr>
          <p:cNvSpPr txBox="1"/>
          <p:nvPr/>
        </p:nvSpPr>
        <p:spPr>
          <a:xfrm>
            <a:off x="853932" y="84910"/>
            <a:ext cx="1250259" cy="794852"/>
          </a:xfrm>
          <a:prstGeom prst="rect">
            <a:avLst/>
          </a:prstGeom>
          <a:noFill/>
          <a:ln w="19050">
            <a:noFill/>
          </a:ln>
        </p:spPr>
        <p:txBody>
          <a:bodyPr spcFirstLastPara="1" wrap="square" lIns="91425" tIns="91425" rIns="91425" bIns="91425" anchor="t" anchorCtr="0">
            <a:noAutofit/>
          </a:bodyPr>
          <a:lstStyle/>
          <a:p>
            <a:pPr>
              <a:spcAft>
                <a:spcPts val="1600"/>
              </a:spcAft>
            </a:pPr>
            <a:r>
              <a:rPr lang="mn-MN" sz="1400" b="1" dirty="0">
                <a:solidFill>
                  <a:schemeClr val="bg1"/>
                </a:solidFill>
                <a:latin typeface="Mogul Helios" pitchFamily="2" charset="0"/>
                <a:ea typeface="Tahoma" panose="020B0604030504040204" pitchFamily="34" charset="0"/>
                <a:cs typeface="Arial" panose="020B0604020202020204" pitchFamily="34" charset="0"/>
                <a:sym typeface="Roboto"/>
              </a:rPr>
              <a:t>САНХҮҮГИЙН ЗОХИЦУУЛАХ ХОРОО</a:t>
            </a:r>
          </a:p>
        </p:txBody>
      </p:sp>
      <p:sp>
        <p:nvSpPr>
          <p:cNvPr id="54" name="Rectangle 53">
            <a:extLst>
              <a:ext uri="{FF2B5EF4-FFF2-40B4-BE49-F238E27FC236}">
                <a16:creationId xmlns:a16="http://schemas.microsoft.com/office/drawing/2014/main" id="{BE811755-736E-4D92-B470-30C3CB3F98CD}"/>
              </a:ext>
            </a:extLst>
          </p:cNvPr>
          <p:cNvSpPr/>
          <p:nvPr/>
        </p:nvSpPr>
        <p:spPr>
          <a:xfrm>
            <a:off x="4966994" y="26292"/>
            <a:ext cx="2510624" cy="951030"/>
          </a:xfrm>
          <a:prstGeom prst="rect">
            <a:avLst/>
          </a:prstGeom>
        </p:spPr>
        <p:txBody>
          <a:bodyPr wrap="none">
            <a:spAutoFit/>
          </a:bodyPr>
          <a:lstStyle/>
          <a:p>
            <a:pPr>
              <a:lnSpc>
                <a:spcPct val="115000"/>
              </a:lnSpc>
              <a:spcBef>
                <a:spcPts val="600"/>
              </a:spcBef>
              <a:spcAft>
                <a:spcPts val="600"/>
              </a:spcAft>
            </a:pPr>
            <a:r>
              <a:rPr lang="mn-MN" sz="5400" b="1" dirty="0">
                <a:solidFill>
                  <a:schemeClr val="bg1"/>
                </a:solidFill>
                <a:latin typeface="Mogul Helios" pitchFamily="2" charset="0"/>
                <a:ea typeface="Times New Roman" panose="02020603050405020304" pitchFamily="18" charset="0"/>
                <a:cs typeface="Times New Roman" panose="02020603050405020304" pitchFamily="18" charset="0"/>
              </a:rPr>
              <a:t>АГУУЛГА</a:t>
            </a:r>
            <a:endParaRPr lang="en-US" sz="6000" b="1" dirty="0">
              <a:solidFill>
                <a:schemeClr val="bg1"/>
              </a:solidFill>
              <a:effectLst/>
              <a:latin typeface="Mogul Helios" pitchFamily="2" charset="0"/>
              <a:ea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C877324F-8A0C-48C6-BD2D-A1FC28A3F5C9}"/>
              </a:ext>
            </a:extLst>
          </p:cNvPr>
          <p:cNvGrpSpPr/>
          <p:nvPr/>
        </p:nvGrpSpPr>
        <p:grpSpPr>
          <a:xfrm>
            <a:off x="11330597" y="-42568"/>
            <a:ext cx="698021" cy="903490"/>
            <a:chOff x="10911257" y="-82064"/>
            <a:chExt cx="1271229" cy="1052275"/>
          </a:xfrm>
        </p:grpSpPr>
        <p:pic>
          <p:nvPicPr>
            <p:cNvPr id="56" name="Picture 55">
              <a:extLst>
                <a:ext uri="{FF2B5EF4-FFF2-40B4-BE49-F238E27FC236}">
                  <a16:creationId xmlns:a16="http://schemas.microsoft.com/office/drawing/2014/main" id="{53020EE9-7799-42E0-8E68-BD6EDB75FD4D}"/>
                </a:ext>
              </a:extLst>
            </p:cNvPr>
            <p:cNvPicPr>
              <a:picLocks noChangeAspect="1"/>
            </p:cNvPicPr>
            <p:nvPr/>
          </p:nvPicPr>
          <p:blipFill rotWithShape="1">
            <a:blip r:embed="rId7">
              <a:biLevel thresh="25000"/>
            </a:blip>
            <a:srcRect t="37472" b="29972"/>
            <a:stretch/>
          </p:blipFill>
          <p:spPr>
            <a:xfrm>
              <a:off x="11261618" y="86233"/>
              <a:ext cx="646233" cy="833613"/>
            </a:xfrm>
            <a:prstGeom prst="rect">
              <a:avLst/>
            </a:prstGeom>
          </p:spPr>
        </p:pic>
        <p:pic>
          <p:nvPicPr>
            <p:cNvPr id="57" name="Picture 56">
              <a:extLst>
                <a:ext uri="{FF2B5EF4-FFF2-40B4-BE49-F238E27FC236}">
                  <a16:creationId xmlns:a16="http://schemas.microsoft.com/office/drawing/2014/main" id="{DF2AAA04-D224-4677-84A3-D19E6C52E340}"/>
                </a:ext>
              </a:extLst>
            </p:cNvPr>
            <p:cNvPicPr>
              <a:picLocks noChangeAspect="1"/>
            </p:cNvPicPr>
            <p:nvPr/>
          </p:nvPicPr>
          <p:blipFill rotWithShape="1">
            <a:blip r:embed="rId7">
              <a:biLevel thresh="25000"/>
            </a:blip>
            <a:srcRect t="70123" b="6572"/>
            <a:stretch/>
          </p:blipFill>
          <p:spPr>
            <a:xfrm>
              <a:off x="11536253" y="73384"/>
              <a:ext cx="646233" cy="596757"/>
            </a:xfrm>
            <a:prstGeom prst="rect">
              <a:avLst/>
            </a:prstGeom>
          </p:spPr>
        </p:pic>
        <p:grpSp>
          <p:nvGrpSpPr>
            <p:cNvPr id="58" name="Group 57">
              <a:extLst>
                <a:ext uri="{FF2B5EF4-FFF2-40B4-BE49-F238E27FC236}">
                  <a16:creationId xmlns:a16="http://schemas.microsoft.com/office/drawing/2014/main" id="{378A37B0-1406-4344-B042-E08F1CAC90FD}"/>
                </a:ext>
              </a:extLst>
            </p:cNvPr>
            <p:cNvGrpSpPr/>
            <p:nvPr/>
          </p:nvGrpSpPr>
          <p:grpSpPr>
            <a:xfrm>
              <a:off x="10911257" y="-82064"/>
              <a:ext cx="646233" cy="1052275"/>
              <a:chOff x="10798957" y="-82064"/>
              <a:chExt cx="646232" cy="1052275"/>
            </a:xfrm>
          </p:grpSpPr>
          <p:pic>
            <p:nvPicPr>
              <p:cNvPr id="59" name="Picture 58">
                <a:extLst>
                  <a:ext uri="{FF2B5EF4-FFF2-40B4-BE49-F238E27FC236}">
                    <a16:creationId xmlns:a16="http://schemas.microsoft.com/office/drawing/2014/main" id="{F8AEF6E1-8E5A-4BC7-AB30-EC552D193FDC}"/>
                  </a:ext>
                </a:extLst>
              </p:cNvPr>
              <p:cNvPicPr>
                <a:picLocks noChangeAspect="1"/>
              </p:cNvPicPr>
              <p:nvPr/>
            </p:nvPicPr>
            <p:blipFill rotWithShape="1">
              <a:blip r:embed="rId8">
                <a:biLevel thresh="25000"/>
              </a:blip>
              <a:srcRect b="81203"/>
              <a:stretch/>
            </p:blipFill>
            <p:spPr>
              <a:xfrm>
                <a:off x="10798957" y="-82064"/>
                <a:ext cx="646232" cy="539744"/>
              </a:xfrm>
              <a:prstGeom prst="rect">
                <a:avLst/>
              </a:prstGeom>
            </p:spPr>
          </p:pic>
          <p:pic>
            <p:nvPicPr>
              <p:cNvPr id="60" name="Picture 59">
                <a:extLst>
                  <a:ext uri="{FF2B5EF4-FFF2-40B4-BE49-F238E27FC236}">
                    <a16:creationId xmlns:a16="http://schemas.microsoft.com/office/drawing/2014/main" id="{EEEF7086-1085-4351-BAC5-44C482A3482A}"/>
                  </a:ext>
                </a:extLst>
              </p:cNvPr>
              <p:cNvPicPr>
                <a:picLocks noChangeAspect="1"/>
              </p:cNvPicPr>
              <p:nvPr/>
            </p:nvPicPr>
            <p:blipFill rotWithShape="1">
              <a:blip r:embed="rId8">
                <a:biLevel thresh="25000"/>
              </a:blip>
              <a:srcRect t="17851" b="74874"/>
              <a:stretch/>
            </p:blipFill>
            <p:spPr>
              <a:xfrm>
                <a:off x="10798957" y="364715"/>
                <a:ext cx="646232" cy="208906"/>
              </a:xfrm>
              <a:prstGeom prst="rect">
                <a:avLst/>
              </a:prstGeom>
            </p:spPr>
          </p:pic>
          <p:pic>
            <p:nvPicPr>
              <p:cNvPr id="61" name="Picture 60">
                <a:extLst>
                  <a:ext uri="{FF2B5EF4-FFF2-40B4-BE49-F238E27FC236}">
                    <a16:creationId xmlns:a16="http://schemas.microsoft.com/office/drawing/2014/main" id="{6F4E94D0-0BC8-45C4-88F5-0E02CC2C2AE0}"/>
                  </a:ext>
                </a:extLst>
              </p:cNvPr>
              <p:cNvPicPr>
                <a:picLocks noChangeAspect="1"/>
              </p:cNvPicPr>
              <p:nvPr/>
            </p:nvPicPr>
            <p:blipFill rotWithShape="1">
              <a:blip r:embed="rId8">
                <a:biLevel thresh="25000"/>
              </a:blip>
              <a:srcRect t="26993" b="68607"/>
              <a:stretch/>
            </p:blipFill>
            <p:spPr>
              <a:xfrm>
                <a:off x="10798957" y="569042"/>
                <a:ext cx="646232" cy="126398"/>
              </a:xfrm>
              <a:prstGeom prst="rect">
                <a:avLst/>
              </a:prstGeom>
            </p:spPr>
          </p:pic>
          <p:pic>
            <p:nvPicPr>
              <p:cNvPr id="62" name="Picture 61">
                <a:extLst>
                  <a:ext uri="{FF2B5EF4-FFF2-40B4-BE49-F238E27FC236}">
                    <a16:creationId xmlns:a16="http://schemas.microsoft.com/office/drawing/2014/main" id="{7D40EE42-F884-40E4-939B-8E240426E1DF}"/>
                  </a:ext>
                </a:extLst>
              </p:cNvPr>
              <p:cNvPicPr>
                <a:picLocks noChangeAspect="1"/>
              </p:cNvPicPr>
              <p:nvPr/>
            </p:nvPicPr>
            <p:blipFill rotWithShape="1">
              <a:blip r:embed="rId8">
                <a:biLevel thresh="25000"/>
              </a:blip>
              <a:srcRect t="31096" b="59067"/>
              <a:stretch/>
            </p:blipFill>
            <p:spPr>
              <a:xfrm>
                <a:off x="10798957" y="687740"/>
                <a:ext cx="646232" cy="282471"/>
              </a:xfrm>
              <a:prstGeom prst="rect">
                <a:avLst/>
              </a:prstGeom>
            </p:spPr>
          </p:pic>
        </p:grpSp>
      </p:grpSp>
    </p:spTree>
    <p:extLst>
      <p:ext uri="{BB962C8B-B14F-4D97-AF65-F5344CB8AC3E}">
        <p14:creationId xmlns:p14="http://schemas.microsoft.com/office/powerpoint/2010/main" val="3335894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0E78CB6-0339-47AC-9B10-5377023FDFE6}"/>
              </a:ext>
            </a:extLst>
          </p:cNvPr>
          <p:cNvSpPr txBox="1"/>
          <p:nvPr/>
        </p:nvSpPr>
        <p:spPr>
          <a:xfrm>
            <a:off x="8617892" y="1688322"/>
            <a:ext cx="8691265" cy="553998"/>
          </a:xfrm>
          <a:prstGeom prst="rect">
            <a:avLst/>
          </a:prstGeom>
          <a:noFill/>
        </p:spPr>
        <p:txBody>
          <a:bodyPr wrap="square">
            <a:spAutoFit/>
          </a:bodyPr>
          <a:lstStyle/>
          <a:p>
            <a:pPr algn="ctr"/>
            <a:r>
              <a:rPr lang="mn-MN" sz="3000" b="1" spc="50" dirty="0">
                <a:solidFill>
                  <a:schemeClr val="bg1"/>
                </a:solidFill>
                <a:latin typeface="Mogul Helios" pitchFamily="2" charset="0"/>
                <a:cs typeface="Times New Roman" panose="02020603050405020304" pitchFamily="18" charset="0"/>
              </a:rPr>
              <a:t>Макро эдийн засаг</a:t>
            </a:r>
          </a:p>
        </p:txBody>
      </p:sp>
      <p:pic>
        <p:nvPicPr>
          <p:cNvPr id="70" name="Picture 2" descr="New normality ">
            <a:extLst>
              <a:ext uri="{FF2B5EF4-FFF2-40B4-BE49-F238E27FC236}">
                <a16:creationId xmlns:a16="http://schemas.microsoft.com/office/drawing/2014/main" id="{C05E9D49-8F48-4714-81D0-6F1386BC3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712" y="1879568"/>
            <a:ext cx="1123067" cy="1123067"/>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6470FC68-481C-43A0-B843-F4F33A569F68}"/>
              </a:ext>
            </a:extLst>
          </p:cNvPr>
          <p:cNvSpPr txBox="1"/>
          <p:nvPr/>
        </p:nvSpPr>
        <p:spPr>
          <a:xfrm>
            <a:off x="922151" y="3116620"/>
            <a:ext cx="3183630" cy="523220"/>
          </a:xfrm>
          <a:prstGeom prst="rect">
            <a:avLst/>
          </a:prstGeom>
          <a:noFill/>
        </p:spPr>
        <p:txBody>
          <a:bodyPr wrap="square" rtlCol="0">
            <a:spAutoFit/>
          </a:bodyPr>
          <a:lstStyle/>
          <a:p>
            <a:pPr algn="ctr"/>
            <a:r>
              <a:rPr lang="mn-MN" sz="2800" dirty="0">
                <a:solidFill>
                  <a:srgbClr val="002060"/>
                </a:solidFill>
                <a:latin typeface="Mogul Helios" pitchFamily="2" charset="0"/>
              </a:rPr>
              <a:t>Ковид-19-ийн нөлөө</a:t>
            </a:r>
            <a:endParaRPr lang="en-US" sz="2800" dirty="0">
              <a:solidFill>
                <a:srgbClr val="002060"/>
              </a:solidFill>
              <a:latin typeface="Mogul Helios" pitchFamily="2" charset="0"/>
            </a:endParaRPr>
          </a:p>
        </p:txBody>
      </p:sp>
      <p:sp>
        <p:nvSpPr>
          <p:cNvPr id="72" name="TextBox 71">
            <a:extLst>
              <a:ext uri="{FF2B5EF4-FFF2-40B4-BE49-F238E27FC236}">
                <a16:creationId xmlns:a16="http://schemas.microsoft.com/office/drawing/2014/main" id="{E643B83E-CD1F-4B1C-A5AF-DBDBB2C7BF74}"/>
              </a:ext>
            </a:extLst>
          </p:cNvPr>
          <p:cNvSpPr txBox="1"/>
          <p:nvPr/>
        </p:nvSpPr>
        <p:spPr>
          <a:xfrm>
            <a:off x="1432200" y="5106003"/>
            <a:ext cx="2358730" cy="954107"/>
          </a:xfrm>
          <a:prstGeom prst="rect">
            <a:avLst/>
          </a:prstGeom>
          <a:noFill/>
        </p:spPr>
        <p:txBody>
          <a:bodyPr wrap="square" rtlCol="0">
            <a:spAutoFit/>
          </a:bodyPr>
          <a:lstStyle/>
          <a:p>
            <a:pPr algn="ctr"/>
            <a:r>
              <a:rPr lang="mn-MN" sz="2800" dirty="0">
                <a:solidFill>
                  <a:srgbClr val="002060"/>
                </a:solidFill>
                <a:latin typeface="Mogul Helios" pitchFamily="2" charset="0"/>
              </a:rPr>
              <a:t>Геополитикийн зөрчилдөөн</a:t>
            </a:r>
            <a:endParaRPr lang="en-US" sz="2800" dirty="0">
              <a:solidFill>
                <a:srgbClr val="002060"/>
              </a:solidFill>
              <a:latin typeface="Mogul Helios" pitchFamily="2" charset="0"/>
            </a:endParaRPr>
          </a:p>
        </p:txBody>
      </p:sp>
      <p:pic>
        <p:nvPicPr>
          <p:cNvPr id="74" name="Picture 4" descr="Conflict ">
            <a:extLst>
              <a:ext uri="{FF2B5EF4-FFF2-40B4-BE49-F238E27FC236}">
                <a16:creationId xmlns:a16="http://schemas.microsoft.com/office/drawing/2014/main" id="{3B2A9D74-E39E-44B9-B89A-DDF5A5B5A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770" y="3948340"/>
            <a:ext cx="1123067" cy="1123067"/>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932A189F-0931-4C0A-84D9-4443555F2402}"/>
              </a:ext>
            </a:extLst>
          </p:cNvPr>
          <p:cNvSpPr txBox="1"/>
          <p:nvPr/>
        </p:nvSpPr>
        <p:spPr>
          <a:xfrm>
            <a:off x="6500122" y="1885351"/>
            <a:ext cx="5174881" cy="4134209"/>
          </a:xfrm>
          <a:prstGeom prst="rect">
            <a:avLst/>
          </a:prstGeom>
          <a:noFill/>
        </p:spPr>
        <p:txBody>
          <a:bodyPr wrap="square" rtlCol="0">
            <a:spAutoFit/>
          </a:bodyPr>
          <a:lstStyle/>
          <a:p>
            <a:pPr>
              <a:lnSpc>
                <a:spcPct val="150000"/>
              </a:lnSpc>
            </a:pPr>
            <a:r>
              <a:rPr lang="mn-MN" sz="3600" dirty="0">
                <a:latin typeface="Mogul Helios" pitchFamily="2" charset="0"/>
              </a:rPr>
              <a:t>Инфляц</a:t>
            </a:r>
          </a:p>
          <a:p>
            <a:pPr>
              <a:lnSpc>
                <a:spcPct val="150000"/>
              </a:lnSpc>
            </a:pPr>
            <a:r>
              <a:rPr lang="mn-MN" sz="3600" dirty="0">
                <a:latin typeface="Mogul Helios" pitchFamily="2" charset="0"/>
              </a:rPr>
              <a:t>Мөнгөний бодлогын өөрчлөлт</a:t>
            </a:r>
          </a:p>
          <a:p>
            <a:pPr>
              <a:lnSpc>
                <a:spcPct val="150000"/>
              </a:lnSpc>
            </a:pPr>
            <a:r>
              <a:rPr lang="mn-MN" sz="3600" dirty="0">
                <a:latin typeface="Mogul Helios" pitchFamily="2" charset="0"/>
              </a:rPr>
              <a:t>Технологи ба инновац</a:t>
            </a:r>
          </a:p>
          <a:p>
            <a:pPr>
              <a:lnSpc>
                <a:spcPct val="150000"/>
              </a:lnSpc>
            </a:pPr>
            <a:r>
              <a:rPr lang="mn-MN" sz="3600" dirty="0">
                <a:latin typeface="Mogul Helios" pitchFamily="2" charset="0"/>
              </a:rPr>
              <a:t>Тогтвортой хөгжил</a:t>
            </a:r>
          </a:p>
          <a:p>
            <a:pPr>
              <a:lnSpc>
                <a:spcPct val="150000"/>
              </a:lnSpc>
            </a:pPr>
            <a:r>
              <a:rPr lang="mn-MN" sz="3600" dirty="0">
                <a:latin typeface="Mogul Helios" pitchFamily="2" charset="0"/>
              </a:rPr>
              <a:t>Эрсдэлийн удирдлага</a:t>
            </a:r>
            <a:endParaRPr lang="en-US" sz="3600" dirty="0">
              <a:latin typeface="Mogul Helios" pitchFamily="2" charset="0"/>
            </a:endParaRPr>
          </a:p>
        </p:txBody>
      </p:sp>
      <p:pic>
        <p:nvPicPr>
          <p:cNvPr id="77" name="Picture 6" descr="Interest rate ">
            <a:extLst>
              <a:ext uri="{FF2B5EF4-FFF2-40B4-BE49-F238E27FC236}">
                <a16:creationId xmlns:a16="http://schemas.microsoft.com/office/drawing/2014/main" id="{7FF16A79-0E20-4C37-B37D-022337C90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353" y="2044105"/>
            <a:ext cx="504348" cy="52882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Monetary policy ">
            <a:extLst>
              <a:ext uri="{FF2B5EF4-FFF2-40B4-BE49-F238E27FC236}">
                <a16:creationId xmlns:a16="http://schemas.microsoft.com/office/drawing/2014/main" id="{3F0A1A50-38E6-423F-96A5-D43D1DEA2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5984" y="2875264"/>
            <a:ext cx="597072" cy="62604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nnovation ">
            <a:extLst>
              <a:ext uri="{FF2B5EF4-FFF2-40B4-BE49-F238E27FC236}">
                <a16:creationId xmlns:a16="http://schemas.microsoft.com/office/drawing/2014/main" id="{C3C8D4D2-BEF1-4251-B452-7D5B426378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4025" y="3639840"/>
            <a:ext cx="622584" cy="65279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Planet earth ">
            <a:extLst>
              <a:ext uri="{FF2B5EF4-FFF2-40B4-BE49-F238E27FC236}">
                <a16:creationId xmlns:a16="http://schemas.microsoft.com/office/drawing/2014/main" id="{3083F71E-5BE0-4AFC-A7D6-4D94F7B6D8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9389" y="4543096"/>
            <a:ext cx="659586" cy="69159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2" descr="Speedometer ">
            <a:extLst>
              <a:ext uri="{FF2B5EF4-FFF2-40B4-BE49-F238E27FC236}">
                <a16:creationId xmlns:a16="http://schemas.microsoft.com/office/drawing/2014/main" id="{F5F67C88-8231-4D65-A8F8-5D1A9627C9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9156" y="5427503"/>
            <a:ext cx="564655" cy="59205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518F75C4-C1D9-42EB-AEB8-64D919C78776}"/>
              </a:ext>
            </a:extLst>
          </p:cNvPr>
          <p:cNvCxnSpPr>
            <a:cxnSpLocks/>
          </p:cNvCxnSpPr>
          <p:nvPr/>
        </p:nvCxnSpPr>
        <p:spPr>
          <a:xfrm>
            <a:off x="4539916" y="2264579"/>
            <a:ext cx="0" cy="36068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63BFCF0-DEE2-452F-8B0E-39193F79D74D}"/>
              </a:ext>
            </a:extLst>
          </p:cNvPr>
          <p:cNvCxnSpPr>
            <a:cxnSpLocks/>
          </p:cNvCxnSpPr>
          <p:nvPr/>
        </p:nvCxnSpPr>
        <p:spPr>
          <a:xfrm>
            <a:off x="4539916" y="2264579"/>
            <a:ext cx="425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E6BFA8F-A621-4081-AAE6-597714088C41}"/>
              </a:ext>
            </a:extLst>
          </p:cNvPr>
          <p:cNvCxnSpPr>
            <a:cxnSpLocks/>
          </p:cNvCxnSpPr>
          <p:nvPr/>
        </p:nvCxnSpPr>
        <p:spPr>
          <a:xfrm>
            <a:off x="4539916" y="3127283"/>
            <a:ext cx="425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C03906D-8FD8-4E20-8EDF-2E753B934B9C}"/>
              </a:ext>
            </a:extLst>
          </p:cNvPr>
          <p:cNvCxnSpPr>
            <a:cxnSpLocks/>
          </p:cNvCxnSpPr>
          <p:nvPr/>
        </p:nvCxnSpPr>
        <p:spPr>
          <a:xfrm>
            <a:off x="4539916" y="3942961"/>
            <a:ext cx="425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DF0617D-7D31-4527-B967-91CFBB85D0C6}"/>
              </a:ext>
            </a:extLst>
          </p:cNvPr>
          <p:cNvCxnSpPr>
            <a:cxnSpLocks/>
          </p:cNvCxnSpPr>
          <p:nvPr/>
        </p:nvCxnSpPr>
        <p:spPr>
          <a:xfrm>
            <a:off x="4539916" y="4823294"/>
            <a:ext cx="425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4EF2E3-088E-422A-AFAD-F314B79AE5CF}"/>
              </a:ext>
            </a:extLst>
          </p:cNvPr>
          <p:cNvCxnSpPr>
            <a:cxnSpLocks/>
          </p:cNvCxnSpPr>
          <p:nvPr/>
        </p:nvCxnSpPr>
        <p:spPr>
          <a:xfrm>
            <a:off x="4539916" y="5866032"/>
            <a:ext cx="425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0352A4A-0305-4FB9-B6C6-D3835F30326E}"/>
              </a:ext>
            </a:extLst>
          </p:cNvPr>
          <p:cNvCxnSpPr>
            <a:cxnSpLocks/>
          </p:cNvCxnSpPr>
          <p:nvPr/>
        </p:nvCxnSpPr>
        <p:spPr>
          <a:xfrm>
            <a:off x="4105781" y="2705737"/>
            <a:ext cx="425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30769C6-EDD1-4E84-94C9-5117FB12C716}"/>
              </a:ext>
            </a:extLst>
          </p:cNvPr>
          <p:cNvCxnSpPr>
            <a:cxnSpLocks/>
          </p:cNvCxnSpPr>
          <p:nvPr/>
        </p:nvCxnSpPr>
        <p:spPr>
          <a:xfrm>
            <a:off x="4105781" y="5390040"/>
            <a:ext cx="425116" cy="0"/>
          </a:xfrm>
          <a:prstGeom prst="line">
            <a:avLst/>
          </a:prstGeom>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8B126EC4-E371-491F-8477-E87CBE23FEEF}"/>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95896" y="188315"/>
            <a:ext cx="1475154" cy="550224"/>
          </a:xfrm>
          <a:prstGeom prst="rect">
            <a:avLst/>
          </a:prstGeom>
        </p:spPr>
      </p:pic>
      <p:pic>
        <p:nvPicPr>
          <p:cNvPr id="97" name="Picture 2" descr="2560x1440 Blue Digital Art Squares 1440P Resolution Wallpaper, HD Abstract  4K Wallpapers, Images, Photos and Background - Wallpapers Den">
            <a:extLst>
              <a:ext uri="{FF2B5EF4-FFF2-40B4-BE49-F238E27FC236}">
                <a16:creationId xmlns:a16="http://schemas.microsoft.com/office/drawing/2014/main" id="{011EBFD9-F1F9-49CC-A77D-F76849D1D1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 b="73446"/>
          <a:stretch/>
        </p:blipFill>
        <p:spPr bwMode="auto">
          <a:xfrm>
            <a:off x="0" y="-14730"/>
            <a:ext cx="12192000" cy="991205"/>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21F68807-1C92-4FCB-B8F1-9E07303C19AB}"/>
              </a:ext>
            </a:extLst>
          </p:cNvPr>
          <p:cNvSpPr/>
          <p:nvPr/>
        </p:nvSpPr>
        <p:spPr>
          <a:xfrm>
            <a:off x="0" y="-26475"/>
            <a:ext cx="12192000" cy="1011738"/>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1E59ACD1-9BB5-411A-B56A-79004545E9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1335"/>
          <a:stretch/>
        </p:blipFill>
        <p:spPr>
          <a:xfrm>
            <a:off x="221129" y="168684"/>
            <a:ext cx="647237" cy="624378"/>
          </a:xfrm>
          <a:prstGeom prst="rect">
            <a:avLst/>
          </a:prstGeom>
        </p:spPr>
      </p:pic>
      <p:sp>
        <p:nvSpPr>
          <p:cNvPr id="100" name="Google Shape;1444;p47">
            <a:extLst>
              <a:ext uri="{FF2B5EF4-FFF2-40B4-BE49-F238E27FC236}">
                <a16:creationId xmlns:a16="http://schemas.microsoft.com/office/drawing/2014/main" id="{9FACA6CF-21D3-4AA7-BCBF-A18514963B7C}"/>
              </a:ext>
            </a:extLst>
          </p:cNvPr>
          <p:cNvSpPr txBox="1"/>
          <p:nvPr/>
        </p:nvSpPr>
        <p:spPr>
          <a:xfrm>
            <a:off x="853932" y="84910"/>
            <a:ext cx="1250259" cy="794852"/>
          </a:xfrm>
          <a:prstGeom prst="rect">
            <a:avLst/>
          </a:prstGeom>
          <a:noFill/>
          <a:ln w="19050">
            <a:noFill/>
          </a:ln>
        </p:spPr>
        <p:txBody>
          <a:bodyPr spcFirstLastPara="1" wrap="square" lIns="91425" tIns="91425" rIns="91425" bIns="91425" anchor="t" anchorCtr="0">
            <a:noAutofit/>
          </a:bodyPr>
          <a:lstStyle/>
          <a:p>
            <a:pPr>
              <a:spcAft>
                <a:spcPts val="1600"/>
              </a:spcAft>
            </a:pPr>
            <a:r>
              <a:rPr lang="mn-MN" sz="1400" b="1" dirty="0">
                <a:solidFill>
                  <a:schemeClr val="bg1"/>
                </a:solidFill>
                <a:latin typeface="Mogul Helios" pitchFamily="2" charset="0"/>
                <a:ea typeface="Tahoma" panose="020B0604030504040204" pitchFamily="34" charset="0"/>
                <a:cs typeface="Arial" panose="020B0604020202020204" pitchFamily="34" charset="0"/>
                <a:sym typeface="Roboto"/>
              </a:rPr>
              <a:t>САНХҮҮГИЙН ЗОХИЦУУЛАХ ХОРОО</a:t>
            </a:r>
          </a:p>
        </p:txBody>
      </p:sp>
      <p:sp>
        <p:nvSpPr>
          <p:cNvPr id="101" name="Rectangle 100">
            <a:extLst>
              <a:ext uri="{FF2B5EF4-FFF2-40B4-BE49-F238E27FC236}">
                <a16:creationId xmlns:a16="http://schemas.microsoft.com/office/drawing/2014/main" id="{67C12960-DA68-4EE4-B46A-3ED5D9B3AA82}"/>
              </a:ext>
            </a:extLst>
          </p:cNvPr>
          <p:cNvSpPr/>
          <p:nvPr/>
        </p:nvSpPr>
        <p:spPr>
          <a:xfrm>
            <a:off x="4430719" y="-6102"/>
            <a:ext cx="3876382" cy="792012"/>
          </a:xfrm>
          <a:prstGeom prst="rect">
            <a:avLst/>
          </a:prstGeom>
        </p:spPr>
        <p:txBody>
          <a:bodyPr wrap="none">
            <a:spAutoFit/>
          </a:bodyPr>
          <a:lstStyle/>
          <a:p>
            <a:pPr>
              <a:lnSpc>
                <a:spcPct val="115000"/>
              </a:lnSpc>
              <a:spcBef>
                <a:spcPts val="600"/>
              </a:spcBef>
              <a:spcAft>
                <a:spcPts val="600"/>
              </a:spcAft>
            </a:pPr>
            <a:r>
              <a:rPr lang="mn-MN" sz="4400" b="1" dirty="0">
                <a:solidFill>
                  <a:schemeClr val="bg1"/>
                </a:solidFill>
                <a:latin typeface="Mogul Helios" pitchFamily="2" charset="0"/>
                <a:ea typeface="Times New Roman" panose="02020603050405020304" pitchFamily="18" charset="0"/>
                <a:cs typeface="Times New Roman" panose="02020603050405020304" pitchFamily="18" charset="0"/>
              </a:rPr>
              <a:t>Зах зээлийн төлөв</a:t>
            </a:r>
            <a:endParaRPr lang="en-US" sz="4800" b="1" dirty="0">
              <a:solidFill>
                <a:schemeClr val="bg1"/>
              </a:solidFill>
              <a:effectLst/>
              <a:latin typeface="Mogul Helios" pitchFamily="2" charset="0"/>
              <a:ea typeface="Times New Roman" panose="02020603050405020304" pitchFamily="18" charset="0"/>
              <a:cs typeface="Times New Roman" panose="02020603050405020304" pitchFamily="18" charset="0"/>
            </a:endParaRPr>
          </a:p>
        </p:txBody>
      </p:sp>
      <p:grpSp>
        <p:nvGrpSpPr>
          <p:cNvPr id="102" name="Group 101">
            <a:extLst>
              <a:ext uri="{FF2B5EF4-FFF2-40B4-BE49-F238E27FC236}">
                <a16:creationId xmlns:a16="http://schemas.microsoft.com/office/drawing/2014/main" id="{6846C44C-27C1-40DA-B66C-7A0D4954C414}"/>
              </a:ext>
            </a:extLst>
          </p:cNvPr>
          <p:cNvGrpSpPr/>
          <p:nvPr/>
        </p:nvGrpSpPr>
        <p:grpSpPr>
          <a:xfrm>
            <a:off x="11330597" y="-42568"/>
            <a:ext cx="698021" cy="903490"/>
            <a:chOff x="10911257" y="-82064"/>
            <a:chExt cx="1271229" cy="1052275"/>
          </a:xfrm>
        </p:grpSpPr>
        <p:pic>
          <p:nvPicPr>
            <p:cNvPr id="103" name="Picture 102">
              <a:extLst>
                <a:ext uri="{FF2B5EF4-FFF2-40B4-BE49-F238E27FC236}">
                  <a16:creationId xmlns:a16="http://schemas.microsoft.com/office/drawing/2014/main" id="{5ED8EA00-C739-4EA0-AF81-84E9A29BF3A3}"/>
                </a:ext>
              </a:extLst>
            </p:cNvPr>
            <p:cNvPicPr>
              <a:picLocks noChangeAspect="1"/>
            </p:cNvPicPr>
            <p:nvPr/>
          </p:nvPicPr>
          <p:blipFill rotWithShape="1">
            <a:blip r:embed="rId12">
              <a:biLevel thresh="25000"/>
            </a:blip>
            <a:srcRect t="37472" b="29972"/>
            <a:stretch/>
          </p:blipFill>
          <p:spPr>
            <a:xfrm>
              <a:off x="11261618" y="86233"/>
              <a:ext cx="646233" cy="833613"/>
            </a:xfrm>
            <a:prstGeom prst="rect">
              <a:avLst/>
            </a:prstGeom>
          </p:spPr>
        </p:pic>
        <p:pic>
          <p:nvPicPr>
            <p:cNvPr id="104" name="Picture 103">
              <a:extLst>
                <a:ext uri="{FF2B5EF4-FFF2-40B4-BE49-F238E27FC236}">
                  <a16:creationId xmlns:a16="http://schemas.microsoft.com/office/drawing/2014/main" id="{3893C212-8096-4109-85FA-752B003F5344}"/>
                </a:ext>
              </a:extLst>
            </p:cNvPr>
            <p:cNvPicPr>
              <a:picLocks noChangeAspect="1"/>
            </p:cNvPicPr>
            <p:nvPr/>
          </p:nvPicPr>
          <p:blipFill rotWithShape="1">
            <a:blip r:embed="rId12">
              <a:biLevel thresh="25000"/>
            </a:blip>
            <a:srcRect t="70123" b="6572"/>
            <a:stretch/>
          </p:blipFill>
          <p:spPr>
            <a:xfrm>
              <a:off x="11536253" y="73384"/>
              <a:ext cx="646233" cy="596757"/>
            </a:xfrm>
            <a:prstGeom prst="rect">
              <a:avLst/>
            </a:prstGeom>
          </p:spPr>
        </p:pic>
        <p:grpSp>
          <p:nvGrpSpPr>
            <p:cNvPr id="105" name="Group 104">
              <a:extLst>
                <a:ext uri="{FF2B5EF4-FFF2-40B4-BE49-F238E27FC236}">
                  <a16:creationId xmlns:a16="http://schemas.microsoft.com/office/drawing/2014/main" id="{EBB2CCD5-3A60-402D-86BB-0B1CD87066EC}"/>
                </a:ext>
              </a:extLst>
            </p:cNvPr>
            <p:cNvGrpSpPr/>
            <p:nvPr/>
          </p:nvGrpSpPr>
          <p:grpSpPr>
            <a:xfrm>
              <a:off x="10911257" y="-82064"/>
              <a:ext cx="646233" cy="1052275"/>
              <a:chOff x="10798957" y="-82064"/>
              <a:chExt cx="646232" cy="1052275"/>
            </a:xfrm>
          </p:grpSpPr>
          <p:pic>
            <p:nvPicPr>
              <p:cNvPr id="106" name="Picture 105">
                <a:extLst>
                  <a:ext uri="{FF2B5EF4-FFF2-40B4-BE49-F238E27FC236}">
                    <a16:creationId xmlns:a16="http://schemas.microsoft.com/office/drawing/2014/main" id="{D8F3A331-9969-49C7-8180-A380BC537D37}"/>
                  </a:ext>
                </a:extLst>
              </p:cNvPr>
              <p:cNvPicPr>
                <a:picLocks noChangeAspect="1"/>
              </p:cNvPicPr>
              <p:nvPr/>
            </p:nvPicPr>
            <p:blipFill rotWithShape="1">
              <a:blip r:embed="rId13">
                <a:biLevel thresh="25000"/>
              </a:blip>
              <a:srcRect b="81203"/>
              <a:stretch/>
            </p:blipFill>
            <p:spPr>
              <a:xfrm>
                <a:off x="10798957" y="-82064"/>
                <a:ext cx="646232" cy="539744"/>
              </a:xfrm>
              <a:prstGeom prst="rect">
                <a:avLst/>
              </a:prstGeom>
            </p:spPr>
          </p:pic>
          <p:pic>
            <p:nvPicPr>
              <p:cNvPr id="107" name="Picture 106">
                <a:extLst>
                  <a:ext uri="{FF2B5EF4-FFF2-40B4-BE49-F238E27FC236}">
                    <a16:creationId xmlns:a16="http://schemas.microsoft.com/office/drawing/2014/main" id="{716F07ED-5962-4E42-A1D3-16F7225ABD97}"/>
                  </a:ext>
                </a:extLst>
              </p:cNvPr>
              <p:cNvPicPr>
                <a:picLocks noChangeAspect="1"/>
              </p:cNvPicPr>
              <p:nvPr/>
            </p:nvPicPr>
            <p:blipFill rotWithShape="1">
              <a:blip r:embed="rId13">
                <a:biLevel thresh="25000"/>
              </a:blip>
              <a:srcRect t="17851" b="74874"/>
              <a:stretch/>
            </p:blipFill>
            <p:spPr>
              <a:xfrm>
                <a:off x="10798957" y="364715"/>
                <a:ext cx="646232" cy="208906"/>
              </a:xfrm>
              <a:prstGeom prst="rect">
                <a:avLst/>
              </a:prstGeom>
            </p:spPr>
          </p:pic>
          <p:pic>
            <p:nvPicPr>
              <p:cNvPr id="108" name="Picture 107">
                <a:extLst>
                  <a:ext uri="{FF2B5EF4-FFF2-40B4-BE49-F238E27FC236}">
                    <a16:creationId xmlns:a16="http://schemas.microsoft.com/office/drawing/2014/main" id="{1148C22F-C42B-44C3-9D21-A31A401EEAA6}"/>
                  </a:ext>
                </a:extLst>
              </p:cNvPr>
              <p:cNvPicPr>
                <a:picLocks noChangeAspect="1"/>
              </p:cNvPicPr>
              <p:nvPr/>
            </p:nvPicPr>
            <p:blipFill rotWithShape="1">
              <a:blip r:embed="rId13">
                <a:biLevel thresh="25000"/>
              </a:blip>
              <a:srcRect t="26993" b="68607"/>
              <a:stretch/>
            </p:blipFill>
            <p:spPr>
              <a:xfrm>
                <a:off x="10798957" y="569042"/>
                <a:ext cx="646232" cy="126398"/>
              </a:xfrm>
              <a:prstGeom prst="rect">
                <a:avLst/>
              </a:prstGeom>
            </p:spPr>
          </p:pic>
          <p:pic>
            <p:nvPicPr>
              <p:cNvPr id="109" name="Picture 108">
                <a:extLst>
                  <a:ext uri="{FF2B5EF4-FFF2-40B4-BE49-F238E27FC236}">
                    <a16:creationId xmlns:a16="http://schemas.microsoft.com/office/drawing/2014/main" id="{445FFD71-56B9-490A-824F-B7B8FB4A729B}"/>
                  </a:ext>
                </a:extLst>
              </p:cNvPr>
              <p:cNvPicPr>
                <a:picLocks noChangeAspect="1"/>
              </p:cNvPicPr>
              <p:nvPr/>
            </p:nvPicPr>
            <p:blipFill rotWithShape="1">
              <a:blip r:embed="rId13">
                <a:biLevel thresh="25000"/>
              </a:blip>
              <a:srcRect t="31096" b="59067"/>
              <a:stretch/>
            </p:blipFill>
            <p:spPr>
              <a:xfrm>
                <a:off x="10798957" y="687740"/>
                <a:ext cx="646232" cy="282471"/>
              </a:xfrm>
              <a:prstGeom prst="rect">
                <a:avLst/>
              </a:prstGeom>
            </p:spPr>
          </p:pic>
        </p:grpSp>
      </p:grpSp>
    </p:spTree>
    <p:extLst>
      <p:ext uri="{BB962C8B-B14F-4D97-AF65-F5344CB8AC3E}">
        <p14:creationId xmlns:p14="http://schemas.microsoft.com/office/powerpoint/2010/main" val="31784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343C39-7639-438A-8FC6-7C002602D0B1}"/>
              </a:ext>
            </a:extLst>
          </p:cNvPr>
          <p:cNvSpPr/>
          <p:nvPr/>
        </p:nvSpPr>
        <p:spPr>
          <a:xfrm>
            <a:off x="-18561" y="0"/>
            <a:ext cx="12210561" cy="10572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nvGrpSpPr>
          <p:cNvPr id="7" name="Group 6">
            <a:extLst>
              <a:ext uri="{FF2B5EF4-FFF2-40B4-BE49-F238E27FC236}">
                <a16:creationId xmlns:a16="http://schemas.microsoft.com/office/drawing/2014/main" id="{4FEC9CAD-AC29-4943-83E1-40C3AA7940BA}"/>
              </a:ext>
            </a:extLst>
          </p:cNvPr>
          <p:cNvGrpSpPr/>
          <p:nvPr/>
        </p:nvGrpSpPr>
        <p:grpSpPr>
          <a:xfrm>
            <a:off x="11320162" y="0"/>
            <a:ext cx="698021" cy="903490"/>
            <a:chOff x="10911257" y="-82064"/>
            <a:chExt cx="1271229" cy="1052275"/>
          </a:xfrm>
        </p:grpSpPr>
        <p:pic>
          <p:nvPicPr>
            <p:cNvPr id="8" name="Picture 7">
              <a:extLst>
                <a:ext uri="{FF2B5EF4-FFF2-40B4-BE49-F238E27FC236}">
                  <a16:creationId xmlns:a16="http://schemas.microsoft.com/office/drawing/2014/main" id="{B9F030E3-39D0-4BF6-B659-5342D04396CD}"/>
                </a:ext>
              </a:extLst>
            </p:cNvPr>
            <p:cNvPicPr>
              <a:picLocks noChangeAspect="1"/>
            </p:cNvPicPr>
            <p:nvPr/>
          </p:nvPicPr>
          <p:blipFill rotWithShape="1">
            <a:blip r:embed="rId3">
              <a:biLevel thresh="25000"/>
            </a:blip>
            <a:srcRect t="37472" b="29972"/>
            <a:stretch/>
          </p:blipFill>
          <p:spPr>
            <a:xfrm>
              <a:off x="11261618" y="86233"/>
              <a:ext cx="646233" cy="833613"/>
            </a:xfrm>
            <a:prstGeom prst="rect">
              <a:avLst/>
            </a:prstGeom>
          </p:spPr>
        </p:pic>
        <p:pic>
          <p:nvPicPr>
            <p:cNvPr id="9" name="Picture 8">
              <a:extLst>
                <a:ext uri="{FF2B5EF4-FFF2-40B4-BE49-F238E27FC236}">
                  <a16:creationId xmlns:a16="http://schemas.microsoft.com/office/drawing/2014/main" id="{F0AA8129-C359-4E46-B9DA-03302A878405}"/>
                </a:ext>
              </a:extLst>
            </p:cNvPr>
            <p:cNvPicPr>
              <a:picLocks noChangeAspect="1"/>
            </p:cNvPicPr>
            <p:nvPr/>
          </p:nvPicPr>
          <p:blipFill rotWithShape="1">
            <a:blip r:embed="rId3">
              <a:biLevel thresh="25000"/>
            </a:blip>
            <a:srcRect t="70123" b="6572"/>
            <a:stretch/>
          </p:blipFill>
          <p:spPr>
            <a:xfrm>
              <a:off x="11536253" y="73384"/>
              <a:ext cx="646233" cy="596757"/>
            </a:xfrm>
            <a:prstGeom prst="rect">
              <a:avLst/>
            </a:prstGeom>
          </p:spPr>
        </p:pic>
        <p:grpSp>
          <p:nvGrpSpPr>
            <p:cNvPr id="10" name="Group 9">
              <a:extLst>
                <a:ext uri="{FF2B5EF4-FFF2-40B4-BE49-F238E27FC236}">
                  <a16:creationId xmlns:a16="http://schemas.microsoft.com/office/drawing/2014/main" id="{EF949C58-26F7-4DE1-BE3F-FFA294AEF359}"/>
                </a:ext>
              </a:extLst>
            </p:cNvPr>
            <p:cNvGrpSpPr/>
            <p:nvPr/>
          </p:nvGrpSpPr>
          <p:grpSpPr>
            <a:xfrm>
              <a:off x="10911257" y="-82064"/>
              <a:ext cx="646233" cy="1052275"/>
              <a:chOff x="10798957" y="-82064"/>
              <a:chExt cx="646232" cy="1052275"/>
            </a:xfrm>
          </p:grpSpPr>
          <p:pic>
            <p:nvPicPr>
              <p:cNvPr id="11" name="Picture 10">
                <a:extLst>
                  <a:ext uri="{FF2B5EF4-FFF2-40B4-BE49-F238E27FC236}">
                    <a16:creationId xmlns:a16="http://schemas.microsoft.com/office/drawing/2014/main" id="{7DC958A7-0227-421E-82C6-699AC73ED1DA}"/>
                  </a:ext>
                </a:extLst>
              </p:cNvPr>
              <p:cNvPicPr>
                <a:picLocks noChangeAspect="1"/>
              </p:cNvPicPr>
              <p:nvPr/>
            </p:nvPicPr>
            <p:blipFill rotWithShape="1">
              <a:blip r:embed="rId4">
                <a:biLevel thresh="25000"/>
              </a:blip>
              <a:srcRect b="81203"/>
              <a:stretch/>
            </p:blipFill>
            <p:spPr>
              <a:xfrm>
                <a:off x="10798957" y="-82064"/>
                <a:ext cx="646232" cy="539744"/>
              </a:xfrm>
              <a:prstGeom prst="rect">
                <a:avLst/>
              </a:prstGeom>
            </p:spPr>
          </p:pic>
          <p:pic>
            <p:nvPicPr>
              <p:cNvPr id="12" name="Picture 11">
                <a:extLst>
                  <a:ext uri="{FF2B5EF4-FFF2-40B4-BE49-F238E27FC236}">
                    <a16:creationId xmlns:a16="http://schemas.microsoft.com/office/drawing/2014/main" id="{6BCCD4A0-2259-4248-97B5-93379BB726DD}"/>
                  </a:ext>
                </a:extLst>
              </p:cNvPr>
              <p:cNvPicPr>
                <a:picLocks noChangeAspect="1"/>
              </p:cNvPicPr>
              <p:nvPr/>
            </p:nvPicPr>
            <p:blipFill rotWithShape="1">
              <a:blip r:embed="rId4">
                <a:biLevel thresh="25000"/>
              </a:blip>
              <a:srcRect t="17851" b="74874"/>
              <a:stretch/>
            </p:blipFill>
            <p:spPr>
              <a:xfrm>
                <a:off x="10798957" y="364715"/>
                <a:ext cx="646232" cy="208906"/>
              </a:xfrm>
              <a:prstGeom prst="rect">
                <a:avLst/>
              </a:prstGeom>
            </p:spPr>
          </p:pic>
          <p:pic>
            <p:nvPicPr>
              <p:cNvPr id="13" name="Picture 12">
                <a:extLst>
                  <a:ext uri="{FF2B5EF4-FFF2-40B4-BE49-F238E27FC236}">
                    <a16:creationId xmlns:a16="http://schemas.microsoft.com/office/drawing/2014/main" id="{2826F408-0FA5-4DAC-98E2-CB1CC282AE3D}"/>
                  </a:ext>
                </a:extLst>
              </p:cNvPr>
              <p:cNvPicPr>
                <a:picLocks noChangeAspect="1"/>
              </p:cNvPicPr>
              <p:nvPr/>
            </p:nvPicPr>
            <p:blipFill rotWithShape="1">
              <a:blip r:embed="rId4">
                <a:biLevel thresh="25000"/>
              </a:blip>
              <a:srcRect t="26993" b="68607"/>
              <a:stretch/>
            </p:blipFill>
            <p:spPr>
              <a:xfrm>
                <a:off x="10798957" y="569042"/>
                <a:ext cx="646232" cy="126398"/>
              </a:xfrm>
              <a:prstGeom prst="rect">
                <a:avLst/>
              </a:prstGeom>
            </p:spPr>
          </p:pic>
          <p:pic>
            <p:nvPicPr>
              <p:cNvPr id="14" name="Picture 13">
                <a:extLst>
                  <a:ext uri="{FF2B5EF4-FFF2-40B4-BE49-F238E27FC236}">
                    <a16:creationId xmlns:a16="http://schemas.microsoft.com/office/drawing/2014/main" id="{A52043BA-36C0-4C28-842C-46D40A330E3E}"/>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pic>
        <p:nvPicPr>
          <p:cNvPr id="16" name="Picture 15">
            <a:extLst>
              <a:ext uri="{FF2B5EF4-FFF2-40B4-BE49-F238E27FC236}">
                <a16:creationId xmlns:a16="http://schemas.microsoft.com/office/drawing/2014/main" id="{3D498822-CA8D-4370-A0A7-49D85DC475E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95896" y="188315"/>
            <a:ext cx="1475154" cy="550224"/>
          </a:xfrm>
          <a:prstGeom prst="rect">
            <a:avLst/>
          </a:prstGeom>
        </p:spPr>
      </p:pic>
      <p:sp>
        <p:nvSpPr>
          <p:cNvPr id="47" name="TextBox 46">
            <a:extLst>
              <a:ext uri="{FF2B5EF4-FFF2-40B4-BE49-F238E27FC236}">
                <a16:creationId xmlns:a16="http://schemas.microsoft.com/office/drawing/2014/main" id="{3E69EBAA-04F8-4982-BBB0-F168A7A06EE1}"/>
              </a:ext>
            </a:extLst>
          </p:cNvPr>
          <p:cNvSpPr txBox="1"/>
          <p:nvPr/>
        </p:nvSpPr>
        <p:spPr>
          <a:xfrm>
            <a:off x="2695262" y="5902756"/>
            <a:ext cx="4076730" cy="444865"/>
          </a:xfrm>
          <a:prstGeom prst="rect">
            <a:avLst/>
          </a:prstGeom>
          <a:noFill/>
        </p:spPr>
        <p:txBody>
          <a:bodyPr wrap="square">
            <a:spAutoFit/>
          </a:bodyPr>
          <a:lstStyle/>
          <a:p>
            <a:pPr marL="0" marR="0" algn="r">
              <a:lnSpc>
                <a:spcPct val="107000"/>
              </a:lnSpc>
              <a:spcBef>
                <a:spcPts val="0"/>
              </a:spcBef>
              <a:spcAft>
                <a:spcPts val="800"/>
              </a:spcAft>
            </a:pPr>
            <a:r>
              <a:rPr lang="en-US" sz="1100" i="1" dirty="0" err="1">
                <a:effectLst/>
                <a:latin typeface="Mogul Helios" pitchFamily="2" charset="0"/>
                <a:ea typeface="Calibri" panose="020F0502020204030204" pitchFamily="34" charset="0"/>
                <a:cs typeface="Times New Roman" panose="02020603050405020304" pitchFamily="18" charset="0"/>
              </a:rPr>
              <a:t>Эх</a:t>
            </a:r>
            <a:r>
              <a:rPr lang="en-US" sz="1100" i="1" dirty="0">
                <a:effectLst/>
                <a:latin typeface="Mogul Helios" pitchFamily="2" charset="0"/>
                <a:ea typeface="Calibri" panose="020F0502020204030204" pitchFamily="34" charset="0"/>
                <a:cs typeface="Times New Roman" panose="02020603050405020304" pitchFamily="18" charset="0"/>
              </a:rPr>
              <a:t> </a:t>
            </a:r>
            <a:r>
              <a:rPr lang="en-US" sz="1100" i="1" dirty="0" err="1">
                <a:effectLst/>
                <a:latin typeface="Mogul Helios" pitchFamily="2" charset="0"/>
                <a:ea typeface="Calibri" panose="020F0502020204030204" pitchFamily="34" charset="0"/>
                <a:cs typeface="Times New Roman" panose="02020603050405020304" pitchFamily="18" charset="0"/>
              </a:rPr>
              <a:t>сурвалж</a:t>
            </a:r>
            <a:r>
              <a:rPr lang="en-US" sz="1100" i="1" dirty="0">
                <a:effectLst/>
                <a:latin typeface="Mogul Helios" pitchFamily="2" charset="0"/>
                <a:ea typeface="Calibri" panose="020F0502020204030204" pitchFamily="34" charset="0"/>
                <a:cs typeface="Times New Roman" panose="02020603050405020304" pitchFamily="18" charset="0"/>
              </a:rPr>
              <a:t>: SIFMA. Quarterly Report: US Equity &amp; Related, 1Q23.                                                                                    AJ BELL. “Dividend dashboard” , Q1 2023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8" name="Group 47">
            <a:extLst>
              <a:ext uri="{FF2B5EF4-FFF2-40B4-BE49-F238E27FC236}">
                <a16:creationId xmlns:a16="http://schemas.microsoft.com/office/drawing/2014/main" id="{9EA110BA-C0C8-46E5-B30D-7E2D30147EDE}"/>
              </a:ext>
            </a:extLst>
          </p:cNvPr>
          <p:cNvGrpSpPr/>
          <p:nvPr/>
        </p:nvGrpSpPr>
        <p:grpSpPr>
          <a:xfrm>
            <a:off x="6843769" y="4153593"/>
            <a:ext cx="2622699" cy="2339462"/>
            <a:chOff x="1377317" y="779146"/>
            <a:chExt cx="2266810" cy="2315430"/>
          </a:xfrm>
        </p:grpSpPr>
        <p:pic>
          <p:nvPicPr>
            <p:cNvPr id="49" name="Picture 48" descr="A picture containing text, screenshot, diagram, font&#10;&#10;Description automatically generated">
              <a:extLst>
                <a:ext uri="{FF2B5EF4-FFF2-40B4-BE49-F238E27FC236}">
                  <a16:creationId xmlns:a16="http://schemas.microsoft.com/office/drawing/2014/main" id="{DE661905-A20B-4AD0-8AB6-B4AC0293B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7317" y="837819"/>
              <a:ext cx="2266810" cy="2256757"/>
            </a:xfrm>
            <a:prstGeom prst="rect">
              <a:avLst/>
            </a:prstGeom>
          </p:spPr>
        </p:pic>
        <p:sp>
          <p:nvSpPr>
            <p:cNvPr id="50" name="TextBox 49">
              <a:extLst>
                <a:ext uri="{FF2B5EF4-FFF2-40B4-BE49-F238E27FC236}">
                  <a16:creationId xmlns:a16="http://schemas.microsoft.com/office/drawing/2014/main" id="{FCDF1A33-7A78-41BC-B84E-B750C11682CF}"/>
                </a:ext>
              </a:extLst>
            </p:cNvPr>
            <p:cNvSpPr txBox="1"/>
            <p:nvPr/>
          </p:nvSpPr>
          <p:spPr>
            <a:xfrm>
              <a:off x="1674037" y="779146"/>
              <a:ext cx="1726462" cy="471541"/>
            </a:xfrm>
            <a:prstGeom prst="rect">
              <a:avLst/>
            </a:prstGeom>
            <a:solidFill>
              <a:schemeClr val="bg1"/>
            </a:solidFill>
          </p:spPr>
          <p:txBody>
            <a:bodyPr wrap="square" rtlCol="0">
              <a:spAutoFit/>
            </a:bodyPr>
            <a:lstStyle/>
            <a:p>
              <a:pPr algn="ctr"/>
              <a:r>
                <a:rPr lang="mn-MN" sz="1000" b="1" dirty="0">
                  <a:latin typeface="Mogul Helios" panose="020B0604020202020204" charset="0"/>
                </a:rPr>
                <a:t>ОЛОН УЛСЫН ХӨРӨНГИЙН ЗАХ ЗЭЭЛИЙН ҮНЭЛГЭЭ</a:t>
              </a:r>
              <a:endParaRPr lang="en-US" sz="1000" b="1" dirty="0">
                <a:latin typeface="Mogul Helios" panose="020B0604020202020204" charset="0"/>
              </a:endParaRPr>
            </a:p>
          </p:txBody>
        </p:sp>
      </p:grpSp>
      <p:grpSp>
        <p:nvGrpSpPr>
          <p:cNvPr id="51" name="Group 50">
            <a:extLst>
              <a:ext uri="{FF2B5EF4-FFF2-40B4-BE49-F238E27FC236}">
                <a16:creationId xmlns:a16="http://schemas.microsoft.com/office/drawing/2014/main" id="{0A5EBFD9-19E5-4FCB-91BF-1DB13E6DC250}"/>
              </a:ext>
            </a:extLst>
          </p:cNvPr>
          <p:cNvGrpSpPr/>
          <p:nvPr/>
        </p:nvGrpSpPr>
        <p:grpSpPr>
          <a:xfrm>
            <a:off x="175732" y="1140103"/>
            <a:ext cx="6596260" cy="4798970"/>
            <a:chOff x="5476564" y="75627"/>
            <a:chExt cx="6293343" cy="3691977"/>
          </a:xfrm>
        </p:grpSpPr>
        <p:pic>
          <p:nvPicPr>
            <p:cNvPr id="52" name="Picture 51" descr="A picture containing text, screenshot, diagram, plot&#10;&#10;Description automatically generated">
              <a:extLst>
                <a:ext uri="{FF2B5EF4-FFF2-40B4-BE49-F238E27FC236}">
                  <a16:creationId xmlns:a16="http://schemas.microsoft.com/office/drawing/2014/main" id="{E48F5DB5-F17F-4970-9D20-AE3215BEB8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6564" y="75627"/>
              <a:ext cx="6293343" cy="3691977"/>
            </a:xfrm>
            <a:prstGeom prst="rect">
              <a:avLst/>
            </a:prstGeom>
          </p:spPr>
        </p:pic>
        <p:sp>
          <p:nvSpPr>
            <p:cNvPr id="53" name="TextBox 52">
              <a:extLst>
                <a:ext uri="{FF2B5EF4-FFF2-40B4-BE49-F238E27FC236}">
                  <a16:creationId xmlns:a16="http://schemas.microsoft.com/office/drawing/2014/main" id="{BE43ED2E-F241-4444-91AC-285F8ECBA417}"/>
                </a:ext>
              </a:extLst>
            </p:cNvPr>
            <p:cNvSpPr txBox="1"/>
            <p:nvPr/>
          </p:nvSpPr>
          <p:spPr>
            <a:xfrm>
              <a:off x="5962604" y="80664"/>
              <a:ext cx="2035994" cy="246221"/>
            </a:xfrm>
            <a:prstGeom prst="rect">
              <a:avLst/>
            </a:prstGeom>
            <a:solidFill>
              <a:schemeClr val="bg1"/>
            </a:solidFill>
          </p:spPr>
          <p:txBody>
            <a:bodyPr wrap="square">
              <a:spAutoFit/>
            </a:bodyPr>
            <a:lstStyle/>
            <a:p>
              <a:pPr algn="ctr"/>
              <a:r>
                <a:rPr lang="mn-MN" sz="1000" b="1" dirty="0">
                  <a:latin typeface="Mogul Helios" panose="020B0604020202020204" charset="0"/>
                </a:rPr>
                <a:t>Улирлын өөрчлөлт: </a:t>
              </a:r>
              <a:r>
                <a:rPr lang="en-US" sz="1000" b="1" dirty="0">
                  <a:latin typeface="Mogul Helios" panose="020B0604020202020204" charset="0"/>
                </a:rPr>
                <a:t>S&amp;P 500 </a:t>
              </a:r>
              <a:r>
                <a:rPr lang="mn-MN" sz="1000" b="1" dirty="0">
                  <a:latin typeface="Mogul Helios" panose="020B0604020202020204" charset="0"/>
                </a:rPr>
                <a:t>индекс</a:t>
              </a:r>
              <a:endParaRPr lang="en-US" sz="1000" b="1" dirty="0">
                <a:latin typeface="Mogul Helios" panose="020B0604020202020204" charset="0"/>
              </a:endParaRPr>
            </a:p>
          </p:txBody>
        </p:sp>
        <p:sp>
          <p:nvSpPr>
            <p:cNvPr id="54" name="TextBox 53">
              <a:extLst>
                <a:ext uri="{FF2B5EF4-FFF2-40B4-BE49-F238E27FC236}">
                  <a16:creationId xmlns:a16="http://schemas.microsoft.com/office/drawing/2014/main" id="{D4636AB2-AA46-487B-BEE3-6D035F356E6A}"/>
                </a:ext>
              </a:extLst>
            </p:cNvPr>
            <p:cNvSpPr txBox="1"/>
            <p:nvPr/>
          </p:nvSpPr>
          <p:spPr>
            <a:xfrm>
              <a:off x="9192068" y="80664"/>
              <a:ext cx="2035994" cy="246221"/>
            </a:xfrm>
            <a:prstGeom prst="rect">
              <a:avLst/>
            </a:prstGeom>
            <a:solidFill>
              <a:schemeClr val="bg1"/>
            </a:solidFill>
          </p:spPr>
          <p:txBody>
            <a:bodyPr wrap="square">
              <a:spAutoFit/>
            </a:bodyPr>
            <a:lstStyle/>
            <a:p>
              <a:pPr algn="ctr"/>
              <a:r>
                <a:rPr lang="mn-MN" sz="1000" b="1" dirty="0">
                  <a:latin typeface="Mogul Helios" panose="020B0604020202020204" charset="0"/>
                </a:rPr>
                <a:t>Улирлын өөрчлөлт: </a:t>
              </a:r>
              <a:r>
                <a:rPr lang="en-US" sz="1000" b="1" dirty="0">
                  <a:latin typeface="Mogul Helios" panose="020B0604020202020204" charset="0"/>
                </a:rPr>
                <a:t>Nasdaq </a:t>
              </a:r>
              <a:r>
                <a:rPr lang="mn-MN" sz="1000" b="1" dirty="0">
                  <a:latin typeface="Mogul Helios" panose="020B0604020202020204" charset="0"/>
                </a:rPr>
                <a:t>индекс</a:t>
              </a:r>
              <a:endParaRPr lang="en-US" sz="1000" b="1" dirty="0">
                <a:latin typeface="Mogul Helios" panose="020B0604020202020204" charset="0"/>
              </a:endParaRPr>
            </a:p>
          </p:txBody>
        </p:sp>
        <p:sp>
          <p:nvSpPr>
            <p:cNvPr id="55" name="TextBox 54">
              <a:extLst>
                <a:ext uri="{FF2B5EF4-FFF2-40B4-BE49-F238E27FC236}">
                  <a16:creationId xmlns:a16="http://schemas.microsoft.com/office/drawing/2014/main" id="{7933A29A-A1FB-49D1-9F26-5E07F77779CE}"/>
                </a:ext>
              </a:extLst>
            </p:cNvPr>
            <p:cNvSpPr txBox="1"/>
            <p:nvPr/>
          </p:nvSpPr>
          <p:spPr>
            <a:xfrm>
              <a:off x="5962604" y="1932388"/>
              <a:ext cx="2035994" cy="246221"/>
            </a:xfrm>
            <a:prstGeom prst="rect">
              <a:avLst/>
            </a:prstGeom>
            <a:solidFill>
              <a:schemeClr val="bg1"/>
            </a:solidFill>
          </p:spPr>
          <p:txBody>
            <a:bodyPr wrap="square">
              <a:spAutoFit/>
            </a:bodyPr>
            <a:lstStyle/>
            <a:p>
              <a:pPr algn="ctr"/>
              <a:r>
                <a:rPr lang="mn-MN" sz="1000" b="1" dirty="0">
                  <a:latin typeface="Mogul Helios" panose="020B0604020202020204" charset="0"/>
                </a:rPr>
                <a:t>Улирлын өөрчлөлт: </a:t>
              </a:r>
              <a:r>
                <a:rPr lang="en-US" sz="1000" b="1" dirty="0">
                  <a:latin typeface="Mogul Helios" panose="020B0604020202020204" charset="0"/>
                </a:rPr>
                <a:t>DJIA </a:t>
              </a:r>
              <a:r>
                <a:rPr lang="mn-MN" sz="1000" b="1" dirty="0">
                  <a:latin typeface="Mogul Helios" panose="020B0604020202020204" charset="0"/>
                </a:rPr>
                <a:t>индекс</a:t>
              </a:r>
              <a:endParaRPr lang="en-US" sz="1000" b="1" dirty="0">
                <a:latin typeface="Mogul Helios" panose="020B0604020202020204" charset="0"/>
              </a:endParaRPr>
            </a:p>
          </p:txBody>
        </p:sp>
        <p:sp>
          <p:nvSpPr>
            <p:cNvPr id="56" name="TextBox 55">
              <a:extLst>
                <a:ext uri="{FF2B5EF4-FFF2-40B4-BE49-F238E27FC236}">
                  <a16:creationId xmlns:a16="http://schemas.microsoft.com/office/drawing/2014/main" id="{5B56C8EC-915C-438D-BA19-C5CECA175226}"/>
                </a:ext>
              </a:extLst>
            </p:cNvPr>
            <p:cNvSpPr txBox="1"/>
            <p:nvPr/>
          </p:nvSpPr>
          <p:spPr>
            <a:xfrm>
              <a:off x="9120000" y="1910164"/>
              <a:ext cx="2250185" cy="246221"/>
            </a:xfrm>
            <a:prstGeom prst="rect">
              <a:avLst/>
            </a:prstGeom>
            <a:solidFill>
              <a:schemeClr val="bg1"/>
            </a:solidFill>
          </p:spPr>
          <p:txBody>
            <a:bodyPr wrap="square">
              <a:spAutoFit/>
            </a:bodyPr>
            <a:lstStyle/>
            <a:p>
              <a:pPr algn="ctr"/>
              <a:r>
                <a:rPr lang="mn-MN" sz="1000" b="1" dirty="0">
                  <a:latin typeface="Mogul Helios" panose="020B0604020202020204" charset="0"/>
                </a:rPr>
                <a:t>Улирлын өөрчлөлт: </a:t>
              </a:r>
              <a:r>
                <a:rPr lang="en-US" sz="1000" b="1" dirty="0">
                  <a:latin typeface="Mogul Helios" panose="020B0604020202020204" charset="0"/>
                </a:rPr>
                <a:t>Russell 2000 </a:t>
              </a:r>
              <a:r>
                <a:rPr lang="mn-MN" sz="1000" b="1" dirty="0">
                  <a:latin typeface="Mogul Helios" panose="020B0604020202020204" charset="0"/>
                </a:rPr>
                <a:t>индекс</a:t>
              </a:r>
              <a:endParaRPr lang="en-US" sz="1000" b="1" dirty="0">
                <a:latin typeface="Mogul Helios" panose="020B0604020202020204" charset="0"/>
              </a:endParaRPr>
            </a:p>
          </p:txBody>
        </p:sp>
      </p:grpSp>
      <p:sp>
        <p:nvSpPr>
          <p:cNvPr id="62" name="Rectangle 61">
            <a:extLst>
              <a:ext uri="{FF2B5EF4-FFF2-40B4-BE49-F238E27FC236}">
                <a16:creationId xmlns:a16="http://schemas.microsoft.com/office/drawing/2014/main" id="{2E6EC79F-5EBC-45D2-AAD2-CF0218A91904}"/>
              </a:ext>
            </a:extLst>
          </p:cNvPr>
          <p:cNvSpPr/>
          <p:nvPr/>
        </p:nvSpPr>
        <p:spPr>
          <a:xfrm>
            <a:off x="9538246" y="3670905"/>
            <a:ext cx="2622699" cy="3230180"/>
          </a:xfrm>
          <a:prstGeom prst="rect">
            <a:avLst/>
          </a:prstGeom>
        </p:spPr>
        <p:txBody>
          <a:bodyPr wrap="square">
            <a:spAutoFit/>
          </a:bodyPr>
          <a:lstStyle/>
          <a:p>
            <a:pPr algn="just">
              <a:lnSpc>
                <a:spcPct val="107000"/>
              </a:lnSpc>
              <a:spcAft>
                <a:spcPts val="800"/>
              </a:spcAft>
            </a:pPr>
            <a:r>
              <a:rPr lang="mn-MN" sz="1600" dirty="0">
                <a:solidFill>
                  <a:srgbClr val="3A67B8"/>
                </a:solidFill>
                <a:latin typeface="Mogul Helios" pitchFamily="2" charset="0"/>
                <a:ea typeface="Calibri" panose="020F0502020204030204" pitchFamily="34" charset="0"/>
                <a:cs typeface="Times New Roman" panose="02020603050405020304" pitchFamily="18" charset="0"/>
              </a:rPr>
              <a:t>Европ:</a:t>
            </a:r>
            <a:r>
              <a:rPr lang="mn-MN" sz="1600" dirty="0">
                <a:latin typeface="Mogul Helios" pitchFamily="2" charset="0"/>
                <a:ea typeface="Calibri" panose="020F0502020204030204" pitchFamily="34" charset="0"/>
                <a:cs typeface="Times New Roman" panose="02020603050405020304" pitchFamily="18" charset="0"/>
              </a:rPr>
              <a:t> Их Британийн FTSE100 индекс 2022 онд 4.2 хувиар өсөж, нийт ногдол ашгийн хэмжээ 76.4 тэрбум фунт стерлингт хүрсэн бол 2023 онд 11 хувиар өсөж, нийт ноогдол ашгийн хэмжээ 84.8 тэрбум фунт стерлинд хүрэх төлөвтэй байна. Мөн шинжээчдийн таамаглаж буйгаар 2024 онд FTSE 100 индекс 7 хувиар өсөх төлөвтэй байна.</a:t>
            </a:r>
            <a:endParaRPr lang="en-US" sz="1400" dirty="0">
              <a:effectLst/>
              <a:latin typeface="Mogul Helios" pitchFamily="2" charset="0"/>
              <a:ea typeface="Calibri" panose="020F0502020204030204" pitchFamily="34" charset="0"/>
              <a:cs typeface="Times New Roman" panose="02020603050405020304" pitchFamily="18" charset="0"/>
            </a:endParaRPr>
          </a:p>
        </p:txBody>
      </p:sp>
      <p:sp>
        <p:nvSpPr>
          <p:cNvPr id="67" name="Rectangle 66">
            <a:extLst>
              <a:ext uri="{FF2B5EF4-FFF2-40B4-BE49-F238E27FC236}">
                <a16:creationId xmlns:a16="http://schemas.microsoft.com/office/drawing/2014/main" id="{1F3E0E58-7414-4065-AB02-2DAEB218B9DB}"/>
              </a:ext>
            </a:extLst>
          </p:cNvPr>
          <p:cNvSpPr/>
          <p:nvPr/>
        </p:nvSpPr>
        <p:spPr>
          <a:xfrm>
            <a:off x="9439958" y="1122079"/>
            <a:ext cx="2666844" cy="2439770"/>
          </a:xfrm>
          <a:prstGeom prst="rect">
            <a:avLst/>
          </a:prstGeom>
        </p:spPr>
        <p:txBody>
          <a:bodyPr wrap="square">
            <a:spAutoFit/>
          </a:bodyPr>
          <a:lstStyle/>
          <a:p>
            <a:pPr algn="just">
              <a:lnSpc>
                <a:spcPct val="107000"/>
              </a:lnSpc>
              <a:spcAft>
                <a:spcPts val="800"/>
              </a:spcAft>
            </a:pPr>
            <a:r>
              <a:rPr lang="mn-MN" sz="1600" dirty="0">
                <a:solidFill>
                  <a:srgbClr val="2F5496"/>
                </a:solidFill>
                <a:latin typeface="Mogul Helios" pitchFamily="2" charset="0"/>
                <a:ea typeface="Times New Roman" panose="02020603050405020304" pitchFamily="18" charset="0"/>
                <a:cs typeface="Times New Roman" panose="02020603050405020304" pitchFamily="18" charset="0"/>
              </a:rPr>
              <a:t>Япон:</a:t>
            </a:r>
            <a:r>
              <a:rPr lang="mn-MN" sz="1600" dirty="0">
                <a:latin typeface="Mogul Helios" pitchFamily="2" charset="0"/>
                <a:ea typeface="Calibri" panose="020F0502020204030204" pitchFamily="34" charset="0"/>
                <a:cs typeface="Times New Roman" panose="02020603050405020304" pitchFamily="18" charset="0"/>
              </a:rPr>
              <a:t> Япон улсын эдийн засаг дефляциас гарч, бага зэргийн инфляцтай эдийн засагт шилжсэнээр хөрөнгийн зах зээл цаашид илүү өсөх төлөвтэй байна. Японы Төвбанк эдийн засгийн нөхцөл байдлыг харгалзан бодлогын хүүг хэвийн түвшинд хадгалах төлөвтэй байна.</a:t>
            </a:r>
            <a:endParaRPr lang="en-US" sz="1400" dirty="0">
              <a:effectLst/>
              <a:latin typeface="Mogul Helios" pitchFamily="2" charset="0"/>
              <a:ea typeface="Calibri" panose="020F0502020204030204" pitchFamily="34" charset="0"/>
              <a:cs typeface="Times New Roman" panose="02020603050405020304" pitchFamily="18" charset="0"/>
            </a:endParaRPr>
          </a:p>
        </p:txBody>
      </p:sp>
      <p:sp>
        <p:nvSpPr>
          <p:cNvPr id="68" name="Rectangle 67">
            <a:extLst>
              <a:ext uri="{FF2B5EF4-FFF2-40B4-BE49-F238E27FC236}">
                <a16:creationId xmlns:a16="http://schemas.microsoft.com/office/drawing/2014/main" id="{E31F6386-D69D-46F4-B7CB-00BA72086F19}"/>
              </a:ext>
            </a:extLst>
          </p:cNvPr>
          <p:cNvSpPr/>
          <p:nvPr/>
        </p:nvSpPr>
        <p:spPr>
          <a:xfrm>
            <a:off x="6871403" y="1122079"/>
            <a:ext cx="2666844" cy="2966710"/>
          </a:xfrm>
          <a:prstGeom prst="rect">
            <a:avLst/>
          </a:prstGeom>
        </p:spPr>
        <p:txBody>
          <a:bodyPr wrap="square">
            <a:spAutoFit/>
          </a:bodyPr>
          <a:lstStyle/>
          <a:p>
            <a:pPr algn="just">
              <a:lnSpc>
                <a:spcPct val="107000"/>
              </a:lnSpc>
              <a:spcAft>
                <a:spcPts val="800"/>
              </a:spcAft>
            </a:pPr>
            <a:r>
              <a:rPr lang="mn-MN" sz="1600" dirty="0">
                <a:solidFill>
                  <a:srgbClr val="2F5496"/>
                </a:solidFill>
                <a:latin typeface="Mogul Helios" pitchFamily="2" charset="0"/>
                <a:ea typeface="Times New Roman" panose="02020603050405020304" pitchFamily="18" charset="0"/>
                <a:cs typeface="Times New Roman" panose="02020603050405020304" pitchFamily="18" charset="0"/>
              </a:rPr>
              <a:t>Хятад:</a:t>
            </a:r>
            <a:r>
              <a:rPr lang="mn-MN" sz="1600" dirty="0">
                <a:latin typeface="Mogul Helios" pitchFamily="2" charset="0"/>
                <a:ea typeface="Calibri" panose="020F0502020204030204" pitchFamily="34" charset="0"/>
                <a:cs typeface="Times New Roman" panose="02020603050405020304" pitchFamily="18" charset="0"/>
              </a:rPr>
              <a:t> БНХАУ-ын эдийн засаг 2023 оны эхний улиралд удааширч, оны сүүлээр сэргэх хүлээлттэй байгаа бөгөөд олон улсын хөрөнгө оруулагчдын хувьд “MSCI” индекс урт хугацааны үр ашигтай хөрөнгө оруулалт хэвээр байгаа ч эдийн засгийн гэнэтийн хүчин зүйлээс хөрөнгийн зах зээлийн өсөлт хамаарахаар байна.</a:t>
            </a:r>
            <a:endParaRPr lang="en-US" sz="1400" dirty="0">
              <a:effectLst/>
              <a:latin typeface="Mogul Helios" pitchFamily="2" charset="0"/>
              <a:ea typeface="Calibri" panose="020F0502020204030204" pitchFamily="34" charset="0"/>
              <a:cs typeface="Times New Roman" panose="02020603050405020304" pitchFamily="18" charset="0"/>
            </a:endParaRPr>
          </a:p>
        </p:txBody>
      </p:sp>
      <p:sp>
        <p:nvSpPr>
          <p:cNvPr id="73" name="TextBox 72">
            <a:extLst>
              <a:ext uri="{FF2B5EF4-FFF2-40B4-BE49-F238E27FC236}">
                <a16:creationId xmlns:a16="http://schemas.microsoft.com/office/drawing/2014/main" id="{1B564D37-ACEF-4154-A108-A377343746A4}"/>
              </a:ext>
            </a:extLst>
          </p:cNvPr>
          <p:cNvSpPr txBox="1"/>
          <p:nvPr/>
        </p:nvSpPr>
        <p:spPr>
          <a:xfrm>
            <a:off x="1821850" y="225374"/>
            <a:ext cx="8691265" cy="553998"/>
          </a:xfrm>
          <a:prstGeom prst="rect">
            <a:avLst/>
          </a:prstGeom>
          <a:noFill/>
        </p:spPr>
        <p:txBody>
          <a:bodyPr wrap="square">
            <a:spAutoFit/>
          </a:bodyPr>
          <a:lstStyle/>
          <a:p>
            <a:pPr algn="ctr"/>
            <a:r>
              <a:rPr lang="mn-MN" sz="3000" b="1" spc="50" dirty="0">
                <a:solidFill>
                  <a:schemeClr val="bg1"/>
                </a:solidFill>
                <a:latin typeface="Mogul Helios" pitchFamily="2" charset="0"/>
                <a:cs typeface="Times New Roman" panose="02020603050405020304" pitchFamily="18" charset="0"/>
              </a:rPr>
              <a:t>Зах зээлийн төлөв</a:t>
            </a:r>
            <a:endParaRPr lang="en-US" sz="3000" b="1" dirty="0">
              <a:solidFill>
                <a:schemeClr val="bg1"/>
              </a:solidFill>
            </a:endParaRPr>
          </a:p>
        </p:txBody>
      </p:sp>
    </p:spTree>
    <p:extLst>
      <p:ext uri="{BB962C8B-B14F-4D97-AF65-F5344CB8AC3E}">
        <p14:creationId xmlns:p14="http://schemas.microsoft.com/office/powerpoint/2010/main" val="2849510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343C39-7639-438A-8FC6-7C002602D0B1}"/>
              </a:ext>
            </a:extLst>
          </p:cNvPr>
          <p:cNvSpPr/>
          <p:nvPr/>
        </p:nvSpPr>
        <p:spPr>
          <a:xfrm>
            <a:off x="-18561" y="0"/>
            <a:ext cx="12210561" cy="10572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nvGrpSpPr>
          <p:cNvPr id="7" name="Group 6">
            <a:extLst>
              <a:ext uri="{FF2B5EF4-FFF2-40B4-BE49-F238E27FC236}">
                <a16:creationId xmlns:a16="http://schemas.microsoft.com/office/drawing/2014/main" id="{4FEC9CAD-AC29-4943-83E1-40C3AA7940BA}"/>
              </a:ext>
            </a:extLst>
          </p:cNvPr>
          <p:cNvGrpSpPr/>
          <p:nvPr/>
        </p:nvGrpSpPr>
        <p:grpSpPr>
          <a:xfrm>
            <a:off x="11320162" y="0"/>
            <a:ext cx="698021" cy="903490"/>
            <a:chOff x="10911257" y="-82064"/>
            <a:chExt cx="1271229" cy="1052275"/>
          </a:xfrm>
        </p:grpSpPr>
        <p:pic>
          <p:nvPicPr>
            <p:cNvPr id="8" name="Picture 7">
              <a:extLst>
                <a:ext uri="{FF2B5EF4-FFF2-40B4-BE49-F238E27FC236}">
                  <a16:creationId xmlns:a16="http://schemas.microsoft.com/office/drawing/2014/main" id="{B9F030E3-39D0-4BF6-B659-5342D04396CD}"/>
                </a:ext>
              </a:extLst>
            </p:cNvPr>
            <p:cNvPicPr>
              <a:picLocks noChangeAspect="1"/>
            </p:cNvPicPr>
            <p:nvPr/>
          </p:nvPicPr>
          <p:blipFill rotWithShape="1">
            <a:blip r:embed="rId3">
              <a:biLevel thresh="25000"/>
            </a:blip>
            <a:srcRect t="37472" b="29972"/>
            <a:stretch/>
          </p:blipFill>
          <p:spPr>
            <a:xfrm>
              <a:off x="11261618" y="86233"/>
              <a:ext cx="646233" cy="833613"/>
            </a:xfrm>
            <a:prstGeom prst="rect">
              <a:avLst/>
            </a:prstGeom>
          </p:spPr>
        </p:pic>
        <p:pic>
          <p:nvPicPr>
            <p:cNvPr id="9" name="Picture 8">
              <a:extLst>
                <a:ext uri="{FF2B5EF4-FFF2-40B4-BE49-F238E27FC236}">
                  <a16:creationId xmlns:a16="http://schemas.microsoft.com/office/drawing/2014/main" id="{F0AA8129-C359-4E46-B9DA-03302A878405}"/>
                </a:ext>
              </a:extLst>
            </p:cNvPr>
            <p:cNvPicPr>
              <a:picLocks noChangeAspect="1"/>
            </p:cNvPicPr>
            <p:nvPr/>
          </p:nvPicPr>
          <p:blipFill rotWithShape="1">
            <a:blip r:embed="rId3">
              <a:biLevel thresh="25000"/>
            </a:blip>
            <a:srcRect t="70123" b="6572"/>
            <a:stretch/>
          </p:blipFill>
          <p:spPr>
            <a:xfrm>
              <a:off x="11536253" y="73384"/>
              <a:ext cx="646233" cy="596757"/>
            </a:xfrm>
            <a:prstGeom prst="rect">
              <a:avLst/>
            </a:prstGeom>
          </p:spPr>
        </p:pic>
        <p:grpSp>
          <p:nvGrpSpPr>
            <p:cNvPr id="10" name="Group 9">
              <a:extLst>
                <a:ext uri="{FF2B5EF4-FFF2-40B4-BE49-F238E27FC236}">
                  <a16:creationId xmlns:a16="http://schemas.microsoft.com/office/drawing/2014/main" id="{EF949C58-26F7-4DE1-BE3F-FFA294AEF359}"/>
                </a:ext>
              </a:extLst>
            </p:cNvPr>
            <p:cNvGrpSpPr/>
            <p:nvPr/>
          </p:nvGrpSpPr>
          <p:grpSpPr>
            <a:xfrm>
              <a:off x="10911257" y="-82064"/>
              <a:ext cx="646233" cy="1052275"/>
              <a:chOff x="10798957" y="-82064"/>
              <a:chExt cx="646232" cy="1052275"/>
            </a:xfrm>
          </p:grpSpPr>
          <p:pic>
            <p:nvPicPr>
              <p:cNvPr id="11" name="Picture 10">
                <a:extLst>
                  <a:ext uri="{FF2B5EF4-FFF2-40B4-BE49-F238E27FC236}">
                    <a16:creationId xmlns:a16="http://schemas.microsoft.com/office/drawing/2014/main" id="{7DC958A7-0227-421E-82C6-699AC73ED1DA}"/>
                  </a:ext>
                </a:extLst>
              </p:cNvPr>
              <p:cNvPicPr>
                <a:picLocks noChangeAspect="1"/>
              </p:cNvPicPr>
              <p:nvPr/>
            </p:nvPicPr>
            <p:blipFill rotWithShape="1">
              <a:blip r:embed="rId4">
                <a:biLevel thresh="25000"/>
              </a:blip>
              <a:srcRect b="81203"/>
              <a:stretch/>
            </p:blipFill>
            <p:spPr>
              <a:xfrm>
                <a:off x="10798957" y="-82064"/>
                <a:ext cx="646232" cy="539744"/>
              </a:xfrm>
              <a:prstGeom prst="rect">
                <a:avLst/>
              </a:prstGeom>
            </p:spPr>
          </p:pic>
          <p:pic>
            <p:nvPicPr>
              <p:cNvPr id="12" name="Picture 11">
                <a:extLst>
                  <a:ext uri="{FF2B5EF4-FFF2-40B4-BE49-F238E27FC236}">
                    <a16:creationId xmlns:a16="http://schemas.microsoft.com/office/drawing/2014/main" id="{6BCCD4A0-2259-4248-97B5-93379BB726DD}"/>
                  </a:ext>
                </a:extLst>
              </p:cNvPr>
              <p:cNvPicPr>
                <a:picLocks noChangeAspect="1"/>
              </p:cNvPicPr>
              <p:nvPr/>
            </p:nvPicPr>
            <p:blipFill rotWithShape="1">
              <a:blip r:embed="rId4">
                <a:biLevel thresh="25000"/>
              </a:blip>
              <a:srcRect t="17851" b="74874"/>
              <a:stretch/>
            </p:blipFill>
            <p:spPr>
              <a:xfrm>
                <a:off x="10798957" y="364715"/>
                <a:ext cx="646232" cy="208906"/>
              </a:xfrm>
              <a:prstGeom prst="rect">
                <a:avLst/>
              </a:prstGeom>
            </p:spPr>
          </p:pic>
          <p:pic>
            <p:nvPicPr>
              <p:cNvPr id="13" name="Picture 12">
                <a:extLst>
                  <a:ext uri="{FF2B5EF4-FFF2-40B4-BE49-F238E27FC236}">
                    <a16:creationId xmlns:a16="http://schemas.microsoft.com/office/drawing/2014/main" id="{2826F408-0FA5-4DAC-98E2-CB1CC282AE3D}"/>
                  </a:ext>
                </a:extLst>
              </p:cNvPr>
              <p:cNvPicPr>
                <a:picLocks noChangeAspect="1"/>
              </p:cNvPicPr>
              <p:nvPr/>
            </p:nvPicPr>
            <p:blipFill rotWithShape="1">
              <a:blip r:embed="rId4">
                <a:biLevel thresh="25000"/>
              </a:blip>
              <a:srcRect t="26993" b="68607"/>
              <a:stretch/>
            </p:blipFill>
            <p:spPr>
              <a:xfrm>
                <a:off x="10798957" y="569042"/>
                <a:ext cx="646232" cy="126398"/>
              </a:xfrm>
              <a:prstGeom prst="rect">
                <a:avLst/>
              </a:prstGeom>
            </p:spPr>
          </p:pic>
          <p:pic>
            <p:nvPicPr>
              <p:cNvPr id="14" name="Picture 13">
                <a:extLst>
                  <a:ext uri="{FF2B5EF4-FFF2-40B4-BE49-F238E27FC236}">
                    <a16:creationId xmlns:a16="http://schemas.microsoft.com/office/drawing/2014/main" id="{A52043BA-36C0-4C28-842C-46D40A330E3E}"/>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pic>
        <p:nvPicPr>
          <p:cNvPr id="16" name="Picture 15">
            <a:extLst>
              <a:ext uri="{FF2B5EF4-FFF2-40B4-BE49-F238E27FC236}">
                <a16:creationId xmlns:a16="http://schemas.microsoft.com/office/drawing/2014/main" id="{3D498822-CA8D-4370-A0A7-49D85DC475E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95896" y="188315"/>
            <a:ext cx="1475154" cy="550224"/>
          </a:xfrm>
          <a:prstGeom prst="rect">
            <a:avLst/>
          </a:prstGeom>
        </p:spPr>
      </p:pic>
      <p:sp>
        <p:nvSpPr>
          <p:cNvPr id="30" name="Rectangle 29">
            <a:extLst>
              <a:ext uri="{FF2B5EF4-FFF2-40B4-BE49-F238E27FC236}">
                <a16:creationId xmlns:a16="http://schemas.microsoft.com/office/drawing/2014/main" id="{B378CA01-065C-489B-B5B3-3500E585CE42}"/>
              </a:ext>
            </a:extLst>
          </p:cNvPr>
          <p:cNvSpPr/>
          <p:nvPr/>
        </p:nvSpPr>
        <p:spPr>
          <a:xfrm>
            <a:off x="509053" y="1545876"/>
            <a:ext cx="2527829" cy="1479379"/>
          </a:xfrm>
          <a:prstGeom prst="rect">
            <a:avLst/>
          </a:prstGeom>
        </p:spPr>
        <p:txBody>
          <a:bodyPr wrap="square">
            <a:spAutoFit/>
          </a:bodyPr>
          <a:lstStyle/>
          <a:p>
            <a:pPr algn="just">
              <a:lnSpc>
                <a:spcPct val="115000"/>
              </a:lnSpc>
              <a:spcAft>
                <a:spcPts val="600"/>
              </a:spcAft>
            </a:pPr>
            <a:r>
              <a:rPr lang="mn-MN" sz="1600" dirty="0">
                <a:latin typeface="Mogul Helios" pitchFamily="2" charset="0"/>
                <a:ea typeface="Calibri" panose="020F0502020204030204" pitchFamily="34" charset="0"/>
                <a:cs typeface="Times New Roman" panose="02020603050405020304" pitchFamily="18" charset="0"/>
              </a:rPr>
              <a:t>Swiss Re байгууллагаас даатгалын салбар 2023, 2024 онуудад бодит үзүүлэлтээр жилд дунджаар 2.1 хувийн </a:t>
            </a:r>
            <a:r>
              <a:rPr lang="mn-MN" sz="1600" b="1" dirty="0">
                <a:latin typeface="Mogul Helios" pitchFamily="2" charset="0"/>
                <a:ea typeface="Calibri" panose="020F0502020204030204" pitchFamily="34" charset="0"/>
                <a:cs typeface="Times New Roman" panose="02020603050405020304" pitchFamily="18" charset="0"/>
              </a:rPr>
              <a:t>хураамжийн өсөлттэй </a:t>
            </a:r>
            <a:r>
              <a:rPr lang="mn-MN" sz="1600" dirty="0">
                <a:latin typeface="Mogul Helios" pitchFamily="2" charset="0"/>
                <a:ea typeface="Calibri" panose="020F0502020204030204" pitchFamily="34" charset="0"/>
                <a:cs typeface="Times New Roman" panose="02020603050405020304" pitchFamily="18" charset="0"/>
              </a:rPr>
              <a:t>байна.</a:t>
            </a:r>
            <a:endParaRPr lang="en-US" sz="1400" dirty="0">
              <a:effectLst/>
              <a:latin typeface="Mogul Helios" pitchFamily="2" charset="0"/>
              <a:ea typeface="Calibri" panose="020F0502020204030204" pitchFamily="34" charset="0"/>
              <a:cs typeface="Times New Roman" panose="02020603050405020304" pitchFamily="18" charset="0"/>
            </a:endParaRPr>
          </a:p>
        </p:txBody>
      </p:sp>
      <p:pic>
        <p:nvPicPr>
          <p:cNvPr id="31" name="Picture 2" descr="E:\002-KIMS BUSINESS\000-B-KIMS-소스 분류-2014\10-ESP to IMG\지구.png">
            <a:extLst>
              <a:ext uri="{FF2B5EF4-FFF2-40B4-BE49-F238E27FC236}">
                <a16:creationId xmlns:a16="http://schemas.microsoft.com/office/drawing/2014/main" id="{B4F26BA2-583F-45D6-B568-F14FB879AE94}"/>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0710" y="1250823"/>
            <a:ext cx="1939961" cy="1939961"/>
          </a:xfrm>
          <a:prstGeom prst="rect">
            <a:avLst/>
          </a:prstGeom>
          <a:noFill/>
          <a:effectLst>
            <a:outerShdw blurRad="63500" sx="102000" sy="102000" algn="ctr" rotWithShape="0">
              <a:prstClr val="black">
                <a:alpha val="8000"/>
              </a:prstClr>
            </a:outerShd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27FF604-7734-4DA3-B06E-88F0AA0EA6DD}"/>
              </a:ext>
            </a:extLst>
          </p:cNvPr>
          <p:cNvSpPr txBox="1"/>
          <p:nvPr/>
        </p:nvSpPr>
        <p:spPr>
          <a:xfrm>
            <a:off x="8938889" y="1252286"/>
            <a:ext cx="3059681" cy="3293209"/>
          </a:xfrm>
          <a:prstGeom prst="rect">
            <a:avLst/>
          </a:prstGeom>
          <a:noFill/>
        </p:spPr>
        <p:txBody>
          <a:bodyPr wrap="square" rtlCol="0">
            <a:spAutoFit/>
          </a:bodyPr>
          <a:lstStyle/>
          <a:p>
            <a:pPr marL="171450" lvl="0" indent="-171450" algn="just">
              <a:buFont typeface="Arial" panose="020B0604020202020204" pitchFamily="34" charset="0"/>
              <a:buChar char="•"/>
            </a:pPr>
            <a:r>
              <a:rPr lang="mn-MN" sz="1600" dirty="0">
                <a:latin typeface="Mogul Helios" pitchFamily="2" charset="0"/>
              </a:rPr>
              <a:t>Бизнесийн салбар бүрд хэрэглэгчийн хэрэгцээг өөрчлөх</a:t>
            </a:r>
          </a:p>
          <a:p>
            <a:pPr marL="171450" lvl="0" indent="-171450" algn="just">
              <a:buFont typeface="Arial" panose="020B0604020202020204" pitchFamily="34" charset="0"/>
              <a:buChar char="•"/>
            </a:pPr>
            <a:r>
              <a:rPr lang="mn-MN" sz="1600" dirty="0">
                <a:latin typeface="Mogul Helios" pitchFamily="2" charset="0"/>
              </a:rPr>
              <a:t>гэнэтийн эрсдэл, аюул заналхийллийн талаарх ойлголт нэмэгдсэн</a:t>
            </a:r>
          </a:p>
          <a:p>
            <a:pPr marL="171450" lvl="0" indent="-171450" algn="just">
              <a:buFont typeface="Arial" panose="020B0604020202020204" pitchFamily="34" charset="0"/>
              <a:buChar char="•"/>
            </a:pPr>
            <a:r>
              <a:rPr lang="mn-MN" sz="1600" dirty="0">
                <a:latin typeface="Mogul Helios" pitchFamily="2" charset="0"/>
              </a:rPr>
              <a:t>уламжлалт бус тоглогчдын өрсөлдөөнийг эрчимжүүлэх</a:t>
            </a:r>
          </a:p>
          <a:p>
            <a:pPr marL="171450" lvl="0" indent="-171450" algn="just">
              <a:buFont typeface="Arial" panose="020B0604020202020204" pitchFamily="34" charset="0"/>
              <a:buChar char="•"/>
            </a:pPr>
            <a:r>
              <a:rPr lang="mn-MN" sz="1600" dirty="0">
                <a:latin typeface="Mogul Helios" pitchFamily="2" charset="0"/>
              </a:rPr>
              <a:t>санхүүгийн үйлчилгээний салбарын байнгын уялдаа холбоо</a:t>
            </a:r>
          </a:p>
          <a:p>
            <a:pPr marL="171450" lvl="0" indent="-171450" algn="just">
              <a:buFont typeface="Arial" panose="020B0604020202020204" pitchFamily="34" charset="0"/>
              <a:buChar char="•"/>
            </a:pPr>
            <a:r>
              <a:rPr lang="mn-MN" sz="1600" dirty="0">
                <a:latin typeface="Mogul Helios" pitchFamily="2" charset="0"/>
              </a:rPr>
              <a:t>зохицуулалтын хөгжил, үүнд илүү их анхаарал хандуулсан нээлттэй даатгал</a:t>
            </a:r>
          </a:p>
          <a:p>
            <a:pPr marL="171450" lvl="0" indent="-171450" algn="just">
              <a:buFont typeface="Arial" panose="020B0604020202020204" pitchFamily="34" charset="0"/>
              <a:buChar char="•"/>
            </a:pPr>
            <a:r>
              <a:rPr lang="mn-MN" sz="1600" dirty="0">
                <a:latin typeface="Mogul Helios" pitchFamily="2" charset="0"/>
              </a:rPr>
              <a:t>Embedded даатгалын өсөлт</a:t>
            </a:r>
          </a:p>
        </p:txBody>
      </p:sp>
      <p:grpSp>
        <p:nvGrpSpPr>
          <p:cNvPr id="33" name="그룹 47">
            <a:extLst>
              <a:ext uri="{FF2B5EF4-FFF2-40B4-BE49-F238E27FC236}">
                <a16:creationId xmlns:a16="http://schemas.microsoft.com/office/drawing/2014/main" id="{5D292A5C-722E-4A4E-B3D1-052DAD55E581}"/>
              </a:ext>
            </a:extLst>
          </p:cNvPr>
          <p:cNvGrpSpPr/>
          <p:nvPr/>
        </p:nvGrpSpPr>
        <p:grpSpPr>
          <a:xfrm>
            <a:off x="3449887" y="1951216"/>
            <a:ext cx="5421616" cy="2288061"/>
            <a:chOff x="3360334" y="2373247"/>
            <a:chExt cx="5421616" cy="2288060"/>
          </a:xfrm>
          <a:solidFill>
            <a:srgbClr val="002060"/>
          </a:solidFill>
        </p:grpSpPr>
        <p:sp>
          <p:nvSpPr>
            <p:cNvPr id="34" name="Oval 94">
              <a:extLst>
                <a:ext uri="{FF2B5EF4-FFF2-40B4-BE49-F238E27FC236}">
                  <a16:creationId xmlns:a16="http://schemas.microsoft.com/office/drawing/2014/main" id="{8AC3C10D-2CE2-4577-B4D2-D5B0CEE480B8}"/>
                </a:ext>
              </a:extLst>
            </p:cNvPr>
            <p:cNvSpPr/>
            <p:nvPr/>
          </p:nvSpPr>
          <p:spPr>
            <a:xfrm>
              <a:off x="3360334" y="2373247"/>
              <a:ext cx="725420" cy="72542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sp>
          <p:nvSpPr>
            <p:cNvPr id="35" name="Oval 95">
              <a:extLst>
                <a:ext uri="{FF2B5EF4-FFF2-40B4-BE49-F238E27FC236}">
                  <a16:creationId xmlns:a16="http://schemas.microsoft.com/office/drawing/2014/main" id="{56C6FF33-EA3E-4544-AA40-22298CC839D1}"/>
                </a:ext>
              </a:extLst>
            </p:cNvPr>
            <p:cNvSpPr/>
            <p:nvPr/>
          </p:nvSpPr>
          <p:spPr>
            <a:xfrm>
              <a:off x="4038592" y="3917155"/>
              <a:ext cx="725420" cy="72542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sp>
          <p:nvSpPr>
            <p:cNvPr id="36" name="Oval 97">
              <a:extLst>
                <a:ext uri="{FF2B5EF4-FFF2-40B4-BE49-F238E27FC236}">
                  <a16:creationId xmlns:a16="http://schemas.microsoft.com/office/drawing/2014/main" id="{14DFEF25-9068-448D-B01E-8CB98EC058B6}"/>
                </a:ext>
              </a:extLst>
            </p:cNvPr>
            <p:cNvSpPr/>
            <p:nvPr/>
          </p:nvSpPr>
          <p:spPr>
            <a:xfrm>
              <a:off x="7307483" y="3935887"/>
              <a:ext cx="725420" cy="72542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sp>
          <p:nvSpPr>
            <p:cNvPr id="37" name="Oval 98">
              <a:extLst>
                <a:ext uri="{FF2B5EF4-FFF2-40B4-BE49-F238E27FC236}">
                  <a16:creationId xmlns:a16="http://schemas.microsoft.com/office/drawing/2014/main" id="{A2F662C0-C55C-4591-9917-21A42F7B7DF6}"/>
                </a:ext>
              </a:extLst>
            </p:cNvPr>
            <p:cNvSpPr/>
            <p:nvPr/>
          </p:nvSpPr>
          <p:spPr>
            <a:xfrm>
              <a:off x="8056530" y="2410829"/>
              <a:ext cx="725420" cy="72542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grpSp>
          <p:nvGrpSpPr>
            <p:cNvPr id="38" name="그룹 43">
              <a:extLst>
                <a:ext uri="{FF2B5EF4-FFF2-40B4-BE49-F238E27FC236}">
                  <a16:creationId xmlns:a16="http://schemas.microsoft.com/office/drawing/2014/main" id="{5BDC2759-838F-47E0-8DC1-3EC251CE7D71}"/>
                </a:ext>
              </a:extLst>
            </p:cNvPr>
            <p:cNvGrpSpPr/>
            <p:nvPr/>
          </p:nvGrpSpPr>
          <p:grpSpPr>
            <a:xfrm>
              <a:off x="4208243" y="2644948"/>
              <a:ext cx="940156" cy="1298632"/>
              <a:chOff x="4208243" y="2644948"/>
              <a:chExt cx="940156" cy="1298632"/>
            </a:xfrm>
            <a:grpFill/>
          </p:grpSpPr>
          <p:sp>
            <p:nvSpPr>
              <p:cNvPr id="48" name="Rectangle 15">
                <a:extLst>
                  <a:ext uri="{FF2B5EF4-FFF2-40B4-BE49-F238E27FC236}">
                    <a16:creationId xmlns:a16="http://schemas.microsoft.com/office/drawing/2014/main" id="{30465BD5-D537-4C39-95A5-3BE27536FF4D}"/>
                  </a:ext>
                </a:extLst>
              </p:cNvPr>
              <p:cNvSpPr/>
              <p:nvPr/>
            </p:nvSpPr>
            <p:spPr>
              <a:xfrm rot="10800000">
                <a:off x="4208243" y="2644948"/>
                <a:ext cx="940156"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dirty="0"/>
              </a:p>
            </p:txBody>
          </p:sp>
          <p:sp>
            <p:nvSpPr>
              <p:cNvPr id="49" name="직사각형 39">
                <a:extLst>
                  <a:ext uri="{FF2B5EF4-FFF2-40B4-BE49-F238E27FC236}">
                    <a16:creationId xmlns:a16="http://schemas.microsoft.com/office/drawing/2014/main" id="{52FAD1EA-62EA-4EDB-9F4A-84FDDEFED604}"/>
                  </a:ext>
                </a:extLst>
              </p:cNvPr>
              <p:cNvSpPr/>
              <p:nvPr/>
            </p:nvSpPr>
            <p:spPr>
              <a:xfrm rot="8013803">
                <a:off x="4525257" y="3527303"/>
                <a:ext cx="665367" cy="1671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ko-KR" altLang="en-US" sz="1801"/>
              </a:p>
            </p:txBody>
          </p:sp>
        </p:grpSp>
        <p:grpSp>
          <p:nvGrpSpPr>
            <p:cNvPr id="39" name="그룹 44">
              <a:extLst>
                <a:ext uri="{FF2B5EF4-FFF2-40B4-BE49-F238E27FC236}">
                  <a16:creationId xmlns:a16="http://schemas.microsoft.com/office/drawing/2014/main" id="{F913850D-25DB-499D-A0B1-F14C5C346E94}"/>
                </a:ext>
              </a:extLst>
            </p:cNvPr>
            <p:cNvGrpSpPr/>
            <p:nvPr/>
          </p:nvGrpSpPr>
          <p:grpSpPr>
            <a:xfrm>
              <a:off x="4949768" y="3468925"/>
              <a:ext cx="1023989" cy="1021535"/>
              <a:chOff x="4949768" y="3468925"/>
              <a:chExt cx="1023989" cy="1021535"/>
            </a:xfrm>
            <a:grpFill/>
          </p:grpSpPr>
          <p:sp>
            <p:nvSpPr>
              <p:cNvPr id="46" name="Rectangle 15">
                <a:extLst>
                  <a:ext uri="{FF2B5EF4-FFF2-40B4-BE49-F238E27FC236}">
                    <a16:creationId xmlns:a16="http://schemas.microsoft.com/office/drawing/2014/main" id="{E8C1EF44-833F-41B6-894D-D318995E081B}"/>
                  </a:ext>
                </a:extLst>
              </p:cNvPr>
              <p:cNvSpPr/>
              <p:nvPr/>
            </p:nvSpPr>
            <p:spPr>
              <a:xfrm rot="8033242">
                <a:off x="4933409" y="3485284"/>
                <a:ext cx="940158"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sp>
            <p:nvSpPr>
              <p:cNvPr id="47" name="직사각형 40">
                <a:extLst>
                  <a:ext uri="{FF2B5EF4-FFF2-40B4-BE49-F238E27FC236}">
                    <a16:creationId xmlns:a16="http://schemas.microsoft.com/office/drawing/2014/main" id="{9642780D-2DBE-4FD0-9511-C44DB10DF137}"/>
                  </a:ext>
                </a:extLst>
              </p:cNvPr>
              <p:cNvSpPr/>
              <p:nvPr/>
            </p:nvSpPr>
            <p:spPr>
              <a:xfrm rot="5400000">
                <a:off x="5557480" y="4074183"/>
                <a:ext cx="665367" cy="1671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ko-KR" altLang="en-US" sz="1801"/>
              </a:p>
            </p:txBody>
          </p:sp>
        </p:grpSp>
        <p:grpSp>
          <p:nvGrpSpPr>
            <p:cNvPr id="40" name="그룹 45">
              <a:extLst>
                <a:ext uri="{FF2B5EF4-FFF2-40B4-BE49-F238E27FC236}">
                  <a16:creationId xmlns:a16="http://schemas.microsoft.com/office/drawing/2014/main" id="{8F5A8908-5F28-4BD6-B2E9-ED4A19BC5A7C}"/>
                </a:ext>
              </a:extLst>
            </p:cNvPr>
            <p:cNvGrpSpPr/>
            <p:nvPr/>
          </p:nvGrpSpPr>
          <p:grpSpPr>
            <a:xfrm>
              <a:off x="6039431" y="3513963"/>
              <a:ext cx="1041907" cy="982036"/>
              <a:chOff x="6039431" y="3513963"/>
              <a:chExt cx="1041907" cy="982036"/>
            </a:xfrm>
            <a:grpFill/>
          </p:grpSpPr>
          <p:sp>
            <p:nvSpPr>
              <p:cNvPr id="44" name="Rectangle 15">
                <a:extLst>
                  <a:ext uri="{FF2B5EF4-FFF2-40B4-BE49-F238E27FC236}">
                    <a16:creationId xmlns:a16="http://schemas.microsoft.com/office/drawing/2014/main" id="{09901A7E-F952-4D40-AF36-146AFF2F4BF5}"/>
                  </a:ext>
                </a:extLst>
              </p:cNvPr>
              <p:cNvSpPr/>
              <p:nvPr/>
            </p:nvSpPr>
            <p:spPr>
              <a:xfrm rot="5400000">
                <a:off x="6023072" y="3572201"/>
                <a:ext cx="940157"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sp>
            <p:nvSpPr>
              <p:cNvPr id="45" name="직사각형 41">
                <a:extLst>
                  <a:ext uri="{FF2B5EF4-FFF2-40B4-BE49-F238E27FC236}">
                    <a16:creationId xmlns:a16="http://schemas.microsoft.com/office/drawing/2014/main" id="{BE2879E8-7429-45B6-9F5E-BEBF4FE1C3B6}"/>
                  </a:ext>
                </a:extLst>
              </p:cNvPr>
              <p:cNvSpPr/>
              <p:nvPr/>
            </p:nvSpPr>
            <p:spPr>
              <a:xfrm rot="2700000">
                <a:off x="6665061" y="3763053"/>
                <a:ext cx="665367" cy="1671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ko-KR" altLang="en-US" sz="1801"/>
              </a:p>
            </p:txBody>
          </p:sp>
        </p:grpSp>
        <p:grpSp>
          <p:nvGrpSpPr>
            <p:cNvPr id="41" name="그룹 46">
              <a:extLst>
                <a:ext uri="{FF2B5EF4-FFF2-40B4-BE49-F238E27FC236}">
                  <a16:creationId xmlns:a16="http://schemas.microsoft.com/office/drawing/2014/main" id="{FF3E2C8F-0322-41BF-A69D-76E185B43306}"/>
                </a:ext>
              </a:extLst>
            </p:cNvPr>
            <p:cNvGrpSpPr/>
            <p:nvPr/>
          </p:nvGrpSpPr>
          <p:grpSpPr>
            <a:xfrm>
              <a:off x="6863408" y="2730302"/>
              <a:ext cx="1026294" cy="1024172"/>
              <a:chOff x="6863408" y="2730302"/>
              <a:chExt cx="1026294" cy="1024172"/>
            </a:xfrm>
            <a:grpFill/>
          </p:grpSpPr>
          <p:sp>
            <p:nvSpPr>
              <p:cNvPr id="42" name="Rectangle 15">
                <a:extLst>
                  <a:ext uri="{FF2B5EF4-FFF2-40B4-BE49-F238E27FC236}">
                    <a16:creationId xmlns:a16="http://schemas.microsoft.com/office/drawing/2014/main" id="{ED3DD8DB-34DB-4A6D-9265-DBBF59D8030E}"/>
                  </a:ext>
                </a:extLst>
              </p:cNvPr>
              <p:cNvSpPr/>
              <p:nvPr/>
            </p:nvSpPr>
            <p:spPr>
              <a:xfrm rot="2633242">
                <a:off x="6863408" y="2847034"/>
                <a:ext cx="940157"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sp>
            <p:nvSpPr>
              <p:cNvPr id="43" name="직사각형 42">
                <a:extLst>
                  <a:ext uri="{FF2B5EF4-FFF2-40B4-BE49-F238E27FC236}">
                    <a16:creationId xmlns:a16="http://schemas.microsoft.com/office/drawing/2014/main" id="{5E396542-76AB-41A0-A024-BD7E277D708F}"/>
                  </a:ext>
                </a:extLst>
              </p:cNvPr>
              <p:cNvSpPr/>
              <p:nvPr/>
            </p:nvSpPr>
            <p:spPr>
              <a:xfrm>
                <a:off x="7224335" y="2730302"/>
                <a:ext cx="665367" cy="1671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ko-KR" altLang="en-US" sz="1801"/>
              </a:p>
            </p:txBody>
          </p:sp>
        </p:grpSp>
      </p:grpSp>
      <p:sp>
        <p:nvSpPr>
          <p:cNvPr id="50" name="Oval 95">
            <a:extLst>
              <a:ext uri="{FF2B5EF4-FFF2-40B4-BE49-F238E27FC236}">
                <a16:creationId xmlns:a16="http://schemas.microsoft.com/office/drawing/2014/main" id="{5A9C05CF-7C5E-4B73-9257-077507AB4C44}"/>
              </a:ext>
            </a:extLst>
          </p:cNvPr>
          <p:cNvSpPr/>
          <p:nvPr/>
        </p:nvSpPr>
        <p:spPr>
          <a:xfrm>
            <a:off x="5724593" y="4339457"/>
            <a:ext cx="725420" cy="72542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1"/>
          </a:p>
        </p:txBody>
      </p:sp>
      <p:pic>
        <p:nvPicPr>
          <p:cNvPr id="51" name="Picture 6" descr="Image result for investment icon">
            <a:extLst>
              <a:ext uri="{FF2B5EF4-FFF2-40B4-BE49-F238E27FC236}">
                <a16:creationId xmlns:a16="http://schemas.microsoft.com/office/drawing/2014/main" id="{4F0795EE-E96B-4753-ABD5-670E3F669E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9445" y="203655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Image result for growth icon">
            <a:extLst>
              <a:ext uri="{FF2B5EF4-FFF2-40B4-BE49-F238E27FC236}">
                <a16:creationId xmlns:a16="http://schemas.microsoft.com/office/drawing/2014/main" id="{6261E4B3-94AA-4EFB-815C-FA279336F8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1851" y="3574609"/>
            <a:ext cx="555400" cy="5554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B674E554-4702-4FA0-A612-110BFA10E08E}"/>
              </a:ext>
            </a:extLst>
          </p:cNvPr>
          <p:cNvPicPr>
            <a:picLocks noChangeAspect="1"/>
          </p:cNvPicPr>
          <p:nvPr/>
        </p:nvPicPr>
        <p:blipFill>
          <a:blip r:embed="rId9"/>
          <a:stretch>
            <a:fillRect/>
          </a:stretch>
        </p:blipFill>
        <p:spPr>
          <a:xfrm>
            <a:off x="5826824" y="4434368"/>
            <a:ext cx="538352" cy="538352"/>
          </a:xfrm>
          <a:prstGeom prst="rect">
            <a:avLst/>
          </a:prstGeom>
        </p:spPr>
      </p:pic>
      <p:pic>
        <p:nvPicPr>
          <p:cNvPr id="54" name="Picture 53">
            <a:extLst>
              <a:ext uri="{FF2B5EF4-FFF2-40B4-BE49-F238E27FC236}">
                <a16:creationId xmlns:a16="http://schemas.microsoft.com/office/drawing/2014/main" id="{99D5A2C0-E697-4279-8F88-6C92301A43B2}"/>
              </a:ext>
            </a:extLst>
          </p:cNvPr>
          <p:cNvPicPr>
            <a:picLocks noChangeAspect="1"/>
          </p:cNvPicPr>
          <p:nvPr/>
        </p:nvPicPr>
        <p:blipFill>
          <a:blip r:embed="rId10"/>
          <a:stretch>
            <a:fillRect/>
          </a:stretch>
        </p:blipFill>
        <p:spPr>
          <a:xfrm>
            <a:off x="7477837" y="3622340"/>
            <a:ext cx="549951" cy="549951"/>
          </a:xfrm>
          <a:prstGeom prst="rect">
            <a:avLst/>
          </a:prstGeom>
        </p:spPr>
      </p:pic>
      <p:sp>
        <p:nvSpPr>
          <p:cNvPr id="55" name="TextBox 54">
            <a:extLst>
              <a:ext uri="{FF2B5EF4-FFF2-40B4-BE49-F238E27FC236}">
                <a16:creationId xmlns:a16="http://schemas.microsoft.com/office/drawing/2014/main" id="{674D88F3-C406-4304-8D76-9BB43C2D6D83}"/>
              </a:ext>
            </a:extLst>
          </p:cNvPr>
          <p:cNvSpPr txBox="1"/>
          <p:nvPr/>
        </p:nvSpPr>
        <p:spPr>
          <a:xfrm>
            <a:off x="509053" y="3531600"/>
            <a:ext cx="3524424" cy="3539430"/>
          </a:xfrm>
          <a:prstGeom prst="rect">
            <a:avLst/>
          </a:prstGeom>
          <a:noFill/>
        </p:spPr>
        <p:txBody>
          <a:bodyPr wrap="square" rtlCol="0">
            <a:spAutoFit/>
          </a:bodyPr>
          <a:lstStyle/>
          <a:p>
            <a:pPr algn="ctr"/>
            <a:r>
              <a:rPr lang="mn-MN" sz="1600" b="1" dirty="0">
                <a:latin typeface="Mogul Helios" pitchFamily="2" charset="0"/>
              </a:rPr>
              <a:t>Даатгалын хэтийн төлөв</a:t>
            </a:r>
            <a:endParaRPr lang="en-US" sz="1600" b="1" dirty="0">
              <a:latin typeface="Mogul Helios" pitchFamily="2" charset="0"/>
            </a:endParaRPr>
          </a:p>
          <a:p>
            <a:pPr algn="just"/>
            <a:r>
              <a:rPr lang="mn-MN" sz="1600" dirty="0">
                <a:latin typeface="Mogul Helios" pitchFamily="2" charset="0"/>
              </a:rPr>
              <a:t>Цаг уур, </a:t>
            </a:r>
            <a:r>
              <a:rPr lang="mn-MN" sz="1600" dirty="0" err="1">
                <a:latin typeface="Mogul Helios" pitchFamily="2" charset="0"/>
              </a:rPr>
              <a:t>кибер</a:t>
            </a:r>
            <a:r>
              <a:rPr lang="mn-MN" sz="1600" dirty="0">
                <a:latin typeface="Mogul Helios" pitchFamily="2" charset="0"/>
              </a:rPr>
              <a:t> хамгаалалт, түүнчлэн тэтгэврийн хуримтлал, амь нас, эрүүл мэндийн даатгалын бүтээгдэхүүнүүдэд өөрчлөлт хэрэгтэй байна. </a:t>
            </a:r>
          </a:p>
          <a:p>
            <a:pPr algn="just"/>
            <a:r>
              <a:rPr lang="mn-MN" sz="1600" dirty="0">
                <a:latin typeface="Mogul Helios" pitchFamily="2" charset="0"/>
              </a:rPr>
              <a:t>Даатгагчид БОНЗ-ын гурван тулгуурын хоёрыг төлөөлдөг хэд хэдэн томоохон эрсдэлийн сантай холбоотой хувь хүний боломжийг үнэлэх:</a:t>
            </a:r>
            <a:endParaRPr lang="en-US" sz="1600" dirty="0">
              <a:latin typeface="Mogul Helios" pitchFamily="2" charset="0"/>
            </a:endParaRPr>
          </a:p>
          <a:p>
            <a:pPr marL="171450" lvl="0" indent="-171450">
              <a:buFont typeface="Arial" panose="020B0604020202020204" pitchFamily="34" charset="0"/>
              <a:buChar char="•"/>
            </a:pPr>
            <a:r>
              <a:rPr lang="mn-MN" sz="1600" dirty="0">
                <a:latin typeface="Mogul Helios" pitchFamily="2" charset="0"/>
              </a:rPr>
              <a:t>Байгаль орчны гамшиг, уур амьсгалын эрсдэл </a:t>
            </a:r>
          </a:p>
          <a:p>
            <a:pPr marL="171450" lvl="0" indent="-171450">
              <a:buFont typeface="Arial" panose="020B0604020202020204" pitchFamily="34" charset="0"/>
              <a:buChar char="•"/>
            </a:pPr>
            <a:r>
              <a:rPr lang="mn-MN" sz="1600" dirty="0">
                <a:latin typeface="Mogul Helios" pitchFamily="2" charset="0"/>
              </a:rPr>
              <a:t>Нийгмийн эрсдэл, түүний дотор эрүүл мэндийн тусламж үйлчилгээ, нас баралт</a:t>
            </a:r>
            <a:endParaRPr lang="en-US" sz="1600" dirty="0">
              <a:latin typeface="Mogul Helios" pitchFamily="2" charset="0"/>
            </a:endParaRPr>
          </a:p>
          <a:p>
            <a:pPr algn="just"/>
            <a:endParaRPr lang="ko-KR" altLang="en-US" sz="1600" dirty="0">
              <a:latin typeface="Mogul Helios" pitchFamily="2" charset="0"/>
            </a:endParaRPr>
          </a:p>
        </p:txBody>
      </p:sp>
      <p:pic>
        <p:nvPicPr>
          <p:cNvPr id="56" name="Picture 55">
            <a:extLst>
              <a:ext uri="{FF2B5EF4-FFF2-40B4-BE49-F238E27FC236}">
                <a16:creationId xmlns:a16="http://schemas.microsoft.com/office/drawing/2014/main" id="{B60FD383-252A-4FAF-9C24-150F56E6CF66}"/>
              </a:ext>
            </a:extLst>
          </p:cNvPr>
          <p:cNvPicPr>
            <a:picLocks noChangeAspect="1"/>
          </p:cNvPicPr>
          <p:nvPr/>
        </p:nvPicPr>
        <p:blipFill>
          <a:blip r:embed="rId11"/>
          <a:stretch>
            <a:fillRect/>
          </a:stretch>
        </p:blipFill>
        <p:spPr>
          <a:xfrm>
            <a:off x="3519254" y="2008075"/>
            <a:ext cx="608125" cy="608125"/>
          </a:xfrm>
          <a:prstGeom prst="rect">
            <a:avLst/>
          </a:prstGeom>
        </p:spPr>
      </p:pic>
      <p:sp>
        <p:nvSpPr>
          <p:cNvPr id="57" name="Rectangle 56">
            <a:extLst>
              <a:ext uri="{FF2B5EF4-FFF2-40B4-BE49-F238E27FC236}">
                <a16:creationId xmlns:a16="http://schemas.microsoft.com/office/drawing/2014/main" id="{91DA81B1-1330-4CDE-9A94-6282574FD2B6}"/>
              </a:ext>
            </a:extLst>
          </p:cNvPr>
          <p:cNvSpPr/>
          <p:nvPr/>
        </p:nvSpPr>
        <p:spPr>
          <a:xfrm>
            <a:off x="7397036" y="4639595"/>
            <a:ext cx="2663714" cy="1323439"/>
          </a:xfrm>
          <a:prstGeom prst="rect">
            <a:avLst/>
          </a:prstGeom>
        </p:spPr>
        <p:txBody>
          <a:bodyPr wrap="square">
            <a:spAutoFit/>
          </a:bodyPr>
          <a:lstStyle/>
          <a:p>
            <a:r>
              <a:rPr lang="mn-MN" sz="1600" b="1" dirty="0">
                <a:latin typeface="Mogul Helios" pitchFamily="2" charset="0"/>
                <a:ea typeface="Calibri" panose="020F0502020204030204" pitchFamily="34" charset="0"/>
              </a:rPr>
              <a:t>Инсуртек нь </a:t>
            </a:r>
            <a:r>
              <a:rPr lang="mn-MN" sz="1600" dirty="0">
                <a:latin typeface="Mogul Helios" pitchFamily="2" charset="0"/>
                <a:ea typeface="Calibri" panose="020F0502020204030204" pitchFamily="34" charset="0"/>
              </a:rPr>
              <a:t>хэрэглэгчдийн хэрэгцээний өөрчлөлт, технологийн шинэ чадавхын өсөлт гэсэн хоёр хүчний огтлолцол дээр бий болсон.</a:t>
            </a:r>
            <a:endParaRPr lang="en-US" sz="1600" dirty="0">
              <a:latin typeface="Mogul Helios" pitchFamily="2" charset="0"/>
            </a:endParaRPr>
          </a:p>
        </p:txBody>
      </p:sp>
      <p:sp>
        <p:nvSpPr>
          <p:cNvPr id="58" name="Rectangle 57">
            <a:extLst>
              <a:ext uri="{FF2B5EF4-FFF2-40B4-BE49-F238E27FC236}">
                <a16:creationId xmlns:a16="http://schemas.microsoft.com/office/drawing/2014/main" id="{8542CAA6-B255-461F-92ED-4621980E9F19}"/>
              </a:ext>
            </a:extLst>
          </p:cNvPr>
          <p:cNvSpPr/>
          <p:nvPr/>
        </p:nvSpPr>
        <p:spPr>
          <a:xfrm>
            <a:off x="4908160" y="5126199"/>
            <a:ext cx="3083706" cy="1569660"/>
          </a:xfrm>
          <a:prstGeom prst="rect">
            <a:avLst/>
          </a:prstGeom>
        </p:spPr>
        <p:txBody>
          <a:bodyPr wrap="square">
            <a:spAutoFit/>
          </a:bodyPr>
          <a:lstStyle/>
          <a:p>
            <a:r>
              <a:rPr lang="mn-MN" sz="1600" b="1" dirty="0">
                <a:latin typeface="Mogul Helios" pitchFamily="2" charset="0"/>
                <a:ea typeface="Calibri" panose="020F0502020204030204" pitchFamily="34" charset="0"/>
              </a:rPr>
              <a:t>Эрсдэлүүд:</a:t>
            </a:r>
          </a:p>
          <a:p>
            <a:pPr marL="285750" indent="-285750">
              <a:buFontTx/>
              <a:buChar char="-"/>
            </a:pPr>
            <a:r>
              <a:rPr lang="mn-MN" sz="1600" dirty="0">
                <a:latin typeface="Mogul Helios" pitchFamily="2" charset="0"/>
              </a:rPr>
              <a:t>Тогтворгүй байдал</a:t>
            </a:r>
          </a:p>
          <a:p>
            <a:pPr marL="285750" indent="-285750">
              <a:buFontTx/>
              <a:buChar char="-"/>
            </a:pPr>
            <a:r>
              <a:rPr lang="mn-MN" sz="1600" dirty="0">
                <a:latin typeface="Mogul Helios" pitchFamily="2" charset="0"/>
              </a:rPr>
              <a:t>Давхар даатгалын чадавх</a:t>
            </a:r>
          </a:p>
          <a:p>
            <a:pPr marL="285750" indent="-285750">
              <a:buFontTx/>
              <a:buChar char="-"/>
            </a:pPr>
            <a:r>
              <a:rPr lang="mn-MN" sz="1600" dirty="0">
                <a:latin typeface="Mogul Helios" pitchFamily="2" charset="0"/>
              </a:rPr>
              <a:t>Нөхөн төлбөрийн өсөлт</a:t>
            </a:r>
          </a:p>
          <a:p>
            <a:pPr marL="285750" indent="-285750">
              <a:buFontTx/>
              <a:buChar char="-"/>
            </a:pPr>
            <a:r>
              <a:rPr lang="mn-MN" sz="1600" dirty="0">
                <a:latin typeface="Mogul Helios" pitchFamily="2" charset="0"/>
              </a:rPr>
              <a:t>Кибер халдлага</a:t>
            </a:r>
          </a:p>
          <a:p>
            <a:pPr marL="285750" indent="-285750">
              <a:buFontTx/>
              <a:buChar char="-"/>
            </a:pPr>
            <a:r>
              <a:rPr lang="mn-MN" sz="1600" dirty="0">
                <a:latin typeface="Mogul Helios" pitchFamily="2" charset="0"/>
              </a:rPr>
              <a:t>Өсөлт удааширсан</a:t>
            </a:r>
            <a:endParaRPr lang="en-US" sz="1600" dirty="0">
              <a:latin typeface="Mogul Helios" pitchFamily="2" charset="0"/>
            </a:endParaRPr>
          </a:p>
        </p:txBody>
      </p:sp>
      <p:sp>
        <p:nvSpPr>
          <p:cNvPr id="60" name="TextBox 59">
            <a:extLst>
              <a:ext uri="{FF2B5EF4-FFF2-40B4-BE49-F238E27FC236}">
                <a16:creationId xmlns:a16="http://schemas.microsoft.com/office/drawing/2014/main" id="{F847C730-7312-4747-B817-5BD77538F10B}"/>
              </a:ext>
            </a:extLst>
          </p:cNvPr>
          <p:cNvSpPr txBox="1"/>
          <p:nvPr/>
        </p:nvSpPr>
        <p:spPr>
          <a:xfrm>
            <a:off x="1821850" y="225374"/>
            <a:ext cx="8691265" cy="553998"/>
          </a:xfrm>
          <a:prstGeom prst="rect">
            <a:avLst/>
          </a:prstGeom>
          <a:noFill/>
        </p:spPr>
        <p:txBody>
          <a:bodyPr wrap="square">
            <a:spAutoFit/>
          </a:bodyPr>
          <a:lstStyle/>
          <a:p>
            <a:pPr algn="ctr"/>
            <a:r>
              <a:rPr lang="mn-MN" sz="3000" b="1" spc="50" dirty="0">
                <a:solidFill>
                  <a:schemeClr val="bg1"/>
                </a:solidFill>
                <a:latin typeface="Mogul Helios" pitchFamily="2" charset="0"/>
                <a:cs typeface="Times New Roman" panose="02020603050405020304" pitchFamily="18" charset="0"/>
              </a:rPr>
              <a:t>Зах зээлийн төлөв</a:t>
            </a:r>
            <a:endParaRPr lang="en-US" sz="3000" b="1" dirty="0">
              <a:solidFill>
                <a:schemeClr val="bg1"/>
              </a:solidFill>
            </a:endParaRPr>
          </a:p>
        </p:txBody>
      </p:sp>
    </p:spTree>
    <p:extLst>
      <p:ext uri="{BB962C8B-B14F-4D97-AF65-F5344CB8AC3E}">
        <p14:creationId xmlns:p14="http://schemas.microsoft.com/office/powerpoint/2010/main" val="212842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343C39-7639-438A-8FC6-7C002602D0B1}"/>
              </a:ext>
            </a:extLst>
          </p:cNvPr>
          <p:cNvSpPr/>
          <p:nvPr/>
        </p:nvSpPr>
        <p:spPr>
          <a:xfrm>
            <a:off x="-18561" y="0"/>
            <a:ext cx="12210561" cy="10572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nvGrpSpPr>
          <p:cNvPr id="7" name="Group 6">
            <a:extLst>
              <a:ext uri="{FF2B5EF4-FFF2-40B4-BE49-F238E27FC236}">
                <a16:creationId xmlns:a16="http://schemas.microsoft.com/office/drawing/2014/main" id="{4FEC9CAD-AC29-4943-83E1-40C3AA7940BA}"/>
              </a:ext>
            </a:extLst>
          </p:cNvPr>
          <p:cNvGrpSpPr/>
          <p:nvPr/>
        </p:nvGrpSpPr>
        <p:grpSpPr>
          <a:xfrm>
            <a:off x="11320162" y="0"/>
            <a:ext cx="698021" cy="903490"/>
            <a:chOff x="10911257" y="-82064"/>
            <a:chExt cx="1271229" cy="1052275"/>
          </a:xfrm>
        </p:grpSpPr>
        <p:pic>
          <p:nvPicPr>
            <p:cNvPr id="8" name="Picture 7">
              <a:extLst>
                <a:ext uri="{FF2B5EF4-FFF2-40B4-BE49-F238E27FC236}">
                  <a16:creationId xmlns:a16="http://schemas.microsoft.com/office/drawing/2014/main" id="{B9F030E3-39D0-4BF6-B659-5342D04396CD}"/>
                </a:ext>
              </a:extLst>
            </p:cNvPr>
            <p:cNvPicPr>
              <a:picLocks noChangeAspect="1"/>
            </p:cNvPicPr>
            <p:nvPr/>
          </p:nvPicPr>
          <p:blipFill rotWithShape="1">
            <a:blip r:embed="rId3">
              <a:biLevel thresh="25000"/>
            </a:blip>
            <a:srcRect t="37472" b="29972"/>
            <a:stretch/>
          </p:blipFill>
          <p:spPr>
            <a:xfrm>
              <a:off x="11261618" y="86233"/>
              <a:ext cx="646233" cy="833613"/>
            </a:xfrm>
            <a:prstGeom prst="rect">
              <a:avLst/>
            </a:prstGeom>
          </p:spPr>
        </p:pic>
        <p:pic>
          <p:nvPicPr>
            <p:cNvPr id="9" name="Picture 8">
              <a:extLst>
                <a:ext uri="{FF2B5EF4-FFF2-40B4-BE49-F238E27FC236}">
                  <a16:creationId xmlns:a16="http://schemas.microsoft.com/office/drawing/2014/main" id="{F0AA8129-C359-4E46-B9DA-03302A878405}"/>
                </a:ext>
              </a:extLst>
            </p:cNvPr>
            <p:cNvPicPr>
              <a:picLocks noChangeAspect="1"/>
            </p:cNvPicPr>
            <p:nvPr/>
          </p:nvPicPr>
          <p:blipFill rotWithShape="1">
            <a:blip r:embed="rId3">
              <a:biLevel thresh="25000"/>
            </a:blip>
            <a:srcRect t="70123" b="6572"/>
            <a:stretch/>
          </p:blipFill>
          <p:spPr>
            <a:xfrm>
              <a:off x="11536253" y="73384"/>
              <a:ext cx="646233" cy="596757"/>
            </a:xfrm>
            <a:prstGeom prst="rect">
              <a:avLst/>
            </a:prstGeom>
          </p:spPr>
        </p:pic>
        <p:grpSp>
          <p:nvGrpSpPr>
            <p:cNvPr id="10" name="Group 9">
              <a:extLst>
                <a:ext uri="{FF2B5EF4-FFF2-40B4-BE49-F238E27FC236}">
                  <a16:creationId xmlns:a16="http://schemas.microsoft.com/office/drawing/2014/main" id="{EF949C58-26F7-4DE1-BE3F-FFA294AEF359}"/>
                </a:ext>
              </a:extLst>
            </p:cNvPr>
            <p:cNvGrpSpPr/>
            <p:nvPr/>
          </p:nvGrpSpPr>
          <p:grpSpPr>
            <a:xfrm>
              <a:off x="10911257" y="-82064"/>
              <a:ext cx="646233" cy="1052275"/>
              <a:chOff x="10798957" y="-82064"/>
              <a:chExt cx="646232" cy="1052275"/>
            </a:xfrm>
          </p:grpSpPr>
          <p:pic>
            <p:nvPicPr>
              <p:cNvPr id="11" name="Picture 10">
                <a:extLst>
                  <a:ext uri="{FF2B5EF4-FFF2-40B4-BE49-F238E27FC236}">
                    <a16:creationId xmlns:a16="http://schemas.microsoft.com/office/drawing/2014/main" id="{7DC958A7-0227-421E-82C6-699AC73ED1DA}"/>
                  </a:ext>
                </a:extLst>
              </p:cNvPr>
              <p:cNvPicPr>
                <a:picLocks noChangeAspect="1"/>
              </p:cNvPicPr>
              <p:nvPr/>
            </p:nvPicPr>
            <p:blipFill rotWithShape="1">
              <a:blip r:embed="rId4">
                <a:biLevel thresh="25000"/>
              </a:blip>
              <a:srcRect b="81203"/>
              <a:stretch/>
            </p:blipFill>
            <p:spPr>
              <a:xfrm>
                <a:off x="10798957" y="-82064"/>
                <a:ext cx="646232" cy="539744"/>
              </a:xfrm>
              <a:prstGeom prst="rect">
                <a:avLst/>
              </a:prstGeom>
            </p:spPr>
          </p:pic>
          <p:pic>
            <p:nvPicPr>
              <p:cNvPr id="12" name="Picture 11">
                <a:extLst>
                  <a:ext uri="{FF2B5EF4-FFF2-40B4-BE49-F238E27FC236}">
                    <a16:creationId xmlns:a16="http://schemas.microsoft.com/office/drawing/2014/main" id="{6BCCD4A0-2259-4248-97B5-93379BB726DD}"/>
                  </a:ext>
                </a:extLst>
              </p:cNvPr>
              <p:cNvPicPr>
                <a:picLocks noChangeAspect="1"/>
              </p:cNvPicPr>
              <p:nvPr/>
            </p:nvPicPr>
            <p:blipFill rotWithShape="1">
              <a:blip r:embed="rId4">
                <a:biLevel thresh="25000"/>
              </a:blip>
              <a:srcRect t="17851" b="74874"/>
              <a:stretch/>
            </p:blipFill>
            <p:spPr>
              <a:xfrm>
                <a:off x="10798957" y="364715"/>
                <a:ext cx="646232" cy="208906"/>
              </a:xfrm>
              <a:prstGeom prst="rect">
                <a:avLst/>
              </a:prstGeom>
            </p:spPr>
          </p:pic>
          <p:pic>
            <p:nvPicPr>
              <p:cNvPr id="13" name="Picture 12">
                <a:extLst>
                  <a:ext uri="{FF2B5EF4-FFF2-40B4-BE49-F238E27FC236}">
                    <a16:creationId xmlns:a16="http://schemas.microsoft.com/office/drawing/2014/main" id="{2826F408-0FA5-4DAC-98E2-CB1CC282AE3D}"/>
                  </a:ext>
                </a:extLst>
              </p:cNvPr>
              <p:cNvPicPr>
                <a:picLocks noChangeAspect="1"/>
              </p:cNvPicPr>
              <p:nvPr/>
            </p:nvPicPr>
            <p:blipFill rotWithShape="1">
              <a:blip r:embed="rId4">
                <a:biLevel thresh="25000"/>
              </a:blip>
              <a:srcRect t="26993" b="68607"/>
              <a:stretch/>
            </p:blipFill>
            <p:spPr>
              <a:xfrm>
                <a:off x="10798957" y="569042"/>
                <a:ext cx="646232" cy="126398"/>
              </a:xfrm>
              <a:prstGeom prst="rect">
                <a:avLst/>
              </a:prstGeom>
            </p:spPr>
          </p:pic>
          <p:pic>
            <p:nvPicPr>
              <p:cNvPr id="14" name="Picture 13">
                <a:extLst>
                  <a:ext uri="{FF2B5EF4-FFF2-40B4-BE49-F238E27FC236}">
                    <a16:creationId xmlns:a16="http://schemas.microsoft.com/office/drawing/2014/main" id="{A52043BA-36C0-4C28-842C-46D40A330E3E}"/>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pic>
        <p:nvPicPr>
          <p:cNvPr id="16" name="Picture 15">
            <a:extLst>
              <a:ext uri="{FF2B5EF4-FFF2-40B4-BE49-F238E27FC236}">
                <a16:creationId xmlns:a16="http://schemas.microsoft.com/office/drawing/2014/main" id="{3D498822-CA8D-4370-A0A7-49D85DC475E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95896" y="188315"/>
            <a:ext cx="1475154" cy="550224"/>
          </a:xfrm>
          <a:prstGeom prst="rect">
            <a:avLst/>
          </a:prstGeom>
        </p:spPr>
      </p:pic>
      <p:cxnSp>
        <p:nvCxnSpPr>
          <p:cNvPr id="33" name="Straight Connector 32">
            <a:extLst>
              <a:ext uri="{FF2B5EF4-FFF2-40B4-BE49-F238E27FC236}">
                <a16:creationId xmlns:a16="http://schemas.microsoft.com/office/drawing/2014/main" id="{B7499777-95BA-47CD-9C08-C316586A00BE}"/>
              </a:ext>
            </a:extLst>
          </p:cNvPr>
          <p:cNvCxnSpPr>
            <a:cxnSpLocks/>
          </p:cNvCxnSpPr>
          <p:nvPr/>
        </p:nvCxnSpPr>
        <p:spPr>
          <a:xfrm>
            <a:off x="774319" y="4740991"/>
            <a:ext cx="3832737" cy="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7F03F7-EC5A-426A-8301-AC13C0C40DA7}"/>
              </a:ext>
            </a:extLst>
          </p:cNvPr>
          <p:cNvCxnSpPr>
            <a:cxnSpLocks/>
          </p:cNvCxnSpPr>
          <p:nvPr/>
        </p:nvCxnSpPr>
        <p:spPr>
          <a:xfrm flipH="1">
            <a:off x="4597780" y="1890260"/>
            <a:ext cx="9276" cy="2850731"/>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F7AC42C-C6BF-4097-8A91-3126368A9A8D}"/>
              </a:ext>
            </a:extLst>
          </p:cNvPr>
          <p:cNvSpPr/>
          <p:nvPr/>
        </p:nvSpPr>
        <p:spPr>
          <a:xfrm>
            <a:off x="2632164" y="1791249"/>
            <a:ext cx="1575560" cy="1453230"/>
          </a:xfrm>
          <a:prstGeom prst="ellipse">
            <a:avLst/>
          </a:prstGeom>
          <a:gradFill>
            <a:gsLst>
              <a:gs pos="0">
                <a:srgbClr val="01ADBF"/>
              </a:gs>
              <a:gs pos="80000">
                <a:srgbClr val="002060"/>
              </a:gs>
            </a:gsLst>
            <a:lin ang="16200000" scaled="1"/>
          </a:gradFill>
        </p:spPr>
        <p:txBody>
          <a:bodyPr wrap="square" rtlCol="0" anchor="ctr">
            <a:spAutoFit/>
          </a:bodyPr>
          <a:lstStyle/>
          <a:p>
            <a:pPr algn="ctr"/>
            <a:endParaRPr lang="en-US" b="1" spc="282" dirty="0">
              <a:solidFill>
                <a:schemeClr val="bg1">
                  <a:lumMod val="75000"/>
                </a:schemeClr>
              </a:solidFill>
              <a:latin typeface="Mogul Helios" panose="020B0604020202020204" charset="0"/>
            </a:endParaRPr>
          </a:p>
        </p:txBody>
      </p:sp>
      <p:sp>
        <p:nvSpPr>
          <p:cNvPr id="36" name="Google Shape;144;p28">
            <a:extLst>
              <a:ext uri="{FF2B5EF4-FFF2-40B4-BE49-F238E27FC236}">
                <a16:creationId xmlns:a16="http://schemas.microsoft.com/office/drawing/2014/main" id="{B19260F6-1B3E-433D-AB02-70BF4BCE913B}"/>
              </a:ext>
            </a:extLst>
          </p:cNvPr>
          <p:cNvSpPr txBox="1"/>
          <p:nvPr/>
        </p:nvSpPr>
        <p:spPr>
          <a:xfrm>
            <a:off x="2460772" y="1956839"/>
            <a:ext cx="1795947" cy="1056338"/>
          </a:xfrm>
          <a:prstGeom prst="rect">
            <a:avLst/>
          </a:prstGeom>
          <a:noFill/>
          <a:ln>
            <a:noFill/>
          </a:ln>
        </p:spPr>
        <p:txBody>
          <a:bodyPr spcFirstLastPara="1" wrap="square" lIns="121900" tIns="121900" rIns="121900" bIns="121900" anchor="ctr" anchorCtr="0">
            <a:noAutofit/>
          </a:bodyPr>
          <a:lstStyle/>
          <a:p>
            <a:pPr algn="ctr"/>
            <a:r>
              <a:rPr lang="ru-RU" b="1" dirty="0">
                <a:solidFill>
                  <a:schemeClr val="bg1"/>
                </a:solidFill>
                <a:latin typeface="Mogul Helios" pitchFamily="2" charset="0"/>
                <a:ea typeface="Fira Sans Condensed Light"/>
                <a:cs typeface="Times New Roman" panose="02020603050405020304" pitchFamily="18" charset="0"/>
                <a:sym typeface="Fira Sans Condensed Light"/>
              </a:rPr>
              <a:t> 2.0 их наяд ам.доллар</a:t>
            </a:r>
            <a:endParaRPr b="1" dirty="0">
              <a:solidFill>
                <a:schemeClr val="bg1"/>
              </a:solidFill>
              <a:latin typeface="Mogul Helios" pitchFamily="2" charset="0"/>
              <a:ea typeface="Fira Sans Condensed Light"/>
              <a:cs typeface="Times New Roman" panose="02020603050405020304" pitchFamily="18" charset="0"/>
              <a:sym typeface="Fira Sans Condensed Light"/>
            </a:endParaRPr>
          </a:p>
        </p:txBody>
      </p:sp>
      <p:sp>
        <p:nvSpPr>
          <p:cNvPr id="45" name="Rectangle 44">
            <a:extLst>
              <a:ext uri="{FF2B5EF4-FFF2-40B4-BE49-F238E27FC236}">
                <a16:creationId xmlns:a16="http://schemas.microsoft.com/office/drawing/2014/main" id="{81B08A45-9B47-4BEF-9DB3-922AAA0E5174}"/>
              </a:ext>
            </a:extLst>
          </p:cNvPr>
          <p:cNvSpPr/>
          <p:nvPr/>
        </p:nvSpPr>
        <p:spPr>
          <a:xfrm>
            <a:off x="3114742" y="3655294"/>
            <a:ext cx="1575560" cy="646331"/>
          </a:xfrm>
          <a:prstGeom prst="rect">
            <a:avLst/>
          </a:prstGeom>
        </p:spPr>
        <p:txBody>
          <a:bodyPr wrap="square">
            <a:spAutoFit/>
          </a:bodyPr>
          <a:lstStyle/>
          <a:p>
            <a:r>
              <a:rPr lang="en-US" b="1" dirty="0" err="1">
                <a:solidFill>
                  <a:schemeClr val="accent1">
                    <a:lumMod val="50000"/>
                  </a:schemeClr>
                </a:solidFill>
                <a:latin typeface="Mogul Helios" pitchFamily="2" charset="0"/>
              </a:rPr>
              <a:t>Stablecoin</a:t>
            </a:r>
            <a:r>
              <a:rPr lang="en-US" b="1" dirty="0">
                <a:solidFill>
                  <a:schemeClr val="accent1">
                    <a:lumMod val="50000"/>
                  </a:schemeClr>
                </a:solidFill>
                <a:latin typeface="Mogul Helios" pitchFamily="2" charset="0"/>
              </a:rPr>
              <a:t> </a:t>
            </a:r>
            <a:r>
              <a:rPr lang="en-US" b="1" dirty="0" err="1">
                <a:solidFill>
                  <a:schemeClr val="accent1">
                    <a:lumMod val="50000"/>
                  </a:schemeClr>
                </a:solidFill>
                <a:latin typeface="Mogul Helios" pitchFamily="2" charset="0"/>
              </a:rPr>
              <a:t>TerraUSD</a:t>
            </a:r>
            <a:r>
              <a:rPr lang="en-US" b="1" dirty="0">
                <a:solidFill>
                  <a:schemeClr val="accent1">
                    <a:lumMod val="50000"/>
                  </a:schemeClr>
                </a:solidFill>
                <a:latin typeface="Mogul Helios" pitchFamily="2" charset="0"/>
              </a:rPr>
              <a:t> (UST</a:t>
            </a:r>
            <a:r>
              <a:rPr lang="en-US" b="1" dirty="0">
                <a:latin typeface="Mogul Helios" pitchFamily="2" charset="0"/>
              </a:rPr>
              <a:t>)</a:t>
            </a:r>
          </a:p>
        </p:txBody>
      </p:sp>
      <p:sp>
        <p:nvSpPr>
          <p:cNvPr id="47" name="Rectangle 46">
            <a:extLst>
              <a:ext uri="{FF2B5EF4-FFF2-40B4-BE49-F238E27FC236}">
                <a16:creationId xmlns:a16="http://schemas.microsoft.com/office/drawing/2014/main" id="{4B484FEE-6460-4C24-9768-37C7B5D31072}"/>
              </a:ext>
            </a:extLst>
          </p:cNvPr>
          <p:cNvSpPr/>
          <p:nvPr/>
        </p:nvSpPr>
        <p:spPr>
          <a:xfrm>
            <a:off x="1187375" y="2204940"/>
            <a:ext cx="1154136" cy="369332"/>
          </a:xfrm>
          <a:prstGeom prst="rect">
            <a:avLst/>
          </a:prstGeom>
        </p:spPr>
        <p:txBody>
          <a:bodyPr wrap="square">
            <a:spAutoFit/>
          </a:bodyPr>
          <a:lstStyle/>
          <a:p>
            <a:r>
              <a:rPr lang="mn-MN" dirty="0">
                <a:solidFill>
                  <a:schemeClr val="accent1">
                    <a:lumMod val="50000"/>
                  </a:schemeClr>
                </a:solidFill>
                <a:latin typeface="Times New Roman" panose="02020603050405020304" pitchFamily="18" charset="0"/>
                <a:ea typeface="Calibri" panose="020F0502020204030204" pitchFamily="34" charset="0"/>
              </a:rPr>
              <a:t>алдагдал</a:t>
            </a:r>
            <a:endParaRPr lang="en-US" dirty="0">
              <a:solidFill>
                <a:schemeClr val="accent1">
                  <a:lumMod val="50000"/>
                </a:schemeClr>
              </a:solidFill>
            </a:endParaRPr>
          </a:p>
        </p:txBody>
      </p:sp>
      <p:sp>
        <p:nvSpPr>
          <p:cNvPr id="48" name="Rectangle 47">
            <a:extLst>
              <a:ext uri="{FF2B5EF4-FFF2-40B4-BE49-F238E27FC236}">
                <a16:creationId xmlns:a16="http://schemas.microsoft.com/office/drawing/2014/main" id="{A6602373-FB34-4D42-861F-4D2C20196BA6}"/>
              </a:ext>
            </a:extLst>
          </p:cNvPr>
          <p:cNvSpPr/>
          <p:nvPr/>
        </p:nvSpPr>
        <p:spPr>
          <a:xfrm>
            <a:off x="7980482" y="1263743"/>
            <a:ext cx="1390223" cy="400110"/>
          </a:xfrm>
          <a:prstGeom prst="rect">
            <a:avLst/>
          </a:prstGeom>
        </p:spPr>
        <p:txBody>
          <a:bodyPr wrap="square">
            <a:spAutoFit/>
          </a:bodyPr>
          <a:lstStyle/>
          <a:p>
            <a:r>
              <a:rPr lang="ru-RU" sz="2000" b="1" dirty="0">
                <a:solidFill>
                  <a:schemeClr val="accent1">
                    <a:lumMod val="50000"/>
                  </a:schemeClr>
                </a:solidFill>
                <a:latin typeface="Mogul Helios" pitchFamily="2" charset="0"/>
              </a:rPr>
              <a:t>202</a:t>
            </a:r>
            <a:r>
              <a:rPr lang="mn-MN" sz="2000" b="1" dirty="0">
                <a:solidFill>
                  <a:schemeClr val="accent1">
                    <a:lumMod val="50000"/>
                  </a:schemeClr>
                </a:solidFill>
                <a:latin typeface="Mogul Helios" pitchFamily="2" charset="0"/>
              </a:rPr>
              <a:t>3</a:t>
            </a:r>
            <a:r>
              <a:rPr lang="ru-RU" sz="2000" b="1" dirty="0">
                <a:solidFill>
                  <a:schemeClr val="accent1">
                    <a:lumMod val="50000"/>
                  </a:schemeClr>
                </a:solidFill>
                <a:latin typeface="Mogul Helios" pitchFamily="2" charset="0"/>
              </a:rPr>
              <a:t> он</a:t>
            </a:r>
            <a:endParaRPr lang="en-US" sz="2000" b="1" dirty="0">
              <a:solidFill>
                <a:schemeClr val="accent1">
                  <a:lumMod val="50000"/>
                </a:schemeClr>
              </a:solidFill>
              <a:latin typeface="Mogul Helios" pitchFamily="2" charset="0"/>
            </a:endParaRPr>
          </a:p>
        </p:txBody>
      </p:sp>
      <p:sp>
        <p:nvSpPr>
          <p:cNvPr id="49" name="Rectangle 48">
            <a:extLst>
              <a:ext uri="{FF2B5EF4-FFF2-40B4-BE49-F238E27FC236}">
                <a16:creationId xmlns:a16="http://schemas.microsoft.com/office/drawing/2014/main" id="{BD28D2CE-1656-4AB5-8B94-BFA7F57718DE}"/>
              </a:ext>
            </a:extLst>
          </p:cNvPr>
          <p:cNvSpPr/>
          <p:nvPr/>
        </p:nvSpPr>
        <p:spPr>
          <a:xfrm>
            <a:off x="2952835" y="1149132"/>
            <a:ext cx="1325196" cy="400110"/>
          </a:xfrm>
          <a:prstGeom prst="rect">
            <a:avLst/>
          </a:prstGeom>
        </p:spPr>
        <p:txBody>
          <a:bodyPr wrap="square">
            <a:spAutoFit/>
          </a:bodyPr>
          <a:lstStyle/>
          <a:p>
            <a:r>
              <a:rPr lang="ru-RU" sz="2000" b="1" dirty="0">
                <a:solidFill>
                  <a:schemeClr val="accent1">
                    <a:lumMod val="50000"/>
                  </a:schemeClr>
                </a:solidFill>
                <a:latin typeface="Mogul Helios" pitchFamily="2" charset="0"/>
              </a:rPr>
              <a:t>2022 он</a:t>
            </a:r>
            <a:endParaRPr lang="en-US" sz="2000" b="1" dirty="0">
              <a:solidFill>
                <a:schemeClr val="accent1">
                  <a:lumMod val="50000"/>
                </a:schemeClr>
              </a:solidFill>
              <a:latin typeface="Mogul Helios" pitchFamily="2" charset="0"/>
            </a:endParaRPr>
          </a:p>
        </p:txBody>
      </p:sp>
      <p:pic>
        <p:nvPicPr>
          <p:cNvPr id="50" name="Picture 49">
            <a:extLst>
              <a:ext uri="{FF2B5EF4-FFF2-40B4-BE49-F238E27FC236}">
                <a16:creationId xmlns:a16="http://schemas.microsoft.com/office/drawing/2014/main" id="{06E1DFB3-8903-41D7-8054-EBD858715234}"/>
              </a:ext>
            </a:extLst>
          </p:cNvPr>
          <p:cNvPicPr/>
          <p:nvPr/>
        </p:nvPicPr>
        <p:blipFill>
          <a:blip r:embed="rId6"/>
          <a:stretch>
            <a:fillRect/>
          </a:stretch>
        </p:blipFill>
        <p:spPr>
          <a:xfrm>
            <a:off x="6045716" y="2117681"/>
            <a:ext cx="3725609" cy="1411305"/>
          </a:xfrm>
          <a:prstGeom prst="rect">
            <a:avLst/>
          </a:prstGeom>
        </p:spPr>
      </p:pic>
      <p:sp>
        <p:nvSpPr>
          <p:cNvPr id="51" name="Rectangle 50">
            <a:extLst>
              <a:ext uri="{FF2B5EF4-FFF2-40B4-BE49-F238E27FC236}">
                <a16:creationId xmlns:a16="http://schemas.microsoft.com/office/drawing/2014/main" id="{AF868A66-C37C-4626-8939-69250ECECF27}"/>
              </a:ext>
            </a:extLst>
          </p:cNvPr>
          <p:cNvSpPr/>
          <p:nvPr/>
        </p:nvSpPr>
        <p:spPr>
          <a:xfrm>
            <a:off x="8575695" y="2484340"/>
            <a:ext cx="1995918" cy="369332"/>
          </a:xfrm>
          <a:prstGeom prst="rect">
            <a:avLst/>
          </a:prstGeom>
        </p:spPr>
        <p:txBody>
          <a:bodyPr wrap="square">
            <a:spAutoFit/>
          </a:bodyPr>
          <a:lstStyle/>
          <a:p>
            <a:pPr algn="ctr"/>
            <a:r>
              <a:rPr lang="mn-MN" b="1" dirty="0">
                <a:solidFill>
                  <a:srgbClr val="002060"/>
                </a:solidFill>
                <a:latin typeface="Mogul Helios" pitchFamily="2" charset="0"/>
                <a:ea typeface="Calibri" panose="020F0502020204030204" pitchFamily="34" charset="0"/>
              </a:rPr>
              <a:t>420 сая </a:t>
            </a:r>
            <a:endParaRPr lang="en-US" b="1" dirty="0">
              <a:solidFill>
                <a:srgbClr val="002060"/>
              </a:solidFill>
              <a:latin typeface="Mogul Helios" pitchFamily="2" charset="0"/>
            </a:endParaRPr>
          </a:p>
        </p:txBody>
      </p:sp>
      <p:pic>
        <p:nvPicPr>
          <p:cNvPr id="52" name="Picture 15" descr="Наклейка PNG - AVATAN PLUS">
            <a:extLst>
              <a:ext uri="{FF2B5EF4-FFF2-40B4-BE49-F238E27FC236}">
                <a16:creationId xmlns:a16="http://schemas.microsoft.com/office/drawing/2014/main" id="{8D66B149-251C-43EB-8ED1-D822BDF21D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775897" flipH="1">
            <a:off x="5910217" y="-632098"/>
            <a:ext cx="322403" cy="44426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712291E-7E73-4549-AEEA-E856CD04D494}"/>
              </a:ext>
            </a:extLst>
          </p:cNvPr>
          <p:cNvPicPr>
            <a:picLocks noChangeAspect="1"/>
          </p:cNvPicPr>
          <p:nvPr/>
        </p:nvPicPr>
        <p:blipFill>
          <a:blip r:embed="rId8"/>
          <a:stretch>
            <a:fillRect/>
          </a:stretch>
        </p:blipFill>
        <p:spPr>
          <a:xfrm>
            <a:off x="2650872" y="5739884"/>
            <a:ext cx="1432095" cy="941556"/>
          </a:xfrm>
          <a:prstGeom prst="rect">
            <a:avLst/>
          </a:prstGeom>
          <a:ln>
            <a:noFill/>
          </a:ln>
          <a:effectLst>
            <a:softEdge rad="112500"/>
          </a:effectLst>
        </p:spPr>
      </p:pic>
      <p:sp>
        <p:nvSpPr>
          <p:cNvPr id="54" name="Rectangle 53">
            <a:extLst>
              <a:ext uri="{FF2B5EF4-FFF2-40B4-BE49-F238E27FC236}">
                <a16:creationId xmlns:a16="http://schemas.microsoft.com/office/drawing/2014/main" id="{F038F63E-9AA7-4690-9BBC-469C1A1842A4}"/>
              </a:ext>
            </a:extLst>
          </p:cNvPr>
          <p:cNvSpPr/>
          <p:nvPr/>
        </p:nvSpPr>
        <p:spPr>
          <a:xfrm>
            <a:off x="2512458" y="5283744"/>
            <a:ext cx="1995917" cy="369332"/>
          </a:xfrm>
          <a:prstGeom prst="rect">
            <a:avLst/>
          </a:prstGeom>
        </p:spPr>
        <p:txBody>
          <a:bodyPr wrap="square">
            <a:spAutoFit/>
          </a:bodyPr>
          <a:lstStyle/>
          <a:p>
            <a:r>
              <a:rPr lang="mn-MN" b="1" dirty="0">
                <a:solidFill>
                  <a:schemeClr val="accent1">
                    <a:lumMod val="50000"/>
                  </a:schemeClr>
                </a:solidFill>
                <a:latin typeface="Mogul Helios" pitchFamily="2" charset="0"/>
              </a:rPr>
              <a:t>Хөрөнгө оруулалт</a:t>
            </a:r>
            <a:endParaRPr lang="en-US" b="1" dirty="0">
              <a:latin typeface="Mogul Helios" pitchFamily="2" charset="0"/>
            </a:endParaRPr>
          </a:p>
        </p:txBody>
      </p:sp>
      <p:sp>
        <p:nvSpPr>
          <p:cNvPr id="55" name="Rectangle 54">
            <a:extLst>
              <a:ext uri="{FF2B5EF4-FFF2-40B4-BE49-F238E27FC236}">
                <a16:creationId xmlns:a16="http://schemas.microsoft.com/office/drawing/2014/main" id="{F66C7C37-B3BC-4F18-8F48-5F86832257E4}"/>
              </a:ext>
            </a:extLst>
          </p:cNvPr>
          <p:cNvSpPr/>
          <p:nvPr/>
        </p:nvSpPr>
        <p:spPr>
          <a:xfrm>
            <a:off x="4109350" y="5267549"/>
            <a:ext cx="1995917" cy="369332"/>
          </a:xfrm>
          <a:prstGeom prst="rect">
            <a:avLst/>
          </a:prstGeom>
        </p:spPr>
        <p:txBody>
          <a:bodyPr wrap="square">
            <a:spAutoFit/>
          </a:bodyPr>
          <a:lstStyle/>
          <a:p>
            <a:r>
              <a:rPr lang="mn-MN" b="1" dirty="0">
                <a:solidFill>
                  <a:schemeClr val="accent1">
                    <a:lumMod val="50000"/>
                  </a:schemeClr>
                </a:solidFill>
                <a:latin typeface="Mogul Helios" pitchFamily="2" charset="0"/>
              </a:rPr>
              <a:t>Төлбөрийн хэрэгсэл</a:t>
            </a:r>
            <a:endParaRPr lang="en-US" b="1" dirty="0">
              <a:latin typeface="Mogul Helios" pitchFamily="2" charset="0"/>
            </a:endParaRPr>
          </a:p>
        </p:txBody>
      </p:sp>
      <p:pic>
        <p:nvPicPr>
          <p:cNvPr id="56" name="Picture 55">
            <a:extLst>
              <a:ext uri="{FF2B5EF4-FFF2-40B4-BE49-F238E27FC236}">
                <a16:creationId xmlns:a16="http://schemas.microsoft.com/office/drawing/2014/main" id="{CE0D603E-038B-4646-9EC4-ED18EED0F3A7}"/>
              </a:ext>
            </a:extLst>
          </p:cNvPr>
          <p:cNvPicPr>
            <a:picLocks noChangeAspect="1"/>
          </p:cNvPicPr>
          <p:nvPr/>
        </p:nvPicPr>
        <p:blipFill>
          <a:blip r:embed="rId9"/>
          <a:stretch>
            <a:fillRect/>
          </a:stretch>
        </p:blipFill>
        <p:spPr>
          <a:xfrm>
            <a:off x="4656862" y="5668758"/>
            <a:ext cx="1059318" cy="1012682"/>
          </a:xfrm>
          <a:prstGeom prst="rect">
            <a:avLst/>
          </a:prstGeom>
          <a:ln>
            <a:noFill/>
          </a:ln>
          <a:effectLst>
            <a:softEdge rad="112500"/>
          </a:effectLst>
        </p:spPr>
      </p:pic>
      <p:pic>
        <p:nvPicPr>
          <p:cNvPr id="57" name="Picture 56">
            <a:extLst>
              <a:ext uri="{FF2B5EF4-FFF2-40B4-BE49-F238E27FC236}">
                <a16:creationId xmlns:a16="http://schemas.microsoft.com/office/drawing/2014/main" id="{1990F992-38F5-4EB0-BB14-2D27495FDF70}"/>
              </a:ext>
            </a:extLst>
          </p:cNvPr>
          <p:cNvPicPr/>
          <p:nvPr/>
        </p:nvPicPr>
        <p:blipFill>
          <a:blip r:embed="rId10"/>
          <a:stretch>
            <a:fillRect/>
          </a:stretch>
        </p:blipFill>
        <p:spPr>
          <a:xfrm>
            <a:off x="8222486" y="5381072"/>
            <a:ext cx="3097676" cy="1225497"/>
          </a:xfrm>
          <a:prstGeom prst="rect">
            <a:avLst/>
          </a:prstGeom>
        </p:spPr>
      </p:pic>
      <p:sp>
        <p:nvSpPr>
          <p:cNvPr id="58" name="Rectangle 57">
            <a:extLst>
              <a:ext uri="{FF2B5EF4-FFF2-40B4-BE49-F238E27FC236}">
                <a16:creationId xmlns:a16="http://schemas.microsoft.com/office/drawing/2014/main" id="{023EF886-1CFF-4E0A-9253-6CDD51BC2DA1}"/>
              </a:ext>
            </a:extLst>
          </p:cNvPr>
          <p:cNvSpPr/>
          <p:nvPr/>
        </p:nvSpPr>
        <p:spPr>
          <a:xfrm>
            <a:off x="8773368" y="4375895"/>
            <a:ext cx="1995913" cy="646331"/>
          </a:xfrm>
          <a:prstGeom prst="rect">
            <a:avLst/>
          </a:prstGeom>
        </p:spPr>
        <p:txBody>
          <a:bodyPr wrap="square">
            <a:spAutoFit/>
          </a:bodyPr>
          <a:lstStyle/>
          <a:p>
            <a:r>
              <a:rPr lang="mn-MN" b="1" dirty="0">
                <a:solidFill>
                  <a:schemeClr val="accent1">
                    <a:lumMod val="50000"/>
                  </a:schemeClr>
                </a:solidFill>
                <a:latin typeface="Mogul Helios" pitchFamily="2" charset="0"/>
              </a:rPr>
              <a:t>1.2 их наяд ам.доллар</a:t>
            </a:r>
          </a:p>
          <a:p>
            <a:pPr algn="ctr"/>
            <a:r>
              <a:rPr lang="mn-MN" b="1" dirty="0">
                <a:solidFill>
                  <a:schemeClr val="accent1">
                    <a:lumMod val="50000"/>
                  </a:schemeClr>
                </a:solidFill>
                <a:latin typeface="Mogul Helios" pitchFamily="2" charset="0"/>
              </a:rPr>
              <a:t>2023.05.02</a:t>
            </a:r>
            <a:endParaRPr lang="en-US" b="1" dirty="0">
              <a:solidFill>
                <a:schemeClr val="accent1">
                  <a:lumMod val="50000"/>
                </a:schemeClr>
              </a:solidFill>
              <a:latin typeface="Mogul Helios" pitchFamily="2" charset="0"/>
            </a:endParaRPr>
          </a:p>
        </p:txBody>
      </p:sp>
      <p:sp>
        <p:nvSpPr>
          <p:cNvPr id="60" name="Rectangle 59">
            <a:extLst>
              <a:ext uri="{FF2B5EF4-FFF2-40B4-BE49-F238E27FC236}">
                <a16:creationId xmlns:a16="http://schemas.microsoft.com/office/drawing/2014/main" id="{C0B8FA3B-23FE-4C3A-83BF-005D625029A8}"/>
              </a:ext>
            </a:extLst>
          </p:cNvPr>
          <p:cNvSpPr/>
          <p:nvPr/>
        </p:nvSpPr>
        <p:spPr>
          <a:xfrm>
            <a:off x="819395" y="5268620"/>
            <a:ext cx="1585890" cy="646331"/>
          </a:xfrm>
          <a:prstGeom prst="rect">
            <a:avLst/>
          </a:prstGeom>
        </p:spPr>
        <p:txBody>
          <a:bodyPr wrap="square">
            <a:spAutoFit/>
          </a:bodyPr>
          <a:lstStyle/>
          <a:p>
            <a:pPr algn="ctr"/>
            <a:r>
              <a:rPr lang="mn-MN" b="1" dirty="0">
                <a:solidFill>
                  <a:schemeClr val="accent1">
                    <a:lumMod val="50000"/>
                  </a:schemeClr>
                </a:solidFill>
                <a:latin typeface="Mogul Helios" pitchFamily="2" charset="0"/>
              </a:rPr>
              <a:t>Эрх зүйн орчныг сайжруулах</a:t>
            </a:r>
            <a:endParaRPr lang="en-US" b="1" dirty="0">
              <a:latin typeface="Mogul Helios" pitchFamily="2" charset="0"/>
            </a:endParaRPr>
          </a:p>
        </p:txBody>
      </p:sp>
      <p:sp>
        <p:nvSpPr>
          <p:cNvPr id="61" name="Rectangle 60">
            <a:extLst>
              <a:ext uri="{FF2B5EF4-FFF2-40B4-BE49-F238E27FC236}">
                <a16:creationId xmlns:a16="http://schemas.microsoft.com/office/drawing/2014/main" id="{D31EC2F7-67BB-40D4-A5D9-F4F812AB232D}"/>
              </a:ext>
            </a:extLst>
          </p:cNvPr>
          <p:cNvSpPr/>
          <p:nvPr/>
        </p:nvSpPr>
        <p:spPr>
          <a:xfrm>
            <a:off x="2825027" y="4806492"/>
            <a:ext cx="1284323" cy="461665"/>
          </a:xfrm>
          <a:prstGeom prst="rect">
            <a:avLst/>
          </a:prstGeom>
        </p:spPr>
        <p:txBody>
          <a:bodyPr wrap="square">
            <a:spAutoFit/>
          </a:bodyPr>
          <a:lstStyle/>
          <a:p>
            <a:r>
              <a:rPr lang="mn-MN" sz="2400" b="1" u="sng" dirty="0">
                <a:solidFill>
                  <a:schemeClr val="accent1">
                    <a:lumMod val="50000"/>
                  </a:schemeClr>
                </a:solidFill>
                <a:latin typeface="Mogul Helios" pitchFamily="2" charset="0"/>
              </a:rPr>
              <a:t>Зах зээл</a:t>
            </a:r>
            <a:endParaRPr lang="en-US" sz="2400" b="1" u="sng" dirty="0">
              <a:solidFill>
                <a:schemeClr val="accent1">
                  <a:lumMod val="50000"/>
                </a:schemeClr>
              </a:solidFill>
              <a:latin typeface="Mogul Helios" pitchFamily="2" charset="0"/>
            </a:endParaRPr>
          </a:p>
        </p:txBody>
      </p:sp>
      <p:pic>
        <p:nvPicPr>
          <p:cNvPr id="62" name="Picture 61">
            <a:extLst>
              <a:ext uri="{FF2B5EF4-FFF2-40B4-BE49-F238E27FC236}">
                <a16:creationId xmlns:a16="http://schemas.microsoft.com/office/drawing/2014/main" id="{EAB46390-351D-4EFC-A61F-9641D0AFCA8A}"/>
              </a:ext>
            </a:extLst>
          </p:cNvPr>
          <p:cNvPicPr>
            <a:picLocks noChangeAspect="1"/>
          </p:cNvPicPr>
          <p:nvPr/>
        </p:nvPicPr>
        <p:blipFill>
          <a:blip r:embed="rId11"/>
          <a:stretch>
            <a:fillRect/>
          </a:stretch>
        </p:blipFill>
        <p:spPr>
          <a:xfrm>
            <a:off x="1012353" y="5817782"/>
            <a:ext cx="1257725" cy="823544"/>
          </a:xfrm>
          <a:prstGeom prst="rect">
            <a:avLst/>
          </a:prstGeom>
          <a:ln>
            <a:noFill/>
          </a:ln>
          <a:effectLst>
            <a:softEdge rad="112500"/>
          </a:effectLst>
        </p:spPr>
      </p:pic>
      <p:sp>
        <p:nvSpPr>
          <p:cNvPr id="63" name="Rectangle 62">
            <a:extLst>
              <a:ext uri="{FF2B5EF4-FFF2-40B4-BE49-F238E27FC236}">
                <a16:creationId xmlns:a16="http://schemas.microsoft.com/office/drawing/2014/main" id="{1AA1AF50-2704-4857-A075-EE6BFD20E854}"/>
              </a:ext>
            </a:extLst>
          </p:cNvPr>
          <p:cNvSpPr/>
          <p:nvPr/>
        </p:nvSpPr>
        <p:spPr>
          <a:xfrm>
            <a:off x="6854698" y="3943096"/>
            <a:ext cx="2092239" cy="400110"/>
          </a:xfrm>
          <a:prstGeom prst="rect">
            <a:avLst/>
          </a:prstGeom>
        </p:spPr>
        <p:txBody>
          <a:bodyPr wrap="none">
            <a:spAutoFit/>
          </a:bodyPr>
          <a:lstStyle/>
          <a:p>
            <a:r>
              <a:rPr lang="mn-MN" sz="2000" b="1" dirty="0">
                <a:solidFill>
                  <a:schemeClr val="accent1">
                    <a:lumMod val="50000"/>
                  </a:schemeClr>
                </a:solidFill>
                <a:latin typeface="Mogul Helios" pitchFamily="2" charset="0"/>
              </a:rPr>
              <a:t>Зах зээлийн үнэлгээ </a:t>
            </a:r>
            <a:endParaRPr lang="en-US" sz="2000" dirty="0"/>
          </a:p>
        </p:txBody>
      </p:sp>
      <p:sp>
        <p:nvSpPr>
          <p:cNvPr id="64" name="Rectangle 63">
            <a:extLst>
              <a:ext uri="{FF2B5EF4-FFF2-40B4-BE49-F238E27FC236}">
                <a16:creationId xmlns:a16="http://schemas.microsoft.com/office/drawing/2014/main" id="{D070AC2A-C6A8-4491-90E8-367D8949E86A}"/>
              </a:ext>
            </a:extLst>
          </p:cNvPr>
          <p:cNvSpPr/>
          <p:nvPr/>
        </p:nvSpPr>
        <p:spPr>
          <a:xfrm>
            <a:off x="5036406" y="2468951"/>
            <a:ext cx="1079142" cy="400110"/>
          </a:xfrm>
          <a:prstGeom prst="rect">
            <a:avLst/>
          </a:prstGeom>
        </p:spPr>
        <p:txBody>
          <a:bodyPr wrap="none">
            <a:spAutoFit/>
          </a:bodyPr>
          <a:lstStyle/>
          <a:p>
            <a:r>
              <a:rPr lang="mn-MN" sz="2000" b="1" dirty="0">
                <a:solidFill>
                  <a:srgbClr val="002060"/>
                </a:solidFill>
                <a:latin typeface="Mogul Helios" pitchFamily="2" charset="0"/>
                <a:ea typeface="Calibri" panose="020F0502020204030204" pitchFamily="34" charset="0"/>
              </a:rPr>
              <a:t>Хэрэглэгч</a:t>
            </a:r>
            <a:endParaRPr lang="en-US" sz="2000" dirty="0"/>
          </a:p>
        </p:txBody>
      </p:sp>
      <p:sp>
        <p:nvSpPr>
          <p:cNvPr id="66" name="TextBox 65">
            <a:extLst>
              <a:ext uri="{FF2B5EF4-FFF2-40B4-BE49-F238E27FC236}">
                <a16:creationId xmlns:a16="http://schemas.microsoft.com/office/drawing/2014/main" id="{85B96A9B-EFAB-450D-961A-29945AC35B87}"/>
              </a:ext>
            </a:extLst>
          </p:cNvPr>
          <p:cNvSpPr txBox="1"/>
          <p:nvPr/>
        </p:nvSpPr>
        <p:spPr>
          <a:xfrm>
            <a:off x="1821850" y="225374"/>
            <a:ext cx="8691265" cy="553998"/>
          </a:xfrm>
          <a:prstGeom prst="rect">
            <a:avLst/>
          </a:prstGeom>
          <a:noFill/>
        </p:spPr>
        <p:txBody>
          <a:bodyPr wrap="square">
            <a:spAutoFit/>
          </a:bodyPr>
          <a:lstStyle/>
          <a:p>
            <a:pPr algn="ctr"/>
            <a:r>
              <a:rPr lang="mn-MN" sz="3000" b="1" spc="50" dirty="0">
                <a:solidFill>
                  <a:schemeClr val="bg1"/>
                </a:solidFill>
                <a:latin typeface="Mogul Helios" pitchFamily="2" charset="0"/>
                <a:cs typeface="Times New Roman" panose="02020603050405020304" pitchFamily="18" charset="0"/>
              </a:rPr>
              <a:t>Зах зээлийн төлөв</a:t>
            </a:r>
            <a:endParaRPr lang="en-US" sz="3000" b="1" dirty="0">
              <a:solidFill>
                <a:schemeClr val="bg1"/>
              </a:solidFill>
            </a:endParaRPr>
          </a:p>
        </p:txBody>
      </p:sp>
    </p:spTree>
    <p:extLst>
      <p:ext uri="{BB962C8B-B14F-4D97-AF65-F5344CB8AC3E}">
        <p14:creationId xmlns:p14="http://schemas.microsoft.com/office/powerpoint/2010/main" val="2595448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488293-30CF-4A83-B063-FAB4314F23B4}"/>
              </a:ext>
            </a:extLst>
          </p:cNvPr>
          <p:cNvSpPr/>
          <p:nvPr/>
        </p:nvSpPr>
        <p:spPr>
          <a:xfrm>
            <a:off x="1733112" y="3178296"/>
            <a:ext cx="1890261" cy="369332"/>
          </a:xfrm>
          <a:prstGeom prst="rect">
            <a:avLst/>
          </a:prstGeom>
        </p:spPr>
        <p:txBody>
          <a:bodyPr wrap="none">
            <a:spAutoFit/>
          </a:bodyPr>
          <a:lstStyle/>
          <a:p>
            <a:pPr algn="ctr"/>
            <a:r>
              <a:rPr lang="mn-MN" b="1" dirty="0">
                <a:solidFill>
                  <a:schemeClr val="bg1"/>
                </a:solidFill>
                <a:latin typeface="Mogul Helios" pitchFamily="2" charset="0"/>
              </a:rPr>
              <a:t>2. Зах зээлийн төлөв</a:t>
            </a:r>
          </a:p>
        </p:txBody>
      </p:sp>
      <p:sp>
        <p:nvSpPr>
          <p:cNvPr id="36" name="TextBox 35">
            <a:extLst>
              <a:ext uri="{FF2B5EF4-FFF2-40B4-BE49-F238E27FC236}">
                <a16:creationId xmlns:a16="http://schemas.microsoft.com/office/drawing/2014/main" id="{265327C1-42B5-48C1-A040-0F52FC1BBA3E}"/>
              </a:ext>
            </a:extLst>
          </p:cNvPr>
          <p:cNvSpPr txBox="1"/>
          <p:nvPr/>
        </p:nvSpPr>
        <p:spPr>
          <a:xfrm>
            <a:off x="2012694" y="1448506"/>
            <a:ext cx="3856223" cy="2186752"/>
          </a:xfrm>
          <a:prstGeom prst="rect">
            <a:avLst/>
          </a:prstGeom>
          <a:noFill/>
        </p:spPr>
        <p:txBody>
          <a:bodyPr wrap="square" rtlCol="0">
            <a:spAutoFit/>
          </a:bodyPr>
          <a:lstStyle/>
          <a:p>
            <a:pPr>
              <a:lnSpc>
                <a:spcPct val="200000"/>
              </a:lnSpc>
            </a:pPr>
            <a:r>
              <a:rPr lang="mn-MN" sz="2400" dirty="0">
                <a:latin typeface="Mogul Helios" panose="020B0604020202020204" charset="0"/>
              </a:rPr>
              <a:t>Тэгш оролцоо</a:t>
            </a:r>
          </a:p>
          <a:p>
            <a:pPr>
              <a:lnSpc>
                <a:spcPct val="200000"/>
              </a:lnSpc>
            </a:pPr>
            <a:r>
              <a:rPr lang="mn-MN" sz="2400" dirty="0">
                <a:latin typeface="Mogul Helios" panose="020B0604020202020204" charset="0"/>
              </a:rPr>
              <a:t>Комплайнс ба рэгтек</a:t>
            </a:r>
            <a:endParaRPr lang="en-US" sz="2400" dirty="0">
              <a:latin typeface="Mogul Helios" panose="020B0604020202020204" charset="0"/>
            </a:endParaRPr>
          </a:p>
          <a:p>
            <a:pPr>
              <a:lnSpc>
                <a:spcPct val="200000"/>
              </a:lnSpc>
            </a:pPr>
            <a:r>
              <a:rPr lang="mn-MN" sz="2400" dirty="0">
                <a:latin typeface="Mogul Helios" panose="020B0604020202020204" charset="0"/>
              </a:rPr>
              <a:t>Тогтвортой, ногоон санхүүжилт</a:t>
            </a:r>
            <a:endParaRPr lang="en-US" sz="2400" dirty="0">
              <a:latin typeface="Mogul Helios" panose="020B0604020202020204" charset="0"/>
            </a:endParaRPr>
          </a:p>
        </p:txBody>
      </p:sp>
      <p:pic>
        <p:nvPicPr>
          <p:cNvPr id="39" name="Picture 2" descr="Gender equality ">
            <a:extLst>
              <a:ext uri="{FF2B5EF4-FFF2-40B4-BE49-F238E27FC236}">
                <a16:creationId xmlns:a16="http://schemas.microsoft.com/office/drawing/2014/main" id="{E924C4D2-1D0A-44AF-861E-F3AACAC96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178" y="1613311"/>
            <a:ext cx="685595" cy="68559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hecklist ">
            <a:extLst>
              <a:ext uri="{FF2B5EF4-FFF2-40B4-BE49-F238E27FC236}">
                <a16:creationId xmlns:a16="http://schemas.microsoft.com/office/drawing/2014/main" id="{02EEBD09-50FE-4702-875F-C23F41131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204" y="2404158"/>
            <a:ext cx="580569" cy="58056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Sustainability ">
            <a:extLst>
              <a:ext uri="{FF2B5EF4-FFF2-40B4-BE49-F238E27FC236}">
                <a16:creationId xmlns:a16="http://schemas.microsoft.com/office/drawing/2014/main" id="{5BF9784A-9C84-4E63-BFD4-C8D01F7F4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690" y="3164044"/>
            <a:ext cx="685595" cy="68559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FF9E84EF-0CB1-4ADB-AC96-BE83A3AB7CC6}"/>
              </a:ext>
            </a:extLst>
          </p:cNvPr>
          <p:cNvSpPr/>
          <p:nvPr/>
        </p:nvSpPr>
        <p:spPr>
          <a:xfrm>
            <a:off x="7584954" y="2314971"/>
            <a:ext cx="4288465" cy="2925416"/>
          </a:xfrm>
          <a:prstGeom prst="rect">
            <a:avLst/>
          </a:prstGeom>
        </p:spPr>
        <p:txBody>
          <a:bodyPr wrap="square">
            <a:spAutoFit/>
          </a:bodyPr>
          <a:lstStyle/>
          <a:p>
            <a:pPr>
              <a:lnSpc>
                <a:spcPct val="200000"/>
              </a:lnSpc>
            </a:pPr>
            <a:r>
              <a:rPr lang="mn-MN" sz="2400" dirty="0">
                <a:latin typeface="Mogul Helios" panose="020B0604020202020204" charset="0"/>
              </a:rPr>
              <a:t>Кибер аюулгүй байдал</a:t>
            </a:r>
            <a:endParaRPr lang="en-US" sz="2400" dirty="0">
              <a:latin typeface="Mogul Helios" panose="020B0604020202020204" charset="0"/>
            </a:endParaRPr>
          </a:p>
          <a:p>
            <a:pPr>
              <a:lnSpc>
                <a:spcPct val="200000"/>
              </a:lnSpc>
            </a:pPr>
            <a:r>
              <a:rPr lang="mn-MN" sz="2400" dirty="0">
                <a:latin typeface="Mogul Helios" panose="020B0604020202020204" charset="0"/>
              </a:rPr>
              <a:t>БЖДҮ эрхлэгчдийн санхүүжилт</a:t>
            </a:r>
            <a:endParaRPr lang="en-US" sz="2400" dirty="0">
              <a:latin typeface="Mogul Helios" panose="020B0604020202020204" charset="0"/>
            </a:endParaRPr>
          </a:p>
          <a:p>
            <a:pPr>
              <a:lnSpc>
                <a:spcPct val="200000"/>
              </a:lnSpc>
            </a:pPr>
            <a:r>
              <a:rPr lang="mn-MN" sz="2400" dirty="0">
                <a:latin typeface="Mogul Helios" panose="020B0604020202020204" charset="0"/>
              </a:rPr>
              <a:t>Дижиталчлал</a:t>
            </a:r>
            <a:endParaRPr lang="en-US" sz="2400" dirty="0">
              <a:latin typeface="Mogul Helios" panose="020B0604020202020204" charset="0"/>
            </a:endParaRPr>
          </a:p>
          <a:p>
            <a:pPr>
              <a:lnSpc>
                <a:spcPct val="200000"/>
              </a:lnSpc>
            </a:pPr>
            <a:r>
              <a:rPr lang="mn-MN" sz="2400" dirty="0">
                <a:latin typeface="Mogul Helios" panose="020B0604020202020204" charset="0"/>
              </a:rPr>
              <a:t>Хиймэл оюун ухаан ба автоматчлал</a:t>
            </a:r>
            <a:endParaRPr lang="en-US" sz="2400" dirty="0">
              <a:latin typeface="Mogul Helios" panose="020B0604020202020204" charset="0"/>
            </a:endParaRPr>
          </a:p>
        </p:txBody>
      </p:sp>
      <p:sp>
        <p:nvSpPr>
          <p:cNvPr id="47" name="Rectangle 46">
            <a:extLst>
              <a:ext uri="{FF2B5EF4-FFF2-40B4-BE49-F238E27FC236}">
                <a16:creationId xmlns:a16="http://schemas.microsoft.com/office/drawing/2014/main" id="{3DF875B0-BB7A-4D0A-928A-EB46D8367300}"/>
              </a:ext>
            </a:extLst>
          </p:cNvPr>
          <p:cNvSpPr/>
          <p:nvPr/>
        </p:nvSpPr>
        <p:spPr>
          <a:xfrm>
            <a:off x="2159672" y="4822690"/>
            <a:ext cx="3667712" cy="830997"/>
          </a:xfrm>
          <a:prstGeom prst="rect">
            <a:avLst/>
          </a:prstGeom>
        </p:spPr>
        <p:txBody>
          <a:bodyPr wrap="square">
            <a:spAutoFit/>
          </a:bodyPr>
          <a:lstStyle/>
          <a:p>
            <a:r>
              <a:rPr lang="mn-MN" sz="2400" dirty="0">
                <a:latin typeface="Mogul Helios" panose="020B0604020202020204" charset="0"/>
              </a:rPr>
              <a:t>Технологид суурилсан санхүүгийн бүтээгдэхүүн</a:t>
            </a:r>
            <a:endParaRPr lang="en-US" sz="2400" dirty="0">
              <a:latin typeface="Mogul Helios" panose="020B0604020202020204" charset="0"/>
            </a:endParaRPr>
          </a:p>
        </p:txBody>
      </p:sp>
      <p:pic>
        <p:nvPicPr>
          <p:cNvPr id="48" name="Picture 8" descr="Fintech ">
            <a:extLst>
              <a:ext uri="{FF2B5EF4-FFF2-40B4-BE49-F238E27FC236}">
                <a16:creationId xmlns:a16="http://schemas.microsoft.com/office/drawing/2014/main" id="{B8DBE62E-E6BA-4B73-A99A-6A16340FC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66" y="4604811"/>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yber security ">
            <a:extLst>
              <a:ext uri="{FF2B5EF4-FFF2-40B4-BE49-F238E27FC236}">
                <a16:creationId xmlns:a16="http://schemas.microsoft.com/office/drawing/2014/main" id="{3F880E10-26EF-4884-BD96-6A0942FC91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1345" y="3168079"/>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81D61C0-10C5-4D3F-8042-2F3BC5230A30}"/>
              </a:ext>
            </a:extLst>
          </p:cNvPr>
          <p:cNvSpPr/>
          <p:nvPr/>
        </p:nvSpPr>
        <p:spPr>
          <a:xfrm>
            <a:off x="6030700" y="2073336"/>
            <a:ext cx="5778548" cy="3728621"/>
          </a:xfrm>
          <a:prstGeom prst="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3B8356-B369-489F-A9F1-34CB638D2EE0}"/>
              </a:ext>
            </a:extLst>
          </p:cNvPr>
          <p:cNvSpPr/>
          <p:nvPr/>
        </p:nvSpPr>
        <p:spPr>
          <a:xfrm>
            <a:off x="692458" y="4190260"/>
            <a:ext cx="4948599" cy="2183907"/>
          </a:xfrm>
          <a:prstGeom prst="rect">
            <a:avLst/>
          </a:prstGeom>
          <a:no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EA81D66-E125-4C0F-97A6-82A9F73DB592}"/>
              </a:ext>
            </a:extLst>
          </p:cNvPr>
          <p:cNvSpPr/>
          <p:nvPr/>
        </p:nvSpPr>
        <p:spPr>
          <a:xfrm>
            <a:off x="692457" y="1340333"/>
            <a:ext cx="4948600" cy="2599704"/>
          </a:xfrm>
          <a:prstGeom prst="rect">
            <a:avLst/>
          </a:prstGeom>
          <a:no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72C7420-F30B-4181-91B5-9CF54F9495E0}"/>
              </a:ext>
            </a:extLst>
          </p:cNvPr>
          <p:cNvSpPr/>
          <p:nvPr/>
        </p:nvSpPr>
        <p:spPr>
          <a:xfrm>
            <a:off x="-18561" y="0"/>
            <a:ext cx="12210561" cy="10572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nvGrpSpPr>
          <p:cNvPr id="69" name="Group 68">
            <a:extLst>
              <a:ext uri="{FF2B5EF4-FFF2-40B4-BE49-F238E27FC236}">
                <a16:creationId xmlns:a16="http://schemas.microsoft.com/office/drawing/2014/main" id="{EBA2E17E-91FB-43F1-AA2B-AEA1999BDE26}"/>
              </a:ext>
            </a:extLst>
          </p:cNvPr>
          <p:cNvGrpSpPr/>
          <p:nvPr/>
        </p:nvGrpSpPr>
        <p:grpSpPr>
          <a:xfrm>
            <a:off x="11320162" y="0"/>
            <a:ext cx="698021" cy="903490"/>
            <a:chOff x="10911257" y="-82064"/>
            <a:chExt cx="1271229" cy="1052275"/>
          </a:xfrm>
        </p:grpSpPr>
        <p:pic>
          <p:nvPicPr>
            <p:cNvPr id="70" name="Picture 69">
              <a:extLst>
                <a:ext uri="{FF2B5EF4-FFF2-40B4-BE49-F238E27FC236}">
                  <a16:creationId xmlns:a16="http://schemas.microsoft.com/office/drawing/2014/main" id="{E38D661B-D64F-4EE1-A87C-06D2000556B1}"/>
                </a:ext>
              </a:extLst>
            </p:cNvPr>
            <p:cNvPicPr>
              <a:picLocks noChangeAspect="1"/>
            </p:cNvPicPr>
            <p:nvPr/>
          </p:nvPicPr>
          <p:blipFill rotWithShape="1">
            <a:blip r:embed="rId8">
              <a:biLevel thresh="25000"/>
            </a:blip>
            <a:srcRect t="37472" b="29972"/>
            <a:stretch/>
          </p:blipFill>
          <p:spPr>
            <a:xfrm>
              <a:off x="11261618" y="86233"/>
              <a:ext cx="646233" cy="833613"/>
            </a:xfrm>
            <a:prstGeom prst="rect">
              <a:avLst/>
            </a:prstGeom>
          </p:spPr>
        </p:pic>
        <p:pic>
          <p:nvPicPr>
            <p:cNvPr id="71" name="Picture 70">
              <a:extLst>
                <a:ext uri="{FF2B5EF4-FFF2-40B4-BE49-F238E27FC236}">
                  <a16:creationId xmlns:a16="http://schemas.microsoft.com/office/drawing/2014/main" id="{89B70A91-083B-4DEA-BDCF-51CF1C2E50F4}"/>
                </a:ext>
              </a:extLst>
            </p:cNvPr>
            <p:cNvPicPr>
              <a:picLocks noChangeAspect="1"/>
            </p:cNvPicPr>
            <p:nvPr/>
          </p:nvPicPr>
          <p:blipFill rotWithShape="1">
            <a:blip r:embed="rId8">
              <a:biLevel thresh="25000"/>
            </a:blip>
            <a:srcRect t="70123" b="6572"/>
            <a:stretch/>
          </p:blipFill>
          <p:spPr>
            <a:xfrm>
              <a:off x="11536253" y="73384"/>
              <a:ext cx="646233" cy="596757"/>
            </a:xfrm>
            <a:prstGeom prst="rect">
              <a:avLst/>
            </a:prstGeom>
          </p:spPr>
        </p:pic>
        <p:grpSp>
          <p:nvGrpSpPr>
            <p:cNvPr id="72" name="Group 71">
              <a:extLst>
                <a:ext uri="{FF2B5EF4-FFF2-40B4-BE49-F238E27FC236}">
                  <a16:creationId xmlns:a16="http://schemas.microsoft.com/office/drawing/2014/main" id="{BFAE726B-0B66-44EA-91B1-381BDBE6F251}"/>
                </a:ext>
              </a:extLst>
            </p:cNvPr>
            <p:cNvGrpSpPr/>
            <p:nvPr/>
          </p:nvGrpSpPr>
          <p:grpSpPr>
            <a:xfrm>
              <a:off x="10911257" y="-82064"/>
              <a:ext cx="646233" cy="1052275"/>
              <a:chOff x="10798957" y="-82064"/>
              <a:chExt cx="646232" cy="1052275"/>
            </a:xfrm>
          </p:grpSpPr>
          <p:pic>
            <p:nvPicPr>
              <p:cNvPr id="73" name="Picture 72">
                <a:extLst>
                  <a:ext uri="{FF2B5EF4-FFF2-40B4-BE49-F238E27FC236}">
                    <a16:creationId xmlns:a16="http://schemas.microsoft.com/office/drawing/2014/main" id="{97A0B116-3A1B-42F4-97C5-1E834C6CF0EB}"/>
                  </a:ext>
                </a:extLst>
              </p:cNvPr>
              <p:cNvPicPr>
                <a:picLocks noChangeAspect="1"/>
              </p:cNvPicPr>
              <p:nvPr/>
            </p:nvPicPr>
            <p:blipFill rotWithShape="1">
              <a:blip r:embed="rId9">
                <a:biLevel thresh="25000"/>
              </a:blip>
              <a:srcRect b="81203"/>
              <a:stretch/>
            </p:blipFill>
            <p:spPr>
              <a:xfrm>
                <a:off x="10798957" y="-82064"/>
                <a:ext cx="646232" cy="539744"/>
              </a:xfrm>
              <a:prstGeom prst="rect">
                <a:avLst/>
              </a:prstGeom>
            </p:spPr>
          </p:pic>
          <p:pic>
            <p:nvPicPr>
              <p:cNvPr id="74" name="Picture 73">
                <a:extLst>
                  <a:ext uri="{FF2B5EF4-FFF2-40B4-BE49-F238E27FC236}">
                    <a16:creationId xmlns:a16="http://schemas.microsoft.com/office/drawing/2014/main" id="{BA767286-D9D9-4626-95B7-03DA3E0719B2}"/>
                  </a:ext>
                </a:extLst>
              </p:cNvPr>
              <p:cNvPicPr>
                <a:picLocks noChangeAspect="1"/>
              </p:cNvPicPr>
              <p:nvPr/>
            </p:nvPicPr>
            <p:blipFill rotWithShape="1">
              <a:blip r:embed="rId9">
                <a:biLevel thresh="25000"/>
              </a:blip>
              <a:srcRect t="17851" b="74874"/>
              <a:stretch/>
            </p:blipFill>
            <p:spPr>
              <a:xfrm>
                <a:off x="10798957" y="364715"/>
                <a:ext cx="646232" cy="208906"/>
              </a:xfrm>
              <a:prstGeom prst="rect">
                <a:avLst/>
              </a:prstGeom>
            </p:spPr>
          </p:pic>
          <p:pic>
            <p:nvPicPr>
              <p:cNvPr id="75" name="Picture 74">
                <a:extLst>
                  <a:ext uri="{FF2B5EF4-FFF2-40B4-BE49-F238E27FC236}">
                    <a16:creationId xmlns:a16="http://schemas.microsoft.com/office/drawing/2014/main" id="{CDAEECE9-6113-4774-898B-2D418C6E19B1}"/>
                  </a:ext>
                </a:extLst>
              </p:cNvPr>
              <p:cNvPicPr>
                <a:picLocks noChangeAspect="1"/>
              </p:cNvPicPr>
              <p:nvPr/>
            </p:nvPicPr>
            <p:blipFill rotWithShape="1">
              <a:blip r:embed="rId9">
                <a:biLevel thresh="25000"/>
              </a:blip>
              <a:srcRect t="26993" b="68607"/>
              <a:stretch/>
            </p:blipFill>
            <p:spPr>
              <a:xfrm>
                <a:off x="10798957" y="569042"/>
                <a:ext cx="646232" cy="126398"/>
              </a:xfrm>
              <a:prstGeom prst="rect">
                <a:avLst/>
              </a:prstGeom>
            </p:spPr>
          </p:pic>
          <p:pic>
            <p:nvPicPr>
              <p:cNvPr id="76" name="Picture 75">
                <a:extLst>
                  <a:ext uri="{FF2B5EF4-FFF2-40B4-BE49-F238E27FC236}">
                    <a16:creationId xmlns:a16="http://schemas.microsoft.com/office/drawing/2014/main" id="{1B76C8D2-E893-4DCE-972D-C11CE8943987}"/>
                  </a:ext>
                </a:extLst>
              </p:cNvPr>
              <p:cNvPicPr>
                <a:picLocks noChangeAspect="1"/>
              </p:cNvPicPr>
              <p:nvPr/>
            </p:nvPicPr>
            <p:blipFill rotWithShape="1">
              <a:blip r:embed="rId9">
                <a:biLevel thresh="25000"/>
              </a:blip>
              <a:srcRect t="31096" b="59067"/>
              <a:stretch/>
            </p:blipFill>
            <p:spPr>
              <a:xfrm>
                <a:off x="10798957" y="687740"/>
                <a:ext cx="646232" cy="282471"/>
              </a:xfrm>
              <a:prstGeom prst="rect">
                <a:avLst/>
              </a:prstGeom>
            </p:spPr>
          </p:pic>
        </p:grpSp>
      </p:grpSp>
      <p:pic>
        <p:nvPicPr>
          <p:cNvPr id="77" name="Picture 76">
            <a:extLst>
              <a:ext uri="{FF2B5EF4-FFF2-40B4-BE49-F238E27FC236}">
                <a16:creationId xmlns:a16="http://schemas.microsoft.com/office/drawing/2014/main" id="{851902BF-1BDB-472D-9892-2BEE5B4E3267}"/>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195896" y="188315"/>
            <a:ext cx="1475154" cy="550224"/>
          </a:xfrm>
          <a:prstGeom prst="rect">
            <a:avLst/>
          </a:prstGeom>
        </p:spPr>
      </p:pic>
      <p:sp>
        <p:nvSpPr>
          <p:cNvPr id="78" name="TextBox 77">
            <a:extLst>
              <a:ext uri="{FF2B5EF4-FFF2-40B4-BE49-F238E27FC236}">
                <a16:creationId xmlns:a16="http://schemas.microsoft.com/office/drawing/2014/main" id="{AD21626A-BFC2-4B75-A2A0-BBE7ABB04918}"/>
              </a:ext>
            </a:extLst>
          </p:cNvPr>
          <p:cNvSpPr txBox="1"/>
          <p:nvPr/>
        </p:nvSpPr>
        <p:spPr>
          <a:xfrm>
            <a:off x="1821850" y="225374"/>
            <a:ext cx="8691265" cy="553998"/>
          </a:xfrm>
          <a:prstGeom prst="rect">
            <a:avLst/>
          </a:prstGeom>
          <a:noFill/>
        </p:spPr>
        <p:txBody>
          <a:bodyPr wrap="square">
            <a:spAutoFit/>
          </a:bodyPr>
          <a:lstStyle/>
          <a:p>
            <a:pPr algn="ctr"/>
            <a:r>
              <a:rPr lang="mn-MN" sz="3000" b="1" spc="50" dirty="0">
                <a:solidFill>
                  <a:schemeClr val="bg1"/>
                </a:solidFill>
                <a:latin typeface="Mogul Helios" pitchFamily="2" charset="0"/>
                <a:cs typeface="Times New Roman" panose="02020603050405020304" pitchFamily="18" charset="0"/>
              </a:rPr>
              <a:t>Зах зээлийн төлөв</a:t>
            </a:r>
            <a:endParaRPr lang="en-US" sz="3000" b="1" dirty="0">
              <a:solidFill>
                <a:schemeClr val="bg1"/>
              </a:solidFill>
            </a:endParaRPr>
          </a:p>
        </p:txBody>
      </p:sp>
    </p:spTree>
    <p:extLst>
      <p:ext uri="{BB962C8B-B14F-4D97-AF65-F5344CB8AC3E}">
        <p14:creationId xmlns:p14="http://schemas.microsoft.com/office/powerpoint/2010/main" val="368003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343C39-7639-438A-8FC6-7C002602D0B1}"/>
              </a:ext>
            </a:extLst>
          </p:cNvPr>
          <p:cNvSpPr/>
          <p:nvPr/>
        </p:nvSpPr>
        <p:spPr>
          <a:xfrm>
            <a:off x="-18561" y="0"/>
            <a:ext cx="12210561" cy="10572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nvGrpSpPr>
          <p:cNvPr id="7" name="Group 6">
            <a:extLst>
              <a:ext uri="{FF2B5EF4-FFF2-40B4-BE49-F238E27FC236}">
                <a16:creationId xmlns:a16="http://schemas.microsoft.com/office/drawing/2014/main" id="{4FEC9CAD-AC29-4943-83E1-40C3AA7940BA}"/>
              </a:ext>
            </a:extLst>
          </p:cNvPr>
          <p:cNvGrpSpPr/>
          <p:nvPr/>
        </p:nvGrpSpPr>
        <p:grpSpPr>
          <a:xfrm>
            <a:off x="11320162" y="0"/>
            <a:ext cx="698021" cy="903490"/>
            <a:chOff x="10911257" y="-82064"/>
            <a:chExt cx="1271229" cy="1052275"/>
          </a:xfrm>
        </p:grpSpPr>
        <p:pic>
          <p:nvPicPr>
            <p:cNvPr id="8" name="Picture 7">
              <a:extLst>
                <a:ext uri="{FF2B5EF4-FFF2-40B4-BE49-F238E27FC236}">
                  <a16:creationId xmlns:a16="http://schemas.microsoft.com/office/drawing/2014/main" id="{B9F030E3-39D0-4BF6-B659-5342D04396CD}"/>
                </a:ext>
              </a:extLst>
            </p:cNvPr>
            <p:cNvPicPr>
              <a:picLocks noChangeAspect="1"/>
            </p:cNvPicPr>
            <p:nvPr/>
          </p:nvPicPr>
          <p:blipFill rotWithShape="1">
            <a:blip r:embed="rId3">
              <a:biLevel thresh="25000"/>
            </a:blip>
            <a:srcRect t="37472" b="29972"/>
            <a:stretch/>
          </p:blipFill>
          <p:spPr>
            <a:xfrm>
              <a:off x="11261618" y="86233"/>
              <a:ext cx="646233" cy="833613"/>
            </a:xfrm>
            <a:prstGeom prst="rect">
              <a:avLst/>
            </a:prstGeom>
          </p:spPr>
        </p:pic>
        <p:pic>
          <p:nvPicPr>
            <p:cNvPr id="9" name="Picture 8">
              <a:extLst>
                <a:ext uri="{FF2B5EF4-FFF2-40B4-BE49-F238E27FC236}">
                  <a16:creationId xmlns:a16="http://schemas.microsoft.com/office/drawing/2014/main" id="{F0AA8129-C359-4E46-B9DA-03302A878405}"/>
                </a:ext>
              </a:extLst>
            </p:cNvPr>
            <p:cNvPicPr>
              <a:picLocks noChangeAspect="1"/>
            </p:cNvPicPr>
            <p:nvPr/>
          </p:nvPicPr>
          <p:blipFill rotWithShape="1">
            <a:blip r:embed="rId3">
              <a:biLevel thresh="25000"/>
            </a:blip>
            <a:srcRect t="70123" b="6572"/>
            <a:stretch/>
          </p:blipFill>
          <p:spPr>
            <a:xfrm>
              <a:off x="11536253" y="73384"/>
              <a:ext cx="646233" cy="596757"/>
            </a:xfrm>
            <a:prstGeom prst="rect">
              <a:avLst/>
            </a:prstGeom>
          </p:spPr>
        </p:pic>
        <p:grpSp>
          <p:nvGrpSpPr>
            <p:cNvPr id="10" name="Group 9">
              <a:extLst>
                <a:ext uri="{FF2B5EF4-FFF2-40B4-BE49-F238E27FC236}">
                  <a16:creationId xmlns:a16="http://schemas.microsoft.com/office/drawing/2014/main" id="{EF949C58-26F7-4DE1-BE3F-FFA294AEF359}"/>
                </a:ext>
              </a:extLst>
            </p:cNvPr>
            <p:cNvGrpSpPr/>
            <p:nvPr/>
          </p:nvGrpSpPr>
          <p:grpSpPr>
            <a:xfrm>
              <a:off x="10911257" y="-82064"/>
              <a:ext cx="646233" cy="1052275"/>
              <a:chOff x="10798957" y="-82064"/>
              <a:chExt cx="646232" cy="1052275"/>
            </a:xfrm>
          </p:grpSpPr>
          <p:pic>
            <p:nvPicPr>
              <p:cNvPr id="11" name="Picture 10">
                <a:extLst>
                  <a:ext uri="{FF2B5EF4-FFF2-40B4-BE49-F238E27FC236}">
                    <a16:creationId xmlns:a16="http://schemas.microsoft.com/office/drawing/2014/main" id="{7DC958A7-0227-421E-82C6-699AC73ED1DA}"/>
                  </a:ext>
                </a:extLst>
              </p:cNvPr>
              <p:cNvPicPr>
                <a:picLocks noChangeAspect="1"/>
              </p:cNvPicPr>
              <p:nvPr/>
            </p:nvPicPr>
            <p:blipFill rotWithShape="1">
              <a:blip r:embed="rId4">
                <a:biLevel thresh="25000"/>
              </a:blip>
              <a:srcRect b="81203"/>
              <a:stretch/>
            </p:blipFill>
            <p:spPr>
              <a:xfrm>
                <a:off x="10798957" y="-82064"/>
                <a:ext cx="646232" cy="539744"/>
              </a:xfrm>
              <a:prstGeom prst="rect">
                <a:avLst/>
              </a:prstGeom>
            </p:spPr>
          </p:pic>
          <p:pic>
            <p:nvPicPr>
              <p:cNvPr id="12" name="Picture 11">
                <a:extLst>
                  <a:ext uri="{FF2B5EF4-FFF2-40B4-BE49-F238E27FC236}">
                    <a16:creationId xmlns:a16="http://schemas.microsoft.com/office/drawing/2014/main" id="{6BCCD4A0-2259-4248-97B5-93379BB726DD}"/>
                  </a:ext>
                </a:extLst>
              </p:cNvPr>
              <p:cNvPicPr>
                <a:picLocks noChangeAspect="1"/>
              </p:cNvPicPr>
              <p:nvPr/>
            </p:nvPicPr>
            <p:blipFill rotWithShape="1">
              <a:blip r:embed="rId4">
                <a:biLevel thresh="25000"/>
              </a:blip>
              <a:srcRect t="17851" b="74874"/>
              <a:stretch/>
            </p:blipFill>
            <p:spPr>
              <a:xfrm>
                <a:off x="10798957" y="364715"/>
                <a:ext cx="646232" cy="208906"/>
              </a:xfrm>
              <a:prstGeom prst="rect">
                <a:avLst/>
              </a:prstGeom>
            </p:spPr>
          </p:pic>
          <p:pic>
            <p:nvPicPr>
              <p:cNvPr id="13" name="Picture 12">
                <a:extLst>
                  <a:ext uri="{FF2B5EF4-FFF2-40B4-BE49-F238E27FC236}">
                    <a16:creationId xmlns:a16="http://schemas.microsoft.com/office/drawing/2014/main" id="{2826F408-0FA5-4DAC-98E2-CB1CC282AE3D}"/>
                  </a:ext>
                </a:extLst>
              </p:cNvPr>
              <p:cNvPicPr>
                <a:picLocks noChangeAspect="1"/>
              </p:cNvPicPr>
              <p:nvPr/>
            </p:nvPicPr>
            <p:blipFill rotWithShape="1">
              <a:blip r:embed="rId4">
                <a:biLevel thresh="25000"/>
              </a:blip>
              <a:srcRect t="26993" b="68607"/>
              <a:stretch/>
            </p:blipFill>
            <p:spPr>
              <a:xfrm>
                <a:off x="10798957" y="569042"/>
                <a:ext cx="646232" cy="126398"/>
              </a:xfrm>
              <a:prstGeom prst="rect">
                <a:avLst/>
              </a:prstGeom>
            </p:spPr>
          </p:pic>
          <p:pic>
            <p:nvPicPr>
              <p:cNvPr id="14" name="Picture 13">
                <a:extLst>
                  <a:ext uri="{FF2B5EF4-FFF2-40B4-BE49-F238E27FC236}">
                    <a16:creationId xmlns:a16="http://schemas.microsoft.com/office/drawing/2014/main" id="{A52043BA-36C0-4C28-842C-46D40A330E3E}"/>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pic>
        <p:nvPicPr>
          <p:cNvPr id="16" name="Picture 15">
            <a:extLst>
              <a:ext uri="{FF2B5EF4-FFF2-40B4-BE49-F238E27FC236}">
                <a16:creationId xmlns:a16="http://schemas.microsoft.com/office/drawing/2014/main" id="{3D498822-CA8D-4370-A0A7-49D85DC475E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95896" y="188315"/>
            <a:ext cx="1475154" cy="550224"/>
          </a:xfrm>
          <a:prstGeom prst="rect">
            <a:avLst/>
          </a:prstGeom>
        </p:spPr>
      </p:pic>
      <p:sp>
        <p:nvSpPr>
          <p:cNvPr id="19" name="TextBox 18">
            <a:extLst>
              <a:ext uri="{FF2B5EF4-FFF2-40B4-BE49-F238E27FC236}">
                <a16:creationId xmlns:a16="http://schemas.microsoft.com/office/drawing/2014/main" id="{A0E78CB6-0339-47AC-9B10-5377023FDFE6}"/>
              </a:ext>
            </a:extLst>
          </p:cNvPr>
          <p:cNvSpPr txBox="1"/>
          <p:nvPr/>
        </p:nvSpPr>
        <p:spPr>
          <a:xfrm>
            <a:off x="1750367" y="186437"/>
            <a:ext cx="8691265" cy="553998"/>
          </a:xfrm>
          <a:prstGeom prst="rect">
            <a:avLst/>
          </a:prstGeom>
          <a:noFill/>
        </p:spPr>
        <p:txBody>
          <a:bodyPr wrap="square">
            <a:spAutoFit/>
          </a:bodyPr>
          <a:lstStyle/>
          <a:p>
            <a:pPr algn="ctr"/>
            <a:r>
              <a:rPr lang="mn-MN" sz="3000" b="1" spc="50" dirty="0">
                <a:solidFill>
                  <a:schemeClr val="bg1"/>
                </a:solidFill>
                <a:latin typeface="Mogul Helios" pitchFamily="2" charset="0"/>
                <a:cs typeface="Times New Roman" panose="02020603050405020304" pitchFamily="18" charset="0"/>
              </a:rPr>
              <a:t>Зохицуулалтын хандлага</a:t>
            </a:r>
          </a:p>
        </p:txBody>
      </p:sp>
      <p:sp>
        <p:nvSpPr>
          <p:cNvPr id="87" name="TextBox 86">
            <a:extLst>
              <a:ext uri="{FF2B5EF4-FFF2-40B4-BE49-F238E27FC236}">
                <a16:creationId xmlns:a16="http://schemas.microsoft.com/office/drawing/2014/main" id="{44A27BBE-84ED-4F99-98DC-B8A96DD1380C}"/>
              </a:ext>
            </a:extLst>
          </p:cNvPr>
          <p:cNvSpPr txBox="1"/>
          <p:nvPr/>
        </p:nvSpPr>
        <p:spPr>
          <a:xfrm>
            <a:off x="1338630" y="1890224"/>
            <a:ext cx="9658350" cy="4085862"/>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mn-MN" sz="2200" dirty="0">
                <a:solidFill>
                  <a:srgbClr val="002060"/>
                </a:solidFill>
                <a:latin typeface="Mogul Helios" panose="020B0604020202020204" charset="0"/>
              </a:rPr>
              <a:t>Салбараас үйл ажиллагаанд чиглэсэн зохицуулалт</a:t>
            </a:r>
            <a:endParaRPr lang="en-US" sz="2200" dirty="0">
              <a:solidFill>
                <a:srgbClr val="002060"/>
              </a:solidFill>
              <a:latin typeface="Mogul Helios" panose="020B0604020202020204" charset="0"/>
            </a:endParaRPr>
          </a:p>
          <a:p>
            <a:pPr marL="342900" indent="-342900">
              <a:lnSpc>
                <a:spcPct val="150000"/>
              </a:lnSpc>
              <a:buFont typeface="Wingdings" panose="05000000000000000000" pitchFamily="2" charset="2"/>
              <a:buChar char="Ø"/>
            </a:pPr>
            <a:r>
              <a:rPr lang="mn-MN" sz="2200" dirty="0">
                <a:solidFill>
                  <a:srgbClr val="002060"/>
                </a:solidFill>
                <a:latin typeface="Mogul Helios" panose="020B0604020202020204" charset="0"/>
              </a:rPr>
              <a:t>Үр дүнд чиглэсэн зохицуулалт /хэрэглэгчдийн хүртэж буй өгөөж/</a:t>
            </a:r>
            <a:endParaRPr lang="en-US" sz="2200" dirty="0">
              <a:solidFill>
                <a:srgbClr val="002060"/>
              </a:solidFill>
              <a:latin typeface="Mogul Helios" panose="020B0604020202020204" charset="0"/>
            </a:endParaRPr>
          </a:p>
          <a:p>
            <a:pPr marL="342900" indent="-342900">
              <a:lnSpc>
                <a:spcPct val="150000"/>
              </a:lnSpc>
              <a:buFont typeface="Wingdings" panose="05000000000000000000" pitchFamily="2" charset="2"/>
              <a:buChar char="Ø"/>
            </a:pPr>
            <a:r>
              <a:rPr lang="mn-MN" sz="2200" dirty="0">
                <a:solidFill>
                  <a:srgbClr val="002060"/>
                </a:solidFill>
                <a:latin typeface="Mogul Helios" panose="020B0604020202020204" charset="0"/>
              </a:rPr>
              <a:t>Үр дүнд чиглэсэн зохицуулалт /хэрэглэгчдийн хүртэж буй өгөөж/</a:t>
            </a:r>
            <a:endParaRPr lang="en-US" sz="2200" dirty="0">
              <a:solidFill>
                <a:srgbClr val="002060"/>
              </a:solidFill>
              <a:latin typeface="Mogul Helios" panose="020B0604020202020204" charset="0"/>
            </a:endParaRPr>
          </a:p>
          <a:p>
            <a:pPr marL="342900" indent="-342900">
              <a:lnSpc>
                <a:spcPct val="150000"/>
              </a:lnSpc>
              <a:buFont typeface="Wingdings" panose="05000000000000000000" pitchFamily="2" charset="2"/>
              <a:buChar char="Ø"/>
            </a:pPr>
            <a:r>
              <a:rPr lang="mn-MN" sz="2200" dirty="0">
                <a:solidFill>
                  <a:srgbClr val="002060"/>
                </a:solidFill>
                <a:latin typeface="Mogul Helios" panose="020B0604020202020204" charset="0"/>
              </a:rPr>
              <a:t>Тооноос чанар: хувь нийлүүлсэн хөрөнгөөс илүүтэй засаглал, эрсдэлийн удирдлага, дотоод хяналтад анхаарах болсон</a:t>
            </a:r>
            <a:endParaRPr lang="en-US" sz="2200" dirty="0">
              <a:solidFill>
                <a:srgbClr val="002060"/>
              </a:solidFill>
              <a:latin typeface="Mogul Helios" panose="020B0604020202020204" charset="0"/>
            </a:endParaRPr>
          </a:p>
          <a:p>
            <a:pPr marL="342900" indent="-342900">
              <a:lnSpc>
                <a:spcPct val="150000"/>
              </a:lnSpc>
              <a:buFont typeface="Wingdings" panose="05000000000000000000" pitchFamily="2" charset="2"/>
              <a:buChar char="Ø"/>
            </a:pPr>
            <a:r>
              <a:rPr lang="mn-MN" sz="2200" dirty="0">
                <a:solidFill>
                  <a:srgbClr val="002060"/>
                </a:solidFill>
                <a:latin typeface="Mogul Helios" panose="020B0604020202020204" charset="0"/>
              </a:rPr>
              <a:t>Зах зээлийн бүтцийг өөрчлөх: Өрсөлдөөнт, үр өгөөжтэй зах зээл бий болгох</a:t>
            </a:r>
            <a:endParaRPr lang="en-US" sz="2200" dirty="0">
              <a:solidFill>
                <a:srgbClr val="002060"/>
              </a:solidFill>
              <a:latin typeface="Mogul Helios" panose="020B0604020202020204" charset="0"/>
            </a:endParaRPr>
          </a:p>
          <a:p>
            <a:pPr marL="342900" indent="-342900">
              <a:lnSpc>
                <a:spcPct val="150000"/>
              </a:lnSpc>
              <a:buFont typeface="Wingdings" panose="05000000000000000000" pitchFamily="2" charset="2"/>
              <a:buChar char="Ø"/>
            </a:pPr>
            <a:r>
              <a:rPr lang="mn-MN" sz="2200" dirty="0">
                <a:solidFill>
                  <a:srgbClr val="002060"/>
                </a:solidFill>
                <a:latin typeface="Mogul Helios" panose="020B0604020202020204" charset="0"/>
              </a:rPr>
              <a:t>Суптек</a:t>
            </a:r>
            <a:endParaRPr lang="en-US" sz="2200" dirty="0">
              <a:solidFill>
                <a:srgbClr val="002060"/>
              </a:solidFill>
              <a:latin typeface="Mogul Helios" panose="020B0604020202020204" charset="0"/>
            </a:endParaRPr>
          </a:p>
          <a:p>
            <a:pPr marL="342900" indent="-342900">
              <a:lnSpc>
                <a:spcPct val="150000"/>
              </a:lnSpc>
              <a:buFont typeface="Wingdings" panose="05000000000000000000" pitchFamily="2" charset="2"/>
              <a:buChar char="Ø"/>
            </a:pPr>
            <a:r>
              <a:rPr lang="mn-MN" sz="2200" dirty="0">
                <a:solidFill>
                  <a:srgbClr val="002060"/>
                </a:solidFill>
                <a:latin typeface="Mogul Helios" panose="020B0604020202020204" charset="0"/>
              </a:rPr>
              <a:t>Финтек зохицуулалт</a:t>
            </a:r>
            <a:endParaRPr lang="en-US" sz="2200" dirty="0">
              <a:solidFill>
                <a:srgbClr val="002060"/>
              </a:solidFill>
              <a:latin typeface="Mogul Helios" panose="020B0604020202020204" charset="0"/>
            </a:endParaRPr>
          </a:p>
        </p:txBody>
      </p:sp>
      <p:grpSp>
        <p:nvGrpSpPr>
          <p:cNvPr id="88" name="Group 87">
            <a:extLst>
              <a:ext uri="{FF2B5EF4-FFF2-40B4-BE49-F238E27FC236}">
                <a16:creationId xmlns:a16="http://schemas.microsoft.com/office/drawing/2014/main" id="{58FFDC33-93BF-4639-81F1-D082EBB23C38}"/>
              </a:ext>
            </a:extLst>
          </p:cNvPr>
          <p:cNvGrpSpPr/>
          <p:nvPr/>
        </p:nvGrpSpPr>
        <p:grpSpPr>
          <a:xfrm>
            <a:off x="5352592" y="1431291"/>
            <a:ext cx="1630428" cy="237979"/>
            <a:chOff x="757500" y="644679"/>
            <a:chExt cx="1630428" cy="237979"/>
          </a:xfrm>
          <a:gradFill flip="none" rotWithShape="1">
            <a:gsLst>
              <a:gs pos="100000">
                <a:srgbClr val="0070C0"/>
              </a:gs>
              <a:gs pos="0">
                <a:srgbClr val="1A3675"/>
              </a:gs>
            </a:gsLst>
            <a:lin ang="0" scaled="1"/>
            <a:tileRect/>
          </a:gradFill>
        </p:grpSpPr>
        <p:sp>
          <p:nvSpPr>
            <p:cNvPr id="89" name="Oval 88">
              <a:extLst>
                <a:ext uri="{FF2B5EF4-FFF2-40B4-BE49-F238E27FC236}">
                  <a16:creationId xmlns:a16="http://schemas.microsoft.com/office/drawing/2014/main" id="{E91F9A06-18B3-4D1D-8AB6-A3B98D53DD7B}"/>
                </a:ext>
              </a:extLst>
            </p:cNvPr>
            <p:cNvSpPr/>
            <p:nvPr/>
          </p:nvSpPr>
          <p:spPr>
            <a:xfrm>
              <a:off x="757500"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0" name="Oval 89">
              <a:extLst>
                <a:ext uri="{FF2B5EF4-FFF2-40B4-BE49-F238E27FC236}">
                  <a16:creationId xmlns:a16="http://schemas.microsoft.com/office/drawing/2014/main" id="{609C8058-FC19-4DC1-8B33-E47869ED571E}"/>
                </a:ext>
              </a:extLst>
            </p:cNvPr>
            <p:cNvSpPr/>
            <p:nvPr/>
          </p:nvSpPr>
          <p:spPr>
            <a:xfrm>
              <a:off x="1105612"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1" name="Oval 90">
              <a:extLst>
                <a:ext uri="{FF2B5EF4-FFF2-40B4-BE49-F238E27FC236}">
                  <a16:creationId xmlns:a16="http://schemas.microsoft.com/office/drawing/2014/main" id="{E4168731-5FDB-434F-92AD-B1D16CA8F5C2}"/>
                </a:ext>
              </a:extLst>
            </p:cNvPr>
            <p:cNvSpPr/>
            <p:nvPr/>
          </p:nvSpPr>
          <p:spPr>
            <a:xfrm>
              <a:off x="1453724"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2" name="Oval 91">
              <a:extLst>
                <a:ext uri="{FF2B5EF4-FFF2-40B4-BE49-F238E27FC236}">
                  <a16:creationId xmlns:a16="http://schemas.microsoft.com/office/drawing/2014/main" id="{8D435617-444A-462A-9575-1124379B9B9A}"/>
                </a:ext>
              </a:extLst>
            </p:cNvPr>
            <p:cNvSpPr/>
            <p:nvPr/>
          </p:nvSpPr>
          <p:spPr>
            <a:xfrm>
              <a:off x="1801836"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3" name="Oval 92">
              <a:extLst>
                <a:ext uri="{FF2B5EF4-FFF2-40B4-BE49-F238E27FC236}">
                  <a16:creationId xmlns:a16="http://schemas.microsoft.com/office/drawing/2014/main" id="{43FD0609-29D6-4E8D-81A0-31C2FB72407A}"/>
                </a:ext>
              </a:extLst>
            </p:cNvPr>
            <p:cNvSpPr/>
            <p:nvPr/>
          </p:nvSpPr>
          <p:spPr>
            <a:xfrm>
              <a:off x="2149949"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grpSp>
        <p:nvGrpSpPr>
          <p:cNvPr id="94" name="Group 93">
            <a:extLst>
              <a:ext uri="{FF2B5EF4-FFF2-40B4-BE49-F238E27FC236}">
                <a16:creationId xmlns:a16="http://schemas.microsoft.com/office/drawing/2014/main" id="{4D4ADC6D-4690-4951-B7F2-15D47A76173D}"/>
              </a:ext>
            </a:extLst>
          </p:cNvPr>
          <p:cNvGrpSpPr/>
          <p:nvPr/>
        </p:nvGrpSpPr>
        <p:grpSpPr>
          <a:xfrm>
            <a:off x="5352592" y="6197041"/>
            <a:ext cx="1630428" cy="237979"/>
            <a:chOff x="757500" y="644679"/>
            <a:chExt cx="1630428" cy="237979"/>
          </a:xfrm>
          <a:gradFill flip="none" rotWithShape="1">
            <a:gsLst>
              <a:gs pos="100000">
                <a:srgbClr val="0070C0"/>
              </a:gs>
              <a:gs pos="0">
                <a:srgbClr val="1A3675"/>
              </a:gs>
            </a:gsLst>
            <a:lin ang="0" scaled="1"/>
            <a:tileRect/>
          </a:gradFill>
        </p:grpSpPr>
        <p:sp>
          <p:nvSpPr>
            <p:cNvPr id="95" name="Oval 94">
              <a:extLst>
                <a:ext uri="{FF2B5EF4-FFF2-40B4-BE49-F238E27FC236}">
                  <a16:creationId xmlns:a16="http://schemas.microsoft.com/office/drawing/2014/main" id="{451BAED0-208D-4DD1-8043-D13F1F4A1B49}"/>
                </a:ext>
              </a:extLst>
            </p:cNvPr>
            <p:cNvSpPr/>
            <p:nvPr/>
          </p:nvSpPr>
          <p:spPr>
            <a:xfrm>
              <a:off x="757500"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Oval 95">
              <a:extLst>
                <a:ext uri="{FF2B5EF4-FFF2-40B4-BE49-F238E27FC236}">
                  <a16:creationId xmlns:a16="http://schemas.microsoft.com/office/drawing/2014/main" id="{96F53065-939F-405D-837C-43E6209C2A70}"/>
                </a:ext>
              </a:extLst>
            </p:cNvPr>
            <p:cNvSpPr/>
            <p:nvPr/>
          </p:nvSpPr>
          <p:spPr>
            <a:xfrm>
              <a:off x="1105612"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7" name="Oval 96">
              <a:extLst>
                <a:ext uri="{FF2B5EF4-FFF2-40B4-BE49-F238E27FC236}">
                  <a16:creationId xmlns:a16="http://schemas.microsoft.com/office/drawing/2014/main" id="{55C77ED7-F44F-4787-8D18-CA1C22856684}"/>
                </a:ext>
              </a:extLst>
            </p:cNvPr>
            <p:cNvSpPr/>
            <p:nvPr/>
          </p:nvSpPr>
          <p:spPr>
            <a:xfrm>
              <a:off x="1453724"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8" name="Oval 97">
              <a:extLst>
                <a:ext uri="{FF2B5EF4-FFF2-40B4-BE49-F238E27FC236}">
                  <a16:creationId xmlns:a16="http://schemas.microsoft.com/office/drawing/2014/main" id="{8E7E20A3-48D6-48F3-A6A4-CD90BF1F5EA1}"/>
                </a:ext>
              </a:extLst>
            </p:cNvPr>
            <p:cNvSpPr/>
            <p:nvPr/>
          </p:nvSpPr>
          <p:spPr>
            <a:xfrm>
              <a:off x="1801836"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9" name="Oval 98">
              <a:extLst>
                <a:ext uri="{FF2B5EF4-FFF2-40B4-BE49-F238E27FC236}">
                  <a16:creationId xmlns:a16="http://schemas.microsoft.com/office/drawing/2014/main" id="{0FD7951A-4A0B-4F7F-9149-1A146EBCDE71}"/>
                </a:ext>
              </a:extLst>
            </p:cNvPr>
            <p:cNvSpPr/>
            <p:nvPr/>
          </p:nvSpPr>
          <p:spPr>
            <a:xfrm>
              <a:off x="2149949"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Tree>
    <p:extLst>
      <p:ext uri="{BB962C8B-B14F-4D97-AF65-F5344CB8AC3E}">
        <p14:creationId xmlns:p14="http://schemas.microsoft.com/office/powerpoint/2010/main" val="70795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23122" y="1470504"/>
            <a:ext cx="6641362" cy="4048890"/>
            <a:chOff x="2575463" y="1889966"/>
            <a:chExt cx="6951508" cy="4858668"/>
          </a:xfrm>
        </p:grpSpPr>
        <p:sp>
          <p:nvSpPr>
            <p:cNvPr id="7" name="Isosceles Triangle 6"/>
            <p:cNvSpPr/>
            <p:nvPr/>
          </p:nvSpPr>
          <p:spPr>
            <a:xfrm rot="5400000">
              <a:off x="7019594" y="2844228"/>
              <a:ext cx="1487668" cy="961854"/>
            </a:xfrm>
            <a:prstGeom prst="triangle">
              <a:avLst/>
            </a:prstGeom>
            <a:solidFill>
              <a:srgbClr val="55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8" name="Isosceles Triangle 7"/>
            <p:cNvSpPr/>
            <p:nvPr/>
          </p:nvSpPr>
          <p:spPr>
            <a:xfrm rot="16200000">
              <a:off x="7452656" y="2538544"/>
              <a:ext cx="961647" cy="621755"/>
            </a:xfrm>
            <a:prstGeom prst="triangle">
              <a:avLst/>
            </a:prstGeom>
            <a:solidFill>
              <a:srgbClr val="23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9" name="Isosceles Triangle 8"/>
            <p:cNvSpPr/>
            <p:nvPr/>
          </p:nvSpPr>
          <p:spPr>
            <a:xfrm rot="5400000">
              <a:off x="8149994" y="2445518"/>
              <a:ext cx="516111" cy="333692"/>
            </a:xfrm>
            <a:prstGeom prst="triangle">
              <a:avLst/>
            </a:prstGeom>
            <a:solidFill>
              <a:srgbClr val="55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10" name="Straight Connector 9"/>
            <p:cNvCxnSpPr/>
            <p:nvPr/>
          </p:nvCxnSpPr>
          <p:spPr>
            <a:xfrm flipV="1">
              <a:off x="8216197" y="1889966"/>
              <a:ext cx="1196774" cy="980455"/>
            </a:xfrm>
            <a:prstGeom prst="line">
              <a:avLst/>
            </a:prstGeom>
            <a:ln w="19050">
              <a:solidFill>
                <a:srgbClr val="234FA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615457" y="1915027"/>
              <a:ext cx="1224132" cy="931893"/>
            </a:xfrm>
            <a:prstGeom prst="line">
              <a:avLst/>
            </a:prstGeom>
            <a:ln w="19050">
              <a:solidFill>
                <a:srgbClr val="234FA1"/>
              </a:solidFill>
            </a:ln>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rot="16200000">
              <a:off x="3520096" y="2840440"/>
              <a:ext cx="1487668" cy="961854"/>
            </a:xfrm>
            <a:prstGeom prst="triangle">
              <a:avLst/>
            </a:prstGeom>
            <a:solidFill>
              <a:srgbClr val="55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3" name="Isosceles Triangle 12"/>
            <p:cNvSpPr/>
            <p:nvPr/>
          </p:nvSpPr>
          <p:spPr>
            <a:xfrm rot="5400000">
              <a:off x="3613058" y="3486226"/>
              <a:ext cx="961647" cy="621755"/>
            </a:xfrm>
            <a:prstGeom prst="triangle">
              <a:avLst/>
            </a:prstGeom>
            <a:solidFill>
              <a:srgbClr val="234FA1"/>
            </a:solidFill>
            <a:ln>
              <a:solidFill>
                <a:srgbClr val="234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4" name="Isosceles Triangle 13"/>
            <p:cNvSpPr/>
            <p:nvPr/>
          </p:nvSpPr>
          <p:spPr>
            <a:xfrm rot="16200000">
              <a:off x="3359827" y="3840041"/>
              <a:ext cx="516111" cy="333692"/>
            </a:xfrm>
            <a:prstGeom prst="triangle">
              <a:avLst/>
            </a:prstGeom>
            <a:solidFill>
              <a:srgbClr val="55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15" name="Straight Connector 14"/>
            <p:cNvCxnSpPr/>
            <p:nvPr/>
          </p:nvCxnSpPr>
          <p:spPr>
            <a:xfrm rot="10800000" flipV="1">
              <a:off x="2583931" y="3745273"/>
              <a:ext cx="1196774" cy="980455"/>
            </a:xfrm>
            <a:prstGeom prst="line">
              <a:avLst/>
            </a:prstGeom>
            <a:ln w="19050">
              <a:solidFill>
                <a:srgbClr val="234F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3165887" y="3795795"/>
              <a:ext cx="1224132" cy="931893"/>
            </a:xfrm>
            <a:prstGeom prst="line">
              <a:avLst/>
            </a:prstGeom>
            <a:ln w="19050">
              <a:solidFill>
                <a:srgbClr val="234FA1"/>
              </a:solidFill>
            </a:ln>
          </p:spPr>
          <p:style>
            <a:lnRef idx="1">
              <a:schemeClr val="accent1"/>
            </a:lnRef>
            <a:fillRef idx="0">
              <a:schemeClr val="accent1"/>
            </a:fillRef>
            <a:effectRef idx="0">
              <a:schemeClr val="accent1"/>
            </a:effectRef>
            <a:fontRef idx="minor">
              <a:schemeClr val="tx1"/>
            </a:fontRef>
          </p:style>
        </p:cxnSp>
        <p:grpSp>
          <p:nvGrpSpPr>
            <p:cNvPr id="17" name="Group 33"/>
            <p:cNvGrpSpPr/>
            <p:nvPr/>
          </p:nvGrpSpPr>
          <p:grpSpPr>
            <a:xfrm>
              <a:off x="4884242" y="1985896"/>
              <a:ext cx="2380211" cy="2942781"/>
              <a:chOff x="4830842" y="1807246"/>
              <a:chExt cx="3173614" cy="2942781"/>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1086"/>
              <a:stretch/>
            </p:blipFill>
            <p:spPr>
              <a:xfrm>
                <a:off x="4830845" y="1807246"/>
                <a:ext cx="3111928" cy="2936204"/>
              </a:xfrm>
              <a:prstGeom prst="round2DiagRect">
                <a:avLst/>
              </a:prstGeom>
              <a:ln>
                <a:noFill/>
              </a:ln>
              <a:effectLst>
                <a:outerShdw blurRad="149987" dist="250190" dir="8460000" algn="ctr">
                  <a:srgbClr val="000000">
                    <a:alpha val="28000"/>
                  </a:srgbClr>
                </a:outerShdw>
              </a:effectLst>
            </p:spPr>
          </p:pic>
          <p:sp>
            <p:nvSpPr>
              <p:cNvPr id="19" name="Round Diagonal Corner Rectangle 47"/>
              <p:cNvSpPr/>
              <p:nvPr/>
            </p:nvSpPr>
            <p:spPr>
              <a:xfrm rot="10800000">
                <a:off x="4830842" y="4257675"/>
                <a:ext cx="3173614" cy="492352"/>
              </a:xfrm>
              <a:custGeom>
                <a:avLst/>
                <a:gdLst>
                  <a:gd name="connsiteX0" fmla="*/ 246176 w 3173614"/>
                  <a:gd name="connsiteY0" fmla="*/ 0 h 492352"/>
                  <a:gd name="connsiteX1" fmla="*/ 3173614 w 3173614"/>
                  <a:gd name="connsiteY1" fmla="*/ 0 h 492352"/>
                  <a:gd name="connsiteX2" fmla="*/ 3173614 w 3173614"/>
                  <a:gd name="connsiteY2" fmla="*/ 0 h 492352"/>
                  <a:gd name="connsiteX3" fmla="*/ 3173614 w 3173614"/>
                  <a:gd name="connsiteY3" fmla="*/ 246176 h 492352"/>
                  <a:gd name="connsiteX4" fmla="*/ 2927438 w 3173614"/>
                  <a:gd name="connsiteY4" fmla="*/ 492352 h 492352"/>
                  <a:gd name="connsiteX5" fmla="*/ 0 w 3173614"/>
                  <a:gd name="connsiteY5" fmla="*/ 492352 h 492352"/>
                  <a:gd name="connsiteX6" fmla="*/ 0 w 3173614"/>
                  <a:gd name="connsiteY6" fmla="*/ 492352 h 492352"/>
                  <a:gd name="connsiteX7" fmla="*/ 0 w 3173614"/>
                  <a:gd name="connsiteY7" fmla="*/ 246176 h 492352"/>
                  <a:gd name="connsiteX8" fmla="*/ 246176 w 3173614"/>
                  <a:gd name="connsiteY8" fmla="*/ 0 h 492352"/>
                  <a:gd name="connsiteX0" fmla="*/ 417626 w 3173614"/>
                  <a:gd name="connsiteY0" fmla="*/ 9525 h 492352"/>
                  <a:gd name="connsiteX1" fmla="*/ 3173614 w 3173614"/>
                  <a:gd name="connsiteY1" fmla="*/ 0 h 492352"/>
                  <a:gd name="connsiteX2" fmla="*/ 3173614 w 3173614"/>
                  <a:gd name="connsiteY2" fmla="*/ 0 h 492352"/>
                  <a:gd name="connsiteX3" fmla="*/ 3173614 w 3173614"/>
                  <a:gd name="connsiteY3" fmla="*/ 246176 h 492352"/>
                  <a:gd name="connsiteX4" fmla="*/ 2927438 w 3173614"/>
                  <a:gd name="connsiteY4" fmla="*/ 492352 h 492352"/>
                  <a:gd name="connsiteX5" fmla="*/ 0 w 3173614"/>
                  <a:gd name="connsiteY5" fmla="*/ 492352 h 492352"/>
                  <a:gd name="connsiteX6" fmla="*/ 0 w 3173614"/>
                  <a:gd name="connsiteY6" fmla="*/ 492352 h 492352"/>
                  <a:gd name="connsiteX7" fmla="*/ 0 w 3173614"/>
                  <a:gd name="connsiteY7" fmla="*/ 246176 h 492352"/>
                  <a:gd name="connsiteX8" fmla="*/ 417626 w 3173614"/>
                  <a:gd name="connsiteY8" fmla="*/ 9525 h 492352"/>
                  <a:gd name="connsiteX0" fmla="*/ 417626 w 3173614"/>
                  <a:gd name="connsiteY0" fmla="*/ 9525 h 492352"/>
                  <a:gd name="connsiteX1" fmla="*/ 3173614 w 3173614"/>
                  <a:gd name="connsiteY1" fmla="*/ 0 h 492352"/>
                  <a:gd name="connsiteX2" fmla="*/ 3173614 w 3173614"/>
                  <a:gd name="connsiteY2" fmla="*/ 0 h 492352"/>
                  <a:gd name="connsiteX3" fmla="*/ 3173614 w 3173614"/>
                  <a:gd name="connsiteY3" fmla="*/ 246176 h 492352"/>
                  <a:gd name="connsiteX4" fmla="*/ 2927438 w 3173614"/>
                  <a:gd name="connsiteY4" fmla="*/ 492352 h 492352"/>
                  <a:gd name="connsiteX5" fmla="*/ 0 w 3173614"/>
                  <a:gd name="connsiteY5" fmla="*/ 492352 h 492352"/>
                  <a:gd name="connsiteX6" fmla="*/ 0 w 3173614"/>
                  <a:gd name="connsiteY6" fmla="*/ 492352 h 492352"/>
                  <a:gd name="connsiteX7" fmla="*/ 38100 w 3173614"/>
                  <a:gd name="connsiteY7" fmla="*/ 265226 h 492352"/>
                  <a:gd name="connsiteX8" fmla="*/ 417626 w 3173614"/>
                  <a:gd name="connsiteY8" fmla="*/ 9525 h 4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3614" h="492352">
                    <a:moveTo>
                      <a:pt x="417626" y="9525"/>
                    </a:moveTo>
                    <a:lnTo>
                      <a:pt x="3173614" y="0"/>
                    </a:lnTo>
                    <a:lnTo>
                      <a:pt x="3173614" y="0"/>
                    </a:lnTo>
                    <a:lnTo>
                      <a:pt x="3173614" y="246176"/>
                    </a:lnTo>
                    <a:cubicBezTo>
                      <a:pt x="3173614" y="382135"/>
                      <a:pt x="3063397" y="492352"/>
                      <a:pt x="2927438" y="492352"/>
                    </a:cubicBezTo>
                    <a:lnTo>
                      <a:pt x="0" y="492352"/>
                    </a:lnTo>
                    <a:lnTo>
                      <a:pt x="0" y="492352"/>
                    </a:lnTo>
                    <a:lnTo>
                      <a:pt x="38100" y="265226"/>
                    </a:lnTo>
                    <a:cubicBezTo>
                      <a:pt x="38100" y="129267"/>
                      <a:pt x="281667" y="9525"/>
                      <a:pt x="417626" y="95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sp>
          <p:nvSpPr>
            <p:cNvPr id="20" name="TextBox 19"/>
            <p:cNvSpPr txBox="1"/>
            <p:nvPr/>
          </p:nvSpPr>
          <p:spPr>
            <a:xfrm>
              <a:off x="2575463" y="5283464"/>
              <a:ext cx="6951508" cy="1465170"/>
            </a:xfrm>
            <a:prstGeom prst="rect">
              <a:avLst/>
            </a:prstGeom>
            <a:noFill/>
          </p:spPr>
          <p:txBody>
            <a:bodyPr wrap="square" rtlCol="0">
              <a:spAutoFit/>
            </a:bodyPr>
            <a:lstStyle/>
            <a:p>
              <a:pPr algn="ctr"/>
              <a:r>
                <a:rPr lang="mn-MN" sz="3667" b="1" spc="250" dirty="0">
                  <a:solidFill>
                    <a:srgbClr val="204D8E"/>
                  </a:solidFill>
                  <a:latin typeface="Mogul Helios" pitchFamily="2" charset="0"/>
                </a:rPr>
                <a:t>АНХААРАЛ ХАНДУУЛСАНД </a:t>
              </a:r>
              <a:endParaRPr lang="en-US" sz="3667" b="1" spc="250" dirty="0">
                <a:solidFill>
                  <a:srgbClr val="204D8E"/>
                </a:solidFill>
                <a:latin typeface="Mogul Helios" pitchFamily="2" charset="0"/>
              </a:endParaRPr>
            </a:p>
            <a:p>
              <a:pPr algn="ctr"/>
              <a:r>
                <a:rPr lang="mn-MN" sz="3667" b="1" spc="250" dirty="0">
                  <a:solidFill>
                    <a:srgbClr val="204D8E"/>
                  </a:solidFill>
                  <a:latin typeface="Mogul Helios" pitchFamily="2" charset="0"/>
                </a:rPr>
                <a:t>БАЯРЛАЛАА </a:t>
              </a:r>
              <a:endParaRPr lang="en-US" sz="3667" b="1" spc="250" dirty="0">
                <a:solidFill>
                  <a:srgbClr val="204D8E"/>
                </a:solidFill>
                <a:latin typeface="Mogul Helios" pitchFamily="2" charset="0"/>
              </a:endParaRPr>
            </a:p>
          </p:txBody>
        </p:sp>
      </p:grpSp>
      <p:grpSp>
        <p:nvGrpSpPr>
          <p:cNvPr id="23" name="Group 22">
            <a:extLst>
              <a:ext uri="{FF2B5EF4-FFF2-40B4-BE49-F238E27FC236}">
                <a16:creationId xmlns:a16="http://schemas.microsoft.com/office/drawing/2014/main" id="{967F97C5-54B4-487F-8059-CFDE96724114}"/>
              </a:ext>
            </a:extLst>
          </p:cNvPr>
          <p:cNvGrpSpPr/>
          <p:nvPr/>
        </p:nvGrpSpPr>
        <p:grpSpPr>
          <a:xfrm>
            <a:off x="5186555" y="4094623"/>
            <a:ext cx="1358690" cy="198316"/>
            <a:chOff x="757500" y="644679"/>
            <a:chExt cx="1630428" cy="237979"/>
          </a:xfrm>
          <a:gradFill flip="none" rotWithShape="1">
            <a:gsLst>
              <a:gs pos="100000">
                <a:srgbClr val="0070C0"/>
              </a:gs>
              <a:gs pos="0">
                <a:srgbClr val="1A3675"/>
              </a:gs>
            </a:gsLst>
            <a:lin ang="0" scaled="1"/>
            <a:tileRect/>
          </a:gradFill>
        </p:grpSpPr>
        <p:sp>
          <p:nvSpPr>
            <p:cNvPr id="24" name="Oval 23">
              <a:extLst>
                <a:ext uri="{FF2B5EF4-FFF2-40B4-BE49-F238E27FC236}">
                  <a16:creationId xmlns:a16="http://schemas.microsoft.com/office/drawing/2014/main" id="{52D9AF9F-4BEA-4687-920A-59C0F3C54FC6}"/>
                </a:ext>
              </a:extLst>
            </p:cNvPr>
            <p:cNvSpPr/>
            <p:nvPr/>
          </p:nvSpPr>
          <p:spPr>
            <a:xfrm>
              <a:off x="757500"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5" name="Oval 24">
              <a:extLst>
                <a:ext uri="{FF2B5EF4-FFF2-40B4-BE49-F238E27FC236}">
                  <a16:creationId xmlns:a16="http://schemas.microsoft.com/office/drawing/2014/main" id="{DDE98B79-4BF8-45C0-8C02-DEA676EE1187}"/>
                </a:ext>
              </a:extLst>
            </p:cNvPr>
            <p:cNvSpPr/>
            <p:nvPr/>
          </p:nvSpPr>
          <p:spPr>
            <a:xfrm>
              <a:off x="1105612"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6" name="Oval 25">
              <a:extLst>
                <a:ext uri="{FF2B5EF4-FFF2-40B4-BE49-F238E27FC236}">
                  <a16:creationId xmlns:a16="http://schemas.microsoft.com/office/drawing/2014/main" id="{1112F218-682A-4464-A35A-A5B4DD7F93B9}"/>
                </a:ext>
              </a:extLst>
            </p:cNvPr>
            <p:cNvSpPr/>
            <p:nvPr/>
          </p:nvSpPr>
          <p:spPr>
            <a:xfrm>
              <a:off x="1453724"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7" name="Oval 26">
              <a:extLst>
                <a:ext uri="{FF2B5EF4-FFF2-40B4-BE49-F238E27FC236}">
                  <a16:creationId xmlns:a16="http://schemas.microsoft.com/office/drawing/2014/main" id="{A961ADC9-3E75-4DBE-8877-2EEC423204E6}"/>
                </a:ext>
              </a:extLst>
            </p:cNvPr>
            <p:cNvSpPr/>
            <p:nvPr/>
          </p:nvSpPr>
          <p:spPr>
            <a:xfrm>
              <a:off x="1801836"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8" name="Oval 27">
              <a:extLst>
                <a:ext uri="{FF2B5EF4-FFF2-40B4-BE49-F238E27FC236}">
                  <a16:creationId xmlns:a16="http://schemas.microsoft.com/office/drawing/2014/main" id="{D3EE0DBD-DDC4-427B-B8EA-FB736ABC3BD7}"/>
                </a:ext>
              </a:extLst>
            </p:cNvPr>
            <p:cNvSpPr/>
            <p:nvPr/>
          </p:nvSpPr>
          <p:spPr>
            <a:xfrm>
              <a:off x="2149949" y="644679"/>
              <a:ext cx="237979" cy="237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grpSp>
    </p:spTree>
    <p:extLst>
      <p:ext uri="{BB962C8B-B14F-4D97-AF65-F5344CB8AC3E}">
        <p14:creationId xmlns:p14="http://schemas.microsoft.com/office/powerpoint/2010/main" val="1213503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CD04856F9D6840B3FDE173D19E211D" ma:contentTypeVersion="16" ma:contentTypeDescription="Create a new document." ma:contentTypeScope="" ma:versionID="fbfe873e813fd3d5b665a156f878605f">
  <xsd:schema xmlns:xsd="http://www.w3.org/2001/XMLSchema" xmlns:xs="http://www.w3.org/2001/XMLSchema" xmlns:p="http://schemas.microsoft.com/office/2006/metadata/properties" xmlns:ns3="1734b3a9-b2c8-452a-a027-f8f059c4837a" xmlns:ns4="4d3cde63-4efb-4065-a029-51fc0ee55024" targetNamespace="http://schemas.microsoft.com/office/2006/metadata/properties" ma:root="true" ma:fieldsID="f4e47cc4a8c82552a6e0311fe58ab7c2" ns3:_="" ns4:_="">
    <xsd:import namespace="1734b3a9-b2c8-452a-a027-f8f059c4837a"/>
    <xsd:import namespace="4d3cde63-4efb-4065-a029-51fc0ee550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4b3a9-b2c8-452a-a027-f8f059c483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3cde63-4efb-4065-a029-51fc0ee550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734b3a9-b2c8-452a-a027-f8f059c4837a" xsi:nil="true"/>
  </documentManagement>
</p:properties>
</file>

<file path=customXml/itemProps1.xml><?xml version="1.0" encoding="utf-8"?>
<ds:datastoreItem xmlns:ds="http://schemas.openxmlformats.org/officeDocument/2006/customXml" ds:itemID="{431E4834-BE50-4317-9959-C24D97130D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4b3a9-b2c8-452a-a027-f8f059c4837a"/>
    <ds:schemaRef ds:uri="4d3cde63-4efb-4065-a029-51fc0ee550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D18B01-AE1F-4AA2-859B-68A5C84576FB}">
  <ds:schemaRefs>
    <ds:schemaRef ds:uri="http://schemas.microsoft.com/sharepoint/v3/contenttype/forms"/>
  </ds:schemaRefs>
</ds:datastoreItem>
</file>

<file path=customXml/itemProps3.xml><?xml version="1.0" encoding="utf-8"?>
<ds:datastoreItem xmlns:ds="http://schemas.openxmlformats.org/officeDocument/2006/customXml" ds:itemID="{48BD811E-5745-4D10-8E3F-62C63C3B1A7A}">
  <ds:schemaRefs>
    <ds:schemaRef ds:uri="http://schemas.openxmlformats.org/package/2006/metadata/core-properties"/>
    <ds:schemaRef ds:uri="http://schemas.microsoft.com/office/2006/documentManagement/types"/>
    <ds:schemaRef ds:uri="http://schemas.microsoft.com/office/infopath/2007/PartnerControls"/>
    <ds:schemaRef ds:uri="1734b3a9-b2c8-452a-a027-f8f059c4837a"/>
    <ds:schemaRef ds:uri="4d3cde63-4efb-4065-a029-51fc0ee55024"/>
    <ds:schemaRef ds:uri="http://www.w3.org/XML/1998/namespace"/>
    <ds:schemaRef ds:uri="http://purl.org/dc/dcmitype/"/>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3729</TotalTime>
  <Words>619</Words>
  <Application>Microsoft Office PowerPoint</Application>
  <PresentationFormat>Widescreen</PresentationFormat>
  <Paragraphs>94</Paragraphs>
  <Slides>9</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맑은 고딕</vt:lpstr>
      <vt:lpstr>Arial</vt:lpstr>
      <vt:lpstr>Calibri</vt:lpstr>
      <vt:lpstr>Calibri Light</vt:lpstr>
      <vt:lpstr>Fira Sans Condensed Light</vt:lpstr>
      <vt:lpstr>Mogul Helios</vt:lpstr>
      <vt:lpstr>Roboto</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Budbayar Sainbayar</dc:creator>
  <cp:lastModifiedBy>Narantuya.n</cp:lastModifiedBy>
  <cp:revision>498</cp:revision>
  <dcterms:created xsi:type="dcterms:W3CDTF">2022-05-12T05:26:04Z</dcterms:created>
  <dcterms:modified xsi:type="dcterms:W3CDTF">2023-10-26T10:59:27Z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0x0101001ECD04856F9D6840B3FDE173D19E211D</vt:lpwstr>
  </property>
</Properties>
</file>