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82" r:id="rId5"/>
  </p:sldMasterIdLst>
  <p:notesMasterIdLst>
    <p:notesMasterId r:id="rId14"/>
  </p:notesMasterIdLst>
  <p:sldIdLst>
    <p:sldId id="744" r:id="rId6"/>
    <p:sldId id="6421" r:id="rId7"/>
    <p:sldId id="743" r:id="rId8"/>
    <p:sldId id="6423" r:id="rId9"/>
    <p:sldId id="6422" r:id="rId10"/>
    <p:sldId id="6424" r:id="rId11"/>
    <p:sldId id="6425" r:id="rId12"/>
    <p:sldId id="6426" r:id="rId13"/>
  </p:sldIdLst>
  <p:sldSz cx="16559213" cy="864076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C1F5A5-FDEC-4809-BF5F-44333A62F098}">
          <p14:sldIdLst>
            <p14:sldId id="744"/>
            <p14:sldId id="6421"/>
            <p14:sldId id="743"/>
            <p14:sldId id="6423"/>
            <p14:sldId id="6422"/>
            <p14:sldId id="6424"/>
            <p14:sldId id="6425"/>
            <p14:sldId id="642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3C7BB7-1AB4-7B3F-1959-208BCCCD6C27}" name="Naranzul Gankhuyag" initials="NG" userId="S::naranzul@frc.mn::968c32d8-0ddf-4db4-8267-88725d5db5bd" providerId="AD"/>
  <p188:author id="{BDFEC7D0-BAD6-2023-0E42-B731BFAABB15}" name="Enkhbaatar Namjil" initials="EN" userId="S::enkhbaatar.n@frc.mn::d71379c7-e6d9-44c1-967d-57774fd2e0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Ундраа Нүрсэд" initials="УН" lastIdx="3" clrIdx="0">
    <p:extLst>
      <p:ext uri="{19B8F6BF-5375-455C-9EA6-DF929625EA0E}">
        <p15:presenceInfo xmlns:p15="http://schemas.microsoft.com/office/powerpoint/2012/main" userId="S::undraa_n@mof.gov.mn::9e1d215f-306a-4dd5-ac94-dc40cb9073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76"/>
    <a:srgbClr val="FF0000"/>
    <a:srgbClr val="053595"/>
    <a:srgbClr val="942C2C"/>
    <a:srgbClr val="FFC000"/>
    <a:srgbClr val="BC8F00"/>
    <a:srgbClr val="FCF6F6"/>
    <a:srgbClr val="A5A5A5"/>
    <a:srgbClr val="ED7D31"/>
    <a:srgbClr val="FF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6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frcmongolia-my.sharepoint.com/personal/urjin_frc_mn/Documents/&#1061;&#1257;&#1088;&#1257;&#1085;&#1075;&#1080;&#1081;&#1085;%20&#1079;&#1072;&#1093;%20&#1079;&#1101;&#1101;&#1083;-&#1058;&#1086;&#1081;&#1084;/&#1059;&#1059;&#1051;%20&#1059;&#1059;&#1056;&#1061;&#1040;&#1049;&#1058;&#1040;&#1049;%20&#1061;&#1054;&#1051;&#1041;&#1054;&#1054;&#1058;&#1054;&#1049;/&#1059;&#1059;&#1041;&#1041;-&#1061;&#1091;&#1091;&#1083;&#1080;&#1081;&#1085;%20&#1093;&#1101;&#1088;&#1101;&#1075;&#1078;&#1080;&#1083;&#1090;&#1101;&#1101;&#1089;%20&#1093;&#1086;&#1081;&#1096;&#1080;&#109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rcmongolia-my.sharepoint.com/personal/urjin_frc_mn/Documents/&#1061;&#1257;&#1088;&#1257;&#1085;&#1075;&#1080;&#1081;&#1085;%20&#1079;&#1072;&#1093;%20&#1079;&#1101;&#1101;&#1083;-&#1058;&#1086;&#1081;&#1084;/&#1059;&#1059;&#1051;%20&#1059;&#1059;&#1056;&#1061;&#1040;&#1049;&#1058;&#1040;&#1049;%20&#1061;&#1054;&#1051;&#1041;&#1054;&#1054;&#1058;&#1054;&#1049;/c.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mn-MN" sz="2000" b="1" dirty="0">
                <a:solidFill>
                  <a:schemeClr val="tx1"/>
                </a:solidFill>
                <a:latin typeface="Mogul Helios" pitchFamily="2" charset="0"/>
                <a:cs typeface="Times New Roman" panose="02020603050405020304" pitchFamily="18" charset="0"/>
              </a:rPr>
              <a:t>Арилжаалагдсан төмрийн хүдэр, баяжмалын хэмжээ, хувиар</a:t>
            </a:r>
            <a:endParaRPr lang="en-US" sz="2000" b="1" dirty="0">
              <a:solidFill>
                <a:schemeClr val="tx1"/>
              </a:solidFill>
              <a:latin typeface="Mogul Helios" pitchFamily="2" charset="0"/>
              <a:cs typeface="Times New Roman" panose="02020603050405020304" pitchFamily="18" charset="0"/>
            </a:endParaRPr>
          </a:p>
        </c:rich>
      </c:tx>
      <c:layout>
        <c:manualLayout>
          <c:xMode val="edge"/>
          <c:yMode val="edge"/>
          <c:x val="0.10446383909991672"/>
          <c:y val="2.1792348318652482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1155183016390071"/>
          <c:y val="0.27051254324015583"/>
          <c:w val="0.28714598725408974"/>
          <c:h val="0.6201550030887881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94-461C-B8BF-C96F34E707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94-461C-B8BF-C96F34E707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94-461C-B8BF-C96F34E707AA}"/>
              </c:ext>
            </c:extLst>
          </c:dPt>
          <c:dLbls>
            <c:dLbl>
              <c:idx val="0"/>
              <c:layout>
                <c:manualLayout>
                  <c:x val="0.10324874289876493"/>
                  <c:y val="-8.2401807216538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94-461C-B8BF-C96F34E707AA}"/>
                </c:ext>
              </c:extLst>
            </c:dLbl>
            <c:dLbl>
              <c:idx val="1"/>
              <c:layout>
                <c:manualLayout>
                  <c:x val="0.11720127572292237"/>
                  <c:y val="-4.9441084329923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94-461C-B8BF-C96F34E707AA}"/>
                </c:ext>
              </c:extLst>
            </c:dLbl>
            <c:dLbl>
              <c:idx val="2"/>
              <c:layout>
                <c:manualLayout>
                  <c:x val="-4.7438611602135285E-2"/>
                  <c:y val="0.10162889556706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94-461C-B8BF-C96F34E707A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ogul Helios"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strRef>
              <c:f>'[УУББ-Хуулийн хэрэгжилтээс хойших.xlsx]Худалдагч тал&amp; Төмөр,баяж төрөл'!$G$3:$G$5</c:f>
              <c:strCache>
                <c:ptCount val="3"/>
                <c:pt idx="0">
                  <c:v>Төмрийн хүдэр FE-52%</c:v>
                </c:pt>
                <c:pt idx="1">
                  <c:v>Төмрийн баяжмал FE-58%</c:v>
                </c:pt>
                <c:pt idx="2">
                  <c:v>Төмрийн баяжмал FE-65%</c:v>
                </c:pt>
              </c:strCache>
            </c:strRef>
          </c:cat>
          <c:val>
            <c:numRef>
              <c:f>'[УУББ-Хуулийн хэрэгжилтээс хойших.xlsx]Худалдагч тал&amp; Төмөр,баяж төрөл'!$I$3:$I$5</c:f>
              <c:numCache>
                <c:formatCode>0.00%</c:formatCode>
                <c:ptCount val="3"/>
                <c:pt idx="0">
                  <c:v>4.7759000734753858E-2</c:v>
                </c:pt>
                <c:pt idx="1">
                  <c:v>0.22483468038207199</c:v>
                </c:pt>
                <c:pt idx="2">
                  <c:v>0.72740631888317409</c:v>
                </c:pt>
              </c:numCache>
            </c:numRef>
          </c:val>
          <c:extLst>
            <c:ext xmlns:c16="http://schemas.microsoft.com/office/drawing/2014/chart" uri="{C3380CC4-5D6E-409C-BE32-E72D297353CC}">
              <c16:uniqueId val="{00000006-4594-461C-B8BF-C96F34E707A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layout>
        <c:manualLayout>
          <c:xMode val="edge"/>
          <c:yMode val="edge"/>
          <c:x val="8.8792478228363995E-3"/>
          <c:y val="0.37128521511586648"/>
          <c:w val="0.38292413879510612"/>
          <c:h val="0.41290754580237832"/>
        </c:manualLayout>
      </c:layout>
      <c:overlay val="0"/>
      <c:spPr>
        <a:noFill/>
        <a:ln>
          <a:noFill/>
        </a:ln>
        <a:effectLst/>
      </c:spPr>
      <c:txPr>
        <a:bodyPr rot="0" spcFirstLastPara="1" vertOverflow="ellipsis" vert="horz" wrap="square" anchor="ctr" anchorCtr="1"/>
        <a:lstStyle/>
        <a:p>
          <a:pPr>
            <a:defRPr sz="1620" b="0" i="0" u="none" strike="noStrike" kern="1200" baseline="0">
              <a:solidFill>
                <a:schemeClr val="tx1"/>
              </a:solidFill>
              <a:latin typeface="Mogul Helios" pitchFamily="2"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mn-MN" sz="2000" b="1" i="0" u="none" strike="noStrike" kern="1200" spc="0" baseline="0" dirty="0">
                <a:solidFill>
                  <a:schemeClr val="tx1"/>
                </a:solidFill>
                <a:latin typeface="Times New Roman" panose="02020603050405020304" pitchFamily="18" charset="0"/>
                <a:cs typeface="Times New Roman" panose="02020603050405020304" pitchFamily="18" charset="0"/>
              </a:rPr>
              <a:t>Арилжаалагдсан нүүрсний хэмжээ, хувиар</a:t>
            </a:r>
            <a:endParaRPr lang="en-US" sz="2000" b="1" i="0" u="none" strike="noStrike" kern="1200" spc="0" baseline="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8028157040618845"/>
          <c:y val="1.180379639950011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08245844269467"/>
          <c:y val="0.24903798483522893"/>
          <c:w val="0.39739063867016622"/>
          <c:h val="0.662317731116943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B8-417D-A795-C1B4529FB5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B8-417D-A795-C1B4529FB5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AB8-417D-A795-C1B4529FB5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AB8-417D-A795-C1B4529FB5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AB8-417D-A795-C1B4529FB51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AB8-417D-A795-C1B4529FB5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AB8-417D-A795-C1B4529FB51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AB8-417D-A795-C1B4529FB514}"/>
              </c:ext>
            </c:extLst>
          </c:dPt>
          <c:dLbls>
            <c:dLbl>
              <c:idx val="0"/>
              <c:layout>
                <c:manualLayout>
                  <c:x val="7.4552311679971381E-2"/>
                  <c:y val="-4.897166942951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8-417D-A795-C1B4529FB514}"/>
                </c:ext>
              </c:extLst>
            </c:dLbl>
            <c:dLbl>
              <c:idx val="1"/>
              <c:layout>
                <c:manualLayout>
                  <c:x val="5.8751371466564888E-2"/>
                  <c:y val="-1.18604857162249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8-417D-A795-C1B4529FB514}"/>
                </c:ext>
              </c:extLst>
            </c:dLbl>
            <c:dLbl>
              <c:idx val="2"/>
              <c:layout>
                <c:manualLayout>
                  <c:x val="9.0830663112965407E-2"/>
                  <c:y val="1.6820665084501647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Mogul Helios" pitchFamily="2"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53356923846304"/>
                      <c:h val="0.15270864273939258"/>
                    </c:manualLayout>
                  </c15:layout>
                </c:ext>
                <c:ext xmlns:c16="http://schemas.microsoft.com/office/drawing/2014/chart" uri="{C3380CC4-5D6E-409C-BE32-E72D297353CC}">
                  <c16:uniqueId val="{00000005-BAB8-417D-A795-C1B4529FB514}"/>
                </c:ext>
              </c:extLst>
            </c:dLbl>
            <c:dLbl>
              <c:idx val="3"/>
              <c:layout>
                <c:manualLayout>
                  <c:x val="6.8608355020434011E-2"/>
                  <c:y val="7.2119748341430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B8-417D-A795-C1B4529FB514}"/>
                </c:ext>
              </c:extLst>
            </c:dLbl>
            <c:dLbl>
              <c:idx val="4"/>
              <c:layout>
                <c:manualLayout>
                  <c:x val="1.1499502520058127E-2"/>
                  <c:y val="0.112809209534864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B8-417D-A795-C1B4529FB514}"/>
                </c:ext>
              </c:extLst>
            </c:dLbl>
            <c:dLbl>
              <c:idx val="5"/>
              <c:layout>
                <c:manualLayout>
                  <c:x val="-8.0555555555555575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AB8-417D-A795-C1B4529FB514}"/>
                </c:ext>
              </c:extLst>
            </c:dLbl>
            <c:dLbl>
              <c:idx val="6"/>
              <c:layout>
                <c:manualLayout>
                  <c:x val="-4.1218911866398679E-2"/>
                  <c:y val="-7.2119748341430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B8-417D-A795-C1B4529FB514}"/>
                </c:ext>
              </c:extLst>
            </c:dLbl>
            <c:dLbl>
              <c:idx val="7"/>
              <c:layout>
                <c:manualLayout>
                  <c:x val="3.1661214040526854E-3"/>
                  <c:y val="-9.6966085453016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B8-417D-A795-C1B4529FB51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ogul Helios"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strRef>
              <c:f>Sheet1!$E$2:$E$9</c:f>
              <c:strCache>
                <c:ptCount val="8"/>
                <c:pt idx="0">
                  <c:v>1/3 коксжих нүүрс</c:v>
                </c:pt>
                <c:pt idx="1">
                  <c:v>Баяжуулсан коксжих нүүрс </c:v>
                </c:pt>
                <c:pt idx="2">
                  <c:v>Баяжуулсан дунд зэрэг үнстэй хагас хатуу коксжих нүүрс </c:v>
                </c:pt>
                <c:pt idx="3">
                  <c:v>Баяжуулсан сул коксжих нүүрс </c:v>
                </c:pt>
                <c:pt idx="4">
                  <c:v>Дэгдэмхий бодис дундаас их, хийн нүүрс</c:v>
                </c:pt>
                <c:pt idx="5">
                  <c:v>Дэгдэмхий бодис дунд, коксжих нүүрс</c:v>
                </c:pt>
                <c:pt idx="6">
                  <c:v>Эрчим хүчний нүүрс</c:v>
                </c:pt>
                <c:pt idx="7">
                  <c:v>Хатуу кокосжих нүүрс</c:v>
                </c:pt>
              </c:strCache>
            </c:strRef>
          </c:cat>
          <c:val>
            <c:numRef>
              <c:f>Sheet1!$G$2:$G$9</c:f>
              <c:numCache>
                <c:formatCode>0.00%</c:formatCode>
                <c:ptCount val="8"/>
                <c:pt idx="0">
                  <c:v>0.27570093457943923</c:v>
                </c:pt>
                <c:pt idx="1">
                  <c:v>8.678237650200267E-2</c:v>
                </c:pt>
                <c:pt idx="2">
                  <c:v>1.335113484646195E-2</c:v>
                </c:pt>
                <c:pt idx="3">
                  <c:v>9.3457943925233638E-3</c:v>
                </c:pt>
                <c:pt idx="4">
                  <c:v>1.1348464619492658E-2</c:v>
                </c:pt>
                <c:pt idx="5">
                  <c:v>0.49799732977303068</c:v>
                </c:pt>
                <c:pt idx="6">
                  <c:v>8.2109479305740987E-2</c:v>
                </c:pt>
                <c:pt idx="7">
                  <c:v>2.336448598130841E-2</c:v>
                </c:pt>
              </c:numCache>
            </c:numRef>
          </c:val>
          <c:extLst>
            <c:ext xmlns:c16="http://schemas.microsoft.com/office/drawing/2014/chart" uri="{C3380CC4-5D6E-409C-BE32-E72D297353CC}">
              <c16:uniqueId val="{00000010-BAB8-417D-A795-C1B4529FB514}"/>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58173953191761985"/>
          <c:y val="0.17585473952017372"/>
          <c:w val="0.41584137681905514"/>
          <c:h val="0.82071522906938121"/>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ogul Helios"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1A845B-E91E-45CA-B5C9-F49E3AF43C1E}" type="doc">
      <dgm:prSet loTypeId="urn:microsoft.com/office/officeart/2011/layout/RadialPictureList" loCatId="officeonline" qsTypeId="urn:microsoft.com/office/officeart/2005/8/quickstyle/simple3" qsCatId="simple" csTypeId="urn:microsoft.com/office/officeart/2005/8/colors/accent1_1" csCatId="accent1" phldr="1"/>
      <dgm:spPr/>
      <dgm:t>
        <a:bodyPr/>
        <a:lstStyle/>
        <a:p>
          <a:endParaRPr lang="en-US"/>
        </a:p>
      </dgm:t>
    </dgm:pt>
    <dgm:pt modelId="{2C4EE109-6399-413B-8153-660EF9B96F67}">
      <dgm:prSet phldrT="[Text]"/>
      <dgm:spPr>
        <a:ln>
          <a:solidFill>
            <a:srgbClr val="004376"/>
          </a:solidFill>
        </a:ln>
      </dgm:spPr>
      <dgm:t>
        <a:bodyPr/>
        <a:lstStyle/>
        <a:p>
          <a:r>
            <a:rPr lang="mn-MN" i="0" dirty="0">
              <a:solidFill>
                <a:schemeClr val="tx1"/>
              </a:solidFill>
              <a:latin typeface="Mogul Helios" pitchFamily="2" charset="0"/>
              <a:cs typeface="Times New Roman" panose="02020603050405020304" pitchFamily="18" charset="0"/>
            </a:rPr>
            <a:t>Хуульд заасан харилцааг зохицуулсан журмууд</a:t>
          </a:r>
          <a:endParaRPr lang="en-US" i="0" dirty="0">
            <a:solidFill>
              <a:schemeClr val="tx1"/>
            </a:solidFill>
            <a:latin typeface="Mogul Helios" pitchFamily="2" charset="0"/>
            <a:cs typeface="Times New Roman" panose="02020603050405020304" pitchFamily="18" charset="0"/>
          </a:endParaRPr>
        </a:p>
      </dgm:t>
    </dgm:pt>
    <dgm:pt modelId="{E53E6556-EE45-44B4-8474-D955CE6D8D06}" type="parTrans" cxnId="{BA90C8CF-CF3F-4413-A1A9-FDD4522F838D}">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F60C1E76-24F2-4318-90D6-70C64338E82A}" type="sibTrans" cxnId="{BA90C8CF-CF3F-4413-A1A9-FDD4522F838D}">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A736B594-8CC5-40AB-9301-1670D898402F}">
      <dgm:prSet phldrT="[Text]" custT="1"/>
      <dgm:spPr/>
      <dgm:t>
        <a:bodyPr/>
        <a:lstStyle/>
        <a:p>
          <a:r>
            <a:rPr lang="en-US" sz="2400" b="1" i="0" dirty="0">
              <a:solidFill>
                <a:schemeClr val="tx1"/>
              </a:solidFill>
              <a:latin typeface="Mogul Helios" pitchFamily="2" charset="0"/>
              <a:cs typeface="Times New Roman" panose="02020603050405020304" pitchFamily="18" charset="0"/>
            </a:rPr>
            <a:t>4</a:t>
          </a:r>
          <a:r>
            <a:rPr lang="en-US" sz="2400" i="0" dirty="0">
              <a:solidFill>
                <a:schemeClr val="tx1"/>
              </a:solidFill>
              <a:latin typeface="Mogul Helios" pitchFamily="2" charset="0"/>
              <a:cs typeface="Times New Roman" panose="02020603050405020304" pitchFamily="18" charset="0"/>
            </a:rPr>
            <a:t> </a:t>
          </a:r>
          <a:r>
            <a:rPr lang="mn-MN" sz="2400" b="1" i="0" dirty="0">
              <a:solidFill>
                <a:schemeClr val="tx1"/>
              </a:solidFill>
              <a:latin typeface="Mogul Helios" pitchFamily="2" charset="0"/>
              <a:cs typeface="Times New Roman" panose="02020603050405020304" pitchFamily="18" charset="0"/>
            </a:rPr>
            <a:t>журам </a:t>
          </a:r>
        </a:p>
        <a:p>
          <a:r>
            <a:rPr lang="mn-MN" sz="1800" i="0" dirty="0">
              <a:solidFill>
                <a:schemeClr val="tx1"/>
              </a:solidFill>
              <a:latin typeface="Mogul Helios" pitchFamily="2" charset="0"/>
              <a:cs typeface="Times New Roman" panose="02020603050405020304" pitchFamily="18" charset="0"/>
            </a:rPr>
            <a:t>/тусгай зөвшөөрөл, төлбөр тооцоо, мэдээллийн сан, үүсмэл санхүүгийн хэрэгсэл/</a:t>
          </a:r>
          <a:endParaRPr lang="en-US" sz="1800" i="0" dirty="0">
            <a:solidFill>
              <a:schemeClr val="tx1"/>
            </a:solidFill>
            <a:latin typeface="Mogul Helios" pitchFamily="2" charset="0"/>
            <a:cs typeface="Times New Roman" panose="02020603050405020304" pitchFamily="18" charset="0"/>
          </a:endParaRPr>
        </a:p>
      </dgm:t>
    </dgm:pt>
    <dgm:pt modelId="{4CB1EEDD-FFBD-4D26-B1F0-02C7E6342461}" type="parTrans" cxnId="{82997E0B-24E9-47A4-9CB5-DDF73A78C720}">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57BE5D64-826F-42F0-9FFB-F70067916549}" type="sibTrans" cxnId="{82997E0B-24E9-47A4-9CB5-DDF73A78C720}">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9EBFF4B1-71CA-4EEA-A26E-D98A8E5CD2E3}">
      <dgm:prSet phldrT="[Text]" custT="1"/>
      <dgm:spPr/>
      <dgm:t>
        <a:bodyPr/>
        <a:lstStyle/>
        <a:p>
          <a:r>
            <a:rPr lang="mn-MN" sz="2400" b="1" i="0" dirty="0">
              <a:solidFill>
                <a:schemeClr val="tx1"/>
              </a:solidFill>
              <a:latin typeface="Mogul Helios" pitchFamily="2" charset="0"/>
              <a:cs typeface="Times New Roman" panose="02020603050405020304" pitchFamily="18" charset="0"/>
            </a:rPr>
            <a:t>7</a:t>
          </a:r>
          <a:r>
            <a:rPr lang="mn-MN" sz="2400" i="0" dirty="0">
              <a:solidFill>
                <a:schemeClr val="tx1"/>
              </a:solidFill>
              <a:latin typeface="Mogul Helios" pitchFamily="2" charset="0"/>
              <a:cs typeface="Times New Roman" panose="02020603050405020304" pitchFamily="18" charset="0"/>
            </a:rPr>
            <a:t> </a:t>
          </a:r>
          <a:r>
            <a:rPr lang="mn-MN" sz="2400" b="1" i="0" dirty="0">
              <a:solidFill>
                <a:schemeClr val="tx1"/>
              </a:solidFill>
              <a:latin typeface="Mogul Helios" pitchFamily="2" charset="0"/>
              <a:cs typeface="Times New Roman" panose="02020603050405020304" pitchFamily="18" charset="0"/>
            </a:rPr>
            <a:t>журам</a:t>
          </a:r>
        </a:p>
        <a:p>
          <a:r>
            <a:rPr lang="mn-MN" sz="1800" b="0" i="0" dirty="0">
              <a:solidFill>
                <a:schemeClr val="tx1"/>
              </a:solidFill>
              <a:latin typeface="Mogul Helios" pitchFamily="2" charset="0"/>
              <a:cs typeface="Times New Roman" panose="02020603050405020304" pitchFamily="18" charset="0"/>
            </a:rPr>
            <a:t>/итгэмжлэл, гишүүнчлэл, гэрээний стандарт, арилжаа, клиринг, хяналт г.м/</a:t>
          </a:r>
          <a:endParaRPr lang="en-US" sz="1800" b="0" i="0" dirty="0">
            <a:solidFill>
              <a:schemeClr val="tx1"/>
            </a:solidFill>
            <a:latin typeface="Mogul Helios" pitchFamily="2" charset="0"/>
            <a:cs typeface="Times New Roman" panose="02020603050405020304" pitchFamily="18" charset="0"/>
          </a:endParaRPr>
        </a:p>
      </dgm:t>
    </dgm:pt>
    <dgm:pt modelId="{E0D5C4B5-51F6-44EF-A836-89C42C715AF7}" type="parTrans" cxnId="{7A0CB781-352E-49FB-89F1-5D9EC49AEC44}">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D25743B9-8E0B-41AF-9AE5-B7AB29FED93A}" type="sibTrans" cxnId="{7A0CB781-352E-49FB-89F1-5D9EC49AEC44}">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6FF470F9-E119-43D9-896A-C0B1DF46561F}">
      <dgm:prSet phldrT="[Text]"/>
      <dgm:spPr/>
      <dgm:t>
        <a:bodyPr/>
        <a:lstStyle/>
        <a:p>
          <a:endParaRPr lang="en-US">
            <a:solidFill>
              <a:schemeClr val="accent1">
                <a:lumMod val="50000"/>
              </a:schemeClr>
            </a:solidFill>
            <a:latin typeface="Mogul Helios" pitchFamily="2" charset="0"/>
            <a:cs typeface="Times New Roman" panose="02020603050405020304" pitchFamily="18" charset="0"/>
          </a:endParaRPr>
        </a:p>
      </dgm:t>
    </dgm:pt>
    <dgm:pt modelId="{2D5D411B-252A-4D90-9CCE-588BDF6F41B3}" type="parTrans" cxnId="{3227FCCC-2458-4B14-B41E-6609F4FA4BAE}">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A5C4BB0A-BD31-406B-A673-C95947D3C6A2}" type="sibTrans" cxnId="{3227FCCC-2458-4B14-B41E-6609F4FA4BAE}">
      <dgm:prSet/>
      <dgm:spPr/>
      <dgm:t>
        <a:bodyPr/>
        <a:lstStyle/>
        <a:p>
          <a:endParaRPr lang="en-US">
            <a:solidFill>
              <a:schemeClr val="accent1">
                <a:lumMod val="50000"/>
              </a:schemeClr>
            </a:solidFill>
            <a:latin typeface="Times New Roman" panose="02020603050405020304" pitchFamily="18" charset="0"/>
            <a:cs typeface="Times New Roman" panose="02020603050405020304" pitchFamily="18" charset="0"/>
          </a:endParaRPr>
        </a:p>
      </dgm:t>
    </dgm:pt>
    <dgm:pt modelId="{2D940521-CC1A-4905-9D93-234D95ED8548}" type="pres">
      <dgm:prSet presAssocID="{EB1A845B-E91E-45CA-B5C9-F49E3AF43C1E}" presName="Name0" presStyleCnt="0">
        <dgm:presLayoutVars>
          <dgm:chMax val="1"/>
          <dgm:chPref val="1"/>
          <dgm:dir/>
          <dgm:resizeHandles/>
        </dgm:presLayoutVars>
      </dgm:prSet>
      <dgm:spPr/>
    </dgm:pt>
    <dgm:pt modelId="{CB216DD1-F2CD-4200-84A7-950695371E25}" type="pres">
      <dgm:prSet presAssocID="{2C4EE109-6399-413B-8153-660EF9B96F67}" presName="Parent" presStyleLbl="node1" presStyleIdx="0" presStyleCnt="2" custScaleX="93889" custScaleY="90784">
        <dgm:presLayoutVars>
          <dgm:chMax val="4"/>
          <dgm:chPref val="3"/>
        </dgm:presLayoutVars>
      </dgm:prSet>
      <dgm:spPr/>
    </dgm:pt>
    <dgm:pt modelId="{AD47F743-E780-4176-803A-A80E701DC59E}" type="pres">
      <dgm:prSet presAssocID="{A736B594-8CC5-40AB-9301-1670D898402F}" presName="Accent" presStyleLbl="node1" presStyleIdx="1" presStyleCnt="2"/>
      <dgm:spPr/>
    </dgm:pt>
    <dgm:pt modelId="{530C0B74-D2B6-4DE8-AF5C-90303FA48415}" type="pres">
      <dgm:prSet presAssocID="{A736B594-8CC5-40AB-9301-1670D898402F}" presName="Image1" presStyleLbl="fgImgPlace1" presStyleIdx="0" presStyleCnt="2" custLinFactNeighborX="-1974" custLinFactNeighborY="-2630"/>
      <dgm:spPr>
        <a:blipFill dpi="0" rotWithShape="1">
          <a:blip xmlns:r="http://schemas.openxmlformats.org/officeDocument/2006/relationships" r:embed="rId1"/>
          <a:srcRect/>
          <a:stretch>
            <a:fillRect l="18766" t="13431" r="-110646" b="14972"/>
          </a:stretch>
        </a:blipFill>
      </dgm:spPr>
    </dgm:pt>
    <dgm:pt modelId="{3B67C956-3B00-4887-A0C9-74E008A0AC05}" type="pres">
      <dgm:prSet presAssocID="{A736B594-8CC5-40AB-9301-1670D898402F}" presName="Child1" presStyleLbl="revTx" presStyleIdx="0" presStyleCnt="2" custScaleX="132360" custLinFactNeighborX="11057" custLinFactNeighborY="-9624">
        <dgm:presLayoutVars>
          <dgm:chMax val="0"/>
          <dgm:chPref val="0"/>
          <dgm:bulletEnabled val="1"/>
        </dgm:presLayoutVars>
      </dgm:prSet>
      <dgm:spPr/>
    </dgm:pt>
    <dgm:pt modelId="{F0F1BBFE-8396-484A-BEE0-AF1542497F85}" type="pres">
      <dgm:prSet presAssocID="{9EBFF4B1-71CA-4EEA-A26E-D98A8E5CD2E3}" presName="Image2" presStyleCnt="0"/>
      <dgm:spPr/>
    </dgm:pt>
    <dgm:pt modelId="{EF3707CE-0FE4-40F7-BB19-4A6BBE735162}" type="pres">
      <dgm:prSet presAssocID="{9EBFF4B1-71CA-4EEA-A26E-D98A8E5CD2E3}" presName="Image" presStyleLbl="fgImgPlace1" presStyleIdx="1" presStyleCnt="2"/>
      <dgm:spPr>
        <a:blipFill dpi="0" rotWithShape="1">
          <a:blip xmlns:r="http://schemas.openxmlformats.org/officeDocument/2006/relationships" r:embed="rId2"/>
          <a:srcRect/>
          <a:stretch>
            <a:fillRect l="1605" t="1034" r="-453852" b="5274"/>
          </a:stretch>
        </a:blipFill>
      </dgm:spPr>
    </dgm:pt>
    <dgm:pt modelId="{8B037D2A-83E1-4FC3-8BAA-2C9C9058B920}" type="pres">
      <dgm:prSet presAssocID="{9EBFF4B1-71CA-4EEA-A26E-D98A8E5CD2E3}" presName="Child2" presStyleLbl="revTx" presStyleIdx="1" presStyleCnt="2" custScaleX="145937" custLinFactNeighborX="23799" custLinFactNeighborY="15268">
        <dgm:presLayoutVars>
          <dgm:chMax val="0"/>
          <dgm:chPref val="0"/>
          <dgm:bulletEnabled val="1"/>
        </dgm:presLayoutVars>
      </dgm:prSet>
      <dgm:spPr/>
    </dgm:pt>
  </dgm:ptLst>
  <dgm:cxnLst>
    <dgm:cxn modelId="{82997E0B-24E9-47A4-9CB5-DDF73A78C720}" srcId="{2C4EE109-6399-413B-8153-660EF9B96F67}" destId="{A736B594-8CC5-40AB-9301-1670D898402F}" srcOrd="0" destOrd="0" parTransId="{4CB1EEDD-FFBD-4D26-B1F0-02C7E6342461}" sibTransId="{57BE5D64-826F-42F0-9FFB-F70067916549}"/>
    <dgm:cxn modelId="{930DAD0E-FCFD-427F-B273-CD793380C285}" type="presOf" srcId="{A736B594-8CC5-40AB-9301-1670D898402F}" destId="{3B67C956-3B00-4887-A0C9-74E008A0AC05}" srcOrd="0" destOrd="0" presId="urn:microsoft.com/office/officeart/2011/layout/RadialPictureList"/>
    <dgm:cxn modelId="{9DD24F53-A725-4BA3-AA6F-5A9EF0497C49}" type="presOf" srcId="{9EBFF4B1-71CA-4EEA-A26E-D98A8E5CD2E3}" destId="{8B037D2A-83E1-4FC3-8BAA-2C9C9058B920}" srcOrd="0" destOrd="0" presId="urn:microsoft.com/office/officeart/2011/layout/RadialPictureList"/>
    <dgm:cxn modelId="{7A0CB781-352E-49FB-89F1-5D9EC49AEC44}" srcId="{2C4EE109-6399-413B-8153-660EF9B96F67}" destId="{9EBFF4B1-71CA-4EEA-A26E-D98A8E5CD2E3}" srcOrd="1" destOrd="0" parTransId="{E0D5C4B5-51F6-44EF-A836-89C42C715AF7}" sibTransId="{D25743B9-8E0B-41AF-9AE5-B7AB29FED93A}"/>
    <dgm:cxn modelId="{1931D997-2FDB-4571-9015-DBFB1B943656}" type="presOf" srcId="{2C4EE109-6399-413B-8153-660EF9B96F67}" destId="{CB216DD1-F2CD-4200-84A7-950695371E25}" srcOrd="0" destOrd="0" presId="urn:microsoft.com/office/officeart/2011/layout/RadialPictureList"/>
    <dgm:cxn modelId="{3227FCCC-2458-4B14-B41E-6609F4FA4BAE}" srcId="{EB1A845B-E91E-45CA-B5C9-F49E3AF43C1E}" destId="{6FF470F9-E119-43D9-896A-C0B1DF46561F}" srcOrd="1" destOrd="0" parTransId="{2D5D411B-252A-4D90-9CCE-588BDF6F41B3}" sibTransId="{A5C4BB0A-BD31-406B-A673-C95947D3C6A2}"/>
    <dgm:cxn modelId="{BA90C8CF-CF3F-4413-A1A9-FDD4522F838D}" srcId="{EB1A845B-E91E-45CA-B5C9-F49E3AF43C1E}" destId="{2C4EE109-6399-413B-8153-660EF9B96F67}" srcOrd="0" destOrd="0" parTransId="{E53E6556-EE45-44B4-8474-D955CE6D8D06}" sibTransId="{F60C1E76-24F2-4318-90D6-70C64338E82A}"/>
    <dgm:cxn modelId="{9C011DFF-5BC7-49AD-8849-C198887F2A3E}" type="presOf" srcId="{EB1A845B-E91E-45CA-B5C9-F49E3AF43C1E}" destId="{2D940521-CC1A-4905-9D93-234D95ED8548}" srcOrd="0" destOrd="0" presId="urn:microsoft.com/office/officeart/2011/layout/RadialPictureList"/>
    <dgm:cxn modelId="{403A272B-451A-4A35-BD6C-7AFE1CB957C5}" type="presParOf" srcId="{2D940521-CC1A-4905-9D93-234D95ED8548}" destId="{CB216DD1-F2CD-4200-84A7-950695371E25}" srcOrd="0" destOrd="0" presId="urn:microsoft.com/office/officeart/2011/layout/RadialPictureList"/>
    <dgm:cxn modelId="{87B3F96C-AB7E-40BD-B519-42CB2AC26234}" type="presParOf" srcId="{2D940521-CC1A-4905-9D93-234D95ED8548}" destId="{AD47F743-E780-4176-803A-A80E701DC59E}" srcOrd="1" destOrd="0" presId="urn:microsoft.com/office/officeart/2011/layout/RadialPictureList"/>
    <dgm:cxn modelId="{EAA0C148-5512-45C8-8DCD-CFA424F7D069}" type="presParOf" srcId="{2D940521-CC1A-4905-9D93-234D95ED8548}" destId="{530C0B74-D2B6-4DE8-AF5C-90303FA48415}" srcOrd="2" destOrd="0" presId="urn:microsoft.com/office/officeart/2011/layout/RadialPictureList"/>
    <dgm:cxn modelId="{6C1B3792-936E-4988-9915-72CC11634FD3}" type="presParOf" srcId="{2D940521-CC1A-4905-9D93-234D95ED8548}" destId="{3B67C956-3B00-4887-A0C9-74E008A0AC05}" srcOrd="3" destOrd="0" presId="urn:microsoft.com/office/officeart/2011/layout/RadialPictureList"/>
    <dgm:cxn modelId="{9690116B-78BF-4A81-A9DB-9E3A84A41929}" type="presParOf" srcId="{2D940521-CC1A-4905-9D93-234D95ED8548}" destId="{F0F1BBFE-8396-484A-BEE0-AF1542497F85}" srcOrd="4" destOrd="0" presId="urn:microsoft.com/office/officeart/2011/layout/RadialPictureList"/>
    <dgm:cxn modelId="{B84E4C89-18E2-421E-904C-3ED024807FB9}" type="presParOf" srcId="{F0F1BBFE-8396-484A-BEE0-AF1542497F85}" destId="{EF3707CE-0FE4-40F7-BB19-4A6BBE735162}" srcOrd="0" destOrd="0" presId="urn:microsoft.com/office/officeart/2011/layout/RadialPictureList"/>
    <dgm:cxn modelId="{B29C91D6-BB79-42E4-B89C-A55D5A4DFD4E}" type="presParOf" srcId="{2D940521-CC1A-4905-9D93-234D95ED8548}" destId="{8B037D2A-83E1-4FC3-8BAA-2C9C9058B920}" srcOrd="5" destOrd="0" presId="urn:microsoft.com/office/officeart/2011/layout/RadialPictur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16DD1-F2CD-4200-84A7-950695371E25}">
      <dsp:nvSpPr>
        <dsp:cNvPr id="0" name=""/>
        <dsp:cNvSpPr/>
      </dsp:nvSpPr>
      <dsp:spPr>
        <a:xfrm>
          <a:off x="1587382" y="1439537"/>
          <a:ext cx="2244798" cy="217059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004376"/>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mn-MN" sz="2100" i="0" kern="1200" dirty="0">
              <a:solidFill>
                <a:schemeClr val="tx1"/>
              </a:solidFill>
              <a:latin typeface="Mogul Helios" pitchFamily="2" charset="0"/>
              <a:cs typeface="Times New Roman" panose="02020603050405020304" pitchFamily="18" charset="0"/>
            </a:rPr>
            <a:t>Хуульд заасан харилцааг зохицуулсан журмууд</a:t>
          </a:r>
          <a:endParaRPr lang="en-US" sz="2100" i="0" kern="1200" dirty="0">
            <a:solidFill>
              <a:schemeClr val="tx1"/>
            </a:solidFill>
            <a:latin typeface="Mogul Helios" pitchFamily="2" charset="0"/>
            <a:cs typeface="Times New Roman" panose="02020603050405020304" pitchFamily="18" charset="0"/>
          </a:endParaRPr>
        </a:p>
      </dsp:txBody>
      <dsp:txXfrm>
        <a:off x="1916125" y="1757413"/>
        <a:ext cx="1587312" cy="1534842"/>
      </dsp:txXfrm>
    </dsp:sp>
    <dsp:sp modelId="{AD47F743-E780-4176-803A-A80E701DC59E}">
      <dsp:nvSpPr>
        <dsp:cNvPr id="0" name=""/>
        <dsp:cNvSpPr/>
      </dsp:nvSpPr>
      <dsp:spPr>
        <a:xfrm>
          <a:off x="281408" y="0"/>
          <a:ext cx="4819279" cy="5024047"/>
        </a:xfrm>
        <a:prstGeom prst="blockArc">
          <a:avLst>
            <a:gd name="adj1" fmla="val 17747832"/>
            <a:gd name="adj2" fmla="val 3872736"/>
            <a:gd name="adj3" fmla="val 558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30C0B74-D2B6-4DE8-AF5C-90303FA48415}">
      <dsp:nvSpPr>
        <dsp:cNvPr id="0" name=""/>
        <dsp:cNvSpPr/>
      </dsp:nvSpPr>
      <dsp:spPr>
        <a:xfrm>
          <a:off x="4093648" y="762617"/>
          <a:ext cx="1280793" cy="1281131"/>
        </a:xfrm>
        <a:prstGeom prst="ellipse">
          <a:avLst/>
        </a:prstGeom>
        <a:blipFill dpi="0" rotWithShape="1">
          <a:blip xmlns:r="http://schemas.openxmlformats.org/officeDocument/2006/relationships" r:embed="rId1"/>
          <a:srcRect/>
          <a:stretch>
            <a:fillRect l="18766" t="13431" r="-110646" b="14972"/>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B67C956-3B00-4887-A0C9-74E008A0AC05}">
      <dsp:nvSpPr>
        <dsp:cNvPr id="0" name=""/>
        <dsp:cNvSpPr/>
      </dsp:nvSpPr>
      <dsp:spPr>
        <a:xfrm>
          <a:off x="5417355" y="693559"/>
          <a:ext cx="2269221" cy="1239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i="0" kern="1200" dirty="0">
              <a:solidFill>
                <a:schemeClr val="tx1"/>
              </a:solidFill>
              <a:latin typeface="Mogul Helios" pitchFamily="2" charset="0"/>
              <a:cs typeface="Times New Roman" panose="02020603050405020304" pitchFamily="18" charset="0"/>
            </a:rPr>
            <a:t>4</a:t>
          </a:r>
          <a:r>
            <a:rPr lang="en-US" sz="2400" i="0" kern="1200" dirty="0">
              <a:solidFill>
                <a:schemeClr val="tx1"/>
              </a:solidFill>
              <a:latin typeface="Mogul Helios" pitchFamily="2" charset="0"/>
              <a:cs typeface="Times New Roman" panose="02020603050405020304" pitchFamily="18" charset="0"/>
            </a:rPr>
            <a:t> </a:t>
          </a:r>
          <a:r>
            <a:rPr lang="mn-MN" sz="2400" b="1" i="0" kern="1200" dirty="0">
              <a:solidFill>
                <a:schemeClr val="tx1"/>
              </a:solidFill>
              <a:latin typeface="Mogul Helios" pitchFamily="2" charset="0"/>
              <a:cs typeface="Times New Roman" panose="02020603050405020304" pitchFamily="18" charset="0"/>
            </a:rPr>
            <a:t>журам </a:t>
          </a:r>
        </a:p>
        <a:p>
          <a:pPr marL="0" lvl="0" indent="0" algn="l" defTabSz="1066800">
            <a:lnSpc>
              <a:spcPct val="90000"/>
            </a:lnSpc>
            <a:spcBef>
              <a:spcPct val="0"/>
            </a:spcBef>
            <a:spcAft>
              <a:spcPct val="10000"/>
            </a:spcAft>
            <a:buNone/>
          </a:pPr>
          <a:r>
            <a:rPr lang="mn-MN" sz="1800" i="0" kern="1200" dirty="0">
              <a:solidFill>
                <a:schemeClr val="tx1"/>
              </a:solidFill>
              <a:latin typeface="Mogul Helios" pitchFamily="2" charset="0"/>
              <a:cs typeface="Times New Roman" panose="02020603050405020304" pitchFamily="18" charset="0"/>
            </a:rPr>
            <a:t>/тусгай зөвшөөрөл, төлбөр тооцоо, мэдээллийн сан, үүсмэл санхүүгийн хэрэгсэл/</a:t>
          </a:r>
          <a:endParaRPr lang="en-US" sz="1800" i="0" kern="1200" dirty="0">
            <a:solidFill>
              <a:schemeClr val="tx1"/>
            </a:solidFill>
            <a:latin typeface="Mogul Helios" pitchFamily="2" charset="0"/>
            <a:cs typeface="Times New Roman" panose="02020603050405020304" pitchFamily="18" charset="0"/>
          </a:endParaRPr>
        </a:p>
      </dsp:txBody>
      <dsp:txXfrm>
        <a:off x="5417355" y="693559"/>
        <a:ext cx="2269221" cy="1239934"/>
      </dsp:txXfrm>
    </dsp:sp>
    <dsp:sp modelId="{EF3707CE-0FE4-40F7-BB19-4A6BBE735162}">
      <dsp:nvSpPr>
        <dsp:cNvPr id="0" name=""/>
        <dsp:cNvSpPr/>
      </dsp:nvSpPr>
      <dsp:spPr>
        <a:xfrm>
          <a:off x="4118931" y="2825524"/>
          <a:ext cx="1280793" cy="1281131"/>
        </a:xfrm>
        <a:prstGeom prst="ellipse">
          <a:avLst/>
        </a:prstGeom>
        <a:blipFill dpi="0" rotWithShape="1">
          <a:blip xmlns:r="http://schemas.openxmlformats.org/officeDocument/2006/relationships" r:embed="rId2"/>
          <a:srcRect/>
          <a:stretch>
            <a:fillRect l="1605" t="1034" r="-453852" b="5274"/>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B037D2A-83E1-4FC3-8BAA-2C9C9058B920}">
      <dsp:nvSpPr>
        <dsp:cNvPr id="0" name=""/>
        <dsp:cNvSpPr/>
      </dsp:nvSpPr>
      <dsp:spPr>
        <a:xfrm>
          <a:off x="5392815" y="3031416"/>
          <a:ext cx="2501989" cy="1239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mn-MN" sz="2400" b="1" i="0" kern="1200" dirty="0">
              <a:solidFill>
                <a:schemeClr val="tx1"/>
              </a:solidFill>
              <a:latin typeface="Mogul Helios" pitchFamily="2" charset="0"/>
              <a:cs typeface="Times New Roman" panose="02020603050405020304" pitchFamily="18" charset="0"/>
            </a:rPr>
            <a:t>7</a:t>
          </a:r>
          <a:r>
            <a:rPr lang="mn-MN" sz="2400" i="0" kern="1200" dirty="0">
              <a:solidFill>
                <a:schemeClr val="tx1"/>
              </a:solidFill>
              <a:latin typeface="Mogul Helios" pitchFamily="2" charset="0"/>
              <a:cs typeface="Times New Roman" panose="02020603050405020304" pitchFamily="18" charset="0"/>
            </a:rPr>
            <a:t> </a:t>
          </a:r>
          <a:r>
            <a:rPr lang="mn-MN" sz="2400" b="1" i="0" kern="1200" dirty="0">
              <a:solidFill>
                <a:schemeClr val="tx1"/>
              </a:solidFill>
              <a:latin typeface="Mogul Helios" pitchFamily="2" charset="0"/>
              <a:cs typeface="Times New Roman" panose="02020603050405020304" pitchFamily="18" charset="0"/>
            </a:rPr>
            <a:t>журам</a:t>
          </a:r>
        </a:p>
        <a:p>
          <a:pPr marL="0" lvl="0" indent="0" algn="l" defTabSz="1066800">
            <a:lnSpc>
              <a:spcPct val="90000"/>
            </a:lnSpc>
            <a:spcBef>
              <a:spcPct val="0"/>
            </a:spcBef>
            <a:spcAft>
              <a:spcPct val="10000"/>
            </a:spcAft>
            <a:buNone/>
          </a:pPr>
          <a:r>
            <a:rPr lang="mn-MN" sz="1800" b="0" i="0" kern="1200" dirty="0">
              <a:solidFill>
                <a:schemeClr val="tx1"/>
              </a:solidFill>
              <a:latin typeface="Mogul Helios" pitchFamily="2" charset="0"/>
              <a:cs typeface="Times New Roman" panose="02020603050405020304" pitchFamily="18" charset="0"/>
            </a:rPr>
            <a:t>/итгэмжлэл, гишүүнчлэл, гэрээний стандарт, арилжаа, клиринг, хяналт г.м/</a:t>
          </a:r>
          <a:endParaRPr lang="en-US" sz="1800" b="0" i="0" kern="1200" dirty="0">
            <a:solidFill>
              <a:schemeClr val="tx1"/>
            </a:solidFill>
            <a:latin typeface="Mogul Helios" pitchFamily="2" charset="0"/>
            <a:cs typeface="Times New Roman" panose="02020603050405020304" pitchFamily="18" charset="0"/>
          </a:endParaRPr>
        </a:p>
      </dsp:txBody>
      <dsp:txXfrm>
        <a:off x="5392815" y="3031416"/>
        <a:ext cx="2501989" cy="1239934"/>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D7CD589-7D17-4073-83D8-8E1B49120568}" type="datetimeFigureOut">
              <a:rPr lang="en-US" smtClean="0"/>
              <a:t>10/27/2023</a:t>
            </a:fld>
            <a:endParaRPr lang="en-US"/>
          </a:p>
        </p:txBody>
      </p:sp>
      <p:sp>
        <p:nvSpPr>
          <p:cNvPr id="4" name="Slide Image Placeholder 3"/>
          <p:cNvSpPr>
            <a:spLocks noGrp="1" noRot="1" noChangeAspect="1"/>
          </p:cNvSpPr>
          <p:nvPr>
            <p:ph type="sldImg" idx="2"/>
          </p:nvPr>
        </p:nvSpPr>
        <p:spPr>
          <a:xfrm>
            <a:off x="2354263" y="857250"/>
            <a:ext cx="443547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89E4B31-43F4-40F7-86AF-315A4ED6DC88}" type="slidenum">
              <a:rPr lang="en-US" smtClean="0"/>
              <a:t>‹#›</a:t>
            </a:fld>
            <a:endParaRPr lang="en-US"/>
          </a:p>
        </p:txBody>
      </p:sp>
    </p:spTree>
    <p:extLst>
      <p:ext uri="{BB962C8B-B14F-4D97-AF65-F5344CB8AC3E}">
        <p14:creationId xmlns:p14="http://schemas.microsoft.com/office/powerpoint/2010/main" val="169587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F9399-A488-4AA8-9B3E-E8F2A6A524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9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933450"/>
            <a:ext cx="4827588" cy="2519363"/>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
                <a:srgbClr val="FF3300"/>
              </a:buClr>
              <a:buSzTx/>
              <a:buFontTx/>
              <a:buNone/>
              <a:tabLst/>
              <a:defRPr/>
            </a:pPr>
            <a:endParaRPr lang="en-US" strike="noStrike">
              <a:latin typeface="Mogul Helios" panose="020B060402020202020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4FF9399-A488-4AA8-9B3E-E8F2A6A524D3}" type="slidenum">
              <a:rPr lang="en-US" smtClean="0"/>
              <a:t>2</a:t>
            </a:fld>
            <a:endParaRPr lang="en-US"/>
          </a:p>
        </p:txBody>
      </p:sp>
    </p:spTree>
    <p:extLst>
      <p:ext uri="{BB962C8B-B14F-4D97-AF65-F5344CB8AC3E}">
        <p14:creationId xmlns:p14="http://schemas.microsoft.com/office/powerpoint/2010/main" val="308517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E4B31-43F4-40F7-86AF-315A4ED6DC88}" type="slidenum">
              <a:rPr lang="en-US" smtClean="0"/>
              <a:t>4</a:t>
            </a:fld>
            <a:endParaRPr lang="en-US"/>
          </a:p>
        </p:txBody>
      </p:sp>
    </p:spTree>
    <p:extLst>
      <p:ext uri="{BB962C8B-B14F-4D97-AF65-F5344CB8AC3E}">
        <p14:creationId xmlns:p14="http://schemas.microsoft.com/office/powerpoint/2010/main" val="491020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857250"/>
            <a:ext cx="4435475" cy="2314575"/>
          </a:xfrm>
        </p:spPr>
      </p:sp>
      <p:sp>
        <p:nvSpPr>
          <p:cNvPr id="3" name="Notes Placeholder 2"/>
          <p:cNvSpPr>
            <a:spLocks noGrp="1"/>
          </p:cNvSpPr>
          <p:nvPr>
            <p:ph type="body" idx="1"/>
          </p:nvPr>
        </p:nvSpPr>
        <p:spPr/>
        <p:txBody>
          <a:bodyPr/>
          <a:lstStyle/>
          <a:p>
            <a:endParaRPr lang="mn-MN"/>
          </a:p>
        </p:txBody>
      </p:sp>
    </p:spTree>
    <p:extLst>
      <p:ext uri="{BB962C8B-B14F-4D97-AF65-F5344CB8AC3E}">
        <p14:creationId xmlns:p14="http://schemas.microsoft.com/office/powerpoint/2010/main" val="1652891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69902" y="1414125"/>
            <a:ext cx="12419410" cy="3008266"/>
          </a:xfrm>
        </p:spPr>
        <p:txBody>
          <a:bodyPr anchor="b"/>
          <a:lstStyle>
            <a:lvl1pPr algn="ctr">
              <a:defRPr sz="7013"/>
            </a:lvl1pPr>
          </a:lstStyle>
          <a:p>
            <a:r>
              <a:rPr lang="en-US"/>
              <a:t>Click to edit Master title style</a:t>
            </a:r>
          </a:p>
        </p:txBody>
      </p:sp>
      <p:sp>
        <p:nvSpPr>
          <p:cNvPr id="3" name="Subtitle 2"/>
          <p:cNvSpPr>
            <a:spLocks noGrp="1"/>
          </p:cNvSpPr>
          <p:nvPr>
            <p:ph type="subTitle" idx="1"/>
          </p:nvPr>
        </p:nvSpPr>
        <p:spPr>
          <a:xfrm>
            <a:off x="2069902" y="4538401"/>
            <a:ext cx="12419410" cy="2086184"/>
          </a:xfrm>
        </p:spPr>
        <p:txBody>
          <a:bodyPr/>
          <a:lstStyle>
            <a:lvl1pPr marL="0" indent="0" algn="ctr">
              <a:buNone/>
              <a:defRPr sz="2806"/>
            </a:lvl1pPr>
            <a:lvl2pPr marL="534444" indent="0" algn="ctr">
              <a:buNone/>
              <a:defRPr sz="2337"/>
            </a:lvl2pPr>
            <a:lvl3pPr marL="1068888" indent="0" algn="ctr">
              <a:buNone/>
              <a:defRPr sz="2104"/>
            </a:lvl3pPr>
            <a:lvl4pPr marL="1603331" indent="0" algn="ctr">
              <a:buNone/>
              <a:defRPr sz="1870"/>
            </a:lvl4pPr>
            <a:lvl5pPr marL="2137775" indent="0" algn="ctr">
              <a:buNone/>
              <a:defRPr sz="1870"/>
            </a:lvl5pPr>
            <a:lvl6pPr marL="2672219" indent="0" algn="ctr">
              <a:buNone/>
              <a:defRPr sz="1870"/>
            </a:lvl6pPr>
            <a:lvl7pPr marL="3206663" indent="0" algn="ctr">
              <a:buNone/>
              <a:defRPr sz="1870"/>
            </a:lvl7pPr>
            <a:lvl8pPr marL="3741108" indent="0" algn="ctr">
              <a:buNone/>
              <a:defRPr sz="1870"/>
            </a:lvl8pPr>
            <a:lvl9pPr marL="4275552" indent="0" algn="ctr">
              <a:buNone/>
              <a:defRPr sz="1870"/>
            </a:lvl9pPr>
          </a:lstStyle>
          <a:p>
            <a:r>
              <a:rPr lang="en-US"/>
              <a:t>Click to edit Master subtitle style</a:t>
            </a:r>
          </a:p>
        </p:txBody>
      </p:sp>
      <p:sp>
        <p:nvSpPr>
          <p:cNvPr id="4" name="Date Placeholder 3"/>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99693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51242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50187" y="460043"/>
            <a:ext cx="3570580" cy="73226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38447" y="460043"/>
            <a:ext cx="10504751" cy="73226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8197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CD94-37D2-3A93-DA48-50737163B11C}"/>
              </a:ext>
            </a:extLst>
          </p:cNvPr>
          <p:cNvSpPr>
            <a:spLocks noGrp="1"/>
          </p:cNvSpPr>
          <p:nvPr>
            <p:ph type="ctrTitle"/>
          </p:nvPr>
        </p:nvSpPr>
        <p:spPr>
          <a:xfrm>
            <a:off x="2069902" y="1414125"/>
            <a:ext cx="12419410" cy="3008266"/>
          </a:xfrm>
        </p:spPr>
        <p:txBody>
          <a:bodyPr anchor="b"/>
          <a:lstStyle>
            <a:lvl1pPr algn="ctr">
              <a:defRPr sz="7560"/>
            </a:lvl1pPr>
          </a:lstStyle>
          <a:p>
            <a:r>
              <a:rPr lang="en-US"/>
              <a:t>Click to edit Master title style</a:t>
            </a:r>
          </a:p>
        </p:txBody>
      </p:sp>
      <p:sp>
        <p:nvSpPr>
          <p:cNvPr id="3" name="Subtitle 2">
            <a:extLst>
              <a:ext uri="{FF2B5EF4-FFF2-40B4-BE49-F238E27FC236}">
                <a16:creationId xmlns:a16="http://schemas.microsoft.com/office/drawing/2014/main" id="{5DFA295C-6B5A-9D28-17CA-C084F947E2AA}"/>
              </a:ext>
            </a:extLst>
          </p:cNvPr>
          <p:cNvSpPr>
            <a:spLocks noGrp="1"/>
          </p:cNvSpPr>
          <p:nvPr>
            <p:ph type="subTitle" idx="1"/>
          </p:nvPr>
        </p:nvSpPr>
        <p:spPr>
          <a:xfrm>
            <a:off x="2069902" y="4538401"/>
            <a:ext cx="12419410" cy="2086184"/>
          </a:xfrm>
        </p:spPr>
        <p:txBody>
          <a:bodyPr/>
          <a:lstStyle>
            <a:lvl1pPr marL="0" indent="0" algn="ctr">
              <a:buNone/>
              <a:defRPr sz="3024"/>
            </a:lvl1pPr>
            <a:lvl2pPr marL="576072" indent="0" algn="ctr">
              <a:buNone/>
              <a:defRPr sz="2520"/>
            </a:lvl2pPr>
            <a:lvl3pPr marL="1152144" indent="0" algn="ctr">
              <a:buNone/>
              <a:defRPr sz="2268"/>
            </a:lvl3pPr>
            <a:lvl4pPr marL="1728216" indent="0" algn="ctr">
              <a:buNone/>
              <a:defRPr sz="2016"/>
            </a:lvl4pPr>
            <a:lvl5pPr marL="2304288" indent="0" algn="ctr">
              <a:buNone/>
              <a:defRPr sz="2016"/>
            </a:lvl5pPr>
            <a:lvl6pPr marL="2880360" indent="0" algn="ctr">
              <a:buNone/>
              <a:defRPr sz="2016"/>
            </a:lvl6pPr>
            <a:lvl7pPr marL="3456432" indent="0" algn="ctr">
              <a:buNone/>
              <a:defRPr sz="2016"/>
            </a:lvl7pPr>
            <a:lvl8pPr marL="4032504" indent="0" algn="ctr">
              <a:buNone/>
              <a:defRPr sz="2016"/>
            </a:lvl8pPr>
            <a:lvl9pPr marL="4608576" indent="0" algn="ctr">
              <a:buNone/>
              <a:defRPr sz="2016"/>
            </a:lvl9pPr>
          </a:lstStyle>
          <a:p>
            <a:r>
              <a:rPr lang="en-US"/>
              <a:t>Click to edit Master subtitle style</a:t>
            </a:r>
          </a:p>
        </p:txBody>
      </p:sp>
      <p:sp>
        <p:nvSpPr>
          <p:cNvPr id="4" name="Date Placeholder 3">
            <a:extLst>
              <a:ext uri="{FF2B5EF4-FFF2-40B4-BE49-F238E27FC236}">
                <a16:creationId xmlns:a16="http://schemas.microsoft.com/office/drawing/2014/main" id="{945E1F42-2696-DD83-8A37-54A9C7B12997}"/>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a:extLst>
              <a:ext uri="{FF2B5EF4-FFF2-40B4-BE49-F238E27FC236}">
                <a16:creationId xmlns:a16="http://schemas.microsoft.com/office/drawing/2014/main" id="{50BC422A-7F66-FB14-EB8C-AD95802F1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B54FF-B266-B824-0075-B6872182A973}"/>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33281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522F-C833-40F2-B795-B99C6F352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2EECA-2404-49EC-956C-8F681BDACC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B73CE-B4F3-5FC5-57F6-D3B6E005A5C1}"/>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a:extLst>
              <a:ext uri="{FF2B5EF4-FFF2-40B4-BE49-F238E27FC236}">
                <a16:creationId xmlns:a16="http://schemas.microsoft.com/office/drawing/2014/main" id="{D16C5416-6029-BB9C-4258-D30A68DD1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67428-31A2-D876-04D1-746F1AB029E4}"/>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2577634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DF07-C105-0FD5-F5D2-79BA0C952447}"/>
              </a:ext>
            </a:extLst>
          </p:cNvPr>
          <p:cNvSpPr>
            <a:spLocks noGrp="1"/>
          </p:cNvSpPr>
          <p:nvPr>
            <p:ph type="title"/>
          </p:nvPr>
        </p:nvSpPr>
        <p:spPr>
          <a:xfrm>
            <a:off x="1129821" y="2154191"/>
            <a:ext cx="14282321" cy="3594317"/>
          </a:xfrm>
        </p:spPr>
        <p:txBody>
          <a:bodyPr anchor="b"/>
          <a:lstStyle>
            <a:lvl1pPr>
              <a:defRPr sz="7560"/>
            </a:lvl1pPr>
          </a:lstStyle>
          <a:p>
            <a:r>
              <a:rPr lang="en-US"/>
              <a:t>Click to edit Master title style</a:t>
            </a:r>
          </a:p>
        </p:txBody>
      </p:sp>
      <p:sp>
        <p:nvSpPr>
          <p:cNvPr id="3" name="Text Placeholder 2">
            <a:extLst>
              <a:ext uri="{FF2B5EF4-FFF2-40B4-BE49-F238E27FC236}">
                <a16:creationId xmlns:a16="http://schemas.microsoft.com/office/drawing/2014/main" id="{EF2F3A39-60B3-A929-B1C7-0DCB89EA76E0}"/>
              </a:ext>
            </a:extLst>
          </p:cNvPr>
          <p:cNvSpPr>
            <a:spLocks noGrp="1"/>
          </p:cNvSpPr>
          <p:nvPr>
            <p:ph type="body" idx="1"/>
          </p:nvPr>
        </p:nvSpPr>
        <p:spPr>
          <a:xfrm>
            <a:off x="1129821" y="5782512"/>
            <a:ext cx="14282321" cy="1890166"/>
          </a:xfrm>
        </p:spPr>
        <p:txBody>
          <a:bodyPr/>
          <a:lstStyle>
            <a:lvl1pPr marL="0" indent="0">
              <a:buNone/>
              <a:defRPr sz="3024">
                <a:solidFill>
                  <a:schemeClr val="tx1">
                    <a:tint val="75000"/>
                  </a:schemeClr>
                </a:solidFill>
              </a:defRPr>
            </a:lvl1pPr>
            <a:lvl2pPr marL="576072" indent="0">
              <a:buNone/>
              <a:defRPr sz="2520">
                <a:solidFill>
                  <a:schemeClr val="tx1">
                    <a:tint val="75000"/>
                  </a:schemeClr>
                </a:solidFill>
              </a:defRPr>
            </a:lvl2pPr>
            <a:lvl3pPr marL="1152144" indent="0">
              <a:buNone/>
              <a:defRPr sz="2268">
                <a:solidFill>
                  <a:schemeClr val="tx1">
                    <a:tint val="75000"/>
                  </a:schemeClr>
                </a:solidFill>
              </a:defRPr>
            </a:lvl3pPr>
            <a:lvl4pPr marL="1728216" indent="0">
              <a:buNone/>
              <a:defRPr sz="2016">
                <a:solidFill>
                  <a:schemeClr val="tx1">
                    <a:tint val="75000"/>
                  </a:schemeClr>
                </a:solidFill>
              </a:defRPr>
            </a:lvl4pPr>
            <a:lvl5pPr marL="2304288" indent="0">
              <a:buNone/>
              <a:defRPr sz="2016">
                <a:solidFill>
                  <a:schemeClr val="tx1">
                    <a:tint val="75000"/>
                  </a:schemeClr>
                </a:solidFill>
              </a:defRPr>
            </a:lvl5pPr>
            <a:lvl6pPr marL="2880360" indent="0">
              <a:buNone/>
              <a:defRPr sz="2016">
                <a:solidFill>
                  <a:schemeClr val="tx1">
                    <a:tint val="75000"/>
                  </a:schemeClr>
                </a:solidFill>
              </a:defRPr>
            </a:lvl6pPr>
            <a:lvl7pPr marL="3456432" indent="0">
              <a:buNone/>
              <a:defRPr sz="2016">
                <a:solidFill>
                  <a:schemeClr val="tx1">
                    <a:tint val="75000"/>
                  </a:schemeClr>
                </a:solidFill>
              </a:defRPr>
            </a:lvl7pPr>
            <a:lvl8pPr marL="4032504" indent="0">
              <a:buNone/>
              <a:defRPr sz="2016">
                <a:solidFill>
                  <a:schemeClr val="tx1">
                    <a:tint val="75000"/>
                  </a:schemeClr>
                </a:solidFill>
              </a:defRPr>
            </a:lvl8pPr>
            <a:lvl9pPr marL="4608576" indent="0">
              <a:buNone/>
              <a:defRPr sz="201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1D74D2-E943-60B3-8E1D-7AE619137657}"/>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a:extLst>
              <a:ext uri="{FF2B5EF4-FFF2-40B4-BE49-F238E27FC236}">
                <a16:creationId xmlns:a16="http://schemas.microsoft.com/office/drawing/2014/main" id="{96C23D04-E53A-2AF1-B735-9E7D44CDA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1AD58-9C8E-EEBE-FA25-06C2DA01FC8B}"/>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644239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A30B-B369-EC3F-D8F4-C257701A1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3FD97-08C6-2CC8-B7D8-EB72A5032BCD}"/>
              </a:ext>
            </a:extLst>
          </p:cNvPr>
          <p:cNvSpPr>
            <a:spLocks noGrp="1"/>
          </p:cNvSpPr>
          <p:nvPr>
            <p:ph sz="half" idx="1"/>
          </p:nvPr>
        </p:nvSpPr>
        <p:spPr>
          <a:xfrm>
            <a:off x="1138446" y="2300203"/>
            <a:ext cx="7037666" cy="54824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31B34-E6AB-B324-4FEE-A35AE9ED2EC3}"/>
              </a:ext>
            </a:extLst>
          </p:cNvPr>
          <p:cNvSpPr>
            <a:spLocks noGrp="1"/>
          </p:cNvSpPr>
          <p:nvPr>
            <p:ph sz="half" idx="2"/>
          </p:nvPr>
        </p:nvSpPr>
        <p:spPr>
          <a:xfrm>
            <a:off x="8383101" y="2300203"/>
            <a:ext cx="7037666" cy="54824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AEC8B-0890-8C0B-BD16-3D193667A4E5}"/>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6" name="Footer Placeholder 5">
            <a:extLst>
              <a:ext uri="{FF2B5EF4-FFF2-40B4-BE49-F238E27FC236}">
                <a16:creationId xmlns:a16="http://schemas.microsoft.com/office/drawing/2014/main" id="{CD6C8D15-0B92-1BFC-71A9-B6A5EFB10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D5592-3C57-E495-2F15-510FD501AE07}"/>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229118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0FF3-DB1B-6F78-84E5-EA5BFA129549}"/>
              </a:ext>
            </a:extLst>
          </p:cNvPr>
          <p:cNvSpPr>
            <a:spLocks noGrp="1"/>
          </p:cNvSpPr>
          <p:nvPr>
            <p:ph type="title"/>
          </p:nvPr>
        </p:nvSpPr>
        <p:spPr>
          <a:xfrm>
            <a:off x="1140603" y="460041"/>
            <a:ext cx="14282321" cy="167014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DBA47-7536-A2AC-A2CA-7D5A98D50B48}"/>
              </a:ext>
            </a:extLst>
          </p:cNvPr>
          <p:cNvSpPr>
            <a:spLocks noGrp="1"/>
          </p:cNvSpPr>
          <p:nvPr>
            <p:ph type="body" idx="1"/>
          </p:nvPr>
        </p:nvSpPr>
        <p:spPr>
          <a:xfrm>
            <a:off x="1140603" y="2118188"/>
            <a:ext cx="7005323" cy="1038091"/>
          </a:xfrm>
        </p:spPr>
        <p:txBody>
          <a:bodyPr anchor="b"/>
          <a:lstStyle>
            <a:lvl1pPr marL="0" indent="0">
              <a:buNone/>
              <a:defRPr sz="3024" b="1"/>
            </a:lvl1pPr>
            <a:lvl2pPr marL="576072" indent="0">
              <a:buNone/>
              <a:defRPr sz="2520" b="1"/>
            </a:lvl2pPr>
            <a:lvl3pPr marL="1152144" indent="0">
              <a:buNone/>
              <a:defRPr sz="2268" b="1"/>
            </a:lvl3pPr>
            <a:lvl4pPr marL="1728216" indent="0">
              <a:buNone/>
              <a:defRPr sz="2016" b="1"/>
            </a:lvl4pPr>
            <a:lvl5pPr marL="2304288" indent="0">
              <a:buNone/>
              <a:defRPr sz="2016" b="1"/>
            </a:lvl5pPr>
            <a:lvl6pPr marL="2880360" indent="0">
              <a:buNone/>
              <a:defRPr sz="2016" b="1"/>
            </a:lvl6pPr>
            <a:lvl7pPr marL="3456432" indent="0">
              <a:buNone/>
              <a:defRPr sz="2016" b="1"/>
            </a:lvl7pPr>
            <a:lvl8pPr marL="4032504" indent="0">
              <a:buNone/>
              <a:defRPr sz="2016" b="1"/>
            </a:lvl8pPr>
            <a:lvl9pPr marL="4608576" indent="0">
              <a:buNone/>
              <a:defRPr sz="2016" b="1"/>
            </a:lvl9pPr>
          </a:lstStyle>
          <a:p>
            <a:pPr lvl="0"/>
            <a:r>
              <a:rPr lang="en-US"/>
              <a:t>Edit Master text styles</a:t>
            </a:r>
          </a:p>
        </p:txBody>
      </p:sp>
      <p:sp>
        <p:nvSpPr>
          <p:cNvPr id="4" name="Content Placeholder 3">
            <a:extLst>
              <a:ext uri="{FF2B5EF4-FFF2-40B4-BE49-F238E27FC236}">
                <a16:creationId xmlns:a16="http://schemas.microsoft.com/office/drawing/2014/main" id="{C313D126-D143-8C0D-96E8-F848877ABF6A}"/>
              </a:ext>
            </a:extLst>
          </p:cNvPr>
          <p:cNvSpPr>
            <a:spLocks noGrp="1"/>
          </p:cNvSpPr>
          <p:nvPr>
            <p:ph sz="half" idx="2"/>
          </p:nvPr>
        </p:nvSpPr>
        <p:spPr>
          <a:xfrm>
            <a:off x="1140603" y="3156278"/>
            <a:ext cx="7005323" cy="4642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B074D7-C67A-ABF8-4AD6-96B8C33E3D48}"/>
              </a:ext>
            </a:extLst>
          </p:cNvPr>
          <p:cNvSpPr>
            <a:spLocks noGrp="1"/>
          </p:cNvSpPr>
          <p:nvPr>
            <p:ph type="body" sz="quarter" idx="3"/>
          </p:nvPr>
        </p:nvSpPr>
        <p:spPr>
          <a:xfrm>
            <a:off x="8383102" y="2118188"/>
            <a:ext cx="7039822" cy="1038091"/>
          </a:xfrm>
        </p:spPr>
        <p:txBody>
          <a:bodyPr anchor="b"/>
          <a:lstStyle>
            <a:lvl1pPr marL="0" indent="0">
              <a:buNone/>
              <a:defRPr sz="3024" b="1"/>
            </a:lvl1pPr>
            <a:lvl2pPr marL="576072" indent="0">
              <a:buNone/>
              <a:defRPr sz="2520" b="1"/>
            </a:lvl2pPr>
            <a:lvl3pPr marL="1152144" indent="0">
              <a:buNone/>
              <a:defRPr sz="2268" b="1"/>
            </a:lvl3pPr>
            <a:lvl4pPr marL="1728216" indent="0">
              <a:buNone/>
              <a:defRPr sz="2016" b="1"/>
            </a:lvl4pPr>
            <a:lvl5pPr marL="2304288" indent="0">
              <a:buNone/>
              <a:defRPr sz="2016" b="1"/>
            </a:lvl5pPr>
            <a:lvl6pPr marL="2880360" indent="0">
              <a:buNone/>
              <a:defRPr sz="2016" b="1"/>
            </a:lvl6pPr>
            <a:lvl7pPr marL="3456432" indent="0">
              <a:buNone/>
              <a:defRPr sz="2016" b="1"/>
            </a:lvl7pPr>
            <a:lvl8pPr marL="4032504" indent="0">
              <a:buNone/>
              <a:defRPr sz="2016" b="1"/>
            </a:lvl8pPr>
            <a:lvl9pPr marL="4608576" indent="0">
              <a:buNone/>
              <a:defRPr sz="2016" b="1"/>
            </a:lvl9pPr>
          </a:lstStyle>
          <a:p>
            <a:pPr lvl="0"/>
            <a:r>
              <a:rPr lang="en-US"/>
              <a:t>Edit Master text styles</a:t>
            </a:r>
          </a:p>
        </p:txBody>
      </p:sp>
      <p:sp>
        <p:nvSpPr>
          <p:cNvPr id="6" name="Content Placeholder 5">
            <a:extLst>
              <a:ext uri="{FF2B5EF4-FFF2-40B4-BE49-F238E27FC236}">
                <a16:creationId xmlns:a16="http://schemas.microsoft.com/office/drawing/2014/main" id="{AFE4A6E8-48C6-F957-E2CC-022F37800E6A}"/>
              </a:ext>
            </a:extLst>
          </p:cNvPr>
          <p:cNvSpPr>
            <a:spLocks noGrp="1"/>
          </p:cNvSpPr>
          <p:nvPr>
            <p:ph sz="quarter" idx="4"/>
          </p:nvPr>
        </p:nvSpPr>
        <p:spPr>
          <a:xfrm>
            <a:off x="8383102" y="3156278"/>
            <a:ext cx="7039822" cy="4642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2AB954-4CBF-D642-A732-1688ED62C561}"/>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8" name="Footer Placeholder 7">
            <a:extLst>
              <a:ext uri="{FF2B5EF4-FFF2-40B4-BE49-F238E27FC236}">
                <a16:creationId xmlns:a16="http://schemas.microsoft.com/office/drawing/2014/main" id="{D60DA2C8-42CF-57E9-8693-9898883D1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19979D-6B63-12C4-BEEC-3FF8AA8F6DD1}"/>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4267623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0D27-A963-8516-9E1B-74F0531F97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F31635-BA69-51D1-8204-4D8C0491843E}"/>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4" name="Footer Placeholder 3">
            <a:extLst>
              <a:ext uri="{FF2B5EF4-FFF2-40B4-BE49-F238E27FC236}">
                <a16:creationId xmlns:a16="http://schemas.microsoft.com/office/drawing/2014/main" id="{9C338B42-937C-FE64-0FD2-77A64C1C43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86EAE-522F-4310-EE83-E60EE33549F0}"/>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4276089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C1ECA-DB6F-1A17-C0B7-6C49FD709A9D}"/>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3" name="Footer Placeholder 2">
            <a:extLst>
              <a:ext uri="{FF2B5EF4-FFF2-40B4-BE49-F238E27FC236}">
                <a16:creationId xmlns:a16="http://schemas.microsoft.com/office/drawing/2014/main" id="{0195A3CC-4FC6-973E-C534-7E660AD7F3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D62030-EDFC-3491-FD53-7652A3884661}"/>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4031065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EE71-75A6-B20C-4253-385DBEACE437}"/>
              </a:ext>
            </a:extLst>
          </p:cNvPr>
          <p:cNvSpPr>
            <a:spLocks noGrp="1"/>
          </p:cNvSpPr>
          <p:nvPr>
            <p:ph type="title"/>
          </p:nvPr>
        </p:nvSpPr>
        <p:spPr>
          <a:xfrm>
            <a:off x="1140603" y="576051"/>
            <a:ext cx="5340777" cy="2016178"/>
          </a:xfrm>
        </p:spPr>
        <p:txBody>
          <a:bodyPr anchor="b"/>
          <a:lstStyle>
            <a:lvl1pPr>
              <a:defRPr sz="4032"/>
            </a:lvl1pPr>
          </a:lstStyle>
          <a:p>
            <a:r>
              <a:rPr lang="en-US"/>
              <a:t>Click to edit Master title style</a:t>
            </a:r>
          </a:p>
        </p:txBody>
      </p:sp>
      <p:sp>
        <p:nvSpPr>
          <p:cNvPr id="3" name="Content Placeholder 2">
            <a:extLst>
              <a:ext uri="{FF2B5EF4-FFF2-40B4-BE49-F238E27FC236}">
                <a16:creationId xmlns:a16="http://schemas.microsoft.com/office/drawing/2014/main" id="{9BE36087-4923-4595-A8AC-92224681F818}"/>
              </a:ext>
            </a:extLst>
          </p:cNvPr>
          <p:cNvSpPr>
            <a:spLocks noGrp="1"/>
          </p:cNvSpPr>
          <p:nvPr>
            <p:ph idx="1"/>
          </p:nvPr>
        </p:nvSpPr>
        <p:spPr>
          <a:xfrm>
            <a:off x="7039822" y="1244111"/>
            <a:ext cx="8383102" cy="6140542"/>
          </a:xfrm>
        </p:spPr>
        <p:txBody>
          <a:bodyPr/>
          <a:lstStyle>
            <a:lvl1pPr>
              <a:defRPr sz="4032"/>
            </a:lvl1pPr>
            <a:lvl2pPr>
              <a:defRPr sz="3528"/>
            </a:lvl2pPr>
            <a:lvl3pPr>
              <a:defRPr sz="3024"/>
            </a:lvl3pPr>
            <a:lvl4pPr>
              <a:defRPr sz="2520"/>
            </a:lvl4pPr>
            <a:lvl5pPr>
              <a:defRPr sz="2520"/>
            </a:lvl5pPr>
            <a:lvl6pPr>
              <a:defRPr sz="2520"/>
            </a:lvl6pPr>
            <a:lvl7pPr>
              <a:defRPr sz="2520"/>
            </a:lvl7pPr>
            <a:lvl8pPr>
              <a:defRPr sz="2520"/>
            </a:lvl8pPr>
            <a:lvl9pPr>
              <a:defRPr sz="25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C7DAE-FF0D-7675-6B62-BB615710D32B}"/>
              </a:ext>
            </a:extLst>
          </p:cNvPr>
          <p:cNvSpPr>
            <a:spLocks noGrp="1"/>
          </p:cNvSpPr>
          <p:nvPr>
            <p:ph type="body" sz="half" idx="2"/>
          </p:nvPr>
        </p:nvSpPr>
        <p:spPr>
          <a:xfrm>
            <a:off x="1140603" y="2592229"/>
            <a:ext cx="5340777" cy="4802425"/>
          </a:xfrm>
        </p:spPr>
        <p:txBody>
          <a:bodyPr/>
          <a:lstStyle>
            <a:lvl1pPr marL="0" indent="0">
              <a:buNone/>
              <a:defRPr sz="2016"/>
            </a:lvl1pPr>
            <a:lvl2pPr marL="576072" indent="0">
              <a:buNone/>
              <a:defRPr sz="1764"/>
            </a:lvl2pPr>
            <a:lvl3pPr marL="1152144" indent="0">
              <a:buNone/>
              <a:defRPr sz="1512"/>
            </a:lvl3pPr>
            <a:lvl4pPr marL="1728216" indent="0">
              <a:buNone/>
              <a:defRPr sz="1260"/>
            </a:lvl4pPr>
            <a:lvl5pPr marL="2304288" indent="0">
              <a:buNone/>
              <a:defRPr sz="1260"/>
            </a:lvl5pPr>
            <a:lvl6pPr marL="2880360" indent="0">
              <a:buNone/>
              <a:defRPr sz="1260"/>
            </a:lvl6pPr>
            <a:lvl7pPr marL="3456432" indent="0">
              <a:buNone/>
              <a:defRPr sz="1260"/>
            </a:lvl7pPr>
            <a:lvl8pPr marL="4032504" indent="0">
              <a:buNone/>
              <a:defRPr sz="1260"/>
            </a:lvl8pPr>
            <a:lvl9pPr marL="4608576" indent="0">
              <a:buNone/>
              <a:defRPr sz="1260"/>
            </a:lvl9pPr>
          </a:lstStyle>
          <a:p>
            <a:pPr lvl="0"/>
            <a:r>
              <a:rPr lang="en-US"/>
              <a:t>Edit Master text styles</a:t>
            </a:r>
          </a:p>
        </p:txBody>
      </p:sp>
      <p:sp>
        <p:nvSpPr>
          <p:cNvPr id="5" name="Date Placeholder 4">
            <a:extLst>
              <a:ext uri="{FF2B5EF4-FFF2-40B4-BE49-F238E27FC236}">
                <a16:creationId xmlns:a16="http://schemas.microsoft.com/office/drawing/2014/main" id="{112A4456-5A88-0713-6B55-3F759796A2F1}"/>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6" name="Footer Placeholder 5">
            <a:extLst>
              <a:ext uri="{FF2B5EF4-FFF2-40B4-BE49-F238E27FC236}">
                <a16:creationId xmlns:a16="http://schemas.microsoft.com/office/drawing/2014/main" id="{335ECB21-F2AF-6056-A9A9-925A3ADE99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647C44-1429-698E-C7F3-8895808EA090}"/>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1553666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1353725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434B-95FE-1FB1-8411-C828208AA5EB}"/>
              </a:ext>
            </a:extLst>
          </p:cNvPr>
          <p:cNvSpPr>
            <a:spLocks noGrp="1"/>
          </p:cNvSpPr>
          <p:nvPr>
            <p:ph type="title"/>
          </p:nvPr>
        </p:nvSpPr>
        <p:spPr>
          <a:xfrm>
            <a:off x="1140603" y="576051"/>
            <a:ext cx="5340777" cy="2016178"/>
          </a:xfrm>
        </p:spPr>
        <p:txBody>
          <a:bodyPr anchor="b"/>
          <a:lstStyle>
            <a:lvl1pPr>
              <a:defRPr sz="4032"/>
            </a:lvl1pPr>
          </a:lstStyle>
          <a:p>
            <a:r>
              <a:rPr lang="en-US"/>
              <a:t>Click to edit Master title style</a:t>
            </a:r>
          </a:p>
        </p:txBody>
      </p:sp>
      <p:sp>
        <p:nvSpPr>
          <p:cNvPr id="3" name="Picture Placeholder 2">
            <a:extLst>
              <a:ext uri="{FF2B5EF4-FFF2-40B4-BE49-F238E27FC236}">
                <a16:creationId xmlns:a16="http://schemas.microsoft.com/office/drawing/2014/main" id="{0223B113-96CA-2229-146E-B23CCCCDF5C5}"/>
              </a:ext>
            </a:extLst>
          </p:cNvPr>
          <p:cNvSpPr>
            <a:spLocks noGrp="1"/>
          </p:cNvSpPr>
          <p:nvPr>
            <p:ph type="pic" idx="1"/>
          </p:nvPr>
        </p:nvSpPr>
        <p:spPr>
          <a:xfrm>
            <a:off x="7039822" y="1244111"/>
            <a:ext cx="8383102" cy="6140542"/>
          </a:xfrm>
        </p:spPr>
        <p:txBody>
          <a:bodyPr/>
          <a:lstStyle>
            <a:lvl1pPr marL="0" indent="0">
              <a:buNone/>
              <a:defRPr sz="4032"/>
            </a:lvl1pPr>
            <a:lvl2pPr marL="576072" indent="0">
              <a:buNone/>
              <a:defRPr sz="3528"/>
            </a:lvl2pPr>
            <a:lvl3pPr marL="1152144" indent="0">
              <a:buNone/>
              <a:defRPr sz="3024"/>
            </a:lvl3pPr>
            <a:lvl4pPr marL="1728216" indent="0">
              <a:buNone/>
              <a:defRPr sz="2520"/>
            </a:lvl4pPr>
            <a:lvl5pPr marL="2304288" indent="0">
              <a:buNone/>
              <a:defRPr sz="2520"/>
            </a:lvl5pPr>
            <a:lvl6pPr marL="2880360" indent="0">
              <a:buNone/>
              <a:defRPr sz="2520"/>
            </a:lvl6pPr>
            <a:lvl7pPr marL="3456432" indent="0">
              <a:buNone/>
              <a:defRPr sz="2520"/>
            </a:lvl7pPr>
            <a:lvl8pPr marL="4032504" indent="0">
              <a:buNone/>
              <a:defRPr sz="2520"/>
            </a:lvl8pPr>
            <a:lvl9pPr marL="4608576" indent="0">
              <a:buNone/>
              <a:defRPr sz="2520"/>
            </a:lvl9pPr>
          </a:lstStyle>
          <a:p>
            <a:r>
              <a:rPr lang="en-US"/>
              <a:t>Click icon to add picture</a:t>
            </a:r>
          </a:p>
        </p:txBody>
      </p:sp>
      <p:sp>
        <p:nvSpPr>
          <p:cNvPr id="4" name="Text Placeholder 3">
            <a:extLst>
              <a:ext uri="{FF2B5EF4-FFF2-40B4-BE49-F238E27FC236}">
                <a16:creationId xmlns:a16="http://schemas.microsoft.com/office/drawing/2014/main" id="{692E7278-C365-F3B2-9807-6654207FA54E}"/>
              </a:ext>
            </a:extLst>
          </p:cNvPr>
          <p:cNvSpPr>
            <a:spLocks noGrp="1"/>
          </p:cNvSpPr>
          <p:nvPr>
            <p:ph type="body" sz="half" idx="2"/>
          </p:nvPr>
        </p:nvSpPr>
        <p:spPr>
          <a:xfrm>
            <a:off x="1140603" y="2592229"/>
            <a:ext cx="5340777" cy="4802425"/>
          </a:xfrm>
        </p:spPr>
        <p:txBody>
          <a:bodyPr/>
          <a:lstStyle>
            <a:lvl1pPr marL="0" indent="0">
              <a:buNone/>
              <a:defRPr sz="2016"/>
            </a:lvl1pPr>
            <a:lvl2pPr marL="576072" indent="0">
              <a:buNone/>
              <a:defRPr sz="1764"/>
            </a:lvl2pPr>
            <a:lvl3pPr marL="1152144" indent="0">
              <a:buNone/>
              <a:defRPr sz="1512"/>
            </a:lvl3pPr>
            <a:lvl4pPr marL="1728216" indent="0">
              <a:buNone/>
              <a:defRPr sz="1260"/>
            </a:lvl4pPr>
            <a:lvl5pPr marL="2304288" indent="0">
              <a:buNone/>
              <a:defRPr sz="1260"/>
            </a:lvl5pPr>
            <a:lvl6pPr marL="2880360" indent="0">
              <a:buNone/>
              <a:defRPr sz="1260"/>
            </a:lvl6pPr>
            <a:lvl7pPr marL="3456432" indent="0">
              <a:buNone/>
              <a:defRPr sz="1260"/>
            </a:lvl7pPr>
            <a:lvl8pPr marL="4032504" indent="0">
              <a:buNone/>
              <a:defRPr sz="1260"/>
            </a:lvl8pPr>
            <a:lvl9pPr marL="4608576" indent="0">
              <a:buNone/>
              <a:defRPr sz="1260"/>
            </a:lvl9pPr>
          </a:lstStyle>
          <a:p>
            <a:pPr lvl="0"/>
            <a:r>
              <a:rPr lang="en-US"/>
              <a:t>Edit Master text styles</a:t>
            </a:r>
          </a:p>
        </p:txBody>
      </p:sp>
      <p:sp>
        <p:nvSpPr>
          <p:cNvPr id="5" name="Date Placeholder 4">
            <a:extLst>
              <a:ext uri="{FF2B5EF4-FFF2-40B4-BE49-F238E27FC236}">
                <a16:creationId xmlns:a16="http://schemas.microsoft.com/office/drawing/2014/main" id="{52F033C1-8410-11F8-F06E-3DDBE058AFA7}"/>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6" name="Footer Placeholder 5">
            <a:extLst>
              <a:ext uri="{FF2B5EF4-FFF2-40B4-BE49-F238E27FC236}">
                <a16:creationId xmlns:a16="http://schemas.microsoft.com/office/drawing/2014/main" id="{4ED7C417-FD03-7194-297D-A328A8EFE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7E9B-DFAF-3898-D789-0590F9137257}"/>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579872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83F9-B96C-2AC1-81E7-1FB778EBA2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A422B-CCC1-C33C-575B-AE4890CCDA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54B0E-DC43-4354-BE40-C1F7928E2700}"/>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a:extLst>
              <a:ext uri="{FF2B5EF4-FFF2-40B4-BE49-F238E27FC236}">
                <a16:creationId xmlns:a16="http://schemas.microsoft.com/office/drawing/2014/main" id="{C3327FC0-35EC-A89B-FFC9-BC2959D77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E92C1-17DB-F047-38B5-0E99BF413C46}"/>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1956668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F264D2-57D5-03DA-9512-AE4F366019CA}"/>
              </a:ext>
            </a:extLst>
          </p:cNvPr>
          <p:cNvSpPr>
            <a:spLocks noGrp="1"/>
          </p:cNvSpPr>
          <p:nvPr>
            <p:ph type="title" orient="vert"/>
          </p:nvPr>
        </p:nvSpPr>
        <p:spPr>
          <a:xfrm>
            <a:off x="11850187" y="460041"/>
            <a:ext cx="3570580" cy="732264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7F9D5F-9C40-2A32-55C9-2B735D23159B}"/>
              </a:ext>
            </a:extLst>
          </p:cNvPr>
          <p:cNvSpPr>
            <a:spLocks noGrp="1"/>
          </p:cNvSpPr>
          <p:nvPr>
            <p:ph type="body" orient="vert" idx="1"/>
          </p:nvPr>
        </p:nvSpPr>
        <p:spPr>
          <a:xfrm>
            <a:off x="1138446" y="460041"/>
            <a:ext cx="10504751" cy="732264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038E1-06A2-19CB-4DAE-DF401BD0056D}"/>
              </a:ext>
            </a:extLst>
          </p:cNvPr>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a:extLst>
              <a:ext uri="{FF2B5EF4-FFF2-40B4-BE49-F238E27FC236}">
                <a16:creationId xmlns:a16="http://schemas.microsoft.com/office/drawing/2014/main" id="{7BC8FED2-FCDA-9E5C-72A3-97C1376B2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27972-8EC9-384D-7256-709DD3C606DD}"/>
              </a:ext>
            </a:extLst>
          </p:cNvPr>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251200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823" y="2154193"/>
            <a:ext cx="14282321" cy="3594317"/>
          </a:xfrm>
        </p:spPr>
        <p:txBody>
          <a:bodyPr anchor="b"/>
          <a:lstStyle>
            <a:lvl1pPr>
              <a:defRPr sz="7013"/>
            </a:lvl1pPr>
          </a:lstStyle>
          <a:p>
            <a:r>
              <a:rPr lang="en-US"/>
              <a:t>Click to edit Master title style</a:t>
            </a:r>
          </a:p>
        </p:txBody>
      </p:sp>
      <p:sp>
        <p:nvSpPr>
          <p:cNvPr id="3" name="Text Placeholder 2"/>
          <p:cNvSpPr>
            <a:spLocks noGrp="1"/>
          </p:cNvSpPr>
          <p:nvPr>
            <p:ph type="body" idx="1"/>
          </p:nvPr>
        </p:nvSpPr>
        <p:spPr>
          <a:xfrm>
            <a:off x="1129823" y="5782512"/>
            <a:ext cx="14282321" cy="1890166"/>
          </a:xfrm>
        </p:spPr>
        <p:txBody>
          <a:bodyPr/>
          <a:lstStyle>
            <a:lvl1pPr marL="0" indent="0">
              <a:buNone/>
              <a:defRPr sz="2806">
                <a:solidFill>
                  <a:schemeClr val="tx1">
                    <a:tint val="75000"/>
                  </a:schemeClr>
                </a:solidFill>
              </a:defRPr>
            </a:lvl1pPr>
            <a:lvl2pPr marL="534444" indent="0">
              <a:buNone/>
              <a:defRPr sz="2337">
                <a:solidFill>
                  <a:schemeClr val="tx1">
                    <a:tint val="75000"/>
                  </a:schemeClr>
                </a:solidFill>
              </a:defRPr>
            </a:lvl2pPr>
            <a:lvl3pPr marL="1068888" indent="0">
              <a:buNone/>
              <a:defRPr sz="2104">
                <a:solidFill>
                  <a:schemeClr val="tx1">
                    <a:tint val="75000"/>
                  </a:schemeClr>
                </a:solidFill>
              </a:defRPr>
            </a:lvl3pPr>
            <a:lvl4pPr marL="1603331" indent="0">
              <a:buNone/>
              <a:defRPr sz="1870">
                <a:solidFill>
                  <a:schemeClr val="tx1">
                    <a:tint val="75000"/>
                  </a:schemeClr>
                </a:solidFill>
              </a:defRPr>
            </a:lvl4pPr>
            <a:lvl5pPr marL="2137775" indent="0">
              <a:buNone/>
              <a:defRPr sz="1870">
                <a:solidFill>
                  <a:schemeClr val="tx1">
                    <a:tint val="75000"/>
                  </a:schemeClr>
                </a:solidFill>
              </a:defRPr>
            </a:lvl5pPr>
            <a:lvl6pPr marL="2672219" indent="0">
              <a:buNone/>
              <a:defRPr sz="1870">
                <a:solidFill>
                  <a:schemeClr val="tx1">
                    <a:tint val="75000"/>
                  </a:schemeClr>
                </a:solidFill>
              </a:defRPr>
            </a:lvl6pPr>
            <a:lvl7pPr marL="3206663" indent="0">
              <a:buNone/>
              <a:defRPr sz="1870">
                <a:solidFill>
                  <a:schemeClr val="tx1">
                    <a:tint val="75000"/>
                  </a:schemeClr>
                </a:solidFill>
              </a:defRPr>
            </a:lvl7pPr>
            <a:lvl8pPr marL="3741108" indent="0">
              <a:buNone/>
              <a:defRPr sz="1870">
                <a:solidFill>
                  <a:schemeClr val="tx1">
                    <a:tint val="75000"/>
                  </a:schemeClr>
                </a:solidFill>
              </a:defRPr>
            </a:lvl8pPr>
            <a:lvl9pPr marL="4275552" indent="0">
              <a:buNone/>
              <a:defRPr sz="18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818CB-A897-422B-9546-7587EA938E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273867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38446" y="2300206"/>
            <a:ext cx="7037666" cy="5482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3101" y="2300206"/>
            <a:ext cx="7037666" cy="5482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818CB-A897-422B-9546-7587EA938EE0}"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112932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0606" y="460041"/>
            <a:ext cx="14282321" cy="1670148"/>
          </a:xfrm>
        </p:spPr>
        <p:txBody>
          <a:bodyPr/>
          <a:lstStyle/>
          <a:p>
            <a:r>
              <a:rPr lang="en-US"/>
              <a:t>Click to edit Master title style</a:t>
            </a:r>
          </a:p>
        </p:txBody>
      </p:sp>
      <p:sp>
        <p:nvSpPr>
          <p:cNvPr id="3" name="Text Placeholder 2"/>
          <p:cNvSpPr>
            <a:spLocks noGrp="1"/>
          </p:cNvSpPr>
          <p:nvPr>
            <p:ph type="body" idx="1"/>
          </p:nvPr>
        </p:nvSpPr>
        <p:spPr>
          <a:xfrm>
            <a:off x="1140605" y="2118190"/>
            <a:ext cx="7005323" cy="1038091"/>
          </a:xfrm>
        </p:spPr>
        <p:txBody>
          <a:bodyPr anchor="b"/>
          <a:lstStyle>
            <a:lvl1pPr marL="0" indent="0">
              <a:buNone/>
              <a:defRPr sz="2806" b="1"/>
            </a:lvl1pPr>
            <a:lvl2pPr marL="534444" indent="0">
              <a:buNone/>
              <a:defRPr sz="2337" b="1"/>
            </a:lvl2pPr>
            <a:lvl3pPr marL="1068888" indent="0">
              <a:buNone/>
              <a:defRPr sz="2104" b="1"/>
            </a:lvl3pPr>
            <a:lvl4pPr marL="1603331" indent="0">
              <a:buNone/>
              <a:defRPr sz="1870" b="1"/>
            </a:lvl4pPr>
            <a:lvl5pPr marL="2137775" indent="0">
              <a:buNone/>
              <a:defRPr sz="1870" b="1"/>
            </a:lvl5pPr>
            <a:lvl6pPr marL="2672219" indent="0">
              <a:buNone/>
              <a:defRPr sz="1870" b="1"/>
            </a:lvl6pPr>
            <a:lvl7pPr marL="3206663" indent="0">
              <a:buNone/>
              <a:defRPr sz="1870" b="1"/>
            </a:lvl7pPr>
            <a:lvl8pPr marL="3741108" indent="0">
              <a:buNone/>
              <a:defRPr sz="1870" b="1"/>
            </a:lvl8pPr>
            <a:lvl9pPr marL="4275552" indent="0">
              <a:buNone/>
              <a:defRPr sz="1870" b="1"/>
            </a:lvl9pPr>
          </a:lstStyle>
          <a:p>
            <a:pPr lvl="0"/>
            <a:r>
              <a:rPr lang="en-US"/>
              <a:t>Click to edit Master text styles</a:t>
            </a:r>
          </a:p>
        </p:txBody>
      </p:sp>
      <p:sp>
        <p:nvSpPr>
          <p:cNvPr id="4" name="Content Placeholder 3"/>
          <p:cNvSpPr>
            <a:spLocks noGrp="1"/>
          </p:cNvSpPr>
          <p:nvPr>
            <p:ph sz="half" idx="2"/>
          </p:nvPr>
        </p:nvSpPr>
        <p:spPr>
          <a:xfrm>
            <a:off x="1140605" y="3156281"/>
            <a:ext cx="7005323" cy="4642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383102" y="2118190"/>
            <a:ext cx="7039822" cy="1038091"/>
          </a:xfrm>
        </p:spPr>
        <p:txBody>
          <a:bodyPr anchor="b"/>
          <a:lstStyle>
            <a:lvl1pPr marL="0" indent="0">
              <a:buNone/>
              <a:defRPr sz="2806" b="1"/>
            </a:lvl1pPr>
            <a:lvl2pPr marL="534444" indent="0">
              <a:buNone/>
              <a:defRPr sz="2337" b="1"/>
            </a:lvl2pPr>
            <a:lvl3pPr marL="1068888" indent="0">
              <a:buNone/>
              <a:defRPr sz="2104" b="1"/>
            </a:lvl3pPr>
            <a:lvl4pPr marL="1603331" indent="0">
              <a:buNone/>
              <a:defRPr sz="1870" b="1"/>
            </a:lvl4pPr>
            <a:lvl5pPr marL="2137775" indent="0">
              <a:buNone/>
              <a:defRPr sz="1870" b="1"/>
            </a:lvl5pPr>
            <a:lvl6pPr marL="2672219" indent="0">
              <a:buNone/>
              <a:defRPr sz="1870" b="1"/>
            </a:lvl6pPr>
            <a:lvl7pPr marL="3206663" indent="0">
              <a:buNone/>
              <a:defRPr sz="1870" b="1"/>
            </a:lvl7pPr>
            <a:lvl8pPr marL="3741108" indent="0">
              <a:buNone/>
              <a:defRPr sz="1870" b="1"/>
            </a:lvl8pPr>
            <a:lvl9pPr marL="4275552" indent="0">
              <a:buNone/>
              <a:defRPr sz="1870" b="1"/>
            </a:lvl9pPr>
          </a:lstStyle>
          <a:p>
            <a:pPr lvl="0"/>
            <a:r>
              <a:rPr lang="en-US"/>
              <a:t>Click to edit Master text styles</a:t>
            </a:r>
          </a:p>
        </p:txBody>
      </p:sp>
      <p:sp>
        <p:nvSpPr>
          <p:cNvPr id="6" name="Content Placeholder 5"/>
          <p:cNvSpPr>
            <a:spLocks noGrp="1"/>
          </p:cNvSpPr>
          <p:nvPr>
            <p:ph sz="quarter" idx="4"/>
          </p:nvPr>
        </p:nvSpPr>
        <p:spPr>
          <a:xfrm>
            <a:off x="8383102" y="3156281"/>
            <a:ext cx="7039822" cy="4642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818CB-A897-422B-9546-7587EA938EE0}"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173475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818CB-A897-422B-9546-7587EA938EE0}"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10099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C818CB-A897-422B-9546-7587EA938EE0}"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258554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0606" y="576051"/>
            <a:ext cx="5340777" cy="2016178"/>
          </a:xfrm>
        </p:spPr>
        <p:txBody>
          <a:bodyPr anchor="b"/>
          <a:lstStyle>
            <a:lvl1pPr>
              <a:defRPr sz="3741"/>
            </a:lvl1pPr>
          </a:lstStyle>
          <a:p>
            <a:r>
              <a:rPr lang="en-US"/>
              <a:t>Click to edit Master title style</a:t>
            </a:r>
          </a:p>
        </p:txBody>
      </p:sp>
      <p:sp>
        <p:nvSpPr>
          <p:cNvPr id="3" name="Content Placeholder 2"/>
          <p:cNvSpPr>
            <a:spLocks noGrp="1"/>
          </p:cNvSpPr>
          <p:nvPr>
            <p:ph idx="1"/>
          </p:nvPr>
        </p:nvSpPr>
        <p:spPr>
          <a:xfrm>
            <a:off x="7039824" y="1244112"/>
            <a:ext cx="8383102" cy="6140542"/>
          </a:xfrm>
        </p:spPr>
        <p:txBody>
          <a:bodyPr/>
          <a:lstStyle>
            <a:lvl1pPr>
              <a:defRPr sz="3741"/>
            </a:lvl1pPr>
            <a:lvl2pPr>
              <a:defRPr sz="3273"/>
            </a:lvl2pPr>
            <a:lvl3pPr>
              <a:defRPr sz="2806"/>
            </a:lvl3pPr>
            <a:lvl4pPr>
              <a:defRPr sz="2337"/>
            </a:lvl4pPr>
            <a:lvl5pPr>
              <a:defRPr sz="2337"/>
            </a:lvl5pPr>
            <a:lvl6pPr>
              <a:defRPr sz="2337"/>
            </a:lvl6pPr>
            <a:lvl7pPr>
              <a:defRPr sz="2337"/>
            </a:lvl7pPr>
            <a:lvl8pPr>
              <a:defRPr sz="2337"/>
            </a:lvl8pPr>
            <a:lvl9pPr>
              <a:defRPr sz="23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0606" y="2592231"/>
            <a:ext cx="5340777" cy="4802425"/>
          </a:xfrm>
        </p:spPr>
        <p:txBody>
          <a:bodyPr/>
          <a:lstStyle>
            <a:lvl1pPr marL="0" indent="0">
              <a:buNone/>
              <a:defRPr sz="1870"/>
            </a:lvl1pPr>
            <a:lvl2pPr marL="534444" indent="0">
              <a:buNone/>
              <a:defRPr sz="1637"/>
            </a:lvl2pPr>
            <a:lvl3pPr marL="1068888" indent="0">
              <a:buNone/>
              <a:defRPr sz="1402"/>
            </a:lvl3pPr>
            <a:lvl4pPr marL="1603331" indent="0">
              <a:buNone/>
              <a:defRPr sz="1169"/>
            </a:lvl4pPr>
            <a:lvl5pPr marL="2137775" indent="0">
              <a:buNone/>
              <a:defRPr sz="1169"/>
            </a:lvl5pPr>
            <a:lvl6pPr marL="2672219" indent="0">
              <a:buNone/>
              <a:defRPr sz="1169"/>
            </a:lvl6pPr>
            <a:lvl7pPr marL="3206663" indent="0">
              <a:buNone/>
              <a:defRPr sz="1169"/>
            </a:lvl7pPr>
            <a:lvl8pPr marL="3741108" indent="0">
              <a:buNone/>
              <a:defRPr sz="1169"/>
            </a:lvl8pPr>
            <a:lvl9pPr marL="4275552" indent="0">
              <a:buNone/>
              <a:defRPr sz="1169"/>
            </a:lvl9pPr>
          </a:lstStyle>
          <a:p>
            <a:pPr lvl="0"/>
            <a:r>
              <a:rPr lang="en-US"/>
              <a:t>Click to edit Master text styles</a:t>
            </a:r>
          </a:p>
        </p:txBody>
      </p:sp>
      <p:sp>
        <p:nvSpPr>
          <p:cNvPr id="5" name="Date Placeholder 4"/>
          <p:cNvSpPr>
            <a:spLocks noGrp="1"/>
          </p:cNvSpPr>
          <p:nvPr>
            <p:ph type="dt" sz="half" idx="10"/>
          </p:nvPr>
        </p:nvSpPr>
        <p:spPr/>
        <p:txBody>
          <a:bodyPr/>
          <a:lstStyle/>
          <a:p>
            <a:fld id="{2EC818CB-A897-422B-9546-7587EA938EE0}"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386512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0606" y="576051"/>
            <a:ext cx="5340777" cy="2016178"/>
          </a:xfrm>
        </p:spPr>
        <p:txBody>
          <a:bodyPr anchor="b"/>
          <a:lstStyle>
            <a:lvl1pPr>
              <a:defRPr sz="3741"/>
            </a:lvl1pPr>
          </a:lstStyle>
          <a:p>
            <a:r>
              <a:rPr lang="en-US"/>
              <a:t>Click to edit Master title style</a:t>
            </a:r>
          </a:p>
        </p:txBody>
      </p:sp>
      <p:sp>
        <p:nvSpPr>
          <p:cNvPr id="3" name="Picture Placeholder 2"/>
          <p:cNvSpPr>
            <a:spLocks noGrp="1" noChangeAspect="1"/>
          </p:cNvSpPr>
          <p:nvPr>
            <p:ph type="pic" idx="1"/>
          </p:nvPr>
        </p:nvSpPr>
        <p:spPr>
          <a:xfrm>
            <a:off x="7039824" y="1244112"/>
            <a:ext cx="8383102" cy="6140542"/>
          </a:xfrm>
        </p:spPr>
        <p:txBody>
          <a:bodyPr anchor="t"/>
          <a:lstStyle>
            <a:lvl1pPr marL="0" indent="0">
              <a:buNone/>
              <a:defRPr sz="3741"/>
            </a:lvl1pPr>
            <a:lvl2pPr marL="534444" indent="0">
              <a:buNone/>
              <a:defRPr sz="3273"/>
            </a:lvl2pPr>
            <a:lvl3pPr marL="1068888" indent="0">
              <a:buNone/>
              <a:defRPr sz="2806"/>
            </a:lvl3pPr>
            <a:lvl4pPr marL="1603331" indent="0">
              <a:buNone/>
              <a:defRPr sz="2337"/>
            </a:lvl4pPr>
            <a:lvl5pPr marL="2137775" indent="0">
              <a:buNone/>
              <a:defRPr sz="2337"/>
            </a:lvl5pPr>
            <a:lvl6pPr marL="2672219" indent="0">
              <a:buNone/>
              <a:defRPr sz="2337"/>
            </a:lvl6pPr>
            <a:lvl7pPr marL="3206663" indent="0">
              <a:buNone/>
              <a:defRPr sz="2337"/>
            </a:lvl7pPr>
            <a:lvl8pPr marL="3741108" indent="0">
              <a:buNone/>
              <a:defRPr sz="2337"/>
            </a:lvl8pPr>
            <a:lvl9pPr marL="4275552" indent="0">
              <a:buNone/>
              <a:defRPr sz="2337"/>
            </a:lvl9pPr>
          </a:lstStyle>
          <a:p>
            <a:r>
              <a:rPr lang="en-US"/>
              <a:t>Click icon to add picture</a:t>
            </a:r>
          </a:p>
        </p:txBody>
      </p:sp>
      <p:sp>
        <p:nvSpPr>
          <p:cNvPr id="4" name="Text Placeholder 3"/>
          <p:cNvSpPr>
            <a:spLocks noGrp="1"/>
          </p:cNvSpPr>
          <p:nvPr>
            <p:ph type="body" sz="half" idx="2"/>
          </p:nvPr>
        </p:nvSpPr>
        <p:spPr>
          <a:xfrm>
            <a:off x="1140606" y="2592231"/>
            <a:ext cx="5340777" cy="4802425"/>
          </a:xfrm>
        </p:spPr>
        <p:txBody>
          <a:bodyPr/>
          <a:lstStyle>
            <a:lvl1pPr marL="0" indent="0">
              <a:buNone/>
              <a:defRPr sz="1870"/>
            </a:lvl1pPr>
            <a:lvl2pPr marL="534444" indent="0">
              <a:buNone/>
              <a:defRPr sz="1637"/>
            </a:lvl2pPr>
            <a:lvl3pPr marL="1068888" indent="0">
              <a:buNone/>
              <a:defRPr sz="1402"/>
            </a:lvl3pPr>
            <a:lvl4pPr marL="1603331" indent="0">
              <a:buNone/>
              <a:defRPr sz="1169"/>
            </a:lvl4pPr>
            <a:lvl5pPr marL="2137775" indent="0">
              <a:buNone/>
              <a:defRPr sz="1169"/>
            </a:lvl5pPr>
            <a:lvl6pPr marL="2672219" indent="0">
              <a:buNone/>
              <a:defRPr sz="1169"/>
            </a:lvl6pPr>
            <a:lvl7pPr marL="3206663" indent="0">
              <a:buNone/>
              <a:defRPr sz="1169"/>
            </a:lvl7pPr>
            <a:lvl8pPr marL="3741108" indent="0">
              <a:buNone/>
              <a:defRPr sz="1169"/>
            </a:lvl8pPr>
            <a:lvl9pPr marL="4275552" indent="0">
              <a:buNone/>
              <a:defRPr sz="1169"/>
            </a:lvl9pPr>
          </a:lstStyle>
          <a:p>
            <a:pPr lvl="0"/>
            <a:r>
              <a:rPr lang="en-US"/>
              <a:t>Click to edit Master text styles</a:t>
            </a:r>
          </a:p>
        </p:txBody>
      </p:sp>
      <p:sp>
        <p:nvSpPr>
          <p:cNvPr id="5" name="Date Placeholder 4"/>
          <p:cNvSpPr>
            <a:spLocks noGrp="1"/>
          </p:cNvSpPr>
          <p:nvPr>
            <p:ph type="dt" sz="half" idx="10"/>
          </p:nvPr>
        </p:nvSpPr>
        <p:spPr/>
        <p:txBody>
          <a:bodyPr/>
          <a:lstStyle/>
          <a:p>
            <a:fld id="{2EC818CB-A897-422B-9546-7587EA938EE0}"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C5EA2-02FA-43AC-A2CA-463C7AD07E1C}" type="slidenum">
              <a:rPr lang="en-US" smtClean="0"/>
              <a:t>‹#›</a:t>
            </a:fld>
            <a:endParaRPr lang="en-US"/>
          </a:p>
        </p:txBody>
      </p:sp>
    </p:spTree>
    <p:extLst>
      <p:ext uri="{BB962C8B-B14F-4D97-AF65-F5344CB8AC3E}">
        <p14:creationId xmlns:p14="http://schemas.microsoft.com/office/powerpoint/2010/main" val="1097065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47" y="460041"/>
            <a:ext cx="14282321" cy="16701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38447" y="2300206"/>
            <a:ext cx="14282321" cy="5482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38447" y="8008711"/>
            <a:ext cx="3725823" cy="460041"/>
          </a:xfrm>
          <a:prstGeom prst="rect">
            <a:avLst/>
          </a:prstGeom>
        </p:spPr>
        <p:txBody>
          <a:bodyPr vert="horz" lIns="91440" tIns="45720" rIns="91440" bIns="45720" rtlCol="0" anchor="ctr"/>
          <a:lstStyle>
            <a:lvl1pPr algn="l">
              <a:defRPr sz="1402">
                <a:solidFill>
                  <a:schemeClr val="tx1">
                    <a:tint val="75000"/>
                  </a:schemeClr>
                </a:solidFill>
              </a:defRPr>
            </a:lvl1pPr>
          </a:lstStyle>
          <a:p>
            <a:fld id="{2EC818CB-A897-422B-9546-7587EA938EE0}" type="datetimeFigureOut">
              <a:rPr lang="en-US" smtClean="0"/>
              <a:t>10/27/2023</a:t>
            </a:fld>
            <a:endParaRPr lang="en-US"/>
          </a:p>
        </p:txBody>
      </p:sp>
      <p:sp>
        <p:nvSpPr>
          <p:cNvPr id="5" name="Footer Placeholder 4"/>
          <p:cNvSpPr>
            <a:spLocks noGrp="1"/>
          </p:cNvSpPr>
          <p:nvPr>
            <p:ph type="ftr" sz="quarter" idx="3"/>
          </p:nvPr>
        </p:nvSpPr>
        <p:spPr>
          <a:xfrm>
            <a:off x="5485241" y="8008711"/>
            <a:ext cx="5588733" cy="460041"/>
          </a:xfrm>
          <a:prstGeom prst="rect">
            <a:avLst/>
          </a:prstGeom>
        </p:spPr>
        <p:txBody>
          <a:bodyPr vert="horz" lIns="91440" tIns="45720" rIns="91440" bIns="45720" rtlCol="0" anchor="ctr"/>
          <a:lstStyle>
            <a:lvl1pPr algn="ctr">
              <a:defRPr sz="140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94946" y="8008711"/>
            <a:ext cx="3725823" cy="460041"/>
          </a:xfrm>
          <a:prstGeom prst="rect">
            <a:avLst/>
          </a:prstGeom>
        </p:spPr>
        <p:txBody>
          <a:bodyPr vert="horz" lIns="91440" tIns="45720" rIns="91440" bIns="45720" rtlCol="0" anchor="ctr"/>
          <a:lstStyle>
            <a:lvl1pPr algn="r">
              <a:defRPr sz="1402">
                <a:solidFill>
                  <a:schemeClr val="tx1">
                    <a:tint val="75000"/>
                  </a:schemeClr>
                </a:solidFill>
              </a:defRPr>
            </a:lvl1pPr>
          </a:lstStyle>
          <a:p>
            <a:fld id="{DBEC5EA2-02FA-43AC-A2CA-463C7AD07E1C}" type="slidenum">
              <a:rPr lang="en-US" smtClean="0"/>
              <a:t>‹#›</a:t>
            </a:fld>
            <a:endParaRPr lang="en-US"/>
          </a:p>
        </p:txBody>
      </p:sp>
    </p:spTree>
    <p:extLst>
      <p:ext uri="{BB962C8B-B14F-4D97-AF65-F5344CB8AC3E}">
        <p14:creationId xmlns:p14="http://schemas.microsoft.com/office/powerpoint/2010/main" val="3980207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68888" rtl="0" eaLnBrk="1" latinLnBrk="0" hangingPunct="1">
        <a:lnSpc>
          <a:spcPct val="90000"/>
        </a:lnSpc>
        <a:spcBef>
          <a:spcPct val="0"/>
        </a:spcBef>
        <a:buNone/>
        <a:defRPr sz="5143" kern="1200">
          <a:solidFill>
            <a:schemeClr val="tx1"/>
          </a:solidFill>
          <a:latin typeface="+mj-lt"/>
          <a:ea typeface="+mj-ea"/>
          <a:cs typeface="+mj-cs"/>
        </a:defRPr>
      </a:lvl1pPr>
    </p:titleStyle>
    <p:bodyStyle>
      <a:lvl1pPr marL="267222" indent="-267222" algn="l" defTabSz="1068888" rtl="0" eaLnBrk="1" latinLnBrk="0" hangingPunct="1">
        <a:lnSpc>
          <a:spcPct val="90000"/>
        </a:lnSpc>
        <a:spcBef>
          <a:spcPts val="1169"/>
        </a:spcBef>
        <a:buFont typeface="Arial" panose="020B0604020202020204" pitchFamily="34" charset="0"/>
        <a:buChar char="•"/>
        <a:defRPr sz="3273" kern="1200">
          <a:solidFill>
            <a:schemeClr val="tx1"/>
          </a:solidFill>
          <a:latin typeface="+mn-lt"/>
          <a:ea typeface="+mn-ea"/>
          <a:cs typeface="+mn-cs"/>
        </a:defRPr>
      </a:lvl1pPr>
      <a:lvl2pPr marL="801666" indent="-267222" algn="l" defTabSz="1068888" rtl="0" eaLnBrk="1" latinLnBrk="0" hangingPunct="1">
        <a:lnSpc>
          <a:spcPct val="90000"/>
        </a:lnSpc>
        <a:spcBef>
          <a:spcPts val="585"/>
        </a:spcBef>
        <a:buFont typeface="Arial" panose="020B0604020202020204" pitchFamily="34" charset="0"/>
        <a:buChar char="•"/>
        <a:defRPr sz="2806" kern="1200">
          <a:solidFill>
            <a:schemeClr val="tx1"/>
          </a:solidFill>
          <a:latin typeface="+mn-lt"/>
          <a:ea typeface="+mn-ea"/>
          <a:cs typeface="+mn-cs"/>
        </a:defRPr>
      </a:lvl2pPr>
      <a:lvl3pPr marL="1336110" indent="-267222" algn="l" defTabSz="1068888" rtl="0" eaLnBrk="1" latinLnBrk="0" hangingPunct="1">
        <a:lnSpc>
          <a:spcPct val="90000"/>
        </a:lnSpc>
        <a:spcBef>
          <a:spcPts val="585"/>
        </a:spcBef>
        <a:buFont typeface="Arial" panose="020B0604020202020204" pitchFamily="34" charset="0"/>
        <a:buChar char="•"/>
        <a:defRPr sz="2337" kern="1200">
          <a:solidFill>
            <a:schemeClr val="tx1"/>
          </a:solidFill>
          <a:latin typeface="+mn-lt"/>
          <a:ea typeface="+mn-ea"/>
          <a:cs typeface="+mn-cs"/>
        </a:defRPr>
      </a:lvl3pPr>
      <a:lvl4pPr marL="1870553" indent="-267222" algn="l" defTabSz="1068888" rtl="0" eaLnBrk="1" latinLnBrk="0" hangingPunct="1">
        <a:lnSpc>
          <a:spcPct val="90000"/>
        </a:lnSpc>
        <a:spcBef>
          <a:spcPts val="585"/>
        </a:spcBef>
        <a:buFont typeface="Arial" panose="020B0604020202020204" pitchFamily="34" charset="0"/>
        <a:buChar char="•"/>
        <a:defRPr sz="2104" kern="1200">
          <a:solidFill>
            <a:schemeClr val="tx1"/>
          </a:solidFill>
          <a:latin typeface="+mn-lt"/>
          <a:ea typeface="+mn-ea"/>
          <a:cs typeface="+mn-cs"/>
        </a:defRPr>
      </a:lvl4pPr>
      <a:lvl5pPr marL="2404997" indent="-267222" algn="l" defTabSz="1068888" rtl="0" eaLnBrk="1" latinLnBrk="0" hangingPunct="1">
        <a:lnSpc>
          <a:spcPct val="90000"/>
        </a:lnSpc>
        <a:spcBef>
          <a:spcPts val="585"/>
        </a:spcBef>
        <a:buFont typeface="Arial" panose="020B0604020202020204" pitchFamily="34" charset="0"/>
        <a:buChar char="•"/>
        <a:defRPr sz="2104" kern="1200">
          <a:solidFill>
            <a:schemeClr val="tx1"/>
          </a:solidFill>
          <a:latin typeface="+mn-lt"/>
          <a:ea typeface="+mn-ea"/>
          <a:cs typeface="+mn-cs"/>
        </a:defRPr>
      </a:lvl5pPr>
      <a:lvl6pPr marL="2939441" indent="-267222" algn="l" defTabSz="1068888" rtl="0" eaLnBrk="1" latinLnBrk="0" hangingPunct="1">
        <a:lnSpc>
          <a:spcPct val="90000"/>
        </a:lnSpc>
        <a:spcBef>
          <a:spcPts val="585"/>
        </a:spcBef>
        <a:buFont typeface="Arial" panose="020B0604020202020204" pitchFamily="34" charset="0"/>
        <a:buChar char="•"/>
        <a:defRPr sz="2104" kern="1200">
          <a:solidFill>
            <a:schemeClr val="tx1"/>
          </a:solidFill>
          <a:latin typeface="+mn-lt"/>
          <a:ea typeface="+mn-ea"/>
          <a:cs typeface="+mn-cs"/>
        </a:defRPr>
      </a:lvl6pPr>
      <a:lvl7pPr marL="3473886" indent="-267222" algn="l" defTabSz="1068888" rtl="0" eaLnBrk="1" latinLnBrk="0" hangingPunct="1">
        <a:lnSpc>
          <a:spcPct val="90000"/>
        </a:lnSpc>
        <a:spcBef>
          <a:spcPts val="585"/>
        </a:spcBef>
        <a:buFont typeface="Arial" panose="020B0604020202020204" pitchFamily="34" charset="0"/>
        <a:buChar char="•"/>
        <a:defRPr sz="2104" kern="1200">
          <a:solidFill>
            <a:schemeClr val="tx1"/>
          </a:solidFill>
          <a:latin typeface="+mn-lt"/>
          <a:ea typeface="+mn-ea"/>
          <a:cs typeface="+mn-cs"/>
        </a:defRPr>
      </a:lvl7pPr>
      <a:lvl8pPr marL="4008330" indent="-267222" algn="l" defTabSz="1068888" rtl="0" eaLnBrk="1" latinLnBrk="0" hangingPunct="1">
        <a:lnSpc>
          <a:spcPct val="90000"/>
        </a:lnSpc>
        <a:spcBef>
          <a:spcPts val="585"/>
        </a:spcBef>
        <a:buFont typeface="Arial" panose="020B0604020202020204" pitchFamily="34" charset="0"/>
        <a:buChar char="•"/>
        <a:defRPr sz="2104" kern="1200">
          <a:solidFill>
            <a:schemeClr val="tx1"/>
          </a:solidFill>
          <a:latin typeface="+mn-lt"/>
          <a:ea typeface="+mn-ea"/>
          <a:cs typeface="+mn-cs"/>
        </a:defRPr>
      </a:lvl8pPr>
      <a:lvl9pPr marL="4542773" indent="-267222" algn="l" defTabSz="1068888" rtl="0" eaLnBrk="1" latinLnBrk="0" hangingPunct="1">
        <a:lnSpc>
          <a:spcPct val="90000"/>
        </a:lnSpc>
        <a:spcBef>
          <a:spcPts val="585"/>
        </a:spcBef>
        <a:buFont typeface="Arial" panose="020B0604020202020204" pitchFamily="34" charset="0"/>
        <a:buChar char="•"/>
        <a:defRPr sz="2104" kern="1200">
          <a:solidFill>
            <a:schemeClr val="tx1"/>
          </a:solidFill>
          <a:latin typeface="+mn-lt"/>
          <a:ea typeface="+mn-ea"/>
          <a:cs typeface="+mn-cs"/>
        </a:defRPr>
      </a:lvl9pPr>
    </p:bodyStyle>
    <p:otherStyle>
      <a:defPPr>
        <a:defRPr lang="en-US"/>
      </a:defPPr>
      <a:lvl1pPr marL="0" algn="l" defTabSz="1068888" rtl="0" eaLnBrk="1" latinLnBrk="0" hangingPunct="1">
        <a:defRPr sz="2104" kern="1200">
          <a:solidFill>
            <a:schemeClr val="tx1"/>
          </a:solidFill>
          <a:latin typeface="+mn-lt"/>
          <a:ea typeface="+mn-ea"/>
          <a:cs typeface="+mn-cs"/>
        </a:defRPr>
      </a:lvl1pPr>
      <a:lvl2pPr marL="534444" algn="l" defTabSz="1068888" rtl="0" eaLnBrk="1" latinLnBrk="0" hangingPunct="1">
        <a:defRPr sz="2104" kern="1200">
          <a:solidFill>
            <a:schemeClr val="tx1"/>
          </a:solidFill>
          <a:latin typeface="+mn-lt"/>
          <a:ea typeface="+mn-ea"/>
          <a:cs typeface="+mn-cs"/>
        </a:defRPr>
      </a:lvl2pPr>
      <a:lvl3pPr marL="1068888" algn="l" defTabSz="1068888" rtl="0" eaLnBrk="1" latinLnBrk="0" hangingPunct="1">
        <a:defRPr sz="2104" kern="1200">
          <a:solidFill>
            <a:schemeClr val="tx1"/>
          </a:solidFill>
          <a:latin typeface="+mn-lt"/>
          <a:ea typeface="+mn-ea"/>
          <a:cs typeface="+mn-cs"/>
        </a:defRPr>
      </a:lvl3pPr>
      <a:lvl4pPr marL="1603331" algn="l" defTabSz="1068888" rtl="0" eaLnBrk="1" latinLnBrk="0" hangingPunct="1">
        <a:defRPr sz="2104" kern="1200">
          <a:solidFill>
            <a:schemeClr val="tx1"/>
          </a:solidFill>
          <a:latin typeface="+mn-lt"/>
          <a:ea typeface="+mn-ea"/>
          <a:cs typeface="+mn-cs"/>
        </a:defRPr>
      </a:lvl4pPr>
      <a:lvl5pPr marL="2137775" algn="l" defTabSz="1068888" rtl="0" eaLnBrk="1" latinLnBrk="0" hangingPunct="1">
        <a:defRPr sz="2104" kern="1200">
          <a:solidFill>
            <a:schemeClr val="tx1"/>
          </a:solidFill>
          <a:latin typeface="+mn-lt"/>
          <a:ea typeface="+mn-ea"/>
          <a:cs typeface="+mn-cs"/>
        </a:defRPr>
      </a:lvl5pPr>
      <a:lvl6pPr marL="2672219" algn="l" defTabSz="1068888" rtl="0" eaLnBrk="1" latinLnBrk="0" hangingPunct="1">
        <a:defRPr sz="2104" kern="1200">
          <a:solidFill>
            <a:schemeClr val="tx1"/>
          </a:solidFill>
          <a:latin typeface="+mn-lt"/>
          <a:ea typeface="+mn-ea"/>
          <a:cs typeface="+mn-cs"/>
        </a:defRPr>
      </a:lvl6pPr>
      <a:lvl7pPr marL="3206663" algn="l" defTabSz="1068888" rtl="0" eaLnBrk="1" latinLnBrk="0" hangingPunct="1">
        <a:defRPr sz="2104" kern="1200">
          <a:solidFill>
            <a:schemeClr val="tx1"/>
          </a:solidFill>
          <a:latin typeface="+mn-lt"/>
          <a:ea typeface="+mn-ea"/>
          <a:cs typeface="+mn-cs"/>
        </a:defRPr>
      </a:lvl7pPr>
      <a:lvl8pPr marL="3741108" algn="l" defTabSz="1068888" rtl="0" eaLnBrk="1" latinLnBrk="0" hangingPunct="1">
        <a:defRPr sz="2104" kern="1200">
          <a:solidFill>
            <a:schemeClr val="tx1"/>
          </a:solidFill>
          <a:latin typeface="+mn-lt"/>
          <a:ea typeface="+mn-ea"/>
          <a:cs typeface="+mn-cs"/>
        </a:defRPr>
      </a:lvl8pPr>
      <a:lvl9pPr marL="4275552" algn="l" defTabSz="1068888" rtl="0" eaLnBrk="1" latinLnBrk="0" hangingPunct="1">
        <a:defRPr sz="210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D8CF4-D8B4-DCA4-92D6-F90DBD9FE0CF}"/>
              </a:ext>
            </a:extLst>
          </p:cNvPr>
          <p:cNvSpPr>
            <a:spLocks noGrp="1"/>
          </p:cNvSpPr>
          <p:nvPr>
            <p:ph type="title"/>
          </p:nvPr>
        </p:nvSpPr>
        <p:spPr>
          <a:xfrm>
            <a:off x="1138446" y="460041"/>
            <a:ext cx="14282321" cy="16701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55ECF5-0C3C-D17C-EDF3-9ECA8D21D14D}"/>
              </a:ext>
            </a:extLst>
          </p:cNvPr>
          <p:cNvSpPr>
            <a:spLocks noGrp="1"/>
          </p:cNvSpPr>
          <p:nvPr>
            <p:ph type="body" idx="1"/>
          </p:nvPr>
        </p:nvSpPr>
        <p:spPr>
          <a:xfrm>
            <a:off x="1138446" y="2300203"/>
            <a:ext cx="14282321" cy="54824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54D29-39E1-2AE0-9305-37B626805C7D}"/>
              </a:ext>
            </a:extLst>
          </p:cNvPr>
          <p:cNvSpPr>
            <a:spLocks noGrp="1"/>
          </p:cNvSpPr>
          <p:nvPr>
            <p:ph type="dt" sz="half" idx="2"/>
          </p:nvPr>
        </p:nvSpPr>
        <p:spPr>
          <a:xfrm>
            <a:off x="1138446" y="8008708"/>
            <a:ext cx="3725823" cy="460041"/>
          </a:xfrm>
          <a:prstGeom prst="rect">
            <a:avLst/>
          </a:prstGeom>
        </p:spPr>
        <p:txBody>
          <a:bodyPr vert="horz" lIns="91440" tIns="45720" rIns="91440" bIns="45720" rtlCol="0" anchor="ctr"/>
          <a:lstStyle>
            <a:lvl1pPr algn="l">
              <a:defRPr sz="1512">
                <a:solidFill>
                  <a:schemeClr val="tx1">
                    <a:tint val="75000"/>
                  </a:schemeClr>
                </a:solidFill>
              </a:defRPr>
            </a:lvl1pPr>
          </a:lstStyle>
          <a:p>
            <a:fld id="{2EC818CB-A897-422B-9546-7587EA938EE0}" type="datetimeFigureOut">
              <a:rPr lang="en-US" smtClean="0"/>
              <a:t>10/27/2023</a:t>
            </a:fld>
            <a:endParaRPr lang="en-US"/>
          </a:p>
        </p:txBody>
      </p:sp>
      <p:sp>
        <p:nvSpPr>
          <p:cNvPr id="5" name="Footer Placeholder 4">
            <a:extLst>
              <a:ext uri="{FF2B5EF4-FFF2-40B4-BE49-F238E27FC236}">
                <a16:creationId xmlns:a16="http://schemas.microsoft.com/office/drawing/2014/main" id="{2A9BD7C1-FC55-69F6-0DEE-A8079139B80D}"/>
              </a:ext>
            </a:extLst>
          </p:cNvPr>
          <p:cNvSpPr>
            <a:spLocks noGrp="1"/>
          </p:cNvSpPr>
          <p:nvPr>
            <p:ph type="ftr" sz="quarter" idx="3"/>
          </p:nvPr>
        </p:nvSpPr>
        <p:spPr>
          <a:xfrm>
            <a:off x="5485240" y="8008708"/>
            <a:ext cx="5588734" cy="460041"/>
          </a:xfrm>
          <a:prstGeom prst="rect">
            <a:avLst/>
          </a:prstGeom>
        </p:spPr>
        <p:txBody>
          <a:bodyPr vert="horz" lIns="91440" tIns="45720" rIns="91440" bIns="45720" rtlCol="0" anchor="ctr"/>
          <a:lstStyle>
            <a:lvl1pPr algn="ctr">
              <a:defRPr sz="1512">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F571DE-6204-AA9A-E6C2-DDB44BBFA02E}"/>
              </a:ext>
            </a:extLst>
          </p:cNvPr>
          <p:cNvSpPr>
            <a:spLocks noGrp="1"/>
          </p:cNvSpPr>
          <p:nvPr>
            <p:ph type="sldNum" sz="quarter" idx="4"/>
          </p:nvPr>
        </p:nvSpPr>
        <p:spPr>
          <a:xfrm>
            <a:off x="11694944" y="8008708"/>
            <a:ext cx="3725823" cy="460041"/>
          </a:xfrm>
          <a:prstGeom prst="rect">
            <a:avLst/>
          </a:prstGeom>
        </p:spPr>
        <p:txBody>
          <a:bodyPr vert="horz" lIns="91440" tIns="45720" rIns="91440" bIns="45720" rtlCol="0" anchor="ctr"/>
          <a:lstStyle>
            <a:lvl1pPr algn="r">
              <a:defRPr sz="1512">
                <a:solidFill>
                  <a:schemeClr val="tx1">
                    <a:tint val="75000"/>
                  </a:schemeClr>
                </a:solidFill>
              </a:defRPr>
            </a:lvl1pPr>
          </a:lstStyle>
          <a:p>
            <a:fld id="{DBEC5EA2-02FA-43AC-A2CA-463C7AD07E1C}" type="slidenum">
              <a:rPr lang="en-US" smtClean="0"/>
              <a:t>‹#›</a:t>
            </a:fld>
            <a:endParaRPr lang="en-US"/>
          </a:p>
        </p:txBody>
      </p:sp>
    </p:spTree>
    <p:extLst>
      <p:ext uri="{BB962C8B-B14F-4D97-AF65-F5344CB8AC3E}">
        <p14:creationId xmlns:p14="http://schemas.microsoft.com/office/powerpoint/2010/main" val="11583360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1152144" rtl="0" eaLnBrk="1" latinLnBrk="0" hangingPunct="1">
        <a:lnSpc>
          <a:spcPct val="90000"/>
        </a:lnSpc>
        <a:spcBef>
          <a:spcPct val="0"/>
        </a:spcBef>
        <a:buNone/>
        <a:defRPr sz="5544" kern="1200">
          <a:solidFill>
            <a:schemeClr val="tx1"/>
          </a:solidFill>
          <a:latin typeface="+mj-lt"/>
          <a:ea typeface="+mj-ea"/>
          <a:cs typeface="+mj-cs"/>
        </a:defRPr>
      </a:lvl1pPr>
    </p:titleStyle>
    <p:bodyStyle>
      <a:lvl1pPr marL="288036" indent="-288036" algn="l" defTabSz="1152144" rtl="0" eaLnBrk="1" latinLnBrk="0" hangingPunct="1">
        <a:lnSpc>
          <a:spcPct val="90000"/>
        </a:lnSpc>
        <a:spcBef>
          <a:spcPts val="1260"/>
        </a:spcBef>
        <a:buFont typeface="Arial" panose="020B0604020202020204" pitchFamily="34" charset="0"/>
        <a:buChar char="•"/>
        <a:defRPr sz="3528" kern="1200">
          <a:solidFill>
            <a:schemeClr val="tx1"/>
          </a:solidFill>
          <a:latin typeface="+mn-lt"/>
          <a:ea typeface="+mn-ea"/>
          <a:cs typeface="+mn-cs"/>
        </a:defRPr>
      </a:lvl1pPr>
      <a:lvl2pPr marL="864108" indent="-288036" algn="l" defTabSz="1152144" rtl="0" eaLnBrk="1" latinLnBrk="0" hangingPunct="1">
        <a:lnSpc>
          <a:spcPct val="90000"/>
        </a:lnSpc>
        <a:spcBef>
          <a:spcPts val="630"/>
        </a:spcBef>
        <a:buFont typeface="Arial" panose="020B0604020202020204" pitchFamily="34" charset="0"/>
        <a:buChar char="•"/>
        <a:defRPr sz="3024" kern="1200">
          <a:solidFill>
            <a:schemeClr val="tx1"/>
          </a:solidFill>
          <a:latin typeface="+mn-lt"/>
          <a:ea typeface="+mn-ea"/>
          <a:cs typeface="+mn-cs"/>
        </a:defRPr>
      </a:lvl2pPr>
      <a:lvl3pPr marL="1440180" indent="-288036" algn="l" defTabSz="1152144" rtl="0" eaLnBrk="1" latinLnBrk="0" hangingPunct="1">
        <a:lnSpc>
          <a:spcPct val="90000"/>
        </a:lnSpc>
        <a:spcBef>
          <a:spcPts val="630"/>
        </a:spcBef>
        <a:buFont typeface="Arial" panose="020B0604020202020204" pitchFamily="34" charset="0"/>
        <a:buChar char="•"/>
        <a:defRPr sz="2520" kern="1200">
          <a:solidFill>
            <a:schemeClr val="tx1"/>
          </a:solidFill>
          <a:latin typeface="+mn-lt"/>
          <a:ea typeface="+mn-ea"/>
          <a:cs typeface="+mn-cs"/>
        </a:defRPr>
      </a:lvl3pPr>
      <a:lvl4pPr marL="2016252" indent="-288036" algn="l" defTabSz="1152144" rtl="0" eaLnBrk="1" latinLnBrk="0" hangingPunct="1">
        <a:lnSpc>
          <a:spcPct val="90000"/>
        </a:lnSpc>
        <a:spcBef>
          <a:spcPts val="630"/>
        </a:spcBef>
        <a:buFont typeface="Arial" panose="020B0604020202020204" pitchFamily="34" charset="0"/>
        <a:buChar char="•"/>
        <a:defRPr sz="2268" kern="1200">
          <a:solidFill>
            <a:schemeClr val="tx1"/>
          </a:solidFill>
          <a:latin typeface="+mn-lt"/>
          <a:ea typeface="+mn-ea"/>
          <a:cs typeface="+mn-cs"/>
        </a:defRPr>
      </a:lvl4pPr>
      <a:lvl5pPr marL="2592324" indent="-288036" algn="l" defTabSz="1152144" rtl="0" eaLnBrk="1" latinLnBrk="0" hangingPunct="1">
        <a:lnSpc>
          <a:spcPct val="90000"/>
        </a:lnSpc>
        <a:spcBef>
          <a:spcPts val="630"/>
        </a:spcBef>
        <a:buFont typeface="Arial" panose="020B0604020202020204" pitchFamily="34" charset="0"/>
        <a:buChar char="•"/>
        <a:defRPr sz="2268" kern="1200">
          <a:solidFill>
            <a:schemeClr val="tx1"/>
          </a:solidFill>
          <a:latin typeface="+mn-lt"/>
          <a:ea typeface="+mn-ea"/>
          <a:cs typeface="+mn-cs"/>
        </a:defRPr>
      </a:lvl5pPr>
      <a:lvl6pPr marL="3168396" indent="-288036" algn="l" defTabSz="1152144" rtl="0" eaLnBrk="1" latinLnBrk="0" hangingPunct="1">
        <a:lnSpc>
          <a:spcPct val="90000"/>
        </a:lnSpc>
        <a:spcBef>
          <a:spcPts val="630"/>
        </a:spcBef>
        <a:buFont typeface="Arial" panose="020B0604020202020204" pitchFamily="34" charset="0"/>
        <a:buChar char="•"/>
        <a:defRPr sz="2268" kern="1200">
          <a:solidFill>
            <a:schemeClr val="tx1"/>
          </a:solidFill>
          <a:latin typeface="+mn-lt"/>
          <a:ea typeface="+mn-ea"/>
          <a:cs typeface="+mn-cs"/>
        </a:defRPr>
      </a:lvl6pPr>
      <a:lvl7pPr marL="3744468" indent="-288036" algn="l" defTabSz="1152144" rtl="0" eaLnBrk="1" latinLnBrk="0" hangingPunct="1">
        <a:lnSpc>
          <a:spcPct val="90000"/>
        </a:lnSpc>
        <a:spcBef>
          <a:spcPts val="630"/>
        </a:spcBef>
        <a:buFont typeface="Arial" panose="020B0604020202020204" pitchFamily="34" charset="0"/>
        <a:buChar char="•"/>
        <a:defRPr sz="2268" kern="1200">
          <a:solidFill>
            <a:schemeClr val="tx1"/>
          </a:solidFill>
          <a:latin typeface="+mn-lt"/>
          <a:ea typeface="+mn-ea"/>
          <a:cs typeface="+mn-cs"/>
        </a:defRPr>
      </a:lvl7pPr>
      <a:lvl8pPr marL="4320540" indent="-288036" algn="l" defTabSz="1152144" rtl="0" eaLnBrk="1" latinLnBrk="0" hangingPunct="1">
        <a:lnSpc>
          <a:spcPct val="90000"/>
        </a:lnSpc>
        <a:spcBef>
          <a:spcPts val="630"/>
        </a:spcBef>
        <a:buFont typeface="Arial" panose="020B0604020202020204" pitchFamily="34" charset="0"/>
        <a:buChar char="•"/>
        <a:defRPr sz="2268" kern="1200">
          <a:solidFill>
            <a:schemeClr val="tx1"/>
          </a:solidFill>
          <a:latin typeface="+mn-lt"/>
          <a:ea typeface="+mn-ea"/>
          <a:cs typeface="+mn-cs"/>
        </a:defRPr>
      </a:lvl8pPr>
      <a:lvl9pPr marL="4896612" indent="-288036" algn="l" defTabSz="1152144" rtl="0" eaLnBrk="1" latinLnBrk="0" hangingPunct="1">
        <a:lnSpc>
          <a:spcPct val="90000"/>
        </a:lnSpc>
        <a:spcBef>
          <a:spcPts val="630"/>
        </a:spcBef>
        <a:buFont typeface="Arial" panose="020B0604020202020204" pitchFamily="34" charset="0"/>
        <a:buChar char="•"/>
        <a:defRPr sz="2268" kern="1200">
          <a:solidFill>
            <a:schemeClr val="tx1"/>
          </a:solidFill>
          <a:latin typeface="+mn-lt"/>
          <a:ea typeface="+mn-ea"/>
          <a:cs typeface="+mn-cs"/>
        </a:defRPr>
      </a:lvl9pPr>
    </p:bodyStyle>
    <p:otherStyle>
      <a:defPPr>
        <a:defRPr lang="en-US"/>
      </a:defPPr>
      <a:lvl1pPr marL="0" algn="l" defTabSz="1152144" rtl="0" eaLnBrk="1" latinLnBrk="0" hangingPunct="1">
        <a:defRPr sz="2268" kern="1200">
          <a:solidFill>
            <a:schemeClr val="tx1"/>
          </a:solidFill>
          <a:latin typeface="+mn-lt"/>
          <a:ea typeface="+mn-ea"/>
          <a:cs typeface="+mn-cs"/>
        </a:defRPr>
      </a:lvl1pPr>
      <a:lvl2pPr marL="576072" algn="l" defTabSz="1152144" rtl="0" eaLnBrk="1" latinLnBrk="0" hangingPunct="1">
        <a:defRPr sz="2268" kern="1200">
          <a:solidFill>
            <a:schemeClr val="tx1"/>
          </a:solidFill>
          <a:latin typeface="+mn-lt"/>
          <a:ea typeface="+mn-ea"/>
          <a:cs typeface="+mn-cs"/>
        </a:defRPr>
      </a:lvl2pPr>
      <a:lvl3pPr marL="1152144" algn="l" defTabSz="1152144" rtl="0" eaLnBrk="1" latinLnBrk="0" hangingPunct="1">
        <a:defRPr sz="2268" kern="1200">
          <a:solidFill>
            <a:schemeClr val="tx1"/>
          </a:solidFill>
          <a:latin typeface="+mn-lt"/>
          <a:ea typeface="+mn-ea"/>
          <a:cs typeface="+mn-cs"/>
        </a:defRPr>
      </a:lvl3pPr>
      <a:lvl4pPr marL="1728216" algn="l" defTabSz="1152144" rtl="0" eaLnBrk="1" latinLnBrk="0" hangingPunct="1">
        <a:defRPr sz="2268" kern="1200">
          <a:solidFill>
            <a:schemeClr val="tx1"/>
          </a:solidFill>
          <a:latin typeface="+mn-lt"/>
          <a:ea typeface="+mn-ea"/>
          <a:cs typeface="+mn-cs"/>
        </a:defRPr>
      </a:lvl4pPr>
      <a:lvl5pPr marL="2304288" algn="l" defTabSz="1152144" rtl="0" eaLnBrk="1" latinLnBrk="0" hangingPunct="1">
        <a:defRPr sz="2268" kern="1200">
          <a:solidFill>
            <a:schemeClr val="tx1"/>
          </a:solidFill>
          <a:latin typeface="+mn-lt"/>
          <a:ea typeface="+mn-ea"/>
          <a:cs typeface="+mn-cs"/>
        </a:defRPr>
      </a:lvl5pPr>
      <a:lvl6pPr marL="2880360" algn="l" defTabSz="1152144" rtl="0" eaLnBrk="1" latinLnBrk="0" hangingPunct="1">
        <a:defRPr sz="2268" kern="1200">
          <a:solidFill>
            <a:schemeClr val="tx1"/>
          </a:solidFill>
          <a:latin typeface="+mn-lt"/>
          <a:ea typeface="+mn-ea"/>
          <a:cs typeface="+mn-cs"/>
        </a:defRPr>
      </a:lvl6pPr>
      <a:lvl7pPr marL="3456432" algn="l" defTabSz="1152144" rtl="0" eaLnBrk="1" latinLnBrk="0" hangingPunct="1">
        <a:defRPr sz="2268" kern="1200">
          <a:solidFill>
            <a:schemeClr val="tx1"/>
          </a:solidFill>
          <a:latin typeface="+mn-lt"/>
          <a:ea typeface="+mn-ea"/>
          <a:cs typeface="+mn-cs"/>
        </a:defRPr>
      </a:lvl7pPr>
      <a:lvl8pPr marL="4032504" algn="l" defTabSz="1152144" rtl="0" eaLnBrk="1" latinLnBrk="0" hangingPunct="1">
        <a:defRPr sz="2268" kern="1200">
          <a:solidFill>
            <a:schemeClr val="tx1"/>
          </a:solidFill>
          <a:latin typeface="+mn-lt"/>
          <a:ea typeface="+mn-ea"/>
          <a:cs typeface="+mn-cs"/>
        </a:defRPr>
      </a:lvl8pPr>
      <a:lvl9pPr marL="4608576" algn="l" defTabSz="1152144" rtl="0" eaLnBrk="1" latinLnBrk="0" hangingPunct="1">
        <a:defRPr sz="22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png"/><Relationship Id="rId10" Type="http://schemas.openxmlformats.org/officeDocument/2006/relationships/diagramColors" Target="../diagrams/colors1.xml"/><Relationship Id="rId4" Type="http://schemas.openxmlformats.org/officeDocument/2006/relationships/image" Target="../media/image5.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12.jpeg"/><Relationship Id="rId12" Type="http://schemas.openxmlformats.org/officeDocument/2006/relationships/image" Target="../media/image16.png"/><Relationship Id="rId17" Type="http://schemas.openxmlformats.org/officeDocument/2006/relationships/image" Target="../media/image7.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8.png"/><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14.jpe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5.sv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4.png"/><Relationship Id="rId7" Type="http://schemas.openxmlformats.org/officeDocument/2006/relationships/image" Target="../media/image14.jpeg"/><Relationship Id="rId12" Type="http://schemas.openxmlformats.org/officeDocument/2006/relationships/image" Target="../media/image31.png"/><Relationship Id="rId2" Type="http://schemas.openxmlformats.org/officeDocument/2006/relationships/image" Target="../media/image3.jpeg"/><Relationship Id="rId16"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3.jpeg"/><Relationship Id="rId11" Type="http://schemas.openxmlformats.org/officeDocument/2006/relationships/image" Target="../media/image30.svg"/><Relationship Id="rId5" Type="http://schemas.openxmlformats.org/officeDocument/2006/relationships/image" Target="../media/image12.jpeg"/><Relationship Id="rId15" Type="http://schemas.openxmlformats.org/officeDocument/2006/relationships/chart" Target="../charts/chart2.xml"/><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Dots Connecting Lines">
            <a:hlinkClick r:id="" action="ppaction://media"/>
            <a:extLst>
              <a:ext uri="{FF2B5EF4-FFF2-40B4-BE49-F238E27FC236}">
                <a16:creationId xmlns:a16="http://schemas.microsoft.com/office/drawing/2014/main" id="{5923D4B2-297C-4985-9798-0531B6D0BF7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6667"/>
          <a:stretch/>
        </p:blipFill>
        <p:spPr>
          <a:xfrm>
            <a:off x="-1" y="27160"/>
            <a:ext cx="16559213" cy="8640763"/>
          </a:xfrm>
          <a:prstGeom prst="rect">
            <a:avLst/>
          </a:prstGeom>
        </p:spPr>
      </p:pic>
      <p:sp>
        <p:nvSpPr>
          <p:cNvPr id="9" name="Rectangle: Rounded Corners 8">
            <a:extLst>
              <a:ext uri="{FF2B5EF4-FFF2-40B4-BE49-F238E27FC236}">
                <a16:creationId xmlns:a16="http://schemas.microsoft.com/office/drawing/2014/main" id="{1AF7F8D2-0A6C-46F4-AB1E-A2A256E3CB7D}"/>
              </a:ext>
            </a:extLst>
          </p:cNvPr>
          <p:cNvSpPr/>
          <p:nvPr/>
        </p:nvSpPr>
        <p:spPr>
          <a:xfrm>
            <a:off x="0" y="-1"/>
            <a:ext cx="16559212" cy="8640763"/>
          </a:xfrm>
          <a:prstGeom prst="roundRect">
            <a:avLst>
              <a:gd name="adj" fmla="val 0"/>
            </a:avLst>
          </a:prstGeom>
          <a:gradFill>
            <a:gsLst>
              <a:gs pos="0">
                <a:srgbClr val="0070C0"/>
              </a:gs>
              <a:gs pos="68000">
                <a:srgbClr val="00206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0041"/>
            <a:endParaRPr lang="en-US" sz="1890" dirty="0">
              <a:solidFill>
                <a:prstClr val="white"/>
              </a:solidFill>
              <a:latin typeface="Calibri" panose="020F0502020204030204"/>
            </a:endParaRPr>
          </a:p>
        </p:txBody>
      </p:sp>
      <p:grpSp>
        <p:nvGrpSpPr>
          <p:cNvPr id="6" name="Group 5">
            <a:extLst>
              <a:ext uri="{FF2B5EF4-FFF2-40B4-BE49-F238E27FC236}">
                <a16:creationId xmlns:a16="http://schemas.microsoft.com/office/drawing/2014/main" id="{12C44745-CBEB-4278-B81D-82C1E2C3C852}"/>
              </a:ext>
            </a:extLst>
          </p:cNvPr>
          <p:cNvGrpSpPr/>
          <p:nvPr/>
        </p:nvGrpSpPr>
        <p:grpSpPr>
          <a:xfrm>
            <a:off x="1258405" y="375992"/>
            <a:ext cx="5356267" cy="1839350"/>
            <a:chOff x="1463571" y="1002733"/>
            <a:chExt cx="1895265" cy="794852"/>
          </a:xfrm>
        </p:grpSpPr>
        <p:pic>
          <p:nvPicPr>
            <p:cNvPr id="7" name="Picture 6">
              <a:extLst>
                <a:ext uri="{FF2B5EF4-FFF2-40B4-BE49-F238E27FC236}">
                  <a16:creationId xmlns:a16="http://schemas.microsoft.com/office/drawing/2014/main" id="{1F1EF5ED-6DC7-46D4-88A8-1D8C362BAD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335"/>
            <a:stretch/>
          </p:blipFill>
          <p:spPr>
            <a:xfrm>
              <a:off x="1463571" y="1025293"/>
              <a:ext cx="647237" cy="624378"/>
            </a:xfrm>
            <a:prstGeom prst="rect">
              <a:avLst/>
            </a:prstGeom>
          </p:spPr>
        </p:pic>
        <p:sp>
          <p:nvSpPr>
            <p:cNvPr id="8" name="Google Shape;1444;p47">
              <a:extLst>
                <a:ext uri="{FF2B5EF4-FFF2-40B4-BE49-F238E27FC236}">
                  <a16:creationId xmlns:a16="http://schemas.microsoft.com/office/drawing/2014/main" id="{4D09B395-FCF7-4C0A-8705-E9B56B8EE4ED}"/>
                </a:ext>
              </a:extLst>
            </p:cNvPr>
            <p:cNvSpPr txBox="1"/>
            <p:nvPr/>
          </p:nvSpPr>
          <p:spPr>
            <a:xfrm>
              <a:off x="2108577" y="1002733"/>
              <a:ext cx="1250259" cy="794852"/>
            </a:xfrm>
            <a:prstGeom prst="rect">
              <a:avLst/>
            </a:prstGeom>
            <a:noFill/>
            <a:ln w="19050">
              <a:noFill/>
            </a:ln>
          </p:spPr>
          <p:txBody>
            <a:bodyPr spcFirstLastPara="1" wrap="square" lIns="95993" tIns="95993" rIns="95993" bIns="95993" anchor="t" anchorCtr="0">
              <a:noAutofit/>
            </a:bodyPr>
            <a:lstStyle/>
            <a:p>
              <a:pPr defTabSz="480041">
                <a:spcAft>
                  <a:spcPts val="1680"/>
                </a:spcAft>
              </a:pPr>
              <a:r>
                <a:rPr lang="mn-MN" sz="3024" dirty="0">
                  <a:solidFill>
                    <a:prstClr val="white"/>
                  </a:solidFill>
                  <a:latin typeface="Mogul Helios" pitchFamily="2" charset="0"/>
                  <a:ea typeface="Tahoma" panose="020B0604030504040204" pitchFamily="34" charset="0"/>
                  <a:cs typeface="Times New Roman" panose="02020603050405020304" pitchFamily="18" charset="0"/>
                  <a:sym typeface="Roboto"/>
                </a:rPr>
                <a:t>САНХҮҮГИЙН ЗОХИЦУУЛАХ </a:t>
              </a:r>
              <a:br>
                <a:rPr lang="en-US" sz="3024" dirty="0">
                  <a:solidFill>
                    <a:prstClr val="white"/>
                  </a:solidFill>
                  <a:latin typeface="Mogul Helios" pitchFamily="2" charset="0"/>
                  <a:ea typeface="Tahoma" panose="020B0604030504040204" pitchFamily="34" charset="0"/>
                  <a:cs typeface="Times New Roman" panose="02020603050405020304" pitchFamily="18" charset="0"/>
                  <a:sym typeface="Roboto"/>
                </a:rPr>
              </a:br>
              <a:r>
                <a:rPr lang="mn-MN" sz="3024" dirty="0">
                  <a:solidFill>
                    <a:prstClr val="white"/>
                  </a:solidFill>
                  <a:latin typeface="Mogul Helios" pitchFamily="2" charset="0"/>
                  <a:ea typeface="Tahoma" panose="020B0604030504040204" pitchFamily="34" charset="0"/>
                  <a:cs typeface="Times New Roman" panose="02020603050405020304" pitchFamily="18" charset="0"/>
                  <a:sym typeface="Roboto"/>
                </a:rPr>
                <a:t>ХОРОО</a:t>
              </a:r>
            </a:p>
          </p:txBody>
        </p:sp>
      </p:grpSp>
      <p:sp>
        <p:nvSpPr>
          <p:cNvPr id="11" name="TextBox 10">
            <a:extLst>
              <a:ext uri="{FF2B5EF4-FFF2-40B4-BE49-F238E27FC236}">
                <a16:creationId xmlns:a16="http://schemas.microsoft.com/office/drawing/2014/main" id="{9300CCF7-F650-4659-96E9-66D2E15029E2}"/>
              </a:ext>
            </a:extLst>
          </p:cNvPr>
          <p:cNvSpPr txBox="1"/>
          <p:nvPr/>
        </p:nvSpPr>
        <p:spPr>
          <a:xfrm>
            <a:off x="1874652" y="3335238"/>
            <a:ext cx="13168124" cy="1792019"/>
          </a:xfrm>
          <a:prstGeom prst="rect">
            <a:avLst/>
          </a:prstGeom>
          <a:noFill/>
        </p:spPr>
        <p:txBody>
          <a:bodyPr wrap="square" lIns="84825" tIns="42413" rIns="84825" bIns="42413" rtlCol="0" anchor="t">
            <a:spAutoFit/>
          </a:bodyPr>
          <a:lstStyle/>
          <a:p>
            <a:pPr algn="ctr" defTabSz="424227">
              <a:defRPr/>
            </a:pPr>
            <a:r>
              <a:rPr lang="mn-MN" sz="5544" dirty="0">
                <a:solidFill>
                  <a:srgbClr val="FFFFFF"/>
                </a:solidFill>
                <a:effectLst>
                  <a:outerShdw blurRad="38100" dist="38100" dir="2700000" algn="tl">
                    <a:srgbClr val="000000">
                      <a:alpha val="43137"/>
                    </a:srgbClr>
                  </a:outerShdw>
                </a:effectLst>
                <a:latin typeface="Mogul Helios" pitchFamily="2" charset="0"/>
                <a:cs typeface="Times New Roman"/>
              </a:rPr>
              <a:t>УУЛ УУРХАЙН БҮТЭЭГДЭХҮҮНИЙ БИРЖИЙН АРИЛЖАА, БОДЛОГО ЗОХИЦУУЛАЛТ</a:t>
            </a:r>
          </a:p>
        </p:txBody>
      </p:sp>
      <p:sp>
        <p:nvSpPr>
          <p:cNvPr id="12" name="TextBox 11">
            <a:extLst>
              <a:ext uri="{FF2B5EF4-FFF2-40B4-BE49-F238E27FC236}">
                <a16:creationId xmlns:a16="http://schemas.microsoft.com/office/drawing/2014/main" id="{D6404DEA-C934-4CD7-88E6-477E0E3D5D62}"/>
              </a:ext>
            </a:extLst>
          </p:cNvPr>
          <p:cNvSpPr txBox="1"/>
          <p:nvPr/>
        </p:nvSpPr>
        <p:spPr>
          <a:xfrm>
            <a:off x="9581863" y="7345096"/>
            <a:ext cx="4572354" cy="885232"/>
          </a:xfrm>
          <a:prstGeom prst="rect">
            <a:avLst/>
          </a:prstGeom>
          <a:noFill/>
        </p:spPr>
        <p:txBody>
          <a:bodyPr wrap="square" lIns="84825" tIns="42413" rIns="84825" bIns="42413" rtlCol="0" anchor="t">
            <a:spAutoFit/>
          </a:bodyPr>
          <a:lstStyle/>
          <a:p>
            <a:pPr algn="ctr"/>
            <a:r>
              <a:rPr lang="mn-MN" sz="2598" dirty="0">
                <a:ln w="19050">
                  <a:solidFill>
                    <a:schemeClr val="bg1"/>
                  </a:solidFill>
                </a:ln>
                <a:solidFill>
                  <a:schemeClr val="bg1"/>
                </a:solidFill>
                <a:latin typeface="Mogul Helios" pitchFamily="2" charset="0"/>
                <a:cs typeface="Times New Roman"/>
              </a:rPr>
              <a:t>Үнэт цаасны газар</a:t>
            </a:r>
          </a:p>
          <a:p>
            <a:pPr algn="ctr"/>
            <a:r>
              <a:rPr lang="mn-MN" sz="2598" dirty="0">
                <a:ln w="19050">
                  <a:solidFill>
                    <a:schemeClr val="bg1"/>
                  </a:solidFill>
                </a:ln>
                <a:solidFill>
                  <a:schemeClr val="bg1"/>
                </a:solidFill>
                <a:latin typeface="Mogul Helios" pitchFamily="2" charset="0"/>
                <a:cs typeface="Times New Roman"/>
              </a:rPr>
              <a:t>Ахлах референт Н.Энхбаатар</a:t>
            </a:r>
          </a:p>
        </p:txBody>
      </p:sp>
    </p:spTree>
    <p:extLst>
      <p:ext uri="{BB962C8B-B14F-4D97-AF65-F5344CB8AC3E}">
        <p14:creationId xmlns:p14="http://schemas.microsoft.com/office/powerpoint/2010/main" val="162478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2560x1440 Blue Digital Art Squares 1440P Resolution Wallpaper, HD Abstract  4K Wallpapers, Images, Photos and Background - Wallpapers Den">
            <a:extLst>
              <a:ext uri="{FF2B5EF4-FFF2-40B4-BE49-F238E27FC236}">
                <a16:creationId xmlns:a16="http://schemas.microsoft.com/office/drawing/2014/main" id="{CD4A7D38-D290-4143-A004-5DE4D47B6B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73446"/>
          <a:stretch/>
        </p:blipFill>
        <p:spPr bwMode="auto">
          <a:xfrm>
            <a:off x="0" y="-32981"/>
            <a:ext cx="16559213" cy="1248872"/>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9419E22C-BBF0-43F5-A1CE-ABD108B26549}"/>
              </a:ext>
            </a:extLst>
          </p:cNvPr>
          <p:cNvGrpSpPr/>
          <p:nvPr/>
        </p:nvGrpSpPr>
        <p:grpSpPr>
          <a:xfrm>
            <a:off x="15467878" y="56536"/>
            <a:ext cx="766291" cy="991862"/>
            <a:chOff x="10911257" y="-82064"/>
            <a:chExt cx="1271225" cy="1052275"/>
          </a:xfrm>
        </p:grpSpPr>
        <p:pic>
          <p:nvPicPr>
            <p:cNvPr id="66" name="Picture 65">
              <a:extLst>
                <a:ext uri="{FF2B5EF4-FFF2-40B4-BE49-F238E27FC236}">
                  <a16:creationId xmlns:a16="http://schemas.microsoft.com/office/drawing/2014/main" id="{DD33F788-A904-4306-91F6-1461039728E6}"/>
                </a:ext>
              </a:extLst>
            </p:cNvPr>
            <p:cNvPicPr>
              <a:picLocks noChangeAspect="1"/>
            </p:cNvPicPr>
            <p:nvPr/>
          </p:nvPicPr>
          <p:blipFill rotWithShape="1">
            <a:blip r:embed="rId4">
              <a:biLevel thresh="25000"/>
            </a:blip>
            <a:srcRect t="37472" b="29972"/>
            <a:stretch/>
          </p:blipFill>
          <p:spPr>
            <a:xfrm>
              <a:off x="11261614" y="86233"/>
              <a:ext cx="646232" cy="833612"/>
            </a:xfrm>
            <a:prstGeom prst="rect">
              <a:avLst/>
            </a:prstGeom>
          </p:spPr>
        </p:pic>
        <p:pic>
          <p:nvPicPr>
            <p:cNvPr id="67" name="Picture 66">
              <a:extLst>
                <a:ext uri="{FF2B5EF4-FFF2-40B4-BE49-F238E27FC236}">
                  <a16:creationId xmlns:a16="http://schemas.microsoft.com/office/drawing/2014/main" id="{6709F3B2-0CC8-43D5-9D93-5AC241872ED1}"/>
                </a:ext>
              </a:extLst>
            </p:cNvPr>
            <p:cNvPicPr>
              <a:picLocks noChangeAspect="1"/>
            </p:cNvPicPr>
            <p:nvPr/>
          </p:nvPicPr>
          <p:blipFill rotWithShape="1">
            <a:blip r:embed="rId4">
              <a:biLevel thresh="25000"/>
            </a:blip>
            <a:srcRect t="70123" b="6572"/>
            <a:stretch/>
          </p:blipFill>
          <p:spPr>
            <a:xfrm>
              <a:off x="11536250" y="73384"/>
              <a:ext cx="646232" cy="596757"/>
            </a:xfrm>
            <a:prstGeom prst="rect">
              <a:avLst/>
            </a:prstGeom>
          </p:spPr>
        </p:pic>
        <p:grpSp>
          <p:nvGrpSpPr>
            <p:cNvPr id="68" name="Group 67">
              <a:extLst>
                <a:ext uri="{FF2B5EF4-FFF2-40B4-BE49-F238E27FC236}">
                  <a16:creationId xmlns:a16="http://schemas.microsoft.com/office/drawing/2014/main" id="{9BA5FB15-9D14-468D-A207-9D7484785840}"/>
                </a:ext>
              </a:extLst>
            </p:cNvPr>
            <p:cNvGrpSpPr/>
            <p:nvPr/>
          </p:nvGrpSpPr>
          <p:grpSpPr>
            <a:xfrm>
              <a:off x="10911257" y="-82064"/>
              <a:ext cx="646232" cy="1052275"/>
              <a:chOff x="10798957" y="-82064"/>
              <a:chExt cx="646232" cy="1052275"/>
            </a:xfrm>
          </p:grpSpPr>
          <p:pic>
            <p:nvPicPr>
              <p:cNvPr id="69" name="Picture 68">
                <a:extLst>
                  <a:ext uri="{FF2B5EF4-FFF2-40B4-BE49-F238E27FC236}">
                    <a16:creationId xmlns:a16="http://schemas.microsoft.com/office/drawing/2014/main" id="{AEBB1C90-FFC9-4D18-80AA-18EE55ABA4A8}"/>
                  </a:ext>
                </a:extLst>
              </p:cNvPr>
              <p:cNvPicPr>
                <a:picLocks noChangeAspect="1"/>
              </p:cNvPicPr>
              <p:nvPr/>
            </p:nvPicPr>
            <p:blipFill rotWithShape="1">
              <a:blip r:embed="rId5">
                <a:biLevel thresh="25000"/>
              </a:blip>
              <a:srcRect b="81203"/>
              <a:stretch/>
            </p:blipFill>
            <p:spPr>
              <a:xfrm>
                <a:off x="10798957" y="-82064"/>
                <a:ext cx="646232" cy="539743"/>
              </a:xfrm>
              <a:prstGeom prst="rect">
                <a:avLst/>
              </a:prstGeom>
            </p:spPr>
          </p:pic>
          <p:pic>
            <p:nvPicPr>
              <p:cNvPr id="70" name="Picture 69">
                <a:extLst>
                  <a:ext uri="{FF2B5EF4-FFF2-40B4-BE49-F238E27FC236}">
                    <a16:creationId xmlns:a16="http://schemas.microsoft.com/office/drawing/2014/main" id="{719CEAFF-E854-40FC-9E24-F07CA29FFA93}"/>
                  </a:ext>
                </a:extLst>
              </p:cNvPr>
              <p:cNvPicPr>
                <a:picLocks noChangeAspect="1"/>
              </p:cNvPicPr>
              <p:nvPr/>
            </p:nvPicPr>
            <p:blipFill rotWithShape="1">
              <a:blip r:embed="rId5">
                <a:biLevel thresh="25000"/>
              </a:blip>
              <a:srcRect t="17851" b="74874"/>
              <a:stretch/>
            </p:blipFill>
            <p:spPr>
              <a:xfrm>
                <a:off x="10798957" y="364716"/>
                <a:ext cx="646232" cy="208906"/>
              </a:xfrm>
              <a:prstGeom prst="rect">
                <a:avLst/>
              </a:prstGeom>
            </p:spPr>
          </p:pic>
          <p:pic>
            <p:nvPicPr>
              <p:cNvPr id="71" name="Picture 70">
                <a:extLst>
                  <a:ext uri="{FF2B5EF4-FFF2-40B4-BE49-F238E27FC236}">
                    <a16:creationId xmlns:a16="http://schemas.microsoft.com/office/drawing/2014/main" id="{D4CEEE16-04E3-4A7A-A162-6DAA8EA38F46}"/>
                  </a:ext>
                </a:extLst>
              </p:cNvPr>
              <p:cNvPicPr>
                <a:picLocks noChangeAspect="1"/>
              </p:cNvPicPr>
              <p:nvPr/>
            </p:nvPicPr>
            <p:blipFill rotWithShape="1">
              <a:blip r:embed="rId5">
                <a:biLevel thresh="25000"/>
              </a:blip>
              <a:srcRect t="26993" b="68607"/>
              <a:stretch/>
            </p:blipFill>
            <p:spPr>
              <a:xfrm>
                <a:off x="10798957" y="569041"/>
                <a:ext cx="646232" cy="126398"/>
              </a:xfrm>
              <a:prstGeom prst="rect">
                <a:avLst/>
              </a:prstGeom>
            </p:spPr>
          </p:pic>
          <p:pic>
            <p:nvPicPr>
              <p:cNvPr id="72" name="Picture 71">
                <a:extLst>
                  <a:ext uri="{FF2B5EF4-FFF2-40B4-BE49-F238E27FC236}">
                    <a16:creationId xmlns:a16="http://schemas.microsoft.com/office/drawing/2014/main" id="{27DE7829-0AFD-4764-9275-7B2EAD8CD502}"/>
                  </a:ext>
                </a:extLst>
              </p:cNvPr>
              <p:cNvPicPr>
                <a:picLocks noChangeAspect="1"/>
              </p:cNvPicPr>
              <p:nvPr/>
            </p:nvPicPr>
            <p:blipFill rotWithShape="1">
              <a:blip r:embed="rId5">
                <a:biLevel thresh="25000"/>
              </a:blip>
              <a:srcRect t="31096" b="59067"/>
              <a:stretch/>
            </p:blipFill>
            <p:spPr>
              <a:xfrm>
                <a:off x="10798957" y="687740"/>
                <a:ext cx="646232" cy="282471"/>
              </a:xfrm>
              <a:prstGeom prst="rect">
                <a:avLst/>
              </a:prstGeom>
            </p:spPr>
          </p:pic>
        </p:grpSp>
      </p:grpSp>
      <p:pic>
        <p:nvPicPr>
          <p:cNvPr id="4" name="Picture 3" descr="A graph of stock market&#10;&#10;Description automatically generated">
            <a:extLst>
              <a:ext uri="{FF2B5EF4-FFF2-40B4-BE49-F238E27FC236}">
                <a16:creationId xmlns:a16="http://schemas.microsoft.com/office/drawing/2014/main" id="{86F64F68-1612-8E7A-61E4-32C6E940731C}"/>
              </a:ext>
            </a:extLst>
          </p:cNvPr>
          <p:cNvPicPr>
            <a:picLocks noChangeAspect="1"/>
          </p:cNvPicPr>
          <p:nvPr/>
        </p:nvPicPr>
        <p:blipFill rotWithShape="1">
          <a:blip r:embed="rId6">
            <a:extLst>
              <a:ext uri="{28A0092B-C50C-407E-A947-70E740481C1C}">
                <a14:useLocalDpi xmlns:a14="http://schemas.microsoft.com/office/drawing/2010/main" val="0"/>
              </a:ext>
            </a:extLst>
          </a:blip>
          <a:srcRect l="6168" t="2033" r="11722" b="10729"/>
          <a:stretch/>
        </p:blipFill>
        <p:spPr>
          <a:xfrm>
            <a:off x="0" y="1193646"/>
            <a:ext cx="8799616" cy="7447118"/>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p:spPr>
      </p:pic>
      <p:pic>
        <p:nvPicPr>
          <p:cNvPr id="40" name="Picture 39">
            <a:extLst>
              <a:ext uri="{FF2B5EF4-FFF2-40B4-BE49-F238E27FC236}">
                <a16:creationId xmlns:a16="http://schemas.microsoft.com/office/drawing/2014/main" id="{5526D1AB-5177-4459-B776-AEB2AAE4AD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724" y="106830"/>
            <a:ext cx="2409507" cy="894094"/>
          </a:xfrm>
          <a:prstGeom prst="rect">
            <a:avLst/>
          </a:prstGeom>
        </p:spPr>
      </p:pic>
      <p:pic>
        <p:nvPicPr>
          <p:cNvPr id="81" name="Picture 2" descr="2560x1440 Blue Digital Art Squares 1440P Resolution Wallpaper, HD Abstract  4K Wallpapers, Images, Photos and Background - Wallpapers Den">
            <a:extLst>
              <a:ext uri="{FF2B5EF4-FFF2-40B4-BE49-F238E27FC236}">
                <a16:creationId xmlns:a16="http://schemas.microsoft.com/office/drawing/2014/main" id="{37E87E43-4D27-4C09-A0C8-23CC9131D9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73446"/>
          <a:stretch/>
        </p:blipFill>
        <p:spPr bwMode="auto">
          <a:xfrm>
            <a:off x="0" y="-32981"/>
            <a:ext cx="16559213" cy="1248872"/>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3EA8C7C5-9606-4486-9928-71D89CD10E32}"/>
              </a:ext>
            </a:extLst>
          </p:cNvPr>
          <p:cNvSpPr/>
          <p:nvPr/>
        </p:nvSpPr>
        <p:spPr>
          <a:xfrm>
            <a:off x="0" y="-56349"/>
            <a:ext cx="16559212" cy="1274743"/>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ogul Helios" pitchFamily="2" charset="0"/>
            </a:endParaRPr>
          </a:p>
        </p:txBody>
      </p:sp>
      <p:grpSp>
        <p:nvGrpSpPr>
          <p:cNvPr id="85" name="Group 84">
            <a:extLst>
              <a:ext uri="{FF2B5EF4-FFF2-40B4-BE49-F238E27FC236}">
                <a16:creationId xmlns:a16="http://schemas.microsoft.com/office/drawing/2014/main" id="{24A642C2-D391-48ED-B749-88039B576327}"/>
              </a:ext>
            </a:extLst>
          </p:cNvPr>
          <p:cNvGrpSpPr/>
          <p:nvPr/>
        </p:nvGrpSpPr>
        <p:grpSpPr>
          <a:xfrm>
            <a:off x="15467878" y="56536"/>
            <a:ext cx="766291" cy="991862"/>
            <a:chOff x="10911257" y="-82064"/>
            <a:chExt cx="1271225" cy="1052275"/>
          </a:xfrm>
        </p:grpSpPr>
        <p:pic>
          <p:nvPicPr>
            <p:cNvPr id="86" name="Picture 85">
              <a:extLst>
                <a:ext uri="{FF2B5EF4-FFF2-40B4-BE49-F238E27FC236}">
                  <a16:creationId xmlns:a16="http://schemas.microsoft.com/office/drawing/2014/main" id="{E13A57D3-AFB9-4582-BD17-5443AB8C2893}"/>
                </a:ext>
              </a:extLst>
            </p:cNvPr>
            <p:cNvPicPr>
              <a:picLocks noChangeAspect="1"/>
            </p:cNvPicPr>
            <p:nvPr/>
          </p:nvPicPr>
          <p:blipFill rotWithShape="1">
            <a:blip r:embed="rId4">
              <a:biLevel thresh="25000"/>
            </a:blip>
            <a:srcRect t="37472" b="29972"/>
            <a:stretch/>
          </p:blipFill>
          <p:spPr>
            <a:xfrm>
              <a:off x="11261614" y="86233"/>
              <a:ext cx="646232" cy="833612"/>
            </a:xfrm>
            <a:prstGeom prst="rect">
              <a:avLst/>
            </a:prstGeom>
          </p:spPr>
        </p:pic>
        <p:pic>
          <p:nvPicPr>
            <p:cNvPr id="87" name="Picture 86">
              <a:extLst>
                <a:ext uri="{FF2B5EF4-FFF2-40B4-BE49-F238E27FC236}">
                  <a16:creationId xmlns:a16="http://schemas.microsoft.com/office/drawing/2014/main" id="{0176D2EA-DC03-4E29-BAF2-60911F4E95FF}"/>
                </a:ext>
              </a:extLst>
            </p:cNvPr>
            <p:cNvPicPr>
              <a:picLocks noChangeAspect="1"/>
            </p:cNvPicPr>
            <p:nvPr/>
          </p:nvPicPr>
          <p:blipFill rotWithShape="1">
            <a:blip r:embed="rId4">
              <a:biLevel thresh="25000"/>
            </a:blip>
            <a:srcRect t="70123" b="6572"/>
            <a:stretch/>
          </p:blipFill>
          <p:spPr>
            <a:xfrm>
              <a:off x="11536250" y="73384"/>
              <a:ext cx="646232" cy="596757"/>
            </a:xfrm>
            <a:prstGeom prst="rect">
              <a:avLst/>
            </a:prstGeom>
          </p:spPr>
        </p:pic>
        <p:grpSp>
          <p:nvGrpSpPr>
            <p:cNvPr id="88" name="Group 87">
              <a:extLst>
                <a:ext uri="{FF2B5EF4-FFF2-40B4-BE49-F238E27FC236}">
                  <a16:creationId xmlns:a16="http://schemas.microsoft.com/office/drawing/2014/main" id="{6FD41F23-A7C2-4EB6-896A-52F7148D976A}"/>
                </a:ext>
              </a:extLst>
            </p:cNvPr>
            <p:cNvGrpSpPr/>
            <p:nvPr/>
          </p:nvGrpSpPr>
          <p:grpSpPr>
            <a:xfrm>
              <a:off x="10911257" y="-82064"/>
              <a:ext cx="646232" cy="1052275"/>
              <a:chOff x="10798957" y="-82064"/>
              <a:chExt cx="646232" cy="1052275"/>
            </a:xfrm>
          </p:grpSpPr>
          <p:pic>
            <p:nvPicPr>
              <p:cNvPr id="89" name="Picture 88">
                <a:extLst>
                  <a:ext uri="{FF2B5EF4-FFF2-40B4-BE49-F238E27FC236}">
                    <a16:creationId xmlns:a16="http://schemas.microsoft.com/office/drawing/2014/main" id="{95BD1BC8-4B97-4715-8034-F2AA6835CEA2}"/>
                  </a:ext>
                </a:extLst>
              </p:cNvPr>
              <p:cNvPicPr>
                <a:picLocks noChangeAspect="1"/>
              </p:cNvPicPr>
              <p:nvPr/>
            </p:nvPicPr>
            <p:blipFill rotWithShape="1">
              <a:blip r:embed="rId5">
                <a:biLevel thresh="25000"/>
              </a:blip>
              <a:srcRect b="81203"/>
              <a:stretch/>
            </p:blipFill>
            <p:spPr>
              <a:xfrm>
                <a:off x="10798957" y="-82064"/>
                <a:ext cx="646232" cy="539743"/>
              </a:xfrm>
              <a:prstGeom prst="rect">
                <a:avLst/>
              </a:prstGeom>
            </p:spPr>
          </p:pic>
          <p:pic>
            <p:nvPicPr>
              <p:cNvPr id="90" name="Picture 89">
                <a:extLst>
                  <a:ext uri="{FF2B5EF4-FFF2-40B4-BE49-F238E27FC236}">
                    <a16:creationId xmlns:a16="http://schemas.microsoft.com/office/drawing/2014/main" id="{564A7CDB-3F03-4C55-8CAF-DF6C11B59911}"/>
                  </a:ext>
                </a:extLst>
              </p:cNvPr>
              <p:cNvPicPr>
                <a:picLocks noChangeAspect="1"/>
              </p:cNvPicPr>
              <p:nvPr/>
            </p:nvPicPr>
            <p:blipFill rotWithShape="1">
              <a:blip r:embed="rId5">
                <a:biLevel thresh="25000"/>
              </a:blip>
              <a:srcRect t="17851" b="74874"/>
              <a:stretch/>
            </p:blipFill>
            <p:spPr>
              <a:xfrm>
                <a:off x="10798957" y="364716"/>
                <a:ext cx="646232" cy="208906"/>
              </a:xfrm>
              <a:prstGeom prst="rect">
                <a:avLst/>
              </a:prstGeom>
            </p:spPr>
          </p:pic>
          <p:pic>
            <p:nvPicPr>
              <p:cNvPr id="91" name="Picture 90">
                <a:extLst>
                  <a:ext uri="{FF2B5EF4-FFF2-40B4-BE49-F238E27FC236}">
                    <a16:creationId xmlns:a16="http://schemas.microsoft.com/office/drawing/2014/main" id="{745B5799-F652-4163-ADC9-91D5B47AE6DC}"/>
                  </a:ext>
                </a:extLst>
              </p:cNvPr>
              <p:cNvPicPr>
                <a:picLocks noChangeAspect="1"/>
              </p:cNvPicPr>
              <p:nvPr/>
            </p:nvPicPr>
            <p:blipFill rotWithShape="1">
              <a:blip r:embed="rId5">
                <a:biLevel thresh="25000"/>
              </a:blip>
              <a:srcRect t="26993" b="68607"/>
              <a:stretch/>
            </p:blipFill>
            <p:spPr>
              <a:xfrm>
                <a:off x="10798957" y="569041"/>
                <a:ext cx="646232" cy="126398"/>
              </a:xfrm>
              <a:prstGeom prst="rect">
                <a:avLst/>
              </a:prstGeom>
            </p:spPr>
          </p:pic>
          <p:pic>
            <p:nvPicPr>
              <p:cNvPr id="92" name="Picture 91">
                <a:extLst>
                  <a:ext uri="{FF2B5EF4-FFF2-40B4-BE49-F238E27FC236}">
                    <a16:creationId xmlns:a16="http://schemas.microsoft.com/office/drawing/2014/main" id="{16657853-D598-434D-BE9E-166553E846BC}"/>
                  </a:ext>
                </a:extLst>
              </p:cNvPr>
              <p:cNvPicPr>
                <a:picLocks noChangeAspect="1"/>
              </p:cNvPicPr>
              <p:nvPr/>
            </p:nvPicPr>
            <p:blipFill rotWithShape="1">
              <a:blip r:embed="rId5">
                <a:biLevel thresh="25000"/>
              </a:blip>
              <a:srcRect t="31096" b="59067"/>
              <a:stretch/>
            </p:blipFill>
            <p:spPr>
              <a:xfrm>
                <a:off x="10798957" y="687740"/>
                <a:ext cx="646232" cy="282471"/>
              </a:xfrm>
              <a:prstGeom prst="rect">
                <a:avLst/>
              </a:prstGeom>
            </p:spPr>
          </p:pic>
        </p:grpSp>
      </p:grpSp>
      <p:sp>
        <p:nvSpPr>
          <p:cNvPr id="93" name="TextBox 92">
            <a:extLst>
              <a:ext uri="{FF2B5EF4-FFF2-40B4-BE49-F238E27FC236}">
                <a16:creationId xmlns:a16="http://schemas.microsoft.com/office/drawing/2014/main" id="{E1A4F1C5-CDED-4940-BE3E-AF160E8FE753}"/>
              </a:ext>
            </a:extLst>
          </p:cNvPr>
          <p:cNvSpPr txBox="1"/>
          <p:nvPr/>
        </p:nvSpPr>
        <p:spPr>
          <a:xfrm>
            <a:off x="550106" y="3583487"/>
            <a:ext cx="553763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mn-MN" sz="6600" dirty="0">
                <a:solidFill>
                  <a:schemeClr val="bg1"/>
                </a:solidFill>
                <a:latin typeface="Mogul Helios" pitchFamily="2" charset="0"/>
                <a:cs typeface="Segoe UI"/>
              </a:rPr>
              <a:t>АГУУЛГА</a:t>
            </a:r>
            <a:r>
              <a:rPr lang="en-US" sz="4000" dirty="0">
                <a:solidFill>
                  <a:schemeClr val="bg1"/>
                </a:solidFill>
                <a:latin typeface="Mogul Helios" pitchFamily="2" charset="0"/>
                <a:cs typeface="Segoe UI"/>
              </a:rPr>
              <a:t>​</a:t>
            </a:r>
          </a:p>
        </p:txBody>
      </p:sp>
      <p:grpSp>
        <p:nvGrpSpPr>
          <p:cNvPr id="94" name="Group 93">
            <a:extLst>
              <a:ext uri="{FF2B5EF4-FFF2-40B4-BE49-F238E27FC236}">
                <a16:creationId xmlns:a16="http://schemas.microsoft.com/office/drawing/2014/main" id="{ED156D29-BDC1-4C6E-94B4-7AF3B835D11A}"/>
              </a:ext>
            </a:extLst>
          </p:cNvPr>
          <p:cNvGrpSpPr/>
          <p:nvPr/>
        </p:nvGrpSpPr>
        <p:grpSpPr>
          <a:xfrm>
            <a:off x="5231323" y="2464287"/>
            <a:ext cx="11002845" cy="5401910"/>
            <a:chOff x="6115015" y="1562197"/>
            <a:chExt cx="10165429" cy="5401910"/>
          </a:xfrm>
        </p:grpSpPr>
        <p:sp>
          <p:nvSpPr>
            <p:cNvPr id="95" name="TextBox 123">
              <a:extLst>
                <a:ext uri="{FF2B5EF4-FFF2-40B4-BE49-F238E27FC236}">
                  <a16:creationId xmlns:a16="http://schemas.microsoft.com/office/drawing/2014/main" id="{B176D107-1F62-4D3E-A8CF-2B6641B5DF55}"/>
                </a:ext>
              </a:extLst>
            </p:cNvPr>
            <p:cNvSpPr txBox="1"/>
            <p:nvPr/>
          </p:nvSpPr>
          <p:spPr>
            <a:xfrm>
              <a:off x="6115015" y="5979223"/>
              <a:ext cx="958096" cy="584775"/>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3200" b="1" dirty="0">
                  <a:latin typeface="Mogul Helios" pitchFamily="2" charset="0"/>
                  <a:cs typeface="Times New Roman" panose="02020603050405020304" pitchFamily="18" charset="0"/>
                </a:rPr>
                <a:t>0</a:t>
              </a:r>
              <a:r>
                <a:rPr lang="mn-MN" altLang="ko-KR" sz="3200" b="1" dirty="0">
                  <a:latin typeface="Mogul Helios" pitchFamily="2" charset="0"/>
                  <a:cs typeface="Times New Roman" panose="02020603050405020304" pitchFamily="18" charset="0"/>
                </a:rPr>
                <a:t>5</a:t>
              </a:r>
              <a:endParaRPr lang="ko-KR" altLang="en-US" sz="3200" b="1" dirty="0">
                <a:latin typeface="Mogul Helios" pitchFamily="2" charset="0"/>
                <a:cs typeface="Times New Roman" panose="02020603050405020304" pitchFamily="18" charset="0"/>
              </a:endParaRPr>
            </a:p>
          </p:txBody>
        </p:sp>
        <p:grpSp>
          <p:nvGrpSpPr>
            <p:cNvPr id="96" name="Group 95">
              <a:extLst>
                <a:ext uri="{FF2B5EF4-FFF2-40B4-BE49-F238E27FC236}">
                  <a16:creationId xmlns:a16="http://schemas.microsoft.com/office/drawing/2014/main" id="{55DD6CF7-8C61-495F-802B-9148D51B82AD}"/>
                </a:ext>
              </a:extLst>
            </p:cNvPr>
            <p:cNvGrpSpPr/>
            <p:nvPr/>
          </p:nvGrpSpPr>
          <p:grpSpPr>
            <a:xfrm>
              <a:off x="9183333" y="1562197"/>
              <a:ext cx="7097111" cy="954107"/>
              <a:chOff x="4753009" y="853373"/>
              <a:chExt cx="7097111" cy="954107"/>
            </a:xfrm>
          </p:grpSpPr>
          <p:sp>
            <p:nvSpPr>
              <p:cNvPr id="111" name="TextBox 121">
                <a:extLst>
                  <a:ext uri="{FF2B5EF4-FFF2-40B4-BE49-F238E27FC236}">
                    <a16:creationId xmlns:a16="http://schemas.microsoft.com/office/drawing/2014/main" id="{7D6018A7-59DC-448E-A51E-EBE3F387925F}"/>
                  </a:ext>
                </a:extLst>
              </p:cNvPr>
              <p:cNvSpPr txBox="1"/>
              <p:nvPr/>
            </p:nvSpPr>
            <p:spPr>
              <a:xfrm>
                <a:off x="5711105" y="853373"/>
                <a:ext cx="6139015" cy="954107"/>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mn-MN" altLang="ko-KR" sz="2800" dirty="0">
                    <a:latin typeface="Mogul Helios" pitchFamily="2" charset="0"/>
                    <a:cs typeface="Times New Roman"/>
                  </a:rPr>
                  <a:t>Уул уурхайн бүтээгдэхүүний биржийн тухай хууль</a:t>
                </a:r>
                <a:endParaRPr lang="mn-MN" sz="2800" dirty="0">
                  <a:latin typeface="Mogul Helios" pitchFamily="2" charset="0"/>
                  <a:cs typeface="Times New Roman" panose="02020603050405020304" pitchFamily="18" charset="0"/>
                </a:endParaRPr>
              </a:p>
            </p:txBody>
          </p:sp>
          <p:sp>
            <p:nvSpPr>
              <p:cNvPr id="112" name="TextBox 118">
                <a:extLst>
                  <a:ext uri="{FF2B5EF4-FFF2-40B4-BE49-F238E27FC236}">
                    <a16:creationId xmlns:a16="http://schemas.microsoft.com/office/drawing/2014/main" id="{1981212B-EC0D-490A-9137-BDC797E799AE}"/>
                  </a:ext>
                </a:extLst>
              </p:cNvPr>
              <p:cNvSpPr txBox="1"/>
              <p:nvPr/>
            </p:nvSpPr>
            <p:spPr>
              <a:xfrm>
                <a:off x="4753009" y="1008016"/>
                <a:ext cx="958096" cy="584775"/>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3200" b="1" dirty="0">
                    <a:latin typeface="Mogul Helios" pitchFamily="2" charset="0"/>
                    <a:cs typeface="Times New Roman" panose="02020603050405020304" pitchFamily="18" charset="0"/>
                  </a:rPr>
                  <a:t>01</a:t>
                </a:r>
                <a:endParaRPr lang="ko-KR" altLang="en-US" sz="3200" b="1" dirty="0">
                  <a:latin typeface="Mogul Helios" pitchFamily="2" charset="0"/>
                  <a:cs typeface="Times New Roman" panose="02020603050405020304" pitchFamily="18" charset="0"/>
                </a:endParaRPr>
              </a:p>
            </p:txBody>
          </p:sp>
          <p:sp>
            <p:nvSpPr>
              <p:cNvPr id="113" name="Oval 112">
                <a:extLst>
                  <a:ext uri="{FF2B5EF4-FFF2-40B4-BE49-F238E27FC236}">
                    <a16:creationId xmlns:a16="http://schemas.microsoft.com/office/drawing/2014/main" id="{0DE7C991-371F-4932-9AB9-B7526713FEA1}"/>
                  </a:ext>
                </a:extLst>
              </p:cNvPr>
              <p:cNvSpPr/>
              <p:nvPr/>
            </p:nvSpPr>
            <p:spPr>
              <a:xfrm>
                <a:off x="4890628" y="928197"/>
                <a:ext cx="682858" cy="682858"/>
              </a:xfrm>
              <a:prstGeom prst="ellipse">
                <a:avLst/>
              </a:prstGeom>
              <a:noFill/>
              <a:ln w="38100" cap="flat">
                <a:solidFill>
                  <a:schemeClr val="accent1"/>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latin typeface="Mogul Helios" pitchFamily="2" charset="0"/>
                  <a:cs typeface="Times New Roman" panose="02020603050405020304" pitchFamily="18" charset="0"/>
                </a:endParaRPr>
              </a:p>
            </p:txBody>
          </p:sp>
        </p:grpSp>
        <p:grpSp>
          <p:nvGrpSpPr>
            <p:cNvPr id="97" name="Group 96">
              <a:extLst>
                <a:ext uri="{FF2B5EF4-FFF2-40B4-BE49-F238E27FC236}">
                  <a16:creationId xmlns:a16="http://schemas.microsoft.com/office/drawing/2014/main" id="{DC500C31-6ADB-4AA8-BD81-2C64DD99A2C7}"/>
                </a:ext>
              </a:extLst>
            </p:cNvPr>
            <p:cNvGrpSpPr/>
            <p:nvPr/>
          </p:nvGrpSpPr>
          <p:grpSpPr>
            <a:xfrm>
              <a:off x="8427888" y="2647762"/>
              <a:ext cx="7852556" cy="979693"/>
              <a:chOff x="4521298" y="1938938"/>
              <a:chExt cx="7852556" cy="979693"/>
            </a:xfrm>
          </p:grpSpPr>
          <p:sp>
            <p:nvSpPr>
              <p:cNvPr id="108" name="TextBox 116">
                <a:extLst>
                  <a:ext uri="{FF2B5EF4-FFF2-40B4-BE49-F238E27FC236}">
                    <a16:creationId xmlns:a16="http://schemas.microsoft.com/office/drawing/2014/main" id="{DD7649C6-8384-45D4-8C4E-086841C11BE7}"/>
                  </a:ext>
                </a:extLst>
              </p:cNvPr>
              <p:cNvSpPr txBox="1"/>
              <p:nvPr/>
            </p:nvSpPr>
            <p:spPr>
              <a:xfrm>
                <a:off x="5617013" y="1964524"/>
                <a:ext cx="6756841" cy="954107"/>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mn-MN" sz="2800" dirty="0">
                    <a:latin typeface="Mogul Helios" pitchFamily="2" charset="0"/>
                    <a:cs typeface="Times New Roman"/>
                  </a:rPr>
                  <a:t>Уул уурхайн бүтээгдэхүүний биржийн бодлого зохицуулалт</a:t>
                </a:r>
              </a:p>
            </p:txBody>
          </p:sp>
          <p:sp>
            <p:nvSpPr>
              <p:cNvPr id="109" name="TextBox 113">
                <a:extLst>
                  <a:ext uri="{FF2B5EF4-FFF2-40B4-BE49-F238E27FC236}">
                    <a16:creationId xmlns:a16="http://schemas.microsoft.com/office/drawing/2014/main" id="{8A3EDF1A-D690-4270-8F17-26A8E1AD703A}"/>
                  </a:ext>
                </a:extLst>
              </p:cNvPr>
              <p:cNvSpPr txBox="1"/>
              <p:nvPr/>
            </p:nvSpPr>
            <p:spPr>
              <a:xfrm>
                <a:off x="4521298" y="2018757"/>
                <a:ext cx="958096" cy="584775"/>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3200" b="1" dirty="0">
                    <a:latin typeface="Mogul Helios" pitchFamily="2" charset="0"/>
                    <a:cs typeface="Times New Roman" panose="02020603050405020304" pitchFamily="18" charset="0"/>
                  </a:rPr>
                  <a:t>02</a:t>
                </a:r>
                <a:endParaRPr lang="ko-KR" altLang="en-US" sz="3200" b="1" dirty="0">
                  <a:latin typeface="Mogul Helios" pitchFamily="2" charset="0"/>
                  <a:cs typeface="Times New Roman" panose="02020603050405020304" pitchFamily="18" charset="0"/>
                </a:endParaRPr>
              </a:p>
            </p:txBody>
          </p:sp>
          <p:sp>
            <p:nvSpPr>
              <p:cNvPr id="110" name="Oval 109">
                <a:extLst>
                  <a:ext uri="{FF2B5EF4-FFF2-40B4-BE49-F238E27FC236}">
                    <a16:creationId xmlns:a16="http://schemas.microsoft.com/office/drawing/2014/main" id="{E0450897-D938-4633-AA77-268B98340B6F}"/>
                  </a:ext>
                </a:extLst>
              </p:cNvPr>
              <p:cNvSpPr/>
              <p:nvPr/>
            </p:nvSpPr>
            <p:spPr>
              <a:xfrm>
                <a:off x="4658917" y="1938938"/>
                <a:ext cx="682858" cy="682858"/>
              </a:xfrm>
              <a:prstGeom prst="ellipse">
                <a:avLst/>
              </a:prstGeom>
              <a:noFill/>
              <a:ln w="38100" cap="flat">
                <a:solidFill>
                  <a:schemeClr val="accent2"/>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latin typeface="Mogul Helios" pitchFamily="2" charset="0"/>
                  <a:cs typeface="Times New Roman" panose="02020603050405020304" pitchFamily="18" charset="0"/>
                </a:endParaRPr>
              </a:p>
            </p:txBody>
          </p:sp>
        </p:grpSp>
        <p:grpSp>
          <p:nvGrpSpPr>
            <p:cNvPr id="98" name="Group 97">
              <a:extLst>
                <a:ext uri="{FF2B5EF4-FFF2-40B4-BE49-F238E27FC236}">
                  <a16:creationId xmlns:a16="http://schemas.microsoft.com/office/drawing/2014/main" id="{934CC5F5-7F7C-45A7-80D7-8044D168C55B}"/>
                </a:ext>
              </a:extLst>
            </p:cNvPr>
            <p:cNvGrpSpPr/>
            <p:nvPr/>
          </p:nvGrpSpPr>
          <p:grpSpPr>
            <a:xfrm>
              <a:off x="7651331" y="3718502"/>
              <a:ext cx="8629113" cy="1046714"/>
              <a:chOff x="4268475" y="3009678"/>
              <a:chExt cx="8629113" cy="1046714"/>
            </a:xfrm>
          </p:grpSpPr>
          <p:sp>
            <p:nvSpPr>
              <p:cNvPr id="105" name="TextBox 111">
                <a:extLst>
                  <a:ext uri="{FF2B5EF4-FFF2-40B4-BE49-F238E27FC236}">
                    <a16:creationId xmlns:a16="http://schemas.microsoft.com/office/drawing/2014/main" id="{65DCC718-852E-4F69-87E4-AE5D816A362F}"/>
                  </a:ext>
                </a:extLst>
              </p:cNvPr>
              <p:cNvSpPr txBox="1"/>
              <p:nvPr/>
            </p:nvSpPr>
            <p:spPr>
              <a:xfrm>
                <a:off x="5240140" y="3102285"/>
                <a:ext cx="7657448" cy="954107"/>
              </a:xfrm>
              <a:prstGeom prst="rect">
                <a:avLst/>
              </a:prstGeom>
              <a:noFill/>
            </p:spPr>
            <p:txBody>
              <a:bodyPr wrap="square" lIns="108000" tIns="45720" rIns="10800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mn-MN" altLang="ko-KR" sz="2800" dirty="0">
                    <a:latin typeface="Mogul Helios" pitchFamily="2" charset="0"/>
                    <a:cs typeface="Times New Roman"/>
                  </a:rPr>
                  <a:t>Уул уурхайн бүтээгдэхүүний биржийн оролцогч талууд</a:t>
                </a:r>
                <a:endParaRPr lang="mn-MN" sz="2800" dirty="0">
                  <a:latin typeface="Mogul Helios" pitchFamily="2" charset="0"/>
                  <a:cs typeface="Times New Roman" panose="02020603050405020304" pitchFamily="18" charset="0"/>
                </a:endParaRPr>
              </a:p>
            </p:txBody>
          </p:sp>
          <p:sp>
            <p:nvSpPr>
              <p:cNvPr id="106" name="TextBox 108">
                <a:extLst>
                  <a:ext uri="{FF2B5EF4-FFF2-40B4-BE49-F238E27FC236}">
                    <a16:creationId xmlns:a16="http://schemas.microsoft.com/office/drawing/2014/main" id="{E50FB5C0-1772-4B6E-B77A-3E8E02380C67}"/>
                  </a:ext>
                </a:extLst>
              </p:cNvPr>
              <p:cNvSpPr txBox="1"/>
              <p:nvPr/>
            </p:nvSpPr>
            <p:spPr>
              <a:xfrm>
                <a:off x="4268475" y="3089497"/>
                <a:ext cx="958096" cy="584775"/>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3200" b="1" dirty="0">
                    <a:latin typeface="Mogul Helios" pitchFamily="2" charset="0"/>
                    <a:cs typeface="Times New Roman" panose="02020603050405020304" pitchFamily="18" charset="0"/>
                  </a:rPr>
                  <a:t>03</a:t>
                </a:r>
                <a:endParaRPr lang="ko-KR" altLang="en-US" sz="3200" b="1" dirty="0">
                  <a:latin typeface="Mogul Helios" pitchFamily="2" charset="0"/>
                  <a:cs typeface="Times New Roman" panose="02020603050405020304" pitchFamily="18" charset="0"/>
                </a:endParaRPr>
              </a:p>
            </p:txBody>
          </p:sp>
          <p:sp>
            <p:nvSpPr>
              <p:cNvPr id="107" name="Oval 106">
                <a:extLst>
                  <a:ext uri="{FF2B5EF4-FFF2-40B4-BE49-F238E27FC236}">
                    <a16:creationId xmlns:a16="http://schemas.microsoft.com/office/drawing/2014/main" id="{8522F302-F6AE-4639-A54C-D144C222F459}"/>
                  </a:ext>
                </a:extLst>
              </p:cNvPr>
              <p:cNvSpPr/>
              <p:nvPr/>
            </p:nvSpPr>
            <p:spPr>
              <a:xfrm>
                <a:off x="4406094" y="3009678"/>
                <a:ext cx="682858" cy="682858"/>
              </a:xfrm>
              <a:prstGeom prst="ellipse">
                <a:avLst/>
              </a:prstGeom>
              <a:noFill/>
              <a:ln w="38100" cap="flat">
                <a:solidFill>
                  <a:schemeClr val="accent3"/>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latin typeface="Mogul Helios" pitchFamily="2" charset="0"/>
                  <a:cs typeface="Times New Roman" panose="02020603050405020304" pitchFamily="18" charset="0"/>
                </a:endParaRPr>
              </a:p>
            </p:txBody>
          </p:sp>
        </p:grpSp>
        <p:grpSp>
          <p:nvGrpSpPr>
            <p:cNvPr id="99" name="Group 98">
              <a:extLst>
                <a:ext uri="{FF2B5EF4-FFF2-40B4-BE49-F238E27FC236}">
                  <a16:creationId xmlns:a16="http://schemas.microsoft.com/office/drawing/2014/main" id="{E7D10EAE-30E0-46B4-8307-38C6A49D87F0}"/>
                </a:ext>
              </a:extLst>
            </p:cNvPr>
            <p:cNvGrpSpPr/>
            <p:nvPr/>
          </p:nvGrpSpPr>
          <p:grpSpPr>
            <a:xfrm>
              <a:off x="6838171" y="4764004"/>
              <a:ext cx="9442273" cy="682858"/>
              <a:chOff x="3979048" y="4055180"/>
              <a:chExt cx="9442273" cy="682858"/>
            </a:xfrm>
          </p:grpSpPr>
          <p:sp>
            <p:nvSpPr>
              <p:cNvPr id="102" name="TextBox 106">
                <a:extLst>
                  <a:ext uri="{FF2B5EF4-FFF2-40B4-BE49-F238E27FC236}">
                    <a16:creationId xmlns:a16="http://schemas.microsoft.com/office/drawing/2014/main" id="{9D6FF718-6500-4B9E-8370-B5C8501A8B85}"/>
                  </a:ext>
                </a:extLst>
              </p:cNvPr>
              <p:cNvSpPr txBox="1"/>
              <p:nvPr/>
            </p:nvSpPr>
            <p:spPr>
              <a:xfrm>
                <a:off x="5084481" y="4186789"/>
                <a:ext cx="8336840" cy="523220"/>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mn-MN" sz="2800" dirty="0">
                    <a:latin typeface="Mogul Helios" pitchFamily="2" charset="0"/>
                    <a:cs typeface="Times New Roman"/>
                  </a:rPr>
                  <a:t>Уул уурхайн бүтээгдэхүүний биржийн арилжааны талаар</a:t>
                </a:r>
                <a:endParaRPr lang="ko-KR" altLang="en-US" sz="2800" dirty="0">
                  <a:latin typeface="Mogul Helios" pitchFamily="2" charset="0"/>
                  <a:cs typeface="Times New Roman" panose="02020603050405020304" pitchFamily="18" charset="0"/>
                </a:endParaRPr>
              </a:p>
            </p:txBody>
          </p:sp>
          <p:sp>
            <p:nvSpPr>
              <p:cNvPr id="103" name="TextBox 103">
                <a:extLst>
                  <a:ext uri="{FF2B5EF4-FFF2-40B4-BE49-F238E27FC236}">
                    <a16:creationId xmlns:a16="http://schemas.microsoft.com/office/drawing/2014/main" id="{1EC926A1-4EB6-4573-8CE5-2881953AA95D}"/>
                  </a:ext>
                </a:extLst>
              </p:cNvPr>
              <p:cNvSpPr txBox="1"/>
              <p:nvPr/>
            </p:nvSpPr>
            <p:spPr>
              <a:xfrm>
                <a:off x="3979048" y="4134999"/>
                <a:ext cx="958096" cy="584775"/>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3200" b="1" dirty="0">
                    <a:latin typeface="Mogul Helios" pitchFamily="2" charset="0"/>
                    <a:cs typeface="Times New Roman" panose="02020603050405020304" pitchFamily="18" charset="0"/>
                  </a:rPr>
                  <a:t>04</a:t>
                </a:r>
                <a:endParaRPr lang="ko-KR" altLang="en-US" sz="3200" b="1" dirty="0">
                  <a:latin typeface="Mogul Helios" pitchFamily="2" charset="0"/>
                  <a:cs typeface="Times New Roman" panose="02020603050405020304" pitchFamily="18" charset="0"/>
                </a:endParaRPr>
              </a:p>
            </p:txBody>
          </p:sp>
          <p:sp>
            <p:nvSpPr>
              <p:cNvPr id="104" name="Oval 103">
                <a:extLst>
                  <a:ext uri="{FF2B5EF4-FFF2-40B4-BE49-F238E27FC236}">
                    <a16:creationId xmlns:a16="http://schemas.microsoft.com/office/drawing/2014/main" id="{710A4822-A195-49F6-8428-F938DC485D1B}"/>
                  </a:ext>
                </a:extLst>
              </p:cNvPr>
              <p:cNvSpPr/>
              <p:nvPr/>
            </p:nvSpPr>
            <p:spPr>
              <a:xfrm>
                <a:off x="4116667" y="4055180"/>
                <a:ext cx="682858" cy="682858"/>
              </a:xfrm>
              <a:prstGeom prst="ellipse">
                <a:avLst/>
              </a:prstGeom>
              <a:noFill/>
              <a:ln w="38100" cap="flat">
                <a:solidFill>
                  <a:schemeClr val="accent4"/>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latin typeface="Mogul Helios" pitchFamily="2" charset="0"/>
                  <a:cs typeface="Times New Roman" panose="02020603050405020304" pitchFamily="18" charset="0"/>
                </a:endParaRPr>
              </a:p>
            </p:txBody>
          </p:sp>
        </p:grpSp>
        <p:sp>
          <p:nvSpPr>
            <p:cNvPr id="100" name="TextBox 122">
              <a:extLst>
                <a:ext uri="{FF2B5EF4-FFF2-40B4-BE49-F238E27FC236}">
                  <a16:creationId xmlns:a16="http://schemas.microsoft.com/office/drawing/2014/main" id="{1191936A-0C6E-4AC6-951B-8C56023B72B5}"/>
                </a:ext>
              </a:extLst>
            </p:cNvPr>
            <p:cNvSpPr txBox="1"/>
            <p:nvPr/>
          </p:nvSpPr>
          <p:spPr>
            <a:xfrm>
              <a:off x="7317219" y="6010000"/>
              <a:ext cx="8963225" cy="954107"/>
            </a:xfrm>
            <a:prstGeom prst="rect">
              <a:avLst/>
            </a:prstGeom>
            <a:noFill/>
          </p:spPr>
          <p:txBody>
            <a:bodyPr wrap="square" lIns="108000" r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mn-MN" sz="2800" dirty="0">
                  <a:latin typeface="Mogul Helios" pitchFamily="2" charset="0"/>
                  <a:cs typeface="Times New Roman" panose="02020603050405020304" pitchFamily="18" charset="0"/>
                </a:rPr>
                <a:t>Уул уурхайн бүтээгдэхүүний биржийн үйл ажиллагаатай холбогдох шимтгэл хураамж</a:t>
              </a:r>
            </a:p>
          </p:txBody>
        </p:sp>
        <p:sp>
          <p:nvSpPr>
            <p:cNvPr id="101" name="Oval 100">
              <a:extLst>
                <a:ext uri="{FF2B5EF4-FFF2-40B4-BE49-F238E27FC236}">
                  <a16:creationId xmlns:a16="http://schemas.microsoft.com/office/drawing/2014/main" id="{E53E3405-7258-4107-846C-6E4799599AFD}"/>
                </a:ext>
              </a:extLst>
            </p:cNvPr>
            <p:cNvSpPr/>
            <p:nvPr/>
          </p:nvSpPr>
          <p:spPr>
            <a:xfrm>
              <a:off x="6252634" y="5891169"/>
              <a:ext cx="682858" cy="682858"/>
            </a:xfrm>
            <a:prstGeom prst="ellipse">
              <a:avLst/>
            </a:prstGeom>
            <a:noFill/>
            <a:ln w="38100" cap="flat">
              <a:solidFill>
                <a:schemeClr val="accent1"/>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latin typeface="Mogul Helios" pitchFamily="2" charset="0"/>
                <a:cs typeface="Times New Roman" panose="02020603050405020304" pitchFamily="18" charset="0"/>
              </a:endParaRPr>
            </a:p>
          </p:txBody>
        </p:sp>
      </p:grpSp>
      <p:pic>
        <p:nvPicPr>
          <p:cNvPr id="46" name="Picture 45">
            <a:extLst>
              <a:ext uri="{FF2B5EF4-FFF2-40B4-BE49-F238E27FC236}">
                <a16:creationId xmlns:a16="http://schemas.microsoft.com/office/drawing/2014/main" id="{1CC1B76F-2AA9-46B7-8510-17F3B8FCA4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95" y="133499"/>
            <a:ext cx="2409507" cy="894094"/>
          </a:xfrm>
          <a:prstGeom prst="rect">
            <a:avLst/>
          </a:prstGeom>
        </p:spPr>
      </p:pic>
    </p:spTree>
    <p:extLst>
      <p:ext uri="{BB962C8B-B14F-4D97-AF65-F5344CB8AC3E}">
        <p14:creationId xmlns:p14="http://schemas.microsoft.com/office/powerpoint/2010/main" val="982765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91A503B-1314-B43A-7196-4793D818D71A}"/>
              </a:ext>
            </a:extLst>
          </p:cNvPr>
          <p:cNvGrpSpPr/>
          <p:nvPr/>
        </p:nvGrpSpPr>
        <p:grpSpPr>
          <a:xfrm>
            <a:off x="-1" y="-32981"/>
            <a:ext cx="16559213" cy="991861"/>
            <a:chOff x="1198638" y="-26176"/>
            <a:chExt cx="10993362" cy="787220"/>
          </a:xfrm>
        </p:grpSpPr>
        <p:pic>
          <p:nvPicPr>
            <p:cNvPr id="8" name="Picture 2" descr="2560x1440 Blue Digital Art Squares 1440P Resolution Wallpaper, HD Abstract  4K Wallpapers, Images, Photos and Background - Wallpapers Den">
              <a:extLst>
                <a:ext uri="{FF2B5EF4-FFF2-40B4-BE49-F238E27FC236}">
                  <a16:creationId xmlns:a16="http://schemas.microsoft.com/office/drawing/2014/main" id="{2C632A57-561D-39E0-4EDC-1276CB976A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73446"/>
            <a:stretch/>
          </p:blipFill>
          <p:spPr bwMode="auto">
            <a:xfrm>
              <a:off x="1198638" y="-26176"/>
              <a:ext cx="10993362" cy="7872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6591774-A02D-E364-6C3A-42A5ABC5A8E5}"/>
                </a:ext>
              </a:extLst>
            </p:cNvPr>
            <p:cNvSpPr/>
            <p:nvPr/>
          </p:nvSpPr>
          <p:spPr>
            <a:xfrm>
              <a:off x="1198638" y="-25451"/>
              <a:ext cx="10993361" cy="786494"/>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8" dirty="0">
                <a:latin typeface="Mogul Helios" pitchFamily="2" charset="0"/>
              </a:endParaRPr>
            </a:p>
          </p:txBody>
        </p:sp>
      </p:grpSp>
      <p:sp>
        <p:nvSpPr>
          <p:cNvPr id="10" name="Rectangle 9">
            <a:extLst>
              <a:ext uri="{FF2B5EF4-FFF2-40B4-BE49-F238E27FC236}">
                <a16:creationId xmlns:a16="http://schemas.microsoft.com/office/drawing/2014/main" id="{DD1DF5AC-1B92-6BCD-6ACE-FC8991639499}"/>
              </a:ext>
            </a:extLst>
          </p:cNvPr>
          <p:cNvSpPr/>
          <p:nvPr/>
        </p:nvSpPr>
        <p:spPr>
          <a:xfrm>
            <a:off x="4719986" y="62979"/>
            <a:ext cx="6110968" cy="712824"/>
          </a:xfrm>
          <a:prstGeom prst="rect">
            <a:avLst/>
          </a:prstGeom>
        </p:spPr>
        <p:txBody>
          <a:bodyPr wrap="none">
            <a:spAutoFit/>
          </a:bodyPr>
          <a:lstStyle/>
          <a:p>
            <a:r>
              <a:rPr lang="mn-MN" sz="4032" b="1" dirty="0">
                <a:solidFill>
                  <a:schemeClr val="bg1"/>
                </a:solidFill>
                <a:latin typeface="Mogul Helios" pitchFamily="2" charset="0"/>
              </a:rPr>
              <a:t>1.2 Хоёр талт хамтын ажиллагаа</a:t>
            </a:r>
          </a:p>
        </p:txBody>
      </p:sp>
      <p:grpSp>
        <p:nvGrpSpPr>
          <p:cNvPr id="11" name="Group 10">
            <a:extLst>
              <a:ext uri="{FF2B5EF4-FFF2-40B4-BE49-F238E27FC236}">
                <a16:creationId xmlns:a16="http://schemas.microsoft.com/office/drawing/2014/main" id="{8EAE2568-84FF-4D90-3EC0-20F8BAD01052}"/>
              </a:ext>
            </a:extLst>
          </p:cNvPr>
          <p:cNvGrpSpPr/>
          <p:nvPr/>
        </p:nvGrpSpPr>
        <p:grpSpPr>
          <a:xfrm>
            <a:off x="14809450" y="-88210"/>
            <a:ext cx="766291" cy="991862"/>
            <a:chOff x="10911257" y="-82064"/>
            <a:chExt cx="1271225" cy="1052275"/>
          </a:xfrm>
        </p:grpSpPr>
        <p:pic>
          <p:nvPicPr>
            <p:cNvPr id="12" name="Picture 11">
              <a:extLst>
                <a:ext uri="{FF2B5EF4-FFF2-40B4-BE49-F238E27FC236}">
                  <a16:creationId xmlns:a16="http://schemas.microsoft.com/office/drawing/2014/main" id="{1DED6F2C-52E8-16B5-E381-9BEF8D6877A7}"/>
                </a:ext>
              </a:extLst>
            </p:cNvPr>
            <p:cNvPicPr>
              <a:picLocks noChangeAspect="1"/>
            </p:cNvPicPr>
            <p:nvPr/>
          </p:nvPicPr>
          <p:blipFill rotWithShape="1">
            <a:blip r:embed="rId3">
              <a:biLevel thresh="25000"/>
            </a:blip>
            <a:srcRect t="37472" b="29972"/>
            <a:stretch/>
          </p:blipFill>
          <p:spPr>
            <a:xfrm>
              <a:off x="11261614" y="86233"/>
              <a:ext cx="646232" cy="833612"/>
            </a:xfrm>
            <a:prstGeom prst="rect">
              <a:avLst/>
            </a:prstGeom>
          </p:spPr>
        </p:pic>
        <p:pic>
          <p:nvPicPr>
            <p:cNvPr id="13" name="Picture 12">
              <a:extLst>
                <a:ext uri="{FF2B5EF4-FFF2-40B4-BE49-F238E27FC236}">
                  <a16:creationId xmlns:a16="http://schemas.microsoft.com/office/drawing/2014/main" id="{2C3B7D9A-F4D7-874C-69AD-8D9C374DDD28}"/>
                </a:ext>
              </a:extLst>
            </p:cNvPr>
            <p:cNvPicPr>
              <a:picLocks noChangeAspect="1"/>
            </p:cNvPicPr>
            <p:nvPr/>
          </p:nvPicPr>
          <p:blipFill rotWithShape="1">
            <a:blip r:embed="rId3">
              <a:biLevel thresh="25000"/>
            </a:blip>
            <a:srcRect t="70123" b="6572"/>
            <a:stretch/>
          </p:blipFill>
          <p:spPr>
            <a:xfrm>
              <a:off x="11536250" y="73384"/>
              <a:ext cx="646232" cy="596757"/>
            </a:xfrm>
            <a:prstGeom prst="rect">
              <a:avLst/>
            </a:prstGeom>
          </p:spPr>
        </p:pic>
        <p:grpSp>
          <p:nvGrpSpPr>
            <p:cNvPr id="14" name="Group 13">
              <a:extLst>
                <a:ext uri="{FF2B5EF4-FFF2-40B4-BE49-F238E27FC236}">
                  <a16:creationId xmlns:a16="http://schemas.microsoft.com/office/drawing/2014/main" id="{2525B995-1D8C-9D6F-A04E-14A1973FB5C8}"/>
                </a:ext>
              </a:extLst>
            </p:cNvPr>
            <p:cNvGrpSpPr/>
            <p:nvPr/>
          </p:nvGrpSpPr>
          <p:grpSpPr>
            <a:xfrm>
              <a:off x="10911257" y="-82064"/>
              <a:ext cx="646232" cy="1052275"/>
              <a:chOff x="10798957" y="-82064"/>
              <a:chExt cx="646232" cy="1052275"/>
            </a:xfrm>
          </p:grpSpPr>
          <p:pic>
            <p:nvPicPr>
              <p:cNvPr id="15" name="Picture 14">
                <a:extLst>
                  <a:ext uri="{FF2B5EF4-FFF2-40B4-BE49-F238E27FC236}">
                    <a16:creationId xmlns:a16="http://schemas.microsoft.com/office/drawing/2014/main" id="{BA8A239E-250C-9E41-3210-4E4326BD9894}"/>
                  </a:ext>
                </a:extLst>
              </p:cNvPr>
              <p:cNvPicPr>
                <a:picLocks noChangeAspect="1"/>
              </p:cNvPicPr>
              <p:nvPr/>
            </p:nvPicPr>
            <p:blipFill rotWithShape="1">
              <a:blip r:embed="rId4">
                <a:biLevel thresh="25000"/>
              </a:blip>
              <a:srcRect b="81203"/>
              <a:stretch/>
            </p:blipFill>
            <p:spPr>
              <a:xfrm>
                <a:off x="10798957" y="-82064"/>
                <a:ext cx="646232" cy="539743"/>
              </a:xfrm>
              <a:prstGeom prst="rect">
                <a:avLst/>
              </a:prstGeom>
            </p:spPr>
          </p:pic>
          <p:pic>
            <p:nvPicPr>
              <p:cNvPr id="16" name="Picture 15">
                <a:extLst>
                  <a:ext uri="{FF2B5EF4-FFF2-40B4-BE49-F238E27FC236}">
                    <a16:creationId xmlns:a16="http://schemas.microsoft.com/office/drawing/2014/main" id="{83CD39C3-09B0-D1E0-39FB-10A045A6E51C}"/>
                  </a:ext>
                </a:extLst>
              </p:cNvPr>
              <p:cNvPicPr>
                <a:picLocks noChangeAspect="1"/>
              </p:cNvPicPr>
              <p:nvPr/>
            </p:nvPicPr>
            <p:blipFill rotWithShape="1">
              <a:blip r:embed="rId4">
                <a:biLevel thresh="25000"/>
              </a:blip>
              <a:srcRect t="17851" b="74874"/>
              <a:stretch/>
            </p:blipFill>
            <p:spPr>
              <a:xfrm>
                <a:off x="10798957" y="364716"/>
                <a:ext cx="646232" cy="208906"/>
              </a:xfrm>
              <a:prstGeom prst="rect">
                <a:avLst/>
              </a:prstGeom>
            </p:spPr>
          </p:pic>
          <p:pic>
            <p:nvPicPr>
              <p:cNvPr id="17" name="Picture 16">
                <a:extLst>
                  <a:ext uri="{FF2B5EF4-FFF2-40B4-BE49-F238E27FC236}">
                    <a16:creationId xmlns:a16="http://schemas.microsoft.com/office/drawing/2014/main" id="{0B70DCCC-0913-E869-491A-F060AC8AFD97}"/>
                  </a:ext>
                </a:extLst>
              </p:cNvPr>
              <p:cNvPicPr>
                <a:picLocks noChangeAspect="1"/>
              </p:cNvPicPr>
              <p:nvPr/>
            </p:nvPicPr>
            <p:blipFill rotWithShape="1">
              <a:blip r:embed="rId4">
                <a:biLevel thresh="25000"/>
              </a:blip>
              <a:srcRect t="26993" b="68607"/>
              <a:stretch/>
            </p:blipFill>
            <p:spPr>
              <a:xfrm>
                <a:off x="10798957" y="569041"/>
                <a:ext cx="646232" cy="126398"/>
              </a:xfrm>
              <a:prstGeom prst="rect">
                <a:avLst/>
              </a:prstGeom>
            </p:spPr>
          </p:pic>
          <p:pic>
            <p:nvPicPr>
              <p:cNvPr id="18" name="Picture 17">
                <a:extLst>
                  <a:ext uri="{FF2B5EF4-FFF2-40B4-BE49-F238E27FC236}">
                    <a16:creationId xmlns:a16="http://schemas.microsoft.com/office/drawing/2014/main" id="{9884EEFF-9844-7752-79E2-C5981A69BEFE}"/>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pic>
        <p:nvPicPr>
          <p:cNvPr id="19" name="Picture 18">
            <a:extLst>
              <a:ext uri="{FF2B5EF4-FFF2-40B4-BE49-F238E27FC236}">
                <a16:creationId xmlns:a16="http://schemas.microsoft.com/office/drawing/2014/main" id="{D935AC96-13FB-0E3C-D8C5-56F39DE84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375" y="134601"/>
            <a:ext cx="1769745" cy="656698"/>
          </a:xfrm>
          <a:prstGeom prst="rect">
            <a:avLst/>
          </a:prstGeom>
        </p:spPr>
      </p:pic>
      <p:pic>
        <p:nvPicPr>
          <p:cNvPr id="20" name="Picture 2" descr="2560x1440 Blue Digital Art Squares 1440P Resolution Wallpaper, HD Abstract  4K Wallpapers, Images, Photos and Background - Wallpapers Den">
            <a:extLst>
              <a:ext uri="{FF2B5EF4-FFF2-40B4-BE49-F238E27FC236}">
                <a16:creationId xmlns:a16="http://schemas.microsoft.com/office/drawing/2014/main" id="{647CBFA3-2261-4D52-9912-0FA1BB3C34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73446"/>
          <a:stretch/>
        </p:blipFill>
        <p:spPr bwMode="auto">
          <a:xfrm>
            <a:off x="0" y="-32981"/>
            <a:ext cx="16559213" cy="124887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2E1CEE8-A8BF-482B-A7AD-4E5485D17985}"/>
              </a:ext>
            </a:extLst>
          </p:cNvPr>
          <p:cNvSpPr/>
          <p:nvPr/>
        </p:nvSpPr>
        <p:spPr>
          <a:xfrm>
            <a:off x="0" y="-56349"/>
            <a:ext cx="16559212" cy="1274743"/>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8">
              <a:latin typeface="Mogul Helios" pitchFamily="2" charset="0"/>
            </a:endParaRPr>
          </a:p>
        </p:txBody>
      </p:sp>
      <p:grpSp>
        <p:nvGrpSpPr>
          <p:cNvPr id="24" name="Group 23">
            <a:extLst>
              <a:ext uri="{FF2B5EF4-FFF2-40B4-BE49-F238E27FC236}">
                <a16:creationId xmlns:a16="http://schemas.microsoft.com/office/drawing/2014/main" id="{6ABE32BA-62C5-4A6E-9784-E4621B6EC792}"/>
              </a:ext>
            </a:extLst>
          </p:cNvPr>
          <p:cNvGrpSpPr/>
          <p:nvPr/>
        </p:nvGrpSpPr>
        <p:grpSpPr>
          <a:xfrm>
            <a:off x="15467878" y="56536"/>
            <a:ext cx="766291" cy="991862"/>
            <a:chOff x="10911257" y="-82064"/>
            <a:chExt cx="1271225" cy="1052275"/>
          </a:xfrm>
        </p:grpSpPr>
        <p:pic>
          <p:nvPicPr>
            <p:cNvPr id="25" name="Picture 24">
              <a:extLst>
                <a:ext uri="{FF2B5EF4-FFF2-40B4-BE49-F238E27FC236}">
                  <a16:creationId xmlns:a16="http://schemas.microsoft.com/office/drawing/2014/main" id="{1F943B44-844E-4852-830E-9AAC5A156696}"/>
                </a:ext>
              </a:extLst>
            </p:cNvPr>
            <p:cNvPicPr>
              <a:picLocks noChangeAspect="1"/>
            </p:cNvPicPr>
            <p:nvPr/>
          </p:nvPicPr>
          <p:blipFill rotWithShape="1">
            <a:blip r:embed="rId3">
              <a:biLevel thresh="25000"/>
            </a:blip>
            <a:srcRect t="37472" b="29972"/>
            <a:stretch/>
          </p:blipFill>
          <p:spPr>
            <a:xfrm>
              <a:off x="11261614" y="86233"/>
              <a:ext cx="646232" cy="833612"/>
            </a:xfrm>
            <a:prstGeom prst="rect">
              <a:avLst/>
            </a:prstGeom>
          </p:spPr>
        </p:pic>
        <p:pic>
          <p:nvPicPr>
            <p:cNvPr id="26" name="Picture 25">
              <a:extLst>
                <a:ext uri="{FF2B5EF4-FFF2-40B4-BE49-F238E27FC236}">
                  <a16:creationId xmlns:a16="http://schemas.microsoft.com/office/drawing/2014/main" id="{0E58CAF4-B7BB-4D6B-9282-726C39B5BD89}"/>
                </a:ext>
              </a:extLst>
            </p:cNvPr>
            <p:cNvPicPr>
              <a:picLocks noChangeAspect="1"/>
            </p:cNvPicPr>
            <p:nvPr/>
          </p:nvPicPr>
          <p:blipFill rotWithShape="1">
            <a:blip r:embed="rId3">
              <a:biLevel thresh="25000"/>
            </a:blip>
            <a:srcRect t="70123" b="6572"/>
            <a:stretch/>
          </p:blipFill>
          <p:spPr>
            <a:xfrm>
              <a:off x="11536250" y="73384"/>
              <a:ext cx="646232" cy="596757"/>
            </a:xfrm>
            <a:prstGeom prst="rect">
              <a:avLst/>
            </a:prstGeom>
          </p:spPr>
        </p:pic>
        <p:grpSp>
          <p:nvGrpSpPr>
            <p:cNvPr id="27" name="Group 26">
              <a:extLst>
                <a:ext uri="{FF2B5EF4-FFF2-40B4-BE49-F238E27FC236}">
                  <a16:creationId xmlns:a16="http://schemas.microsoft.com/office/drawing/2014/main" id="{E10F2E27-D558-41B2-B016-DDD164BE833E}"/>
                </a:ext>
              </a:extLst>
            </p:cNvPr>
            <p:cNvGrpSpPr/>
            <p:nvPr/>
          </p:nvGrpSpPr>
          <p:grpSpPr>
            <a:xfrm>
              <a:off x="10911257" y="-82064"/>
              <a:ext cx="646232" cy="1052275"/>
              <a:chOff x="10798957" y="-82064"/>
              <a:chExt cx="646232" cy="1052275"/>
            </a:xfrm>
          </p:grpSpPr>
          <p:pic>
            <p:nvPicPr>
              <p:cNvPr id="28" name="Picture 27">
                <a:extLst>
                  <a:ext uri="{FF2B5EF4-FFF2-40B4-BE49-F238E27FC236}">
                    <a16:creationId xmlns:a16="http://schemas.microsoft.com/office/drawing/2014/main" id="{1C023EE5-6510-48FF-9B2E-02D787041338}"/>
                  </a:ext>
                </a:extLst>
              </p:cNvPr>
              <p:cNvPicPr>
                <a:picLocks noChangeAspect="1"/>
              </p:cNvPicPr>
              <p:nvPr/>
            </p:nvPicPr>
            <p:blipFill rotWithShape="1">
              <a:blip r:embed="rId4">
                <a:biLevel thresh="25000"/>
              </a:blip>
              <a:srcRect b="81203"/>
              <a:stretch/>
            </p:blipFill>
            <p:spPr>
              <a:xfrm>
                <a:off x="10798957" y="-82064"/>
                <a:ext cx="646232" cy="539743"/>
              </a:xfrm>
              <a:prstGeom prst="rect">
                <a:avLst/>
              </a:prstGeom>
            </p:spPr>
          </p:pic>
          <p:pic>
            <p:nvPicPr>
              <p:cNvPr id="29" name="Picture 28">
                <a:extLst>
                  <a:ext uri="{FF2B5EF4-FFF2-40B4-BE49-F238E27FC236}">
                    <a16:creationId xmlns:a16="http://schemas.microsoft.com/office/drawing/2014/main" id="{4C81B1CE-F456-44F1-9563-87B51E94562F}"/>
                  </a:ext>
                </a:extLst>
              </p:cNvPr>
              <p:cNvPicPr>
                <a:picLocks noChangeAspect="1"/>
              </p:cNvPicPr>
              <p:nvPr/>
            </p:nvPicPr>
            <p:blipFill rotWithShape="1">
              <a:blip r:embed="rId4">
                <a:biLevel thresh="25000"/>
              </a:blip>
              <a:srcRect t="17851" b="74874"/>
              <a:stretch/>
            </p:blipFill>
            <p:spPr>
              <a:xfrm>
                <a:off x="10798957" y="364716"/>
                <a:ext cx="646232" cy="208906"/>
              </a:xfrm>
              <a:prstGeom prst="rect">
                <a:avLst/>
              </a:prstGeom>
            </p:spPr>
          </p:pic>
          <p:pic>
            <p:nvPicPr>
              <p:cNvPr id="30" name="Picture 29">
                <a:extLst>
                  <a:ext uri="{FF2B5EF4-FFF2-40B4-BE49-F238E27FC236}">
                    <a16:creationId xmlns:a16="http://schemas.microsoft.com/office/drawing/2014/main" id="{994D4CFE-9E35-40E0-90E4-684277B706DB}"/>
                  </a:ext>
                </a:extLst>
              </p:cNvPr>
              <p:cNvPicPr>
                <a:picLocks noChangeAspect="1"/>
              </p:cNvPicPr>
              <p:nvPr/>
            </p:nvPicPr>
            <p:blipFill rotWithShape="1">
              <a:blip r:embed="rId4">
                <a:biLevel thresh="25000"/>
              </a:blip>
              <a:srcRect t="26993" b="68607"/>
              <a:stretch/>
            </p:blipFill>
            <p:spPr>
              <a:xfrm>
                <a:off x="10798957" y="569041"/>
                <a:ext cx="646232" cy="126398"/>
              </a:xfrm>
              <a:prstGeom prst="rect">
                <a:avLst/>
              </a:prstGeom>
            </p:spPr>
          </p:pic>
          <p:pic>
            <p:nvPicPr>
              <p:cNvPr id="31" name="Picture 30">
                <a:extLst>
                  <a:ext uri="{FF2B5EF4-FFF2-40B4-BE49-F238E27FC236}">
                    <a16:creationId xmlns:a16="http://schemas.microsoft.com/office/drawing/2014/main" id="{DD9B6DCF-3F82-49A0-9942-77443E5A06F4}"/>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sp>
        <p:nvSpPr>
          <p:cNvPr id="32" name="object 2">
            <a:extLst>
              <a:ext uri="{FF2B5EF4-FFF2-40B4-BE49-F238E27FC236}">
                <a16:creationId xmlns:a16="http://schemas.microsoft.com/office/drawing/2014/main" id="{79EFC480-5F0C-48FF-821B-B02E1FB1B66B}"/>
              </a:ext>
            </a:extLst>
          </p:cNvPr>
          <p:cNvSpPr/>
          <p:nvPr/>
        </p:nvSpPr>
        <p:spPr>
          <a:xfrm>
            <a:off x="417689" y="1299889"/>
            <a:ext cx="7716661" cy="399385"/>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solidFill>
                <a:prstClr val="black"/>
              </a:solidFill>
              <a:latin typeface="Mogul Helios" pitchFamily="2" charset="0"/>
              <a:cs typeface="Times New Roman"/>
            </a:endParaRPr>
          </a:p>
        </p:txBody>
      </p:sp>
      <p:sp>
        <p:nvSpPr>
          <p:cNvPr id="33" name="Rectangle 32">
            <a:extLst>
              <a:ext uri="{FF2B5EF4-FFF2-40B4-BE49-F238E27FC236}">
                <a16:creationId xmlns:a16="http://schemas.microsoft.com/office/drawing/2014/main" id="{2181144C-B9B7-46A6-9887-24A053301F46}"/>
              </a:ext>
            </a:extLst>
          </p:cNvPr>
          <p:cNvSpPr/>
          <p:nvPr/>
        </p:nvSpPr>
        <p:spPr>
          <a:xfrm>
            <a:off x="1121814" y="1313588"/>
            <a:ext cx="6045072" cy="400110"/>
          </a:xfrm>
          <a:prstGeom prst="rect">
            <a:avLst/>
          </a:prstGeom>
        </p:spPr>
        <p:txBody>
          <a:bodyPr wrap="square">
            <a:spAutoFit/>
          </a:bodyPr>
          <a:lstStyle/>
          <a:p>
            <a:r>
              <a:rPr lang="mn-MN" sz="2000" b="1">
                <a:solidFill>
                  <a:schemeClr val="bg1"/>
                </a:solidFill>
                <a:latin typeface="Mogul Helios" pitchFamily="2" charset="0"/>
                <a:cs typeface="Times New Roman"/>
              </a:rPr>
              <a:t>Уул уурхайн бүтээгдэхүүний биржийн тухай хууль</a:t>
            </a:r>
            <a:endParaRPr lang="en-US" sz="2000" b="1">
              <a:solidFill>
                <a:schemeClr val="bg1"/>
              </a:solidFill>
              <a:latin typeface="Mogul Helios" pitchFamily="2" charset="0"/>
              <a:cs typeface="Times New Roman"/>
            </a:endParaRPr>
          </a:p>
        </p:txBody>
      </p:sp>
      <p:pic>
        <p:nvPicPr>
          <p:cNvPr id="34" name="Picture 2" descr="https://legalinfo.mn/storage/uploads/files/suld1.png">
            <a:extLst>
              <a:ext uri="{FF2B5EF4-FFF2-40B4-BE49-F238E27FC236}">
                <a16:creationId xmlns:a16="http://schemas.microsoft.com/office/drawing/2014/main" id="{77F2307C-107A-4136-B180-5BE1ED28D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49" y="1977673"/>
            <a:ext cx="1113612" cy="86325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F6F85711-A68C-442D-AB1E-19D2DC08CC30}"/>
              </a:ext>
            </a:extLst>
          </p:cNvPr>
          <p:cNvSpPr/>
          <p:nvPr/>
        </p:nvSpPr>
        <p:spPr>
          <a:xfrm>
            <a:off x="1244061" y="1952484"/>
            <a:ext cx="6778146" cy="1057331"/>
          </a:xfrm>
          <a:prstGeom prst="rect">
            <a:avLst/>
          </a:prstGeom>
        </p:spPr>
        <p:txBody>
          <a:bodyPr wrap="square" lIns="84825" tIns="42413" rIns="84825" bIns="42413" anchor="t">
            <a:spAutoFit/>
          </a:bodyPr>
          <a:lstStyle/>
          <a:p>
            <a:pPr marL="0" lvl="1" algn="just">
              <a:lnSpc>
                <a:spcPct val="107000"/>
              </a:lnSpc>
              <a:spcAft>
                <a:spcPts val="742"/>
              </a:spcAft>
            </a:pPr>
            <a:r>
              <a:rPr lang="mn" sz="2000" dirty="0">
                <a:latin typeface="Mogul Helios" pitchFamily="2" charset="0"/>
                <a:cs typeface="Times New Roman"/>
              </a:rPr>
              <a:t>Улсын Их Хурлаас 2022 оны 12 дугаар сарын 23-ны өдөр баталсан бөгөөд 2023 оны 6 дугаар сарын 30-ны өдрөөс хэрэгжиж эхэлсэн.</a:t>
            </a:r>
            <a:endParaRPr lang="mn-MN" sz="2000" i="1" dirty="0">
              <a:latin typeface="Mogul Helios" pitchFamily="2" charset="0"/>
              <a:cs typeface="Times New Roman"/>
            </a:endParaRPr>
          </a:p>
        </p:txBody>
      </p:sp>
      <p:graphicFrame>
        <p:nvGraphicFramePr>
          <p:cNvPr id="36" name="Diagram 35">
            <a:extLst>
              <a:ext uri="{FF2B5EF4-FFF2-40B4-BE49-F238E27FC236}">
                <a16:creationId xmlns:a16="http://schemas.microsoft.com/office/drawing/2014/main" id="{1EAAB52E-B6F7-45D8-BDB2-9E82BF7561CC}"/>
              </a:ext>
            </a:extLst>
          </p:cNvPr>
          <p:cNvGraphicFramePr/>
          <p:nvPr>
            <p:extLst>
              <p:ext uri="{D42A27DB-BD31-4B8C-83A1-F6EECF244321}">
                <p14:modId xmlns:p14="http://schemas.microsoft.com/office/powerpoint/2010/main" val="392133832"/>
              </p:ext>
            </p:extLst>
          </p:nvPr>
        </p:nvGraphicFramePr>
        <p:xfrm>
          <a:off x="-213727" y="3828020"/>
          <a:ext cx="7894805" cy="50240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7" name="object 2">
            <a:extLst>
              <a:ext uri="{FF2B5EF4-FFF2-40B4-BE49-F238E27FC236}">
                <a16:creationId xmlns:a16="http://schemas.microsoft.com/office/drawing/2014/main" id="{1AD08878-EE33-4FA9-834E-471C7FC52C90}"/>
              </a:ext>
            </a:extLst>
          </p:cNvPr>
          <p:cNvSpPr/>
          <p:nvPr/>
        </p:nvSpPr>
        <p:spPr>
          <a:xfrm>
            <a:off x="8639854" y="1299889"/>
            <a:ext cx="7453323" cy="409805"/>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solidFill>
                <a:prstClr val="black"/>
              </a:solidFill>
              <a:latin typeface="Mogul Helios" pitchFamily="2" charset="0"/>
              <a:cs typeface="Times New Roman"/>
            </a:endParaRPr>
          </a:p>
        </p:txBody>
      </p:sp>
      <p:sp>
        <p:nvSpPr>
          <p:cNvPr id="38" name="Rectangle 37">
            <a:extLst>
              <a:ext uri="{FF2B5EF4-FFF2-40B4-BE49-F238E27FC236}">
                <a16:creationId xmlns:a16="http://schemas.microsoft.com/office/drawing/2014/main" id="{C8D3A9C6-BE28-43AD-B8ED-1C1A05AAD811}"/>
              </a:ext>
            </a:extLst>
          </p:cNvPr>
          <p:cNvSpPr/>
          <p:nvPr/>
        </p:nvSpPr>
        <p:spPr>
          <a:xfrm>
            <a:off x="8768578" y="1275308"/>
            <a:ext cx="7651483" cy="400110"/>
          </a:xfrm>
          <a:prstGeom prst="rect">
            <a:avLst/>
          </a:prstGeom>
        </p:spPr>
        <p:txBody>
          <a:bodyPr wrap="square">
            <a:spAutoFit/>
          </a:bodyPr>
          <a:lstStyle/>
          <a:p>
            <a:r>
              <a:rPr lang="mn-MN" sz="2000" b="1" dirty="0">
                <a:solidFill>
                  <a:schemeClr val="bg1"/>
                </a:solidFill>
                <a:latin typeface="Mogul Helios" pitchFamily="2" charset="0"/>
                <a:cs typeface="Times New Roman"/>
              </a:rPr>
              <a:t>Уул уурхайн бүтээгдэхүүний биржийн тухай хуульд зааснаар </a:t>
            </a:r>
            <a:endParaRPr lang="en-US" sz="2000" b="1" dirty="0">
              <a:solidFill>
                <a:schemeClr val="bg1"/>
              </a:solidFill>
              <a:latin typeface="Mogul Helios" pitchFamily="2" charset="0"/>
              <a:cs typeface="Times New Roman"/>
            </a:endParaRPr>
          </a:p>
        </p:txBody>
      </p:sp>
      <p:sp>
        <p:nvSpPr>
          <p:cNvPr id="39" name="object 2">
            <a:extLst>
              <a:ext uri="{FF2B5EF4-FFF2-40B4-BE49-F238E27FC236}">
                <a16:creationId xmlns:a16="http://schemas.microsoft.com/office/drawing/2014/main" id="{3C04D482-8AFD-43B0-B072-538ACDF71323}"/>
              </a:ext>
            </a:extLst>
          </p:cNvPr>
          <p:cNvSpPr/>
          <p:nvPr/>
        </p:nvSpPr>
        <p:spPr>
          <a:xfrm>
            <a:off x="452746" y="3497400"/>
            <a:ext cx="7453323" cy="445640"/>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mn-MN" sz="2000" b="1">
                <a:solidFill>
                  <a:schemeClr val="bg1"/>
                </a:solidFill>
                <a:latin typeface="Mogul Helios" pitchFamily="2" charset="0"/>
                <a:cs typeface="Times New Roman"/>
              </a:rPr>
              <a:t>Холбогдох журмын зохицуулалт</a:t>
            </a:r>
          </a:p>
        </p:txBody>
      </p:sp>
      <p:sp>
        <p:nvSpPr>
          <p:cNvPr id="40" name="TextBox 39">
            <a:extLst>
              <a:ext uri="{FF2B5EF4-FFF2-40B4-BE49-F238E27FC236}">
                <a16:creationId xmlns:a16="http://schemas.microsoft.com/office/drawing/2014/main" id="{B9F74722-9410-4DAA-B409-9449CC4AC1FD}"/>
              </a:ext>
            </a:extLst>
          </p:cNvPr>
          <p:cNvSpPr txBox="1"/>
          <p:nvPr/>
        </p:nvSpPr>
        <p:spPr>
          <a:xfrm>
            <a:off x="8639854" y="1911196"/>
            <a:ext cx="7594314" cy="1323439"/>
          </a:xfrm>
          <a:prstGeom prst="rect">
            <a:avLst/>
          </a:prstGeom>
          <a:noFill/>
        </p:spPr>
        <p:txBody>
          <a:bodyPr wrap="square">
            <a:spAutoFit/>
          </a:bodyPr>
          <a:lstStyle/>
          <a:p>
            <a:pPr algn="just"/>
            <a:r>
              <a:rPr lang="mn-MN" sz="2000" dirty="0">
                <a:latin typeface="Mogul Helios" pitchFamily="2" charset="0"/>
                <a:cs typeface="Times New Roman"/>
              </a:rPr>
              <a:t>4.1.3</a:t>
            </a:r>
            <a:r>
              <a:rPr lang="mn-MN" sz="2000" b="1" dirty="0">
                <a:latin typeface="Mogul Helios" pitchFamily="2" charset="0"/>
                <a:cs typeface="Times New Roman"/>
              </a:rPr>
              <a:t>."биржийн арилжааны зуучлагч /брокер/" </a:t>
            </a:r>
            <a:r>
              <a:rPr lang="mn-MN" sz="2000" dirty="0">
                <a:latin typeface="Mogul Helios" pitchFamily="2" charset="0"/>
                <a:cs typeface="Times New Roman"/>
              </a:rPr>
              <a:t>гэж Санхүүгийн зохицуулах хорооноос тусгай зөвшөөрөл авсан биржид гишүүнчлэлтэй, биржийн арилжаанд оролцох эрх бүхий хуулийн этгээдийг;</a:t>
            </a:r>
            <a:endParaRPr lang="en-US" sz="2000" dirty="0">
              <a:latin typeface="Mogul Helios" pitchFamily="2" charset="0"/>
              <a:cs typeface="Times New Roman"/>
            </a:endParaRPr>
          </a:p>
        </p:txBody>
      </p:sp>
      <p:sp>
        <p:nvSpPr>
          <p:cNvPr id="41" name="TextBox 40">
            <a:extLst>
              <a:ext uri="{FF2B5EF4-FFF2-40B4-BE49-F238E27FC236}">
                <a16:creationId xmlns:a16="http://schemas.microsoft.com/office/drawing/2014/main" id="{094A8A5D-A892-46DC-A584-5CD7B2569864}"/>
              </a:ext>
            </a:extLst>
          </p:cNvPr>
          <p:cNvSpPr txBox="1"/>
          <p:nvPr/>
        </p:nvSpPr>
        <p:spPr>
          <a:xfrm>
            <a:off x="8639854" y="3549217"/>
            <a:ext cx="7594314" cy="1938992"/>
          </a:xfrm>
          <a:prstGeom prst="rect">
            <a:avLst/>
          </a:prstGeom>
          <a:noFill/>
        </p:spPr>
        <p:txBody>
          <a:bodyPr wrap="square">
            <a:spAutoFit/>
          </a:bodyPr>
          <a:lstStyle/>
          <a:p>
            <a:pPr algn="just"/>
            <a:r>
              <a:rPr lang="mn-MN" sz="2000" dirty="0">
                <a:latin typeface="Mogul Helios" pitchFamily="2" charset="0"/>
                <a:cs typeface="Times New Roman"/>
              </a:rPr>
              <a:t>4.1.12</a:t>
            </a:r>
            <a:r>
              <a:rPr lang="mn-MN" sz="2000" b="1" dirty="0">
                <a:latin typeface="Mogul Helios" pitchFamily="2" charset="0"/>
                <a:cs typeface="Times New Roman"/>
              </a:rPr>
              <a:t>."уул уурхайн бүтээгдэхүүний бирж" </a:t>
            </a:r>
            <a:r>
              <a:rPr lang="mn-MN" sz="2000" dirty="0">
                <a:latin typeface="Mogul Helios" pitchFamily="2" charset="0"/>
                <a:cs typeface="Times New Roman"/>
              </a:rPr>
              <a:t>гэж Санхүүгийн зохицуулах хорооноос тусгай зөвшөөрөл авсан уул уурхайн бүтээгдэхүүний арилжааг нээлттэй, ил тод, хараат бус, өрсөлдөөний үндсэн дээр зохион байгуулж, арилжааны гэрээ, хэлцлийг зуучлах, гэрээний хэрэгжилтэд хяналт тавих чиг үүрэг бүхий энэ хуулийн 5.1-д заасан хуулийн этгээдийг;</a:t>
            </a:r>
            <a:endParaRPr lang="en-US" sz="2000" dirty="0">
              <a:latin typeface="Mogul Helios" pitchFamily="2" charset="0"/>
              <a:cs typeface="Times New Roman"/>
            </a:endParaRPr>
          </a:p>
        </p:txBody>
      </p:sp>
      <p:sp>
        <p:nvSpPr>
          <p:cNvPr id="42" name="Rectangle 41">
            <a:extLst>
              <a:ext uri="{FF2B5EF4-FFF2-40B4-BE49-F238E27FC236}">
                <a16:creationId xmlns:a16="http://schemas.microsoft.com/office/drawing/2014/main" id="{C7175A8E-78B6-4EAA-8C6F-385BE7917395}"/>
              </a:ext>
            </a:extLst>
          </p:cNvPr>
          <p:cNvSpPr/>
          <p:nvPr/>
        </p:nvSpPr>
        <p:spPr>
          <a:xfrm>
            <a:off x="11068050" y="5825189"/>
            <a:ext cx="5166118" cy="1316761"/>
          </a:xfrm>
          <a:prstGeom prst="rect">
            <a:avLst/>
          </a:prstGeom>
        </p:spPr>
        <p:txBody>
          <a:bodyPr wrap="square" lIns="84825" tIns="42413" rIns="84825" bIns="42413" anchor="t">
            <a:spAutoFit/>
          </a:bodyPr>
          <a:lstStyle/>
          <a:p>
            <a:pPr algn="just"/>
            <a:r>
              <a:rPr lang="mn-MN" sz="2000" dirty="0">
                <a:latin typeface="Mogul Helios" pitchFamily="2" charset="0"/>
                <a:cs typeface="Times New Roman"/>
              </a:rPr>
              <a:t>17.1.Биржийн үйл ажиллагаанд төрөөс тавих хяналт, зохицуулалтыг хэрэгжүүлэгч байгууллага нь </a:t>
            </a:r>
            <a:r>
              <a:rPr lang="mn-MN" sz="2000" b="1" dirty="0">
                <a:latin typeface="Mogul Helios" pitchFamily="2" charset="0"/>
                <a:cs typeface="Times New Roman"/>
              </a:rPr>
              <a:t>Санхүүгийн зохицуулах хороо </a:t>
            </a:r>
            <a:r>
              <a:rPr lang="mn-MN" sz="2000" dirty="0">
                <a:latin typeface="Mogul Helios" pitchFamily="2" charset="0"/>
                <a:cs typeface="Times New Roman"/>
              </a:rPr>
              <a:t>байна.</a:t>
            </a:r>
          </a:p>
        </p:txBody>
      </p:sp>
      <p:pic>
        <p:nvPicPr>
          <p:cNvPr id="43" name="Picture 42">
            <a:extLst>
              <a:ext uri="{FF2B5EF4-FFF2-40B4-BE49-F238E27FC236}">
                <a16:creationId xmlns:a16="http://schemas.microsoft.com/office/drawing/2014/main" id="{DED8002B-AD00-41B3-A21E-4EC39F995E52}"/>
              </a:ext>
            </a:extLst>
          </p:cNvPr>
          <p:cNvPicPr>
            <a:picLocks noChangeAspect="1"/>
          </p:cNvPicPr>
          <p:nvPr/>
        </p:nvPicPr>
        <p:blipFill>
          <a:blip r:embed="rId12"/>
          <a:stretch>
            <a:fillRect/>
          </a:stretch>
        </p:blipFill>
        <p:spPr>
          <a:xfrm>
            <a:off x="8768578" y="5825189"/>
            <a:ext cx="2142446" cy="1216362"/>
          </a:xfrm>
          <a:prstGeom prst="rect">
            <a:avLst/>
          </a:prstGeom>
        </p:spPr>
      </p:pic>
      <p:sp>
        <p:nvSpPr>
          <p:cNvPr id="44" name="TextBox 43">
            <a:extLst>
              <a:ext uri="{FF2B5EF4-FFF2-40B4-BE49-F238E27FC236}">
                <a16:creationId xmlns:a16="http://schemas.microsoft.com/office/drawing/2014/main" id="{B1CE8C56-D2E3-4022-AA0C-CD2A169401F9}"/>
              </a:ext>
            </a:extLst>
          </p:cNvPr>
          <p:cNvSpPr txBox="1"/>
          <p:nvPr/>
        </p:nvSpPr>
        <p:spPr>
          <a:xfrm>
            <a:off x="8639854" y="7409929"/>
            <a:ext cx="7594314" cy="1015663"/>
          </a:xfrm>
          <a:prstGeom prst="rect">
            <a:avLst/>
          </a:prstGeom>
          <a:noFill/>
        </p:spPr>
        <p:txBody>
          <a:bodyPr wrap="square">
            <a:spAutoFit/>
          </a:bodyPr>
          <a:lstStyle/>
          <a:p>
            <a:pPr algn="just"/>
            <a:r>
              <a:rPr lang="mn-MN" sz="2000" dirty="0">
                <a:latin typeface="Mogul Helios" pitchFamily="2" charset="0"/>
                <a:cs typeface="Times New Roman"/>
              </a:rPr>
              <a:t>17.4.Бирж, биржийн арилжаанд оролцогч нь Хорооноос гаргасан шийдвэр, Хорооны улсын байцаагчаас өгсөн үүрэг, даалгаврыг биелүүлэх үүрэгтэй.</a:t>
            </a:r>
            <a:endParaRPr lang="en-US" sz="2000" dirty="0">
              <a:latin typeface="Mogul Helios" pitchFamily="2" charset="0"/>
              <a:cs typeface="Times New Roman"/>
            </a:endParaRPr>
          </a:p>
        </p:txBody>
      </p:sp>
      <p:sp>
        <p:nvSpPr>
          <p:cNvPr id="45" name="Rectangle 44">
            <a:extLst>
              <a:ext uri="{FF2B5EF4-FFF2-40B4-BE49-F238E27FC236}">
                <a16:creationId xmlns:a16="http://schemas.microsoft.com/office/drawing/2014/main" id="{BA1BDD96-23F1-4DC9-AE4A-56EE9336562E}"/>
              </a:ext>
            </a:extLst>
          </p:cNvPr>
          <p:cNvSpPr/>
          <p:nvPr/>
        </p:nvSpPr>
        <p:spPr>
          <a:xfrm>
            <a:off x="3325567" y="310913"/>
            <a:ext cx="11529527" cy="584775"/>
          </a:xfrm>
          <a:prstGeom prst="rect">
            <a:avLst/>
          </a:prstGeom>
        </p:spPr>
        <p:txBody>
          <a:bodyPr wrap="square" lIns="91440" tIns="45720" rIns="91440" bIns="45720" anchor="t">
            <a:spAutoFit/>
          </a:bodyPr>
          <a:lstStyle/>
          <a:p>
            <a:pPr algn="ctr"/>
            <a:r>
              <a:rPr lang="mn-MN" sz="3200" b="1" dirty="0">
                <a:solidFill>
                  <a:schemeClr val="bg1"/>
                </a:solidFill>
                <a:latin typeface="Mogul Helios" pitchFamily="2" charset="0"/>
                <a:cs typeface="Times New Roman"/>
              </a:rPr>
              <a:t>УУЛ УУРХАЙН БҮТЭЭГДЭХҮҮНИЙ БИРЖИЙН ТУХАЙ ХУУЛЬ</a:t>
            </a:r>
            <a:endParaRPr lang="mn-MN" sz="3200" b="1" dirty="0">
              <a:solidFill>
                <a:schemeClr val="bg1"/>
              </a:solidFill>
              <a:latin typeface="Mogul Helios" pitchFamily="2" charset="0"/>
              <a:cs typeface="Times New Roman" panose="02020603050405020304" pitchFamily="18" charset="0"/>
            </a:endParaRPr>
          </a:p>
        </p:txBody>
      </p:sp>
      <p:pic>
        <p:nvPicPr>
          <p:cNvPr id="46" name="Picture 45">
            <a:extLst>
              <a:ext uri="{FF2B5EF4-FFF2-40B4-BE49-F238E27FC236}">
                <a16:creationId xmlns:a16="http://schemas.microsoft.com/office/drawing/2014/main" id="{E0004E90-CC02-49E1-8106-4B5732A2F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95" y="133499"/>
            <a:ext cx="2409507" cy="894094"/>
          </a:xfrm>
          <a:prstGeom prst="rect">
            <a:avLst/>
          </a:prstGeom>
        </p:spPr>
      </p:pic>
    </p:spTree>
    <p:extLst>
      <p:ext uri="{BB962C8B-B14F-4D97-AF65-F5344CB8AC3E}">
        <p14:creationId xmlns:p14="http://schemas.microsoft.com/office/powerpoint/2010/main" val="123117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560x1440 Blue Digital Art Squares 1440P Resolution Wallpaper, HD Abstract  4K Wallpapers, Images, Photos and Background - Wallpapers Den">
            <a:extLst>
              <a:ext uri="{FF2B5EF4-FFF2-40B4-BE49-F238E27FC236}">
                <a16:creationId xmlns:a16="http://schemas.microsoft.com/office/drawing/2014/main" id="{A7F4F591-0359-4A5D-AAC1-C75E8C6CE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73446"/>
          <a:stretch/>
        </p:blipFill>
        <p:spPr bwMode="auto">
          <a:xfrm>
            <a:off x="0" y="-32981"/>
            <a:ext cx="16559213" cy="12488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87B5F53-3DEF-4344-A06C-0B89C2AC678C}"/>
              </a:ext>
            </a:extLst>
          </p:cNvPr>
          <p:cNvSpPr/>
          <p:nvPr/>
        </p:nvSpPr>
        <p:spPr>
          <a:xfrm>
            <a:off x="0" y="-56349"/>
            <a:ext cx="16559212" cy="1274743"/>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8">
              <a:solidFill>
                <a:schemeClr val="tx1"/>
              </a:solidFill>
              <a:latin typeface="Mogul Helios" pitchFamily="2" charset="0"/>
            </a:endParaRPr>
          </a:p>
        </p:txBody>
      </p:sp>
      <p:grpSp>
        <p:nvGrpSpPr>
          <p:cNvPr id="8" name="Group 7">
            <a:extLst>
              <a:ext uri="{FF2B5EF4-FFF2-40B4-BE49-F238E27FC236}">
                <a16:creationId xmlns:a16="http://schemas.microsoft.com/office/drawing/2014/main" id="{08E80B7D-071F-40AF-898C-A67252359154}"/>
              </a:ext>
            </a:extLst>
          </p:cNvPr>
          <p:cNvGrpSpPr/>
          <p:nvPr/>
        </p:nvGrpSpPr>
        <p:grpSpPr>
          <a:xfrm>
            <a:off x="15467878" y="56536"/>
            <a:ext cx="766291" cy="991862"/>
            <a:chOff x="10911257" y="-82064"/>
            <a:chExt cx="1271225" cy="1052275"/>
          </a:xfrm>
        </p:grpSpPr>
        <p:pic>
          <p:nvPicPr>
            <p:cNvPr id="9" name="Picture 8">
              <a:extLst>
                <a:ext uri="{FF2B5EF4-FFF2-40B4-BE49-F238E27FC236}">
                  <a16:creationId xmlns:a16="http://schemas.microsoft.com/office/drawing/2014/main" id="{0E7F3A36-6503-4C96-9BF5-6BE764D4A8A7}"/>
                </a:ext>
              </a:extLst>
            </p:cNvPr>
            <p:cNvPicPr>
              <a:picLocks noChangeAspect="1"/>
            </p:cNvPicPr>
            <p:nvPr/>
          </p:nvPicPr>
          <p:blipFill rotWithShape="1">
            <a:blip r:embed="rId4">
              <a:biLevel thresh="25000"/>
            </a:blip>
            <a:srcRect t="37472" b="29972"/>
            <a:stretch/>
          </p:blipFill>
          <p:spPr>
            <a:xfrm>
              <a:off x="11261614" y="86233"/>
              <a:ext cx="646232" cy="833612"/>
            </a:xfrm>
            <a:prstGeom prst="rect">
              <a:avLst/>
            </a:prstGeom>
          </p:spPr>
        </p:pic>
        <p:pic>
          <p:nvPicPr>
            <p:cNvPr id="10" name="Picture 9">
              <a:extLst>
                <a:ext uri="{FF2B5EF4-FFF2-40B4-BE49-F238E27FC236}">
                  <a16:creationId xmlns:a16="http://schemas.microsoft.com/office/drawing/2014/main" id="{F2324B57-E635-42D3-AA0E-DDB020099D33}"/>
                </a:ext>
              </a:extLst>
            </p:cNvPr>
            <p:cNvPicPr>
              <a:picLocks noChangeAspect="1"/>
            </p:cNvPicPr>
            <p:nvPr/>
          </p:nvPicPr>
          <p:blipFill rotWithShape="1">
            <a:blip r:embed="rId4">
              <a:biLevel thresh="25000"/>
            </a:blip>
            <a:srcRect t="70123" b="6572"/>
            <a:stretch/>
          </p:blipFill>
          <p:spPr>
            <a:xfrm>
              <a:off x="11536250" y="73384"/>
              <a:ext cx="646232" cy="596757"/>
            </a:xfrm>
            <a:prstGeom prst="rect">
              <a:avLst/>
            </a:prstGeom>
          </p:spPr>
        </p:pic>
        <p:grpSp>
          <p:nvGrpSpPr>
            <p:cNvPr id="11" name="Group 10">
              <a:extLst>
                <a:ext uri="{FF2B5EF4-FFF2-40B4-BE49-F238E27FC236}">
                  <a16:creationId xmlns:a16="http://schemas.microsoft.com/office/drawing/2014/main" id="{5318E94E-A42A-4CC5-B252-6AB7ABAD5967}"/>
                </a:ext>
              </a:extLst>
            </p:cNvPr>
            <p:cNvGrpSpPr/>
            <p:nvPr/>
          </p:nvGrpSpPr>
          <p:grpSpPr>
            <a:xfrm>
              <a:off x="10911257" y="-82064"/>
              <a:ext cx="646232" cy="1052275"/>
              <a:chOff x="10798957" y="-82064"/>
              <a:chExt cx="646232" cy="1052275"/>
            </a:xfrm>
          </p:grpSpPr>
          <p:pic>
            <p:nvPicPr>
              <p:cNvPr id="12" name="Picture 11">
                <a:extLst>
                  <a:ext uri="{FF2B5EF4-FFF2-40B4-BE49-F238E27FC236}">
                    <a16:creationId xmlns:a16="http://schemas.microsoft.com/office/drawing/2014/main" id="{89520398-FA12-4401-AE5B-24E185981101}"/>
                  </a:ext>
                </a:extLst>
              </p:cNvPr>
              <p:cNvPicPr>
                <a:picLocks noChangeAspect="1"/>
              </p:cNvPicPr>
              <p:nvPr/>
            </p:nvPicPr>
            <p:blipFill rotWithShape="1">
              <a:blip r:embed="rId5">
                <a:biLevel thresh="25000"/>
              </a:blip>
              <a:srcRect b="81203"/>
              <a:stretch/>
            </p:blipFill>
            <p:spPr>
              <a:xfrm>
                <a:off x="10798957" y="-82064"/>
                <a:ext cx="646232" cy="539743"/>
              </a:xfrm>
              <a:prstGeom prst="rect">
                <a:avLst/>
              </a:prstGeom>
            </p:spPr>
          </p:pic>
          <p:pic>
            <p:nvPicPr>
              <p:cNvPr id="13" name="Picture 12">
                <a:extLst>
                  <a:ext uri="{FF2B5EF4-FFF2-40B4-BE49-F238E27FC236}">
                    <a16:creationId xmlns:a16="http://schemas.microsoft.com/office/drawing/2014/main" id="{391C827B-23CD-46A2-8A6D-C6C936AD3FDE}"/>
                  </a:ext>
                </a:extLst>
              </p:cNvPr>
              <p:cNvPicPr>
                <a:picLocks noChangeAspect="1"/>
              </p:cNvPicPr>
              <p:nvPr/>
            </p:nvPicPr>
            <p:blipFill rotWithShape="1">
              <a:blip r:embed="rId5">
                <a:biLevel thresh="25000"/>
              </a:blip>
              <a:srcRect t="17851" b="74874"/>
              <a:stretch/>
            </p:blipFill>
            <p:spPr>
              <a:xfrm>
                <a:off x="10798957" y="364716"/>
                <a:ext cx="646232" cy="208906"/>
              </a:xfrm>
              <a:prstGeom prst="rect">
                <a:avLst/>
              </a:prstGeom>
            </p:spPr>
          </p:pic>
          <p:pic>
            <p:nvPicPr>
              <p:cNvPr id="14" name="Picture 13">
                <a:extLst>
                  <a:ext uri="{FF2B5EF4-FFF2-40B4-BE49-F238E27FC236}">
                    <a16:creationId xmlns:a16="http://schemas.microsoft.com/office/drawing/2014/main" id="{3A912FAF-0FF6-4721-9DB1-2BEFA5733DE7}"/>
                  </a:ext>
                </a:extLst>
              </p:cNvPr>
              <p:cNvPicPr>
                <a:picLocks noChangeAspect="1"/>
              </p:cNvPicPr>
              <p:nvPr/>
            </p:nvPicPr>
            <p:blipFill rotWithShape="1">
              <a:blip r:embed="rId5">
                <a:biLevel thresh="25000"/>
              </a:blip>
              <a:srcRect t="26993" b="68607"/>
              <a:stretch/>
            </p:blipFill>
            <p:spPr>
              <a:xfrm>
                <a:off x="10798957" y="569041"/>
                <a:ext cx="646232" cy="126398"/>
              </a:xfrm>
              <a:prstGeom prst="rect">
                <a:avLst/>
              </a:prstGeom>
            </p:spPr>
          </p:pic>
          <p:pic>
            <p:nvPicPr>
              <p:cNvPr id="15" name="Picture 14">
                <a:extLst>
                  <a:ext uri="{FF2B5EF4-FFF2-40B4-BE49-F238E27FC236}">
                    <a16:creationId xmlns:a16="http://schemas.microsoft.com/office/drawing/2014/main" id="{4CF9FFB1-E859-49EE-9B62-E4C1DF4F7125}"/>
                  </a:ext>
                </a:extLst>
              </p:cNvPr>
              <p:cNvPicPr>
                <a:picLocks noChangeAspect="1"/>
              </p:cNvPicPr>
              <p:nvPr/>
            </p:nvPicPr>
            <p:blipFill rotWithShape="1">
              <a:blip r:embed="rId5">
                <a:biLevel thresh="25000"/>
              </a:blip>
              <a:srcRect t="31096" b="59067"/>
              <a:stretch/>
            </p:blipFill>
            <p:spPr>
              <a:xfrm>
                <a:off x="10798957" y="687740"/>
                <a:ext cx="646232" cy="282471"/>
              </a:xfrm>
              <a:prstGeom prst="rect">
                <a:avLst/>
              </a:prstGeom>
            </p:spPr>
          </p:pic>
        </p:grpSp>
      </p:grpSp>
      <p:sp>
        <p:nvSpPr>
          <p:cNvPr id="16" name="Rectangle 15">
            <a:extLst>
              <a:ext uri="{FF2B5EF4-FFF2-40B4-BE49-F238E27FC236}">
                <a16:creationId xmlns:a16="http://schemas.microsoft.com/office/drawing/2014/main" id="{BA3B2CDD-2791-4934-9266-945ACA506FFA}"/>
              </a:ext>
            </a:extLst>
          </p:cNvPr>
          <p:cNvSpPr/>
          <p:nvPr/>
        </p:nvSpPr>
        <p:spPr>
          <a:xfrm>
            <a:off x="1520727" y="1344710"/>
            <a:ext cx="7651483" cy="369332"/>
          </a:xfrm>
          <a:prstGeom prst="rect">
            <a:avLst/>
          </a:prstGeom>
        </p:spPr>
        <p:txBody>
          <a:bodyPr wrap="square">
            <a:spAutoFit/>
          </a:bodyPr>
          <a:lstStyle/>
          <a:p>
            <a:r>
              <a:rPr lang="mn-MN" b="1">
                <a:latin typeface="Mogul Helios" pitchFamily="2" charset="0"/>
                <a:cs typeface="Times New Roman"/>
              </a:rPr>
              <a:t>Уул уурхайн бүтээгдэхүүний биржийн тухай хууль</a:t>
            </a:r>
            <a:endParaRPr lang="en-US" b="1">
              <a:latin typeface="Mogul Helios" pitchFamily="2" charset="0"/>
              <a:cs typeface="Times New Roman"/>
            </a:endParaRPr>
          </a:p>
        </p:txBody>
      </p:sp>
      <p:sp>
        <p:nvSpPr>
          <p:cNvPr id="17" name="object 2">
            <a:extLst>
              <a:ext uri="{FF2B5EF4-FFF2-40B4-BE49-F238E27FC236}">
                <a16:creationId xmlns:a16="http://schemas.microsoft.com/office/drawing/2014/main" id="{C52BA78A-0730-46D7-A052-472DA1160487}"/>
              </a:ext>
            </a:extLst>
          </p:cNvPr>
          <p:cNvSpPr/>
          <p:nvPr/>
        </p:nvSpPr>
        <p:spPr>
          <a:xfrm>
            <a:off x="9696610" y="1333477"/>
            <a:ext cx="6562891" cy="691195"/>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kern="0">
              <a:latin typeface="Mogul Helios" pitchFamily="2" charset="0"/>
              <a:cs typeface="Times New Roman"/>
            </a:endParaRPr>
          </a:p>
        </p:txBody>
      </p:sp>
      <p:sp>
        <p:nvSpPr>
          <p:cNvPr id="18" name="Rectangle 17">
            <a:extLst>
              <a:ext uri="{FF2B5EF4-FFF2-40B4-BE49-F238E27FC236}">
                <a16:creationId xmlns:a16="http://schemas.microsoft.com/office/drawing/2014/main" id="{F7A00E37-7F3A-4BF9-BBF0-30B0FCB4CE63}"/>
              </a:ext>
            </a:extLst>
          </p:cNvPr>
          <p:cNvSpPr/>
          <p:nvPr/>
        </p:nvSpPr>
        <p:spPr>
          <a:xfrm>
            <a:off x="9868345" y="1319222"/>
            <a:ext cx="6300838" cy="707886"/>
          </a:xfrm>
          <a:prstGeom prst="rect">
            <a:avLst/>
          </a:prstGeom>
        </p:spPr>
        <p:txBody>
          <a:bodyPr wrap="square" lIns="91440" tIns="45720" rIns="91440" bIns="45720" anchor="t">
            <a:spAutoFit/>
          </a:bodyPr>
          <a:lstStyle/>
          <a:p>
            <a:pPr algn="ctr"/>
            <a:r>
              <a:rPr lang="mn-MN" sz="2000" b="1" dirty="0">
                <a:solidFill>
                  <a:schemeClr val="bg1"/>
                </a:solidFill>
                <a:latin typeface="Mogul Helios" pitchFamily="2" charset="0"/>
                <a:cs typeface="Times New Roman"/>
              </a:rPr>
              <a:t>Биржээр арилжаалах бүтээгдэхүүний</a:t>
            </a:r>
          </a:p>
          <a:p>
            <a:pPr algn="ctr"/>
            <a:r>
              <a:rPr lang="mn-MN" sz="2000" b="1" dirty="0">
                <a:solidFill>
                  <a:schemeClr val="bg1"/>
                </a:solidFill>
                <a:latin typeface="Mogul Helios" pitchFamily="2" charset="0"/>
                <a:cs typeface="Times New Roman"/>
              </a:rPr>
              <a:t> нэр төрөл, ангилал</a:t>
            </a:r>
            <a:endParaRPr lang="en-US" sz="2000" b="1" dirty="0">
              <a:solidFill>
                <a:schemeClr val="bg1"/>
              </a:solidFill>
              <a:latin typeface="Mogul Helios" pitchFamily="2" charset="0"/>
              <a:cs typeface="Times New Roman"/>
            </a:endParaRPr>
          </a:p>
        </p:txBody>
      </p:sp>
      <p:sp>
        <p:nvSpPr>
          <p:cNvPr id="19" name="Rectangle 18">
            <a:extLst>
              <a:ext uri="{FF2B5EF4-FFF2-40B4-BE49-F238E27FC236}">
                <a16:creationId xmlns:a16="http://schemas.microsoft.com/office/drawing/2014/main" id="{FD82EF28-9413-42D8-96D8-DBB72F5F5645}"/>
              </a:ext>
            </a:extLst>
          </p:cNvPr>
          <p:cNvSpPr/>
          <p:nvPr/>
        </p:nvSpPr>
        <p:spPr>
          <a:xfrm>
            <a:off x="10888088" y="2143265"/>
            <a:ext cx="5217086" cy="947332"/>
          </a:xfrm>
          <a:prstGeom prst="rect">
            <a:avLst/>
          </a:prstGeom>
        </p:spPr>
        <p:txBody>
          <a:bodyPr wrap="square" lIns="115210" tIns="57605" rIns="115210" bIns="57605" anchor="t">
            <a:spAutoFit/>
          </a:bodyPr>
          <a:lstStyle/>
          <a:p>
            <a:pPr lvl="0" algn="just">
              <a:lnSpc>
                <a:spcPct val="100000"/>
              </a:lnSpc>
              <a:spcBef>
                <a:spcPts val="600"/>
              </a:spcBef>
              <a:spcAft>
                <a:spcPts val="0"/>
              </a:spcAft>
              <a:buNone/>
            </a:pPr>
            <a:r>
              <a:rPr lang="mn-MN" b="0" i="0" u="none" strike="noStrike" noProof="0" dirty="0">
                <a:effectLst/>
                <a:latin typeface="Mogul Helios" pitchFamily="2" charset="0"/>
              </a:rPr>
              <a:t>Засгийн газрын 2023 оны 6 дугаар сарын 07-ны өдрийн 223 дугаар тогтоолын 1-д заасан ангилалд хамаарах бүтээгдэхүүнийг арилжаална.</a:t>
            </a:r>
            <a:endParaRPr lang="mn-MN" i="1" dirty="0">
              <a:latin typeface="Mogul Helios" pitchFamily="2" charset="0"/>
              <a:cs typeface="Times New Roman"/>
            </a:endParaRPr>
          </a:p>
        </p:txBody>
      </p:sp>
      <p:graphicFrame>
        <p:nvGraphicFramePr>
          <p:cNvPr id="20" name="Table 19">
            <a:extLst>
              <a:ext uri="{FF2B5EF4-FFF2-40B4-BE49-F238E27FC236}">
                <a16:creationId xmlns:a16="http://schemas.microsoft.com/office/drawing/2014/main" id="{6FD874AA-CE66-4FAD-87FA-DCADFD0C90AA}"/>
              </a:ext>
            </a:extLst>
          </p:cNvPr>
          <p:cNvGraphicFramePr>
            <a:graphicFrameLocks noGrp="1"/>
          </p:cNvGraphicFramePr>
          <p:nvPr>
            <p:extLst>
              <p:ext uri="{D42A27DB-BD31-4B8C-83A1-F6EECF244321}">
                <p14:modId xmlns:p14="http://schemas.microsoft.com/office/powerpoint/2010/main" val="3045176543"/>
              </p:ext>
            </p:extLst>
          </p:nvPr>
        </p:nvGraphicFramePr>
        <p:xfrm>
          <a:off x="9728456" y="3270620"/>
          <a:ext cx="6499198" cy="2830830"/>
        </p:xfrm>
        <a:graphic>
          <a:graphicData uri="http://schemas.openxmlformats.org/drawingml/2006/table">
            <a:tbl>
              <a:tblPr/>
              <a:tblGrid>
                <a:gridCol w="449127">
                  <a:extLst>
                    <a:ext uri="{9D8B030D-6E8A-4147-A177-3AD203B41FA5}">
                      <a16:colId xmlns:a16="http://schemas.microsoft.com/office/drawing/2014/main" val="823624514"/>
                    </a:ext>
                  </a:extLst>
                </a:gridCol>
                <a:gridCol w="1776254">
                  <a:extLst>
                    <a:ext uri="{9D8B030D-6E8A-4147-A177-3AD203B41FA5}">
                      <a16:colId xmlns:a16="http://schemas.microsoft.com/office/drawing/2014/main" val="107858463"/>
                    </a:ext>
                  </a:extLst>
                </a:gridCol>
                <a:gridCol w="1941457">
                  <a:extLst>
                    <a:ext uri="{9D8B030D-6E8A-4147-A177-3AD203B41FA5}">
                      <a16:colId xmlns:a16="http://schemas.microsoft.com/office/drawing/2014/main" val="1962433531"/>
                    </a:ext>
                  </a:extLst>
                </a:gridCol>
                <a:gridCol w="2332360">
                  <a:extLst>
                    <a:ext uri="{9D8B030D-6E8A-4147-A177-3AD203B41FA5}">
                      <a16:colId xmlns:a16="http://schemas.microsoft.com/office/drawing/2014/main" val="3054837053"/>
                    </a:ext>
                  </a:extLst>
                </a:gridCol>
              </a:tblGrid>
              <a:tr h="0">
                <a:tc>
                  <a:txBody>
                    <a:bodyPr/>
                    <a:lstStyle/>
                    <a:p>
                      <a:pPr algn="ctr" fontAlgn="t">
                        <a:spcBef>
                          <a:spcPts val="0"/>
                        </a:spcBef>
                        <a:spcAft>
                          <a:spcPts val="0"/>
                        </a:spcAft>
                      </a:pPr>
                      <a:r>
                        <a:rPr lang="en-US" sz="1800" b="1" dirty="0">
                          <a:solidFill>
                            <a:schemeClr val="tx1"/>
                          </a:solidFill>
                          <a:effectLst/>
                          <a:latin typeface="Mogul Helios" pitchFamily="2" charset="0"/>
                          <a:cs typeface="Times New Roman"/>
                        </a:rPr>
                        <a:t>№</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a:txBody>
                    <a:bodyPr/>
                    <a:lstStyle/>
                    <a:p>
                      <a:pPr algn="ctr" fontAlgn="t">
                        <a:spcBef>
                          <a:spcPts val="0"/>
                        </a:spcBef>
                        <a:spcAft>
                          <a:spcPts val="0"/>
                        </a:spcAft>
                      </a:pPr>
                      <a:r>
                        <a:rPr lang="mn-MN" sz="1800" b="1" dirty="0">
                          <a:solidFill>
                            <a:schemeClr val="tx1"/>
                          </a:solidFill>
                          <a:effectLst/>
                          <a:latin typeface="Mogul Helios" pitchFamily="2" charset="0"/>
                          <a:cs typeface="Times New Roman"/>
                        </a:rPr>
                        <a:t>Бүтээгдэхүүний нэр</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a:txBody>
                    <a:bodyPr/>
                    <a:lstStyle/>
                    <a:p>
                      <a:pPr algn="ctr" fontAlgn="t">
                        <a:spcBef>
                          <a:spcPts val="0"/>
                        </a:spcBef>
                        <a:spcAft>
                          <a:spcPts val="0"/>
                        </a:spcAft>
                      </a:pPr>
                      <a:r>
                        <a:rPr lang="mn-MN" sz="1800" b="1">
                          <a:solidFill>
                            <a:schemeClr val="tx1"/>
                          </a:solidFill>
                          <a:effectLst/>
                          <a:latin typeface="Mogul Helios" pitchFamily="2" charset="0"/>
                          <a:cs typeface="Times New Roman"/>
                        </a:rPr>
                        <a:t>Төрөл</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a:txBody>
                    <a:bodyPr/>
                    <a:lstStyle/>
                    <a:p>
                      <a:pPr algn="ctr" fontAlgn="t">
                        <a:spcBef>
                          <a:spcPts val="0"/>
                        </a:spcBef>
                        <a:spcAft>
                          <a:spcPts val="0"/>
                        </a:spcAft>
                      </a:pPr>
                      <a:r>
                        <a:rPr lang="mn-MN" sz="1800" b="1" dirty="0">
                          <a:solidFill>
                            <a:schemeClr val="tx1"/>
                          </a:solidFill>
                          <a:effectLst/>
                          <a:latin typeface="Mogul Helios" pitchFamily="2" charset="0"/>
                          <a:cs typeface="Times New Roman"/>
                        </a:rPr>
                        <a:t>Ангилал</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extLst>
                  <a:ext uri="{0D108BD9-81ED-4DB2-BD59-A6C34878D82A}">
                    <a16:rowId xmlns:a16="http://schemas.microsoft.com/office/drawing/2014/main" val="1050679184"/>
                  </a:ext>
                </a:extLst>
              </a:tr>
              <a:tr h="0">
                <a:tc rowSpan="2">
                  <a:txBody>
                    <a:bodyPr/>
                    <a:lstStyle/>
                    <a:p>
                      <a:pPr algn="ctr" fontAlgn="ctr">
                        <a:spcBef>
                          <a:spcPts val="0"/>
                        </a:spcBef>
                        <a:spcAft>
                          <a:spcPts val="0"/>
                        </a:spcAft>
                      </a:pPr>
                      <a:r>
                        <a:rPr lang="en-US" sz="1800">
                          <a:solidFill>
                            <a:schemeClr val="tx1"/>
                          </a:solidFill>
                          <a:effectLst/>
                          <a:latin typeface="Mogul Helios" pitchFamily="2" charset="0"/>
                          <a:cs typeface="Times New Roman"/>
                        </a:rPr>
                        <a:t>1.</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rowSpan="2">
                  <a:txBody>
                    <a:bodyPr/>
                    <a:lstStyle/>
                    <a:p>
                      <a:pPr algn="just" fontAlgn="ctr">
                        <a:spcBef>
                          <a:spcPts val="0"/>
                        </a:spcBef>
                        <a:spcAft>
                          <a:spcPts val="0"/>
                        </a:spcAft>
                      </a:pPr>
                      <a:r>
                        <a:rPr lang="mn-MN" sz="1800" dirty="0">
                          <a:solidFill>
                            <a:schemeClr val="tx1"/>
                          </a:solidFill>
                          <a:effectLst/>
                          <a:latin typeface="Mogul Helios" pitchFamily="2" charset="0"/>
                          <a:cs typeface="Times New Roman"/>
                        </a:rPr>
                        <a:t>Хайлуур жонш</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a:txBody>
                    <a:bodyPr/>
                    <a:lstStyle/>
                    <a:p>
                      <a:pPr algn="just" fontAlgn="t">
                        <a:spcBef>
                          <a:spcPts val="0"/>
                        </a:spcBef>
                        <a:spcAft>
                          <a:spcPts val="0"/>
                        </a:spcAft>
                      </a:pPr>
                      <a:r>
                        <a:rPr lang="mn-MN" sz="1600">
                          <a:solidFill>
                            <a:schemeClr val="tx1"/>
                          </a:solidFill>
                          <a:effectLst/>
                          <a:latin typeface="Mogul Helios" pitchFamily="2" charset="0"/>
                          <a:cs typeface="Times New Roman"/>
                        </a:rPr>
                        <a:t>Хүдэр</a:t>
                      </a: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rowSpan="6">
                  <a:txBody>
                    <a:bodyPr/>
                    <a:lstStyle/>
                    <a:p>
                      <a:pPr algn="just" fontAlgn="ctr">
                        <a:spcBef>
                          <a:spcPts val="0"/>
                        </a:spcBef>
                        <a:spcAft>
                          <a:spcPts val="0"/>
                        </a:spcAft>
                      </a:pPr>
                      <a:r>
                        <a:rPr lang="mn-MN" sz="1800" dirty="0">
                          <a:solidFill>
                            <a:schemeClr val="tx1"/>
                          </a:solidFill>
                          <a:effectLst/>
                          <a:latin typeface="Mogul Helios" pitchFamily="2" charset="0"/>
                          <a:cs typeface="Times New Roman"/>
                        </a:rPr>
                        <a:t>Засгийн газрын 2011 оны 193 дугаар тогтоолын хавсралтын 2.2, 2.2</a:t>
                      </a:r>
                      <a:r>
                        <a:rPr lang="mn-MN" sz="1800" baseline="30000" dirty="0">
                          <a:solidFill>
                            <a:schemeClr val="tx1"/>
                          </a:solidFill>
                          <a:effectLst/>
                          <a:latin typeface="Mogul Helios" pitchFamily="2" charset="0"/>
                          <a:cs typeface="Times New Roman"/>
                        </a:rPr>
                        <a:t>1</a:t>
                      </a:r>
                      <a:r>
                        <a:rPr lang="mn-MN" sz="1800" dirty="0">
                          <a:solidFill>
                            <a:schemeClr val="tx1"/>
                          </a:solidFill>
                          <a:effectLst/>
                          <a:latin typeface="Mogul Helios" pitchFamily="2" charset="0"/>
                          <a:cs typeface="Times New Roman"/>
                        </a:rPr>
                        <a:t>, 2.4, 2.4</a:t>
                      </a:r>
                      <a:r>
                        <a:rPr lang="mn-MN" sz="1800" baseline="30000" dirty="0">
                          <a:solidFill>
                            <a:schemeClr val="tx1"/>
                          </a:solidFill>
                          <a:effectLst/>
                          <a:latin typeface="Mogul Helios" pitchFamily="2" charset="0"/>
                          <a:cs typeface="Times New Roman"/>
                        </a:rPr>
                        <a:t>1</a:t>
                      </a:r>
                      <a:r>
                        <a:rPr lang="mn-MN" sz="1800" dirty="0">
                          <a:solidFill>
                            <a:schemeClr val="tx1"/>
                          </a:solidFill>
                          <a:effectLst/>
                          <a:latin typeface="Mogul Helios" pitchFamily="2" charset="0"/>
                          <a:cs typeface="Times New Roman"/>
                        </a:rPr>
                        <a:t>-д заасан ангиллын дагуу тооцно.</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extLst>
                  <a:ext uri="{0D108BD9-81ED-4DB2-BD59-A6C34878D82A}">
                    <a16:rowId xmlns:a16="http://schemas.microsoft.com/office/drawing/2014/main" val="3361043805"/>
                  </a:ext>
                </a:extLst>
              </a:tr>
              <a:tr h="0">
                <a:tc vMerge="1">
                  <a:txBody>
                    <a:bodyPr/>
                    <a:lstStyle/>
                    <a:p>
                      <a:endParaRPr lang="en-US"/>
                    </a:p>
                  </a:txBody>
                  <a:tcPr/>
                </a:tc>
                <a:tc vMerge="1">
                  <a:txBody>
                    <a:bodyPr/>
                    <a:lstStyle/>
                    <a:p>
                      <a:endParaRPr lang="en-US"/>
                    </a:p>
                  </a:txBody>
                  <a:tcPr/>
                </a:tc>
                <a:tc>
                  <a:txBody>
                    <a:bodyPr/>
                    <a:lstStyle/>
                    <a:p>
                      <a:pPr algn="just" fontAlgn="t">
                        <a:spcBef>
                          <a:spcPts val="0"/>
                        </a:spcBef>
                        <a:spcAft>
                          <a:spcPts val="0"/>
                        </a:spcAft>
                      </a:pPr>
                      <a:r>
                        <a:rPr lang="mn-MN" sz="1800" dirty="0">
                          <a:solidFill>
                            <a:schemeClr val="tx1"/>
                          </a:solidFill>
                          <a:effectLst/>
                          <a:latin typeface="Mogul Helios" pitchFamily="2" charset="0"/>
                          <a:cs typeface="Times New Roman"/>
                        </a:rPr>
                        <a:t>Баяжмал</a:t>
                      </a: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vMerge="1">
                  <a:txBody>
                    <a:bodyPr/>
                    <a:lstStyle/>
                    <a:p>
                      <a:endParaRPr lang="en-US"/>
                    </a:p>
                  </a:txBody>
                  <a:tcPr/>
                </a:tc>
                <a:extLst>
                  <a:ext uri="{0D108BD9-81ED-4DB2-BD59-A6C34878D82A}">
                    <a16:rowId xmlns:a16="http://schemas.microsoft.com/office/drawing/2014/main" val="1820667439"/>
                  </a:ext>
                </a:extLst>
              </a:tr>
              <a:tr h="0">
                <a:tc rowSpan="2">
                  <a:txBody>
                    <a:bodyPr/>
                    <a:lstStyle/>
                    <a:p>
                      <a:pPr algn="ctr" fontAlgn="ctr">
                        <a:spcBef>
                          <a:spcPts val="0"/>
                        </a:spcBef>
                        <a:spcAft>
                          <a:spcPts val="0"/>
                        </a:spcAft>
                      </a:pPr>
                      <a:r>
                        <a:rPr lang="en-US" sz="1800">
                          <a:solidFill>
                            <a:schemeClr val="tx1"/>
                          </a:solidFill>
                          <a:effectLst/>
                          <a:latin typeface="Mogul Helios" pitchFamily="2" charset="0"/>
                          <a:cs typeface="Times New Roman"/>
                        </a:rPr>
                        <a:t>2.</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rowSpan="2">
                  <a:txBody>
                    <a:bodyPr/>
                    <a:lstStyle/>
                    <a:p>
                      <a:pPr algn="just" fontAlgn="ctr">
                        <a:spcBef>
                          <a:spcPts val="0"/>
                        </a:spcBef>
                        <a:spcAft>
                          <a:spcPts val="0"/>
                        </a:spcAft>
                      </a:pPr>
                      <a:r>
                        <a:rPr lang="mn-MN" sz="1800">
                          <a:solidFill>
                            <a:schemeClr val="tx1"/>
                          </a:solidFill>
                          <a:effectLst/>
                          <a:latin typeface="Mogul Helios" pitchFamily="2" charset="0"/>
                          <a:cs typeface="Times New Roman"/>
                        </a:rPr>
                        <a:t>Төмөр</a:t>
                      </a:r>
                    </a:p>
                  </a:txBody>
                  <a:tcPr marL="63881" marR="63881"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a:txBody>
                    <a:bodyPr/>
                    <a:lstStyle/>
                    <a:p>
                      <a:pPr algn="just" fontAlgn="t">
                        <a:spcBef>
                          <a:spcPts val="0"/>
                        </a:spcBef>
                        <a:spcAft>
                          <a:spcPts val="0"/>
                        </a:spcAft>
                      </a:pPr>
                      <a:r>
                        <a:rPr lang="mn-MN" sz="1800">
                          <a:solidFill>
                            <a:schemeClr val="tx1"/>
                          </a:solidFill>
                          <a:effectLst/>
                          <a:latin typeface="Mogul Helios" pitchFamily="2" charset="0"/>
                          <a:cs typeface="Times New Roman"/>
                        </a:rPr>
                        <a:t>Хүдэр</a:t>
                      </a: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vMerge="1">
                  <a:txBody>
                    <a:bodyPr/>
                    <a:lstStyle/>
                    <a:p>
                      <a:endParaRPr lang="en-US"/>
                    </a:p>
                  </a:txBody>
                  <a:tcPr/>
                </a:tc>
                <a:extLst>
                  <a:ext uri="{0D108BD9-81ED-4DB2-BD59-A6C34878D82A}">
                    <a16:rowId xmlns:a16="http://schemas.microsoft.com/office/drawing/2014/main" val="920545198"/>
                  </a:ext>
                </a:extLst>
              </a:tr>
              <a:tr h="0">
                <a:tc vMerge="1">
                  <a:txBody>
                    <a:bodyPr/>
                    <a:lstStyle/>
                    <a:p>
                      <a:endParaRPr lang="en-US"/>
                    </a:p>
                  </a:txBody>
                  <a:tcPr/>
                </a:tc>
                <a:tc vMerge="1">
                  <a:txBody>
                    <a:bodyPr/>
                    <a:lstStyle/>
                    <a:p>
                      <a:endParaRPr lang="en-US"/>
                    </a:p>
                  </a:txBody>
                  <a:tcPr/>
                </a:tc>
                <a:tc>
                  <a:txBody>
                    <a:bodyPr/>
                    <a:lstStyle/>
                    <a:p>
                      <a:pPr algn="just" fontAlgn="t">
                        <a:spcBef>
                          <a:spcPts val="0"/>
                        </a:spcBef>
                        <a:spcAft>
                          <a:spcPts val="0"/>
                        </a:spcAft>
                      </a:pPr>
                      <a:r>
                        <a:rPr lang="mn-MN" sz="1800">
                          <a:solidFill>
                            <a:schemeClr val="tx1"/>
                          </a:solidFill>
                          <a:effectLst/>
                          <a:latin typeface="Mogul Helios" pitchFamily="2" charset="0"/>
                          <a:cs typeface="Times New Roman"/>
                        </a:rPr>
                        <a:t>Баяжмал</a:t>
                      </a: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vMerge="1">
                  <a:txBody>
                    <a:bodyPr/>
                    <a:lstStyle/>
                    <a:p>
                      <a:endParaRPr lang="en-US"/>
                    </a:p>
                  </a:txBody>
                  <a:tcPr/>
                </a:tc>
                <a:extLst>
                  <a:ext uri="{0D108BD9-81ED-4DB2-BD59-A6C34878D82A}">
                    <a16:rowId xmlns:a16="http://schemas.microsoft.com/office/drawing/2014/main" val="2660953185"/>
                  </a:ext>
                </a:extLst>
              </a:tr>
              <a:tr h="0">
                <a:tc rowSpan="2">
                  <a:txBody>
                    <a:bodyPr/>
                    <a:lstStyle/>
                    <a:p>
                      <a:pPr algn="ctr" fontAlgn="t">
                        <a:spcBef>
                          <a:spcPts val="0"/>
                        </a:spcBef>
                        <a:spcAft>
                          <a:spcPts val="0"/>
                        </a:spcAft>
                      </a:pPr>
                      <a:r>
                        <a:rPr lang="en-US" sz="1800">
                          <a:solidFill>
                            <a:schemeClr val="tx1"/>
                          </a:solidFill>
                          <a:effectLst/>
                          <a:latin typeface="Mogul Helios" pitchFamily="2" charset="0"/>
                          <a:cs typeface="Times New Roman"/>
                        </a:rPr>
                        <a:t>3.</a:t>
                      </a: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rowSpan="2">
                  <a:txBody>
                    <a:bodyPr/>
                    <a:lstStyle/>
                    <a:p>
                      <a:pPr algn="just" fontAlgn="t">
                        <a:spcBef>
                          <a:spcPts val="0"/>
                        </a:spcBef>
                        <a:spcAft>
                          <a:spcPts val="0"/>
                        </a:spcAft>
                      </a:pPr>
                      <a:r>
                        <a:rPr lang="mn-MN" sz="1800">
                          <a:solidFill>
                            <a:schemeClr val="tx1"/>
                          </a:solidFill>
                          <a:effectLst/>
                          <a:latin typeface="Mogul Helios" pitchFamily="2" charset="0"/>
                          <a:cs typeface="Times New Roman"/>
                        </a:rPr>
                        <a:t>Нүүрс</a:t>
                      </a: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a:txBody>
                    <a:bodyPr/>
                    <a:lstStyle/>
                    <a:p>
                      <a:pPr algn="just" fontAlgn="t">
                        <a:spcBef>
                          <a:spcPts val="0"/>
                        </a:spcBef>
                        <a:spcAft>
                          <a:spcPts val="0"/>
                        </a:spcAft>
                      </a:pPr>
                      <a:r>
                        <a:rPr lang="mn-MN" sz="1800" dirty="0">
                          <a:solidFill>
                            <a:schemeClr val="tx1"/>
                          </a:solidFill>
                          <a:effectLst/>
                          <a:latin typeface="Mogul Helios" pitchFamily="2" charset="0"/>
                          <a:cs typeface="Times New Roman"/>
                        </a:rPr>
                        <a:t>Боловсруулаагүй</a:t>
                      </a: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vMerge="1">
                  <a:txBody>
                    <a:bodyPr/>
                    <a:lstStyle/>
                    <a:p>
                      <a:endParaRPr lang="en-US"/>
                    </a:p>
                  </a:txBody>
                  <a:tcPr/>
                </a:tc>
                <a:extLst>
                  <a:ext uri="{0D108BD9-81ED-4DB2-BD59-A6C34878D82A}">
                    <a16:rowId xmlns:a16="http://schemas.microsoft.com/office/drawing/2014/main" val="2736542969"/>
                  </a:ext>
                </a:extLst>
              </a:tr>
              <a:tr h="0">
                <a:tc vMerge="1">
                  <a:txBody>
                    <a:bodyPr/>
                    <a:lstStyle/>
                    <a:p>
                      <a:endParaRPr lang="en-US"/>
                    </a:p>
                  </a:txBody>
                  <a:tcPr/>
                </a:tc>
                <a:tc vMerge="1">
                  <a:txBody>
                    <a:bodyPr/>
                    <a:lstStyle/>
                    <a:p>
                      <a:endParaRPr lang="en-US"/>
                    </a:p>
                  </a:txBody>
                  <a:tcPr/>
                </a:tc>
                <a:tc>
                  <a:txBody>
                    <a:bodyPr/>
                    <a:lstStyle/>
                    <a:p>
                      <a:pPr algn="just" fontAlgn="t">
                        <a:spcBef>
                          <a:spcPts val="0"/>
                        </a:spcBef>
                        <a:spcAft>
                          <a:spcPts val="0"/>
                        </a:spcAft>
                      </a:pPr>
                      <a:r>
                        <a:rPr lang="mn-MN" sz="1800" dirty="0">
                          <a:solidFill>
                            <a:schemeClr val="tx1"/>
                          </a:solidFill>
                          <a:effectLst/>
                          <a:latin typeface="Times New Roman"/>
                          <a:cs typeface="Times New Roman"/>
                        </a:rPr>
                        <a:t>Баяжуулсан</a:t>
                      </a:r>
                      <a:endParaRPr lang="mn-MN" sz="2400" dirty="0">
                        <a:solidFill>
                          <a:schemeClr val="tx1"/>
                        </a:solidFill>
                        <a:effectLst/>
                        <a:latin typeface="Times New Roman"/>
                        <a:cs typeface="Times New Roman"/>
                      </a:endParaRPr>
                    </a:p>
                  </a:txBody>
                  <a:tcPr marL="63881" marR="63881" marT="47625" marB="476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6">
                        <a:alphaModFix amt="15000"/>
                      </a:blip>
                      <a:tile tx="0" ty="0" sx="100000" sy="100000" flip="none" algn="tl"/>
                    </a:blipFill>
                  </a:tcPr>
                </a:tc>
                <a:tc vMerge="1">
                  <a:txBody>
                    <a:bodyPr/>
                    <a:lstStyle/>
                    <a:p>
                      <a:endParaRPr lang="en-US"/>
                    </a:p>
                  </a:txBody>
                  <a:tcPr/>
                </a:tc>
                <a:extLst>
                  <a:ext uri="{0D108BD9-81ED-4DB2-BD59-A6C34878D82A}">
                    <a16:rowId xmlns:a16="http://schemas.microsoft.com/office/drawing/2014/main" val="309044850"/>
                  </a:ext>
                </a:extLst>
              </a:tr>
            </a:tbl>
          </a:graphicData>
        </a:graphic>
      </p:graphicFrame>
      <p:pic>
        <p:nvPicPr>
          <p:cNvPr id="21" name="Picture 20" descr="WEBSITE.WS - Your Internet Address For Life™ | Stones and crystals, Rocks and crystals, Gems and ...">
            <a:extLst>
              <a:ext uri="{FF2B5EF4-FFF2-40B4-BE49-F238E27FC236}">
                <a16:creationId xmlns:a16="http://schemas.microsoft.com/office/drawing/2014/main" id="{855C15A3-57F8-4016-A89B-E0BD074CC946}"/>
              </a:ext>
            </a:extLst>
          </p:cNvPr>
          <p:cNvPicPr>
            <a:picLocks noChangeAspect="1"/>
          </p:cNvPicPr>
          <p:nvPr/>
        </p:nvPicPr>
        <p:blipFill>
          <a:blip r:embed="rId7"/>
          <a:stretch>
            <a:fillRect/>
          </a:stretch>
        </p:blipFill>
        <p:spPr>
          <a:xfrm>
            <a:off x="9753056" y="6443922"/>
            <a:ext cx="2204918" cy="1722322"/>
          </a:xfrm>
          <a:prstGeom prst="rect">
            <a:avLst/>
          </a:prstGeom>
        </p:spPr>
      </p:pic>
      <p:pic>
        <p:nvPicPr>
          <p:cNvPr id="22" name="Picture 21" descr="Төмрийн хүдэр, баяжмалын экспорт буурав | News.MN">
            <a:extLst>
              <a:ext uri="{FF2B5EF4-FFF2-40B4-BE49-F238E27FC236}">
                <a16:creationId xmlns:a16="http://schemas.microsoft.com/office/drawing/2014/main" id="{591298E4-1F31-4A24-920B-B6544D2C0011}"/>
              </a:ext>
            </a:extLst>
          </p:cNvPr>
          <p:cNvPicPr>
            <a:picLocks noChangeAspect="1"/>
          </p:cNvPicPr>
          <p:nvPr/>
        </p:nvPicPr>
        <p:blipFill>
          <a:blip r:embed="rId8"/>
          <a:stretch>
            <a:fillRect/>
          </a:stretch>
        </p:blipFill>
        <p:spPr>
          <a:xfrm>
            <a:off x="12033348" y="6443922"/>
            <a:ext cx="2042750" cy="1722321"/>
          </a:xfrm>
          <a:prstGeom prst="rect">
            <a:avLst/>
          </a:prstGeom>
        </p:spPr>
      </p:pic>
      <p:pic>
        <p:nvPicPr>
          <p:cNvPr id="23" name="Picture 22" descr="Нүүрс олборлолт аж үйлдвэрийн салбарын үзүүлэлтийг унагав">
            <a:extLst>
              <a:ext uri="{FF2B5EF4-FFF2-40B4-BE49-F238E27FC236}">
                <a16:creationId xmlns:a16="http://schemas.microsoft.com/office/drawing/2014/main" id="{43988856-68A9-46C7-926C-2B8C809AA68C}"/>
              </a:ext>
            </a:extLst>
          </p:cNvPr>
          <p:cNvPicPr>
            <a:picLocks noChangeAspect="1"/>
          </p:cNvPicPr>
          <p:nvPr/>
        </p:nvPicPr>
        <p:blipFill>
          <a:blip r:embed="rId9"/>
          <a:stretch>
            <a:fillRect/>
          </a:stretch>
        </p:blipFill>
        <p:spPr>
          <a:xfrm>
            <a:off x="14151473" y="6443922"/>
            <a:ext cx="2086099" cy="1714471"/>
          </a:xfrm>
          <a:prstGeom prst="rect">
            <a:avLst/>
          </a:prstGeom>
        </p:spPr>
      </p:pic>
      <p:pic>
        <p:nvPicPr>
          <p:cNvPr id="24" name="Picture 2" descr="FACEBOOK ХУУДАСНЫ ДЭЛГЭРЭНГҮЙ | Монгол Улсын Засгийн газар">
            <a:extLst>
              <a:ext uri="{FF2B5EF4-FFF2-40B4-BE49-F238E27FC236}">
                <a16:creationId xmlns:a16="http://schemas.microsoft.com/office/drawing/2014/main" id="{07ACF4EA-50A1-4D82-B9AF-B2FAABEB8C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35126" y="2148230"/>
            <a:ext cx="993279" cy="993279"/>
          </a:xfrm>
          <a:prstGeom prst="rect">
            <a:avLst/>
          </a:prstGeom>
          <a:noFill/>
          <a:extLst>
            <a:ext uri="{909E8E84-426E-40DD-AFC4-6F175D3DCCD1}">
              <a14:hiddenFill xmlns:a14="http://schemas.microsoft.com/office/drawing/2010/main">
                <a:solidFill>
                  <a:srgbClr val="FFFFFF"/>
                </a:solidFill>
              </a14:hiddenFill>
            </a:ext>
          </a:extLst>
        </p:spPr>
      </p:pic>
      <p:sp>
        <p:nvSpPr>
          <p:cNvPr id="25" name="object 2">
            <a:extLst>
              <a:ext uri="{FF2B5EF4-FFF2-40B4-BE49-F238E27FC236}">
                <a16:creationId xmlns:a16="http://schemas.microsoft.com/office/drawing/2014/main" id="{987FE6A6-6D7F-454D-BE91-F40C3654BF7B}"/>
              </a:ext>
            </a:extLst>
          </p:cNvPr>
          <p:cNvSpPr/>
          <p:nvPr/>
        </p:nvSpPr>
        <p:spPr>
          <a:xfrm>
            <a:off x="856157" y="1340393"/>
            <a:ext cx="7959057" cy="409805"/>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latin typeface="Mogul Helios" pitchFamily="2" charset="0"/>
              <a:cs typeface="Times New Roman"/>
            </a:endParaRPr>
          </a:p>
        </p:txBody>
      </p:sp>
      <p:sp>
        <p:nvSpPr>
          <p:cNvPr id="26" name="Rectangle 25">
            <a:extLst>
              <a:ext uri="{FF2B5EF4-FFF2-40B4-BE49-F238E27FC236}">
                <a16:creationId xmlns:a16="http://schemas.microsoft.com/office/drawing/2014/main" id="{2B8D1ACF-1B64-477D-8F78-322965703C53}"/>
              </a:ext>
            </a:extLst>
          </p:cNvPr>
          <p:cNvSpPr/>
          <p:nvPr/>
        </p:nvSpPr>
        <p:spPr>
          <a:xfrm>
            <a:off x="2660569" y="1344710"/>
            <a:ext cx="7651483" cy="400110"/>
          </a:xfrm>
          <a:prstGeom prst="rect">
            <a:avLst/>
          </a:prstGeom>
        </p:spPr>
        <p:txBody>
          <a:bodyPr wrap="square" lIns="91440" tIns="45720" rIns="91440" bIns="45720" anchor="t">
            <a:spAutoFit/>
          </a:bodyPr>
          <a:lstStyle/>
          <a:p>
            <a:r>
              <a:rPr lang="mn-MN" sz="2000" b="1" dirty="0">
                <a:solidFill>
                  <a:schemeClr val="bg1"/>
                </a:solidFill>
                <a:latin typeface="Mogul Helios" pitchFamily="2" charset="0"/>
                <a:cs typeface="Times New Roman"/>
              </a:rPr>
              <a:t>Уул уурхайн бүтээгдэхүүний бирж</a:t>
            </a:r>
            <a:endParaRPr lang="en-US" sz="2000" b="1" dirty="0">
              <a:solidFill>
                <a:schemeClr val="bg1"/>
              </a:solidFill>
              <a:latin typeface="Mogul Helios" pitchFamily="2" charset="0"/>
              <a:cs typeface="Times New Roman"/>
            </a:endParaRPr>
          </a:p>
        </p:txBody>
      </p:sp>
      <p:sp>
        <p:nvSpPr>
          <p:cNvPr id="27" name="TextBox 26">
            <a:extLst>
              <a:ext uri="{FF2B5EF4-FFF2-40B4-BE49-F238E27FC236}">
                <a16:creationId xmlns:a16="http://schemas.microsoft.com/office/drawing/2014/main" id="{2B5682AC-7AF5-480C-AA9E-B04DF13BBB4D}"/>
              </a:ext>
            </a:extLst>
          </p:cNvPr>
          <p:cNvSpPr txBox="1"/>
          <p:nvPr/>
        </p:nvSpPr>
        <p:spPr>
          <a:xfrm>
            <a:off x="2531734" y="4205193"/>
            <a:ext cx="6134906" cy="1631216"/>
          </a:xfrm>
          <a:prstGeom prst="rect">
            <a:avLst/>
          </a:prstGeom>
          <a:noFill/>
        </p:spPr>
        <p:txBody>
          <a:bodyPr wrap="square" lIns="91440" tIns="45720" rIns="91440" bIns="45720" anchor="t">
            <a:spAutoFit/>
          </a:bodyPr>
          <a:lstStyle/>
          <a:p>
            <a:pPr algn="just"/>
            <a:r>
              <a:rPr lang="mn-MN" sz="2000">
                <a:latin typeface="Mogul Helios" pitchFamily="2" charset="0"/>
                <a:cs typeface="Times New Roman"/>
              </a:rPr>
              <a:t>СЗХ-ны 2023 оны 385 дугаар тогтоолоор "Монголын хөрөнгийн бирж" ХК-д уул уурхайн бүтээгдэхүүний биржийн үйл ажиллагаа эрхлэх тусгай зөвшөөрлийг олгосон.</a:t>
            </a:r>
          </a:p>
          <a:p>
            <a:pPr algn="just"/>
            <a:endParaRPr lang="mn-MN" sz="2000">
              <a:latin typeface="Mogul Helios" pitchFamily="2" charset="0"/>
              <a:cs typeface="Times New Roman"/>
            </a:endParaRPr>
          </a:p>
        </p:txBody>
      </p:sp>
      <p:sp>
        <p:nvSpPr>
          <p:cNvPr id="28" name="TextBox 27">
            <a:extLst>
              <a:ext uri="{FF2B5EF4-FFF2-40B4-BE49-F238E27FC236}">
                <a16:creationId xmlns:a16="http://schemas.microsoft.com/office/drawing/2014/main" id="{82A50C7D-4824-490C-8D2A-79C41D483433}"/>
              </a:ext>
            </a:extLst>
          </p:cNvPr>
          <p:cNvSpPr txBox="1"/>
          <p:nvPr/>
        </p:nvSpPr>
        <p:spPr>
          <a:xfrm>
            <a:off x="2530986" y="2979484"/>
            <a:ext cx="613884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Mogul Helios" pitchFamily="2" charset="0"/>
                <a:cs typeface="Times New Roman"/>
              </a:rPr>
              <a:t>ЗГ-</a:t>
            </a:r>
            <a:r>
              <a:rPr lang="en-US" sz="2000" dirty="0" err="1">
                <a:latin typeface="Mogul Helios" pitchFamily="2" charset="0"/>
                <a:cs typeface="Times New Roman"/>
              </a:rPr>
              <a:t>ын</a:t>
            </a:r>
            <a:r>
              <a:rPr lang="en-US" sz="2000" dirty="0">
                <a:latin typeface="Mogul Helios" pitchFamily="2" charset="0"/>
                <a:cs typeface="Times New Roman"/>
              </a:rPr>
              <a:t> 2023 </a:t>
            </a:r>
            <a:r>
              <a:rPr lang="en-US" sz="2000" dirty="0" err="1">
                <a:latin typeface="Mogul Helios" pitchFamily="2" charset="0"/>
                <a:cs typeface="Times New Roman"/>
              </a:rPr>
              <a:t>оны</a:t>
            </a:r>
            <a:r>
              <a:rPr lang="en-US" sz="2000" dirty="0">
                <a:latin typeface="Mogul Helios" pitchFamily="2" charset="0"/>
                <a:cs typeface="Times New Roman"/>
              </a:rPr>
              <a:t> 59 </a:t>
            </a:r>
            <a:r>
              <a:rPr lang="en-US" sz="2000" dirty="0" err="1">
                <a:latin typeface="Mogul Helios" pitchFamily="2" charset="0"/>
                <a:cs typeface="Times New Roman"/>
              </a:rPr>
              <a:t>дүгээр</a:t>
            </a:r>
            <a:r>
              <a:rPr lang="en-US" sz="2000" dirty="0">
                <a:latin typeface="Mogul Helios" pitchFamily="2" charset="0"/>
                <a:cs typeface="Times New Roman"/>
              </a:rPr>
              <a:t> </a:t>
            </a:r>
            <a:r>
              <a:rPr lang="en-US" sz="2000" dirty="0" err="1">
                <a:latin typeface="Mogul Helios" pitchFamily="2" charset="0"/>
                <a:cs typeface="Times New Roman"/>
              </a:rPr>
              <a:t>тогтоол</a:t>
            </a:r>
            <a:r>
              <a:rPr lang="en-US" sz="2000" dirty="0">
                <a:latin typeface="Mogul Helios" pitchFamily="2" charset="0"/>
                <a:cs typeface="Times New Roman"/>
              </a:rPr>
              <a:t>- </a:t>
            </a:r>
            <a:r>
              <a:rPr lang="en-US" sz="2000" dirty="0" err="1">
                <a:latin typeface="Mogul Helios" pitchFamily="2" charset="0"/>
                <a:cs typeface="Times New Roman"/>
              </a:rPr>
              <a:t>Уул</a:t>
            </a:r>
            <a:r>
              <a:rPr lang="en-US" sz="2000" dirty="0">
                <a:latin typeface="Mogul Helios" pitchFamily="2" charset="0"/>
                <a:cs typeface="Times New Roman"/>
              </a:rPr>
              <a:t> </a:t>
            </a:r>
            <a:r>
              <a:rPr lang="en-US" sz="2000" dirty="0" err="1">
                <a:latin typeface="Mogul Helios" pitchFamily="2" charset="0"/>
                <a:cs typeface="Times New Roman"/>
              </a:rPr>
              <a:t>уурхайн</a:t>
            </a:r>
            <a:r>
              <a:rPr lang="en-US" sz="2000" dirty="0">
                <a:latin typeface="Mogul Helios" pitchFamily="2" charset="0"/>
                <a:cs typeface="Times New Roman"/>
              </a:rPr>
              <a:t> </a:t>
            </a:r>
            <a:r>
              <a:rPr lang="en-US" sz="2000" dirty="0" err="1">
                <a:latin typeface="Mogul Helios" pitchFamily="2" charset="0"/>
                <a:cs typeface="Times New Roman"/>
              </a:rPr>
              <a:t>бүтээгдэхүүний</a:t>
            </a:r>
            <a:r>
              <a:rPr lang="en-US" sz="2000" dirty="0">
                <a:latin typeface="Mogul Helios" pitchFamily="2" charset="0"/>
                <a:cs typeface="Times New Roman"/>
              </a:rPr>
              <a:t> </a:t>
            </a:r>
            <a:r>
              <a:rPr lang="en-US" sz="2000" dirty="0" err="1">
                <a:latin typeface="Mogul Helios" pitchFamily="2" charset="0"/>
                <a:cs typeface="Times New Roman"/>
              </a:rPr>
              <a:t>биржийн</a:t>
            </a:r>
            <a:r>
              <a:rPr lang="en-US" sz="2000" dirty="0">
                <a:latin typeface="Mogul Helios" pitchFamily="2" charset="0"/>
                <a:cs typeface="Times New Roman"/>
              </a:rPr>
              <a:t> </a:t>
            </a:r>
            <a:r>
              <a:rPr lang="en-US" sz="2000" dirty="0" err="1">
                <a:latin typeface="Mogul Helios" pitchFamily="2" charset="0"/>
                <a:cs typeface="Times New Roman"/>
              </a:rPr>
              <a:t>арилжааг</a:t>
            </a:r>
            <a:r>
              <a:rPr lang="en-US" sz="2000" dirty="0">
                <a:latin typeface="Mogul Helios" pitchFamily="2" charset="0"/>
                <a:cs typeface="Times New Roman"/>
              </a:rPr>
              <a:t> "</a:t>
            </a:r>
            <a:r>
              <a:rPr lang="en-US" sz="2000" dirty="0" err="1">
                <a:latin typeface="Mogul Helios" pitchFamily="2" charset="0"/>
                <a:cs typeface="Times New Roman"/>
              </a:rPr>
              <a:t>Монголын</a:t>
            </a:r>
            <a:r>
              <a:rPr lang="en-US" sz="2000" dirty="0">
                <a:latin typeface="Mogul Helios" pitchFamily="2" charset="0"/>
                <a:cs typeface="Times New Roman"/>
              </a:rPr>
              <a:t> </a:t>
            </a:r>
            <a:r>
              <a:rPr lang="en-US" sz="2000" dirty="0" err="1">
                <a:latin typeface="Mogul Helios" pitchFamily="2" charset="0"/>
                <a:cs typeface="Times New Roman"/>
              </a:rPr>
              <a:t>хөрөнгийн</a:t>
            </a:r>
            <a:r>
              <a:rPr lang="en-US" sz="2000" dirty="0">
                <a:latin typeface="Mogul Helios" pitchFamily="2" charset="0"/>
                <a:cs typeface="Times New Roman"/>
              </a:rPr>
              <a:t> </a:t>
            </a:r>
            <a:r>
              <a:rPr lang="en-US" sz="2000" dirty="0" err="1">
                <a:latin typeface="Mogul Helios" pitchFamily="2" charset="0"/>
                <a:cs typeface="Times New Roman"/>
              </a:rPr>
              <a:t>бирж</a:t>
            </a:r>
            <a:r>
              <a:rPr lang="en-US" sz="2000" dirty="0">
                <a:latin typeface="Mogul Helios" pitchFamily="2" charset="0"/>
                <a:cs typeface="Times New Roman"/>
              </a:rPr>
              <a:t>" ТӨХК-</a:t>
            </a:r>
            <a:r>
              <a:rPr lang="en-US" sz="2000" dirty="0" err="1">
                <a:latin typeface="Mogul Helios" pitchFamily="2" charset="0"/>
                <a:cs typeface="Times New Roman"/>
              </a:rPr>
              <a:t>аар</a:t>
            </a:r>
            <a:r>
              <a:rPr lang="en-US" sz="2000" dirty="0">
                <a:latin typeface="Mogul Helios" pitchFamily="2" charset="0"/>
                <a:cs typeface="Times New Roman"/>
              </a:rPr>
              <a:t> </a:t>
            </a:r>
            <a:r>
              <a:rPr lang="en-US" sz="2000" dirty="0" err="1">
                <a:latin typeface="Mogul Helios" pitchFamily="2" charset="0"/>
                <a:cs typeface="Times New Roman"/>
              </a:rPr>
              <a:t>гүйцэтгүүлэх</a:t>
            </a:r>
            <a:r>
              <a:rPr lang="en-US" sz="2000" dirty="0">
                <a:latin typeface="Mogul Helios" pitchFamily="2" charset="0"/>
                <a:cs typeface="Times New Roman"/>
              </a:rPr>
              <a:t> </a:t>
            </a:r>
            <a:r>
              <a:rPr lang="en-US" sz="2000" dirty="0" err="1">
                <a:latin typeface="Mogul Helios" pitchFamily="2" charset="0"/>
                <a:cs typeface="Times New Roman"/>
              </a:rPr>
              <a:t>тухай</a:t>
            </a:r>
            <a:endParaRPr lang="en-US" sz="2000" dirty="0">
              <a:latin typeface="Mogul Helios" pitchFamily="2" charset="0"/>
              <a:cs typeface="Times New Roman"/>
            </a:endParaRPr>
          </a:p>
        </p:txBody>
      </p:sp>
      <p:pic>
        <p:nvPicPr>
          <p:cNvPr id="29" name="Picture 2" descr="FACEBOOK ХУУДАСНЫ ДЭЛГЭРЭНГҮЙ | Монгол Улсын Засгийн газар">
            <a:extLst>
              <a:ext uri="{FF2B5EF4-FFF2-40B4-BE49-F238E27FC236}">
                <a16:creationId xmlns:a16="http://schemas.microsoft.com/office/drawing/2014/main" id="{4B407AE4-BDDA-43C2-9EA7-81266E3D7C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5170" y="3116998"/>
            <a:ext cx="993279" cy="10366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legalinfo.mn/storage/uploads/files/suld1.png">
            <a:extLst>
              <a:ext uri="{FF2B5EF4-FFF2-40B4-BE49-F238E27FC236}">
                <a16:creationId xmlns:a16="http://schemas.microsoft.com/office/drawing/2014/main" id="{54544727-B5AA-46FD-9811-02BB7C92E5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1632" y="1789819"/>
            <a:ext cx="1388154" cy="110888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760ACFF-8272-4B69-921D-F18F0971A704}"/>
              </a:ext>
            </a:extLst>
          </p:cNvPr>
          <p:cNvSpPr txBox="1"/>
          <p:nvPr/>
        </p:nvSpPr>
        <p:spPr>
          <a:xfrm>
            <a:off x="2530978" y="1939414"/>
            <a:ext cx="62110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Mogul Helios" pitchFamily="2" charset="0"/>
                <a:cs typeface="Times New Roman"/>
              </a:rPr>
              <a:t>УУББТХ-</a:t>
            </a:r>
            <a:r>
              <a:rPr lang="en-US" sz="2000" dirty="0" err="1">
                <a:latin typeface="Mogul Helios" pitchFamily="2" charset="0"/>
                <a:cs typeface="Times New Roman"/>
              </a:rPr>
              <a:t>ийн</a:t>
            </a:r>
            <a:r>
              <a:rPr lang="en-US" sz="2000" dirty="0">
                <a:latin typeface="Mogul Helios" pitchFamily="2" charset="0"/>
                <a:cs typeface="Times New Roman"/>
              </a:rPr>
              <a:t> 5.1-т </a:t>
            </a:r>
            <a:r>
              <a:rPr lang="en-US" sz="2000" dirty="0" err="1">
                <a:latin typeface="Mogul Helios" pitchFamily="2" charset="0"/>
                <a:cs typeface="Times New Roman"/>
              </a:rPr>
              <a:t>зааснаар</a:t>
            </a:r>
            <a:r>
              <a:rPr lang="en-US" sz="2000" dirty="0">
                <a:latin typeface="Mogul Helios" pitchFamily="2" charset="0"/>
                <a:cs typeface="Times New Roman"/>
              </a:rPr>
              <a:t> </a:t>
            </a:r>
            <a:r>
              <a:rPr lang="en-US" sz="2000" dirty="0" err="1">
                <a:latin typeface="Mogul Helios" pitchFamily="2" charset="0"/>
                <a:cs typeface="Times New Roman"/>
              </a:rPr>
              <a:t>Бирж</a:t>
            </a:r>
            <a:r>
              <a:rPr lang="en-US" sz="2000" dirty="0">
                <a:latin typeface="Mogul Helios" pitchFamily="2" charset="0"/>
                <a:cs typeface="Times New Roman"/>
              </a:rPr>
              <a:t> </a:t>
            </a:r>
            <a:r>
              <a:rPr lang="en-US" sz="2000" dirty="0" err="1">
                <a:latin typeface="Mogul Helios" pitchFamily="2" charset="0"/>
                <a:cs typeface="Times New Roman"/>
              </a:rPr>
              <a:t>нь</a:t>
            </a:r>
            <a:r>
              <a:rPr lang="en-US" sz="2000" dirty="0">
                <a:latin typeface="Mogul Helios" pitchFamily="2" charset="0"/>
                <a:cs typeface="Times New Roman"/>
              </a:rPr>
              <a:t> </a:t>
            </a:r>
            <a:r>
              <a:rPr lang="en-US" sz="2000" dirty="0" err="1">
                <a:latin typeface="Mogul Helios" pitchFamily="2" charset="0"/>
                <a:cs typeface="Times New Roman"/>
              </a:rPr>
              <a:t>төрийн</a:t>
            </a:r>
            <a:r>
              <a:rPr lang="en-US" sz="2000" dirty="0">
                <a:latin typeface="Mogul Helios" pitchFamily="2" charset="0"/>
                <a:cs typeface="Times New Roman"/>
              </a:rPr>
              <a:t> </a:t>
            </a:r>
            <a:r>
              <a:rPr lang="en-US" sz="2000" dirty="0" err="1">
                <a:latin typeface="Mogul Helios" pitchFamily="2" charset="0"/>
                <a:cs typeface="Times New Roman"/>
              </a:rPr>
              <a:t>өмчийн</a:t>
            </a:r>
            <a:r>
              <a:rPr lang="en-US" sz="2000" dirty="0">
                <a:latin typeface="Mogul Helios" pitchFamily="2" charset="0"/>
                <a:cs typeface="Times New Roman"/>
              </a:rPr>
              <a:t> </a:t>
            </a:r>
            <a:r>
              <a:rPr lang="en-US" sz="2000" dirty="0" err="1">
                <a:latin typeface="Mogul Helios" pitchFamily="2" charset="0"/>
                <a:cs typeface="Times New Roman"/>
              </a:rPr>
              <a:t>оролцоотой</a:t>
            </a:r>
            <a:r>
              <a:rPr lang="en-US" sz="2000" dirty="0">
                <a:latin typeface="Mogul Helios" pitchFamily="2" charset="0"/>
                <a:cs typeface="Times New Roman"/>
              </a:rPr>
              <a:t> </a:t>
            </a:r>
            <a:r>
              <a:rPr lang="en-US" sz="2000" dirty="0" err="1">
                <a:latin typeface="Mogul Helios" pitchFamily="2" charset="0"/>
                <a:cs typeface="Times New Roman"/>
              </a:rPr>
              <a:t>хуулийн</a:t>
            </a:r>
            <a:r>
              <a:rPr lang="en-US" sz="2000" dirty="0">
                <a:latin typeface="Mogul Helios" pitchFamily="2" charset="0"/>
                <a:cs typeface="Times New Roman"/>
              </a:rPr>
              <a:t> </a:t>
            </a:r>
            <a:r>
              <a:rPr lang="en-US" sz="2000" dirty="0" err="1">
                <a:latin typeface="Mogul Helios" pitchFamily="2" charset="0"/>
                <a:cs typeface="Times New Roman"/>
              </a:rPr>
              <a:t>этгээд</a:t>
            </a:r>
            <a:r>
              <a:rPr lang="en-US" sz="2000" dirty="0">
                <a:latin typeface="Mogul Helios" pitchFamily="2" charset="0"/>
                <a:cs typeface="Times New Roman"/>
              </a:rPr>
              <a:t> </a:t>
            </a:r>
            <a:r>
              <a:rPr lang="en-US" sz="2000" dirty="0" err="1">
                <a:latin typeface="Mogul Helios" pitchFamily="2" charset="0"/>
                <a:cs typeface="Times New Roman"/>
              </a:rPr>
              <a:t>байна</a:t>
            </a:r>
            <a:r>
              <a:rPr lang="en-US" sz="2000" dirty="0">
                <a:latin typeface="Mogul Helios" pitchFamily="2" charset="0"/>
                <a:cs typeface="Times New Roman"/>
              </a:rPr>
              <a:t>.</a:t>
            </a:r>
          </a:p>
        </p:txBody>
      </p:sp>
      <p:sp>
        <p:nvSpPr>
          <p:cNvPr id="32" name="object 2">
            <a:extLst>
              <a:ext uri="{FF2B5EF4-FFF2-40B4-BE49-F238E27FC236}">
                <a16:creationId xmlns:a16="http://schemas.microsoft.com/office/drawing/2014/main" id="{4704B190-8B22-46A0-A837-BBEDC3EC7962}"/>
              </a:ext>
            </a:extLst>
          </p:cNvPr>
          <p:cNvSpPr/>
          <p:nvPr/>
        </p:nvSpPr>
        <p:spPr>
          <a:xfrm>
            <a:off x="856164" y="5818493"/>
            <a:ext cx="7959058" cy="409805"/>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latin typeface="Mogul Helios" pitchFamily="2" charset="0"/>
              <a:cs typeface="Times New Roman"/>
            </a:endParaRPr>
          </a:p>
        </p:txBody>
      </p:sp>
      <p:sp>
        <p:nvSpPr>
          <p:cNvPr id="33" name="Rectangle 32">
            <a:extLst>
              <a:ext uri="{FF2B5EF4-FFF2-40B4-BE49-F238E27FC236}">
                <a16:creationId xmlns:a16="http://schemas.microsoft.com/office/drawing/2014/main" id="{7BA0AD98-C884-497E-BFF4-799509A5AA46}"/>
              </a:ext>
            </a:extLst>
          </p:cNvPr>
          <p:cNvSpPr/>
          <p:nvPr/>
        </p:nvSpPr>
        <p:spPr>
          <a:xfrm>
            <a:off x="1374900" y="5822803"/>
            <a:ext cx="7651483" cy="400110"/>
          </a:xfrm>
          <a:prstGeom prst="rect">
            <a:avLst/>
          </a:prstGeom>
        </p:spPr>
        <p:txBody>
          <a:bodyPr wrap="square" lIns="91440" tIns="45720" rIns="91440" bIns="45720" anchor="t">
            <a:spAutoFit/>
          </a:bodyPr>
          <a:lstStyle/>
          <a:p>
            <a:r>
              <a:rPr lang="mn-MN" sz="2000" b="1" dirty="0">
                <a:solidFill>
                  <a:schemeClr val="bg1"/>
                </a:solidFill>
                <a:latin typeface="Mogul Helios" pitchFamily="2" charset="0"/>
                <a:cs typeface="Times New Roman"/>
              </a:rPr>
              <a:t>Уул уурхайн бүтээгдэхүүний биржийн арилжааны зуучлагч </a:t>
            </a:r>
            <a:endParaRPr lang="en-US" sz="2000" b="1" dirty="0">
              <a:solidFill>
                <a:schemeClr val="bg1"/>
              </a:solidFill>
              <a:latin typeface="Mogul Helios" pitchFamily="2" charset="0"/>
              <a:cs typeface="Times New Roman"/>
            </a:endParaRPr>
          </a:p>
        </p:txBody>
      </p:sp>
      <p:pic>
        <p:nvPicPr>
          <p:cNvPr id="34" name="Picture 33" descr="A close-up of a paper&#10;&#10;Description automatically generated">
            <a:extLst>
              <a:ext uri="{FF2B5EF4-FFF2-40B4-BE49-F238E27FC236}">
                <a16:creationId xmlns:a16="http://schemas.microsoft.com/office/drawing/2014/main" id="{4569FF02-4F3C-4051-81DC-C39F6AB4A081}"/>
              </a:ext>
            </a:extLst>
          </p:cNvPr>
          <p:cNvPicPr>
            <a:picLocks noChangeAspect="1"/>
          </p:cNvPicPr>
          <p:nvPr/>
        </p:nvPicPr>
        <p:blipFill>
          <a:blip r:embed="rId12"/>
          <a:stretch>
            <a:fillRect/>
          </a:stretch>
        </p:blipFill>
        <p:spPr>
          <a:xfrm>
            <a:off x="1125318" y="6456949"/>
            <a:ext cx="1167956" cy="1547973"/>
          </a:xfrm>
          <a:prstGeom prst="rect">
            <a:avLst/>
          </a:prstGeom>
          <a:ln>
            <a:solidFill>
              <a:schemeClr val="tx1"/>
            </a:solidFill>
          </a:ln>
        </p:spPr>
      </p:pic>
      <p:pic>
        <p:nvPicPr>
          <p:cNvPr id="35" name="Picture 34" descr="A blue and white logo&#10;&#10;Description automatically generated">
            <a:extLst>
              <a:ext uri="{FF2B5EF4-FFF2-40B4-BE49-F238E27FC236}">
                <a16:creationId xmlns:a16="http://schemas.microsoft.com/office/drawing/2014/main" id="{6337EB34-F745-48E7-9019-25D4A90F9A15}"/>
              </a:ext>
            </a:extLst>
          </p:cNvPr>
          <p:cNvPicPr>
            <a:picLocks noChangeAspect="1"/>
          </p:cNvPicPr>
          <p:nvPr/>
        </p:nvPicPr>
        <p:blipFill rotWithShape="1">
          <a:blip r:embed="rId13"/>
          <a:srcRect l="-7064" r="58429" b="-11905"/>
          <a:stretch/>
        </p:blipFill>
        <p:spPr>
          <a:xfrm>
            <a:off x="1113370" y="4313255"/>
            <a:ext cx="1163817" cy="1117309"/>
          </a:xfrm>
          <a:prstGeom prst="rect">
            <a:avLst/>
          </a:prstGeom>
        </p:spPr>
      </p:pic>
      <p:sp>
        <p:nvSpPr>
          <p:cNvPr id="36" name="TextBox 35">
            <a:extLst>
              <a:ext uri="{FF2B5EF4-FFF2-40B4-BE49-F238E27FC236}">
                <a16:creationId xmlns:a16="http://schemas.microsoft.com/office/drawing/2014/main" id="{DB36382F-333B-4D82-99A0-A70AA7B89FBE}"/>
              </a:ext>
            </a:extLst>
          </p:cNvPr>
          <p:cNvSpPr txBox="1"/>
          <p:nvPr/>
        </p:nvSpPr>
        <p:spPr>
          <a:xfrm>
            <a:off x="2530978" y="6448738"/>
            <a:ext cx="6207153" cy="1015663"/>
          </a:xfrm>
          <a:prstGeom prst="rect">
            <a:avLst/>
          </a:prstGeom>
          <a:noFill/>
        </p:spPr>
        <p:txBody>
          <a:bodyPr wrap="square" lIns="91440" tIns="45720" rIns="91440" bIns="45720" anchor="t">
            <a:spAutoFit/>
          </a:bodyPr>
          <a:lstStyle/>
          <a:p>
            <a:pPr algn="just"/>
            <a:r>
              <a:rPr lang="mn-MN" sz="2000" dirty="0">
                <a:latin typeface="Mogul Helios" pitchFamily="2" charset="0"/>
                <a:cs typeface="Times New Roman"/>
              </a:rPr>
              <a:t>Уул уурхайн бүтээгдэхүүний биржийн арилжааны зуучлагчийн үйл ажиллагаа эрхлэх тусгай зөвшөөрөлийг 3 компанид олгоод байна.</a:t>
            </a:r>
          </a:p>
        </p:txBody>
      </p:sp>
      <p:pic>
        <p:nvPicPr>
          <p:cNvPr id="37" name="Picture 36" descr="A blue text on a black background&#10;&#10;Description automatically generated">
            <a:extLst>
              <a:ext uri="{FF2B5EF4-FFF2-40B4-BE49-F238E27FC236}">
                <a16:creationId xmlns:a16="http://schemas.microsoft.com/office/drawing/2014/main" id="{EA9F10DA-9EF2-4072-94EE-9BFF401A3DE1}"/>
              </a:ext>
            </a:extLst>
          </p:cNvPr>
          <p:cNvPicPr>
            <a:picLocks noChangeAspect="1"/>
          </p:cNvPicPr>
          <p:nvPr/>
        </p:nvPicPr>
        <p:blipFill>
          <a:blip r:embed="rId14"/>
          <a:stretch>
            <a:fillRect/>
          </a:stretch>
        </p:blipFill>
        <p:spPr>
          <a:xfrm>
            <a:off x="4855277" y="7679557"/>
            <a:ext cx="1623161" cy="829217"/>
          </a:xfrm>
          <a:prstGeom prst="rect">
            <a:avLst/>
          </a:prstGeom>
        </p:spPr>
      </p:pic>
      <p:pic>
        <p:nvPicPr>
          <p:cNvPr id="38" name="Picture 37" descr="A black and white logo&#10;&#10;Description automatically generated">
            <a:extLst>
              <a:ext uri="{FF2B5EF4-FFF2-40B4-BE49-F238E27FC236}">
                <a16:creationId xmlns:a16="http://schemas.microsoft.com/office/drawing/2014/main" id="{D7600697-F780-4BF9-9075-310BA0E5E696}"/>
              </a:ext>
              <a:ext uri="{C183D7F6-B498-43B3-948B-1728B52AA6E4}">
                <adec:decorative xmlns:adec="http://schemas.microsoft.com/office/drawing/2017/decorative" val="0"/>
              </a:ext>
            </a:extLst>
          </p:cNvPr>
          <p:cNvPicPr>
            <a:picLocks noChangeAspect="1"/>
          </p:cNvPicPr>
          <p:nvPr/>
        </p:nvPicPr>
        <p:blipFill>
          <a:blip r:embed="rId15">
            <a:duotone>
              <a:prstClr val="black"/>
              <a:schemeClr val="accent4">
                <a:tint val="45000"/>
                <a:satMod val="400000"/>
              </a:schemeClr>
            </a:duotone>
          </a:blip>
          <a:stretch>
            <a:fillRect/>
          </a:stretch>
        </p:blipFill>
        <p:spPr>
          <a:xfrm>
            <a:off x="2654288" y="7687648"/>
            <a:ext cx="2028982" cy="700738"/>
          </a:xfrm>
          <a:prstGeom prst="rect">
            <a:avLst/>
          </a:prstGeom>
          <a:ln>
            <a:noFill/>
          </a:ln>
          <a:effectLst>
            <a:outerShdw blurRad="190500" algn="tl" rotWithShape="0">
              <a:srgbClr val="000000">
                <a:alpha val="70000"/>
              </a:srgbClr>
            </a:outerShdw>
          </a:effectLst>
        </p:spPr>
      </p:pic>
      <p:sp>
        <p:nvSpPr>
          <p:cNvPr id="39" name="Rectangle 38">
            <a:extLst>
              <a:ext uri="{FF2B5EF4-FFF2-40B4-BE49-F238E27FC236}">
                <a16:creationId xmlns:a16="http://schemas.microsoft.com/office/drawing/2014/main" id="{F4FFC308-12A9-4C5B-85E6-386E45A6590B}"/>
              </a:ext>
            </a:extLst>
          </p:cNvPr>
          <p:cNvSpPr/>
          <p:nvPr/>
        </p:nvSpPr>
        <p:spPr>
          <a:xfrm>
            <a:off x="2770866" y="296197"/>
            <a:ext cx="12531462" cy="584775"/>
          </a:xfrm>
          <a:prstGeom prst="rect">
            <a:avLst/>
          </a:prstGeom>
        </p:spPr>
        <p:txBody>
          <a:bodyPr wrap="square" lIns="91440" tIns="45720" rIns="91440" bIns="45720" anchor="t">
            <a:spAutoFit/>
          </a:bodyPr>
          <a:lstStyle/>
          <a:p>
            <a:pPr algn="ctr"/>
            <a:r>
              <a:rPr lang="mn-MN" sz="3200" b="1" dirty="0">
                <a:solidFill>
                  <a:schemeClr val="bg1"/>
                </a:solidFill>
                <a:latin typeface="Mogul Helios" pitchFamily="2" charset="0"/>
                <a:cs typeface="Times New Roman"/>
              </a:rPr>
              <a:t>УУЛ УУРХАЙН БҮТЭЭГДЭХҮҮНИЙ БИРЖИЙН БОДЛОГО ЗОХИЦУУЛАЛТ</a:t>
            </a:r>
            <a:endParaRPr lang="mn-MN" sz="3200" b="1" dirty="0">
              <a:solidFill>
                <a:schemeClr val="bg1"/>
              </a:solidFill>
              <a:latin typeface="Mogul Helios" pitchFamily="2" charset="0"/>
              <a:cs typeface="Times New Roman" panose="02020603050405020304" pitchFamily="18" charset="0"/>
            </a:endParaRPr>
          </a:p>
        </p:txBody>
      </p:sp>
      <p:pic>
        <p:nvPicPr>
          <p:cNvPr id="40" name="Picture 39" descr="A black and white logo">
            <a:extLst>
              <a:ext uri="{FF2B5EF4-FFF2-40B4-BE49-F238E27FC236}">
                <a16:creationId xmlns:a16="http://schemas.microsoft.com/office/drawing/2014/main" id="{C6EE30B1-B69F-4B29-A951-A79BF53B8023}"/>
              </a:ext>
            </a:extLst>
          </p:cNvPr>
          <p:cNvPicPr>
            <a:picLocks noChangeAspect="1"/>
          </p:cNvPicPr>
          <p:nvPr/>
        </p:nvPicPr>
        <p:blipFill rotWithShape="1">
          <a:blip r:embed="rId16">
            <a:duotone>
              <a:prstClr val="black"/>
              <a:schemeClr val="accent5">
                <a:tint val="45000"/>
                <a:satMod val="400000"/>
              </a:schemeClr>
            </a:duotone>
          </a:blip>
          <a:srcRect l="-110" r="42727" b="1667"/>
          <a:stretch/>
        </p:blipFill>
        <p:spPr>
          <a:xfrm>
            <a:off x="6605867" y="7679557"/>
            <a:ext cx="2212607" cy="883523"/>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64107692-27E9-47E8-8830-B05A8F3164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9724" y="106830"/>
            <a:ext cx="2409507" cy="894094"/>
          </a:xfrm>
          <a:prstGeom prst="rect">
            <a:avLst/>
          </a:prstGeom>
        </p:spPr>
      </p:pic>
    </p:spTree>
    <p:extLst>
      <p:ext uri="{BB962C8B-B14F-4D97-AF65-F5344CB8AC3E}">
        <p14:creationId xmlns:p14="http://schemas.microsoft.com/office/powerpoint/2010/main" val="4081108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2560x1440 Blue Digital Art Squares 1440P Resolution Wallpaper, HD Abstract  4K Wallpapers, Images, Photos and Background - Wallpapers Den">
            <a:extLst>
              <a:ext uri="{FF2B5EF4-FFF2-40B4-BE49-F238E27FC236}">
                <a16:creationId xmlns:a16="http://schemas.microsoft.com/office/drawing/2014/main" id="{71385293-35B8-43AA-9ECD-27CBB4DED1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73446"/>
          <a:stretch/>
        </p:blipFill>
        <p:spPr bwMode="auto">
          <a:xfrm>
            <a:off x="0" y="-32981"/>
            <a:ext cx="16559213" cy="124887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74F6CD02-C7D3-40D0-A03B-9DCBF6F3B829}"/>
              </a:ext>
            </a:extLst>
          </p:cNvPr>
          <p:cNvSpPr/>
          <p:nvPr/>
        </p:nvSpPr>
        <p:spPr>
          <a:xfrm>
            <a:off x="0" y="-56349"/>
            <a:ext cx="16559212" cy="1274743"/>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8">
              <a:solidFill>
                <a:schemeClr val="tx1"/>
              </a:solidFill>
              <a:latin typeface="Mogul Helios" pitchFamily="2" charset="0"/>
            </a:endParaRPr>
          </a:p>
        </p:txBody>
      </p:sp>
      <p:grpSp>
        <p:nvGrpSpPr>
          <p:cNvPr id="50" name="Group 49">
            <a:extLst>
              <a:ext uri="{FF2B5EF4-FFF2-40B4-BE49-F238E27FC236}">
                <a16:creationId xmlns:a16="http://schemas.microsoft.com/office/drawing/2014/main" id="{70B1C5D3-88C0-418B-9C94-EE5BE19A013F}"/>
              </a:ext>
            </a:extLst>
          </p:cNvPr>
          <p:cNvGrpSpPr/>
          <p:nvPr/>
        </p:nvGrpSpPr>
        <p:grpSpPr>
          <a:xfrm>
            <a:off x="15467878" y="56536"/>
            <a:ext cx="766291" cy="991862"/>
            <a:chOff x="10911257" y="-82064"/>
            <a:chExt cx="1271225" cy="1052275"/>
          </a:xfrm>
        </p:grpSpPr>
        <p:pic>
          <p:nvPicPr>
            <p:cNvPr id="51" name="Picture 50">
              <a:extLst>
                <a:ext uri="{FF2B5EF4-FFF2-40B4-BE49-F238E27FC236}">
                  <a16:creationId xmlns:a16="http://schemas.microsoft.com/office/drawing/2014/main" id="{B4D10F66-EE10-4774-BA35-768E0F39B39A}"/>
                </a:ext>
              </a:extLst>
            </p:cNvPr>
            <p:cNvPicPr>
              <a:picLocks noChangeAspect="1"/>
            </p:cNvPicPr>
            <p:nvPr/>
          </p:nvPicPr>
          <p:blipFill rotWithShape="1">
            <a:blip r:embed="rId3">
              <a:biLevel thresh="25000"/>
            </a:blip>
            <a:srcRect t="37472" b="29972"/>
            <a:stretch/>
          </p:blipFill>
          <p:spPr>
            <a:xfrm>
              <a:off x="11261614" y="86233"/>
              <a:ext cx="646232" cy="833612"/>
            </a:xfrm>
            <a:prstGeom prst="rect">
              <a:avLst/>
            </a:prstGeom>
          </p:spPr>
        </p:pic>
        <p:pic>
          <p:nvPicPr>
            <p:cNvPr id="52" name="Picture 51">
              <a:extLst>
                <a:ext uri="{FF2B5EF4-FFF2-40B4-BE49-F238E27FC236}">
                  <a16:creationId xmlns:a16="http://schemas.microsoft.com/office/drawing/2014/main" id="{2A45736E-DDB2-4A1A-812B-3C618CF0F36D}"/>
                </a:ext>
              </a:extLst>
            </p:cNvPr>
            <p:cNvPicPr>
              <a:picLocks noChangeAspect="1"/>
            </p:cNvPicPr>
            <p:nvPr/>
          </p:nvPicPr>
          <p:blipFill rotWithShape="1">
            <a:blip r:embed="rId3">
              <a:biLevel thresh="25000"/>
            </a:blip>
            <a:srcRect t="70123" b="6572"/>
            <a:stretch/>
          </p:blipFill>
          <p:spPr>
            <a:xfrm>
              <a:off x="11536250" y="73384"/>
              <a:ext cx="646232" cy="596757"/>
            </a:xfrm>
            <a:prstGeom prst="rect">
              <a:avLst/>
            </a:prstGeom>
          </p:spPr>
        </p:pic>
        <p:grpSp>
          <p:nvGrpSpPr>
            <p:cNvPr id="53" name="Group 52">
              <a:extLst>
                <a:ext uri="{FF2B5EF4-FFF2-40B4-BE49-F238E27FC236}">
                  <a16:creationId xmlns:a16="http://schemas.microsoft.com/office/drawing/2014/main" id="{54CC8498-91F0-46D6-815A-9BF02C8A65DF}"/>
                </a:ext>
              </a:extLst>
            </p:cNvPr>
            <p:cNvGrpSpPr/>
            <p:nvPr/>
          </p:nvGrpSpPr>
          <p:grpSpPr>
            <a:xfrm>
              <a:off x="10911257" y="-82064"/>
              <a:ext cx="646232" cy="1052275"/>
              <a:chOff x="10798957" y="-82064"/>
              <a:chExt cx="646232" cy="1052275"/>
            </a:xfrm>
          </p:grpSpPr>
          <p:pic>
            <p:nvPicPr>
              <p:cNvPr id="54" name="Picture 53">
                <a:extLst>
                  <a:ext uri="{FF2B5EF4-FFF2-40B4-BE49-F238E27FC236}">
                    <a16:creationId xmlns:a16="http://schemas.microsoft.com/office/drawing/2014/main" id="{4213B8BE-2D98-479B-B589-2C68269CFBF1}"/>
                  </a:ext>
                </a:extLst>
              </p:cNvPr>
              <p:cNvPicPr>
                <a:picLocks noChangeAspect="1"/>
              </p:cNvPicPr>
              <p:nvPr/>
            </p:nvPicPr>
            <p:blipFill rotWithShape="1">
              <a:blip r:embed="rId4">
                <a:biLevel thresh="25000"/>
              </a:blip>
              <a:srcRect b="81203"/>
              <a:stretch/>
            </p:blipFill>
            <p:spPr>
              <a:xfrm>
                <a:off x="10798957" y="-82064"/>
                <a:ext cx="646232" cy="539743"/>
              </a:xfrm>
              <a:prstGeom prst="rect">
                <a:avLst/>
              </a:prstGeom>
            </p:spPr>
          </p:pic>
          <p:pic>
            <p:nvPicPr>
              <p:cNvPr id="55" name="Picture 54">
                <a:extLst>
                  <a:ext uri="{FF2B5EF4-FFF2-40B4-BE49-F238E27FC236}">
                    <a16:creationId xmlns:a16="http://schemas.microsoft.com/office/drawing/2014/main" id="{8F310B1E-9411-47C2-9A30-384789F07409}"/>
                  </a:ext>
                </a:extLst>
              </p:cNvPr>
              <p:cNvPicPr>
                <a:picLocks noChangeAspect="1"/>
              </p:cNvPicPr>
              <p:nvPr/>
            </p:nvPicPr>
            <p:blipFill rotWithShape="1">
              <a:blip r:embed="rId4">
                <a:biLevel thresh="25000"/>
              </a:blip>
              <a:srcRect t="17851" b="74874"/>
              <a:stretch/>
            </p:blipFill>
            <p:spPr>
              <a:xfrm>
                <a:off x="10798957" y="364716"/>
                <a:ext cx="646232" cy="208906"/>
              </a:xfrm>
              <a:prstGeom prst="rect">
                <a:avLst/>
              </a:prstGeom>
            </p:spPr>
          </p:pic>
          <p:pic>
            <p:nvPicPr>
              <p:cNvPr id="56" name="Picture 55">
                <a:extLst>
                  <a:ext uri="{FF2B5EF4-FFF2-40B4-BE49-F238E27FC236}">
                    <a16:creationId xmlns:a16="http://schemas.microsoft.com/office/drawing/2014/main" id="{E097A359-BB1B-4C6A-B12D-E9685C7077A3}"/>
                  </a:ext>
                </a:extLst>
              </p:cNvPr>
              <p:cNvPicPr>
                <a:picLocks noChangeAspect="1"/>
              </p:cNvPicPr>
              <p:nvPr/>
            </p:nvPicPr>
            <p:blipFill rotWithShape="1">
              <a:blip r:embed="rId4">
                <a:biLevel thresh="25000"/>
              </a:blip>
              <a:srcRect t="26993" b="68607"/>
              <a:stretch/>
            </p:blipFill>
            <p:spPr>
              <a:xfrm>
                <a:off x="10798957" y="569041"/>
                <a:ext cx="646232" cy="126398"/>
              </a:xfrm>
              <a:prstGeom prst="rect">
                <a:avLst/>
              </a:prstGeom>
            </p:spPr>
          </p:pic>
          <p:pic>
            <p:nvPicPr>
              <p:cNvPr id="57" name="Picture 56">
                <a:extLst>
                  <a:ext uri="{FF2B5EF4-FFF2-40B4-BE49-F238E27FC236}">
                    <a16:creationId xmlns:a16="http://schemas.microsoft.com/office/drawing/2014/main" id="{18CC0611-5075-4177-8715-6F10A4302B8C}"/>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sp>
        <p:nvSpPr>
          <p:cNvPr id="58" name="object 2">
            <a:extLst>
              <a:ext uri="{FF2B5EF4-FFF2-40B4-BE49-F238E27FC236}">
                <a16:creationId xmlns:a16="http://schemas.microsoft.com/office/drawing/2014/main" id="{508D0997-3EF3-42FC-9F20-24DD9065D175}"/>
              </a:ext>
            </a:extLst>
          </p:cNvPr>
          <p:cNvSpPr/>
          <p:nvPr/>
        </p:nvSpPr>
        <p:spPr>
          <a:xfrm>
            <a:off x="694637" y="5262391"/>
            <a:ext cx="15219332" cy="464465"/>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latin typeface="Mogul Helios" pitchFamily="2" charset="0"/>
              <a:cs typeface="Times New Roman"/>
            </a:endParaRPr>
          </a:p>
        </p:txBody>
      </p:sp>
      <p:sp>
        <p:nvSpPr>
          <p:cNvPr id="59" name="Rectangle 58">
            <a:extLst>
              <a:ext uri="{FF2B5EF4-FFF2-40B4-BE49-F238E27FC236}">
                <a16:creationId xmlns:a16="http://schemas.microsoft.com/office/drawing/2014/main" id="{C2D3CFDB-C9FE-4340-9719-A61FD14279A1}"/>
              </a:ext>
            </a:extLst>
          </p:cNvPr>
          <p:cNvSpPr/>
          <p:nvPr/>
        </p:nvSpPr>
        <p:spPr>
          <a:xfrm>
            <a:off x="1710234" y="5262391"/>
            <a:ext cx="13120855" cy="400110"/>
          </a:xfrm>
          <a:prstGeom prst="rect">
            <a:avLst/>
          </a:prstGeom>
        </p:spPr>
        <p:txBody>
          <a:bodyPr wrap="square" lIns="91440" tIns="45720" rIns="91440" bIns="45720" anchor="t">
            <a:spAutoFit/>
          </a:bodyPr>
          <a:lstStyle/>
          <a:p>
            <a:pPr algn="ctr"/>
            <a:r>
              <a:rPr lang="mn-MN" sz="2000" b="1" dirty="0">
                <a:latin typeface="Mogul Helios" pitchFamily="2" charset="0"/>
                <a:cs typeface="Times New Roman"/>
              </a:rPr>
              <a:t>Уул уурхайн бүтээгдэхүүний биржийн зах зээлийн оролцогч </a:t>
            </a:r>
          </a:p>
        </p:txBody>
      </p:sp>
      <p:pic>
        <p:nvPicPr>
          <p:cNvPr id="60" name="Picture 59" descr="A blue and grey paper with a magnifying glass and a wire&#10;&#10;Description automatically generated">
            <a:extLst>
              <a:ext uri="{FF2B5EF4-FFF2-40B4-BE49-F238E27FC236}">
                <a16:creationId xmlns:a16="http://schemas.microsoft.com/office/drawing/2014/main" id="{CCEAFF7E-E720-42B2-8E5C-1E245F4E3ACC}"/>
              </a:ext>
            </a:extLst>
          </p:cNvPr>
          <p:cNvPicPr>
            <a:picLocks noChangeAspect="1"/>
          </p:cNvPicPr>
          <p:nvPr/>
        </p:nvPicPr>
        <p:blipFill>
          <a:blip r:embed="rId5"/>
          <a:stretch>
            <a:fillRect/>
          </a:stretch>
        </p:blipFill>
        <p:spPr>
          <a:xfrm>
            <a:off x="2514003" y="6712305"/>
            <a:ext cx="1804550" cy="1781497"/>
          </a:xfrm>
          <a:prstGeom prst="rect">
            <a:avLst/>
          </a:prstGeom>
        </p:spPr>
      </p:pic>
      <p:pic>
        <p:nvPicPr>
          <p:cNvPr id="61" name="Picture 60" descr="A blue warehouse with a forklift and boxes&#10;&#10;Description automatically generated">
            <a:extLst>
              <a:ext uri="{FF2B5EF4-FFF2-40B4-BE49-F238E27FC236}">
                <a16:creationId xmlns:a16="http://schemas.microsoft.com/office/drawing/2014/main" id="{A43A6FC2-EC2D-49A2-A8B3-DC0C04C28F65}"/>
              </a:ext>
            </a:extLst>
          </p:cNvPr>
          <p:cNvPicPr>
            <a:picLocks noChangeAspect="1"/>
          </p:cNvPicPr>
          <p:nvPr/>
        </p:nvPicPr>
        <p:blipFill>
          <a:blip r:embed="rId6"/>
          <a:stretch>
            <a:fillRect/>
          </a:stretch>
        </p:blipFill>
        <p:spPr>
          <a:xfrm>
            <a:off x="7382406" y="6715992"/>
            <a:ext cx="1927429" cy="1899585"/>
          </a:xfrm>
          <a:prstGeom prst="rect">
            <a:avLst/>
          </a:prstGeom>
        </p:spPr>
      </p:pic>
      <p:pic>
        <p:nvPicPr>
          <p:cNvPr id="62" name="Picture 61" descr="A yellow dump truck with black wheels&#10;&#10;Description automatically generated">
            <a:extLst>
              <a:ext uri="{FF2B5EF4-FFF2-40B4-BE49-F238E27FC236}">
                <a16:creationId xmlns:a16="http://schemas.microsoft.com/office/drawing/2014/main" id="{2542BBA5-085A-4036-BFC7-9F2BB2A278F8}"/>
              </a:ext>
            </a:extLst>
          </p:cNvPr>
          <p:cNvPicPr>
            <a:picLocks noChangeAspect="1"/>
          </p:cNvPicPr>
          <p:nvPr/>
        </p:nvPicPr>
        <p:blipFill>
          <a:blip r:embed="rId7"/>
          <a:stretch>
            <a:fillRect/>
          </a:stretch>
        </p:blipFill>
        <p:spPr>
          <a:xfrm>
            <a:off x="12737691" y="6635065"/>
            <a:ext cx="2148873" cy="1998855"/>
          </a:xfrm>
          <a:prstGeom prst="rect">
            <a:avLst/>
          </a:prstGeom>
        </p:spPr>
      </p:pic>
      <p:pic>
        <p:nvPicPr>
          <p:cNvPr id="63" name="Picture 62">
            <a:extLst>
              <a:ext uri="{FF2B5EF4-FFF2-40B4-BE49-F238E27FC236}">
                <a16:creationId xmlns:a16="http://schemas.microsoft.com/office/drawing/2014/main" id="{8C4AACDD-A4BC-48E4-980C-B902706192C2}"/>
              </a:ext>
            </a:extLst>
          </p:cNvPr>
          <p:cNvPicPr>
            <a:picLocks noChangeAspect="1"/>
          </p:cNvPicPr>
          <p:nvPr/>
        </p:nvPicPr>
        <p:blipFill>
          <a:blip r:embed="rId8"/>
          <a:stretch>
            <a:fillRect/>
          </a:stretch>
        </p:blipFill>
        <p:spPr>
          <a:xfrm>
            <a:off x="11677628" y="7410161"/>
            <a:ext cx="1180430" cy="1157050"/>
          </a:xfrm>
          <a:prstGeom prst="rect">
            <a:avLst/>
          </a:prstGeom>
          <a:ln>
            <a:noFill/>
          </a:ln>
        </p:spPr>
      </p:pic>
      <p:sp>
        <p:nvSpPr>
          <p:cNvPr id="64" name="TextBox 63">
            <a:extLst>
              <a:ext uri="{FF2B5EF4-FFF2-40B4-BE49-F238E27FC236}">
                <a16:creationId xmlns:a16="http://schemas.microsoft.com/office/drawing/2014/main" id="{BFA6F497-4FAA-4E28-B281-43D04A72986E}"/>
              </a:ext>
            </a:extLst>
          </p:cNvPr>
          <p:cNvSpPr txBox="1"/>
          <p:nvPr/>
        </p:nvSpPr>
        <p:spPr>
          <a:xfrm>
            <a:off x="6517867" y="5924783"/>
            <a:ext cx="35234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Mogul Helios" pitchFamily="2" charset="0"/>
                <a:cs typeface="Times New Roman"/>
              </a:rPr>
              <a:t>ИТГЭМЖЛЭГДСЭН АГУУЛАХ, ТЕРМИНАЛ-12</a:t>
            </a:r>
            <a:endParaRPr lang="en-US">
              <a:latin typeface="Mogul Helios" pitchFamily="2" charset="0"/>
              <a:cs typeface="Segoe UI"/>
            </a:endParaRPr>
          </a:p>
        </p:txBody>
      </p:sp>
      <p:sp>
        <p:nvSpPr>
          <p:cNvPr id="65" name="TextBox 64">
            <a:extLst>
              <a:ext uri="{FF2B5EF4-FFF2-40B4-BE49-F238E27FC236}">
                <a16:creationId xmlns:a16="http://schemas.microsoft.com/office/drawing/2014/main" id="{995D31C6-7AFD-4325-86CB-96A01AF8107C}"/>
              </a:ext>
            </a:extLst>
          </p:cNvPr>
          <p:cNvSpPr txBox="1"/>
          <p:nvPr/>
        </p:nvSpPr>
        <p:spPr>
          <a:xfrm>
            <a:off x="1930956" y="5922739"/>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Mogul Helios" pitchFamily="2" charset="0"/>
                <a:cs typeface="Times New Roman"/>
              </a:rPr>
              <a:t>ИТГЭМЖЛЭГДСЭН ЛАБОРАТОР</a:t>
            </a:r>
            <a:r>
              <a:rPr lang="mn-MN" sz="2000" b="1" dirty="0">
                <a:latin typeface="Mogul Helios" pitchFamily="2" charset="0"/>
                <a:cs typeface="Times New Roman"/>
              </a:rPr>
              <a:t>И</a:t>
            </a:r>
            <a:r>
              <a:rPr lang="en-US" sz="2000" b="1" dirty="0">
                <a:latin typeface="Mogul Helios" pitchFamily="2" charset="0"/>
                <a:cs typeface="Times New Roman"/>
              </a:rPr>
              <a:t>-3</a:t>
            </a:r>
            <a:endParaRPr lang="en-US" dirty="0">
              <a:latin typeface="Mogul Helios" pitchFamily="2" charset="0"/>
            </a:endParaRPr>
          </a:p>
        </p:txBody>
      </p:sp>
      <p:sp>
        <p:nvSpPr>
          <p:cNvPr id="66" name="TextBox 65">
            <a:extLst>
              <a:ext uri="{FF2B5EF4-FFF2-40B4-BE49-F238E27FC236}">
                <a16:creationId xmlns:a16="http://schemas.microsoft.com/office/drawing/2014/main" id="{C4CDD4BE-A63B-4199-AB82-40D1AC7CC044}"/>
              </a:ext>
            </a:extLst>
          </p:cNvPr>
          <p:cNvSpPr txBox="1"/>
          <p:nvPr/>
        </p:nvSpPr>
        <p:spPr>
          <a:xfrm>
            <a:off x="11681113" y="6005067"/>
            <a:ext cx="35234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Mogul Helios" pitchFamily="2" charset="0"/>
                <a:cs typeface="Times New Roman"/>
              </a:rPr>
              <a:t>ИТГЭМЖЛЭГДСЭН ТЭЭВЭР, ЛОГИСТИК-38</a:t>
            </a:r>
            <a:endParaRPr lang="en-US">
              <a:latin typeface="Mogul Helios" pitchFamily="2" charset="0"/>
              <a:cs typeface="Segoe UI"/>
            </a:endParaRPr>
          </a:p>
        </p:txBody>
      </p:sp>
      <p:sp>
        <p:nvSpPr>
          <p:cNvPr id="67" name="TextBox 66">
            <a:extLst>
              <a:ext uri="{FF2B5EF4-FFF2-40B4-BE49-F238E27FC236}">
                <a16:creationId xmlns:a16="http://schemas.microsoft.com/office/drawing/2014/main" id="{03B1070B-95E4-40FB-A596-B09AEB6B3237}"/>
              </a:ext>
            </a:extLst>
          </p:cNvPr>
          <p:cNvSpPr txBox="1"/>
          <p:nvPr/>
        </p:nvSpPr>
        <p:spPr>
          <a:xfrm>
            <a:off x="3574944" y="338732"/>
            <a:ext cx="11311620" cy="584775"/>
          </a:xfrm>
          <a:prstGeom prst="rect">
            <a:avLst/>
          </a:prstGeom>
          <a:noFill/>
        </p:spPr>
        <p:txBody>
          <a:bodyPr wrap="square" rtlCol="0">
            <a:spAutoFit/>
          </a:bodyPr>
          <a:lstStyle/>
          <a:p>
            <a:r>
              <a:rPr lang="mn-MN" sz="3200" b="1" dirty="0">
                <a:solidFill>
                  <a:schemeClr val="bg1"/>
                </a:solidFill>
                <a:latin typeface="Mogul Helios" pitchFamily="2" charset="0"/>
                <a:cs typeface="Times New Roman" panose="02020603050405020304" pitchFamily="18" charset="0"/>
              </a:rPr>
              <a:t>УУЛ УУРХАЙН БҮТЭЭГДЭХҮҮНИЙ БИРЖИЙН ОРОЛЦОГЧИД</a:t>
            </a:r>
            <a:endParaRPr lang="en-US" sz="3200" b="1" dirty="0">
              <a:solidFill>
                <a:schemeClr val="bg1"/>
              </a:solidFill>
              <a:latin typeface="Mogul Helios" pitchFamily="2" charset="0"/>
              <a:cs typeface="Times New Roman" panose="02020603050405020304" pitchFamily="18" charset="0"/>
            </a:endParaRPr>
          </a:p>
        </p:txBody>
      </p:sp>
      <p:sp>
        <p:nvSpPr>
          <p:cNvPr id="68" name="Rectangle 67">
            <a:extLst>
              <a:ext uri="{FF2B5EF4-FFF2-40B4-BE49-F238E27FC236}">
                <a16:creationId xmlns:a16="http://schemas.microsoft.com/office/drawing/2014/main" id="{5B015A10-F7FF-41CA-BF5D-67C3872D5E01}"/>
              </a:ext>
            </a:extLst>
          </p:cNvPr>
          <p:cNvSpPr/>
          <p:nvPr/>
        </p:nvSpPr>
        <p:spPr>
          <a:xfrm>
            <a:off x="988553" y="1378821"/>
            <a:ext cx="7651483" cy="369332"/>
          </a:xfrm>
          <a:prstGeom prst="rect">
            <a:avLst/>
          </a:prstGeom>
        </p:spPr>
        <p:txBody>
          <a:bodyPr wrap="square">
            <a:spAutoFit/>
          </a:bodyPr>
          <a:lstStyle/>
          <a:p>
            <a:r>
              <a:rPr lang="mn-MN" b="1">
                <a:latin typeface="Mogul Helios" pitchFamily="2" charset="0"/>
                <a:cs typeface="Times New Roman"/>
              </a:rPr>
              <a:t>Уул уурхайн бүтээгдэхүүний биржийн тухай хууль</a:t>
            </a:r>
            <a:endParaRPr lang="en-US" b="1">
              <a:latin typeface="Mogul Helios" pitchFamily="2" charset="0"/>
              <a:cs typeface="Times New Roman"/>
            </a:endParaRPr>
          </a:p>
        </p:txBody>
      </p:sp>
      <p:sp>
        <p:nvSpPr>
          <p:cNvPr id="69" name="object 2">
            <a:extLst>
              <a:ext uri="{FF2B5EF4-FFF2-40B4-BE49-F238E27FC236}">
                <a16:creationId xmlns:a16="http://schemas.microsoft.com/office/drawing/2014/main" id="{29453A17-A0C6-4493-9ACF-3B65B4170637}"/>
              </a:ext>
            </a:extLst>
          </p:cNvPr>
          <p:cNvSpPr/>
          <p:nvPr/>
        </p:nvSpPr>
        <p:spPr>
          <a:xfrm>
            <a:off x="638092" y="1374504"/>
            <a:ext cx="15219332" cy="413410"/>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latin typeface="Mogul Helios" pitchFamily="2" charset="0"/>
              <a:cs typeface="Times New Roman"/>
            </a:endParaRPr>
          </a:p>
        </p:txBody>
      </p:sp>
      <p:sp>
        <p:nvSpPr>
          <p:cNvPr id="70" name="Rectangle 69">
            <a:extLst>
              <a:ext uri="{FF2B5EF4-FFF2-40B4-BE49-F238E27FC236}">
                <a16:creationId xmlns:a16="http://schemas.microsoft.com/office/drawing/2014/main" id="{479A2FA2-F5A8-4773-A87E-6161C603EE24}"/>
              </a:ext>
            </a:extLst>
          </p:cNvPr>
          <p:cNvSpPr/>
          <p:nvPr/>
        </p:nvSpPr>
        <p:spPr>
          <a:xfrm>
            <a:off x="429502" y="1370655"/>
            <a:ext cx="15427922" cy="400110"/>
          </a:xfrm>
          <a:prstGeom prst="rect">
            <a:avLst/>
          </a:prstGeom>
        </p:spPr>
        <p:txBody>
          <a:bodyPr wrap="square" lIns="91440" tIns="45720" rIns="91440" bIns="45720" anchor="t">
            <a:spAutoFit/>
          </a:bodyPr>
          <a:lstStyle/>
          <a:p>
            <a:pPr algn="ctr"/>
            <a:r>
              <a:rPr lang="mn-MN" sz="2000" b="1" dirty="0">
                <a:solidFill>
                  <a:schemeClr val="bg1"/>
                </a:solidFill>
                <a:latin typeface="Mogul Helios" pitchFamily="2" charset="0"/>
                <a:cs typeface="Times New Roman"/>
              </a:rPr>
              <a:t>Уул уурхайн бүтээгдэхүүний биржийн арилжаанд оролцогч </a:t>
            </a:r>
          </a:p>
        </p:txBody>
      </p:sp>
      <p:sp>
        <p:nvSpPr>
          <p:cNvPr id="71" name="TextBox 70">
            <a:extLst>
              <a:ext uri="{FF2B5EF4-FFF2-40B4-BE49-F238E27FC236}">
                <a16:creationId xmlns:a16="http://schemas.microsoft.com/office/drawing/2014/main" id="{532319C5-0DD5-40ED-8FAF-30191BEBDF9C}"/>
              </a:ext>
            </a:extLst>
          </p:cNvPr>
          <p:cNvSpPr txBox="1"/>
          <p:nvPr/>
        </p:nvSpPr>
        <p:spPr>
          <a:xfrm>
            <a:off x="10074171" y="1852533"/>
            <a:ext cx="5424503" cy="3262432"/>
          </a:xfrm>
          <a:prstGeom prst="rect">
            <a:avLst/>
          </a:prstGeom>
          <a:noFill/>
        </p:spPr>
        <p:txBody>
          <a:bodyPr wrap="square" lIns="91440" tIns="45720" rIns="91440" bIns="45720" rtlCol="0" anchor="t">
            <a:spAutoFit/>
          </a:bodyPr>
          <a:lstStyle/>
          <a:p>
            <a:r>
              <a:rPr lang="mn-MN" sz="2000" b="1" dirty="0">
                <a:latin typeface="Mogul Helios" pitchFamily="2" charset="0"/>
                <a:cs typeface="Times New Roman"/>
              </a:rPr>
              <a:t>Худалдагч тал</a:t>
            </a:r>
          </a:p>
          <a:p>
            <a:r>
              <a:rPr lang="mn-MN" sz="2000" b="1" dirty="0">
                <a:latin typeface="Mogul Helios" pitchFamily="2" charset="0"/>
                <a:cs typeface="Times New Roman"/>
              </a:rPr>
              <a:t>               </a:t>
            </a:r>
            <a:r>
              <a:rPr lang="mn-MN" sz="2000" b="1" i="1" dirty="0">
                <a:latin typeface="Mogul Helios" pitchFamily="2" charset="0"/>
                <a:cs typeface="Times New Roman"/>
              </a:rPr>
              <a:t>Нүүрс-</a:t>
            </a:r>
          </a:p>
          <a:p>
            <a:pPr algn="r"/>
            <a:r>
              <a:rPr lang="mn-MN" b="0" i="0" dirty="0">
                <a:effectLst/>
                <a:latin typeface="Mogul Helios" pitchFamily="2" charset="0"/>
                <a:cs typeface="Times New Roman"/>
              </a:rPr>
              <a:t> </a:t>
            </a:r>
            <a:r>
              <a:rPr lang="en-US" b="0" i="0" dirty="0">
                <a:effectLst/>
                <a:latin typeface="Mogul Helios" pitchFamily="2" charset="0"/>
                <a:cs typeface="Times New Roman"/>
              </a:rPr>
              <a:t>”</a:t>
            </a:r>
            <a:r>
              <a:rPr lang="mn-MN" b="0" i="0" dirty="0">
                <a:effectLst/>
                <a:latin typeface="Mogul Helios" pitchFamily="2" charset="0"/>
                <a:cs typeface="Times New Roman"/>
              </a:rPr>
              <a:t>Эрдэнэс тавантолгой</a:t>
            </a:r>
            <a:r>
              <a:rPr lang="en-US" b="0" i="0" dirty="0">
                <a:effectLst/>
                <a:latin typeface="Mogul Helios" pitchFamily="2" charset="0"/>
                <a:cs typeface="Times New Roman"/>
              </a:rPr>
              <a:t>”</a:t>
            </a:r>
            <a:r>
              <a:rPr lang="mn-MN" b="0" i="0" dirty="0">
                <a:effectLst/>
                <a:latin typeface="Mogul Helios" pitchFamily="2" charset="0"/>
                <a:cs typeface="Times New Roman"/>
              </a:rPr>
              <a:t> ХК</a:t>
            </a:r>
          </a:p>
          <a:p>
            <a:pPr algn="r"/>
            <a:r>
              <a:rPr lang="en-US" b="0" i="0" dirty="0">
                <a:effectLst/>
                <a:latin typeface="Mogul Helios" pitchFamily="2" charset="0"/>
                <a:cs typeface="Times New Roman"/>
              </a:rPr>
              <a:t>“</a:t>
            </a:r>
            <a:r>
              <a:rPr lang="mn-MN" b="0" i="0" dirty="0">
                <a:effectLst/>
                <a:latin typeface="Mogul Helios" pitchFamily="2" charset="0"/>
                <a:cs typeface="Times New Roman"/>
              </a:rPr>
              <a:t>Таван толгой</a:t>
            </a:r>
            <a:r>
              <a:rPr lang="en-US" b="0" i="0" dirty="0">
                <a:effectLst/>
                <a:latin typeface="Mogul Helios" pitchFamily="2" charset="0"/>
                <a:cs typeface="Times New Roman"/>
              </a:rPr>
              <a:t>”</a:t>
            </a:r>
            <a:r>
              <a:rPr lang="mn-MN" b="0" i="0" dirty="0">
                <a:effectLst/>
                <a:latin typeface="Mogul Helios" pitchFamily="2" charset="0"/>
                <a:cs typeface="Times New Roman"/>
              </a:rPr>
              <a:t> ХК</a:t>
            </a:r>
          </a:p>
          <a:p>
            <a:pPr algn="r"/>
            <a:r>
              <a:rPr lang="en-US" b="0" i="0" dirty="0">
                <a:effectLst/>
                <a:latin typeface="Mogul Helios" pitchFamily="2" charset="0"/>
                <a:cs typeface="Times New Roman"/>
              </a:rPr>
              <a:t>“</a:t>
            </a:r>
            <a:r>
              <a:rPr lang="mn-MN" b="0" i="0" dirty="0">
                <a:effectLst/>
                <a:latin typeface="Mogul Helios" pitchFamily="2" charset="0"/>
                <a:cs typeface="Times New Roman"/>
              </a:rPr>
              <a:t>Энержи ресурс</a:t>
            </a:r>
            <a:r>
              <a:rPr lang="en-US" b="0" i="0" dirty="0">
                <a:effectLst/>
                <a:latin typeface="Mogul Helios" pitchFamily="2" charset="0"/>
                <a:cs typeface="Times New Roman"/>
              </a:rPr>
              <a:t>”</a:t>
            </a:r>
            <a:r>
              <a:rPr lang="mn-MN" b="0" i="0" dirty="0">
                <a:effectLst/>
                <a:latin typeface="Mogul Helios" pitchFamily="2" charset="0"/>
                <a:cs typeface="Times New Roman"/>
              </a:rPr>
              <a:t> ХХК</a:t>
            </a:r>
            <a:endParaRPr lang="mn-MN" dirty="0">
              <a:latin typeface="Mogul Helios" pitchFamily="2" charset="0"/>
              <a:cs typeface="Times New Roman"/>
            </a:endParaRPr>
          </a:p>
          <a:p>
            <a:pPr algn="r"/>
            <a:r>
              <a:rPr lang="en-US" b="0" i="0" dirty="0">
                <a:effectLst/>
                <a:latin typeface="Mogul Helios" pitchFamily="2" charset="0"/>
                <a:cs typeface="Times New Roman"/>
              </a:rPr>
              <a:t>“</a:t>
            </a:r>
            <a:r>
              <a:rPr lang="mn-MN" b="0" i="0" dirty="0">
                <a:effectLst/>
                <a:latin typeface="Mogul Helios" pitchFamily="2" charset="0"/>
                <a:cs typeface="Times New Roman"/>
              </a:rPr>
              <a:t>Хангад Эксплорэйшн</a:t>
            </a:r>
            <a:r>
              <a:rPr lang="en-US" b="0" i="0" dirty="0">
                <a:effectLst/>
                <a:latin typeface="Mogul Helios" pitchFamily="2" charset="0"/>
                <a:cs typeface="Times New Roman"/>
              </a:rPr>
              <a:t>”</a:t>
            </a:r>
            <a:r>
              <a:rPr lang="mn-MN" b="0" i="0" dirty="0">
                <a:effectLst/>
                <a:latin typeface="Mogul Helios" pitchFamily="2" charset="0"/>
                <a:cs typeface="Times New Roman"/>
              </a:rPr>
              <a:t> ХХК</a:t>
            </a:r>
          </a:p>
          <a:p>
            <a:r>
              <a:rPr lang="mn-MN" sz="2000" b="1" dirty="0">
                <a:latin typeface="Mogul Helios" pitchFamily="2" charset="0"/>
                <a:cs typeface="Times New Roman"/>
              </a:rPr>
              <a:t>               </a:t>
            </a:r>
            <a:r>
              <a:rPr lang="mn-MN" sz="2000" b="1" i="1" dirty="0">
                <a:latin typeface="Mogul Helios" pitchFamily="2" charset="0"/>
                <a:cs typeface="Times New Roman"/>
              </a:rPr>
              <a:t>Төмрийн хүдэр, </a:t>
            </a:r>
            <a:endParaRPr lang="mn-MN" sz="2000" b="1" i="1" dirty="0">
              <a:latin typeface="Mogul Helios" pitchFamily="2" charset="0"/>
              <a:cs typeface="Times New Roman" panose="02020603050405020304" pitchFamily="18" charset="0"/>
            </a:endParaRPr>
          </a:p>
          <a:p>
            <a:r>
              <a:rPr lang="mn-MN" sz="2000" b="1" i="1" dirty="0">
                <a:latin typeface="Mogul Helios" pitchFamily="2" charset="0"/>
                <a:cs typeface="Times New Roman"/>
              </a:rPr>
              <a:t>               баяжмал-</a:t>
            </a:r>
          </a:p>
          <a:p>
            <a:pPr algn="r"/>
            <a:r>
              <a:rPr lang="mn-MN" b="0" i="0" dirty="0">
                <a:effectLst/>
                <a:latin typeface="Mogul Helios" pitchFamily="2" charset="0"/>
                <a:cs typeface="Times New Roman"/>
              </a:rPr>
              <a:t> </a:t>
            </a:r>
            <a:r>
              <a:rPr lang="mn-MN" dirty="0">
                <a:latin typeface="Mogul Helios" pitchFamily="2" charset="0"/>
                <a:cs typeface="Times New Roman"/>
              </a:rPr>
              <a:t>"Дарханы төмөрлөгийн үйлдвэр" ХХК</a:t>
            </a:r>
          </a:p>
          <a:p>
            <a:pPr algn="r"/>
            <a:r>
              <a:rPr lang="mn-MN" dirty="0">
                <a:latin typeface="Mogul Helios" pitchFamily="2" charset="0"/>
                <a:cs typeface="Times New Roman"/>
              </a:rPr>
              <a:t> “Монголросцветмет” ТӨҮГ</a:t>
            </a:r>
          </a:p>
          <a:p>
            <a:r>
              <a:rPr lang="mn-MN" sz="2000" b="1" dirty="0">
                <a:latin typeface="Mogul Helios" pitchFamily="2" charset="0"/>
                <a:cs typeface="Times New Roman"/>
              </a:rPr>
              <a:t>Худалдан авагч тал</a:t>
            </a:r>
            <a:endParaRPr lang="mn-MN" b="1" dirty="0">
              <a:latin typeface="Mogul Helios" pitchFamily="2" charset="0"/>
              <a:cs typeface="Times New Roman" panose="02020603050405020304" pitchFamily="18" charset="0"/>
            </a:endParaRPr>
          </a:p>
        </p:txBody>
      </p:sp>
      <p:pic>
        <p:nvPicPr>
          <p:cNvPr id="72" name="Picture 71" descr="A blue text on a black background&#10;&#10;Description automatically generated">
            <a:extLst>
              <a:ext uri="{FF2B5EF4-FFF2-40B4-BE49-F238E27FC236}">
                <a16:creationId xmlns:a16="http://schemas.microsoft.com/office/drawing/2014/main" id="{E1F6CE04-37A0-4887-A3CD-20036CB316E1}"/>
              </a:ext>
            </a:extLst>
          </p:cNvPr>
          <p:cNvPicPr>
            <a:picLocks noChangeAspect="1"/>
          </p:cNvPicPr>
          <p:nvPr/>
        </p:nvPicPr>
        <p:blipFill>
          <a:blip r:embed="rId9"/>
          <a:stretch>
            <a:fillRect/>
          </a:stretch>
        </p:blipFill>
        <p:spPr>
          <a:xfrm>
            <a:off x="3172691" y="4353251"/>
            <a:ext cx="1623161" cy="829217"/>
          </a:xfrm>
          <a:prstGeom prst="rect">
            <a:avLst/>
          </a:prstGeom>
        </p:spPr>
      </p:pic>
      <p:pic>
        <p:nvPicPr>
          <p:cNvPr id="73" name="Picture 72" descr="A black and white logo&#10;&#10;Description automatically generated">
            <a:extLst>
              <a:ext uri="{FF2B5EF4-FFF2-40B4-BE49-F238E27FC236}">
                <a16:creationId xmlns:a16="http://schemas.microsoft.com/office/drawing/2014/main" id="{1753F7EE-40A2-4A54-A013-EEF19D0D49BC}"/>
              </a:ext>
              <a:ext uri="{C183D7F6-B498-43B3-948B-1728B52AA6E4}">
                <adec:decorative xmlns:adec="http://schemas.microsoft.com/office/drawing/2017/decorative" val="0"/>
              </a:ext>
            </a:extLst>
          </p:cNvPr>
          <p:cNvPicPr>
            <a:picLocks noChangeAspect="1"/>
          </p:cNvPicPr>
          <p:nvPr/>
        </p:nvPicPr>
        <p:blipFill>
          <a:blip r:embed="rId10">
            <a:duotone>
              <a:prstClr val="black"/>
              <a:srgbClr val="D9C3A5">
                <a:tint val="50000"/>
                <a:satMod val="180000"/>
              </a:srgbClr>
            </a:duotone>
          </a:blip>
          <a:stretch>
            <a:fillRect/>
          </a:stretch>
        </p:blipFill>
        <p:spPr>
          <a:xfrm>
            <a:off x="660546" y="4358204"/>
            <a:ext cx="2087564" cy="739836"/>
          </a:xfrm>
          <a:prstGeom prst="rect">
            <a:avLst/>
          </a:prstGeom>
          <a:ln>
            <a:noFill/>
          </a:ln>
          <a:effectLst>
            <a:outerShdw blurRad="190500" algn="tl" rotWithShape="0">
              <a:srgbClr val="000000">
                <a:alpha val="70000"/>
              </a:srgbClr>
            </a:outerShdw>
          </a:effectLst>
        </p:spPr>
      </p:pic>
      <p:pic>
        <p:nvPicPr>
          <p:cNvPr id="74" name="Graphic 73" descr="Customer review">
            <a:extLst>
              <a:ext uri="{FF2B5EF4-FFF2-40B4-BE49-F238E27FC236}">
                <a16:creationId xmlns:a16="http://schemas.microsoft.com/office/drawing/2014/main" id="{6E1842FD-8D32-45C0-B38C-2C4334938E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35441" y="1800179"/>
            <a:ext cx="2087564" cy="2087564"/>
          </a:xfrm>
          <a:prstGeom prst="rect">
            <a:avLst/>
          </a:prstGeom>
        </p:spPr>
      </p:pic>
      <p:pic>
        <p:nvPicPr>
          <p:cNvPr id="75" name="Picture 74" descr="A black rectangle with white dots&#10;&#10;Description automatically generated">
            <a:extLst>
              <a:ext uri="{FF2B5EF4-FFF2-40B4-BE49-F238E27FC236}">
                <a16:creationId xmlns:a16="http://schemas.microsoft.com/office/drawing/2014/main" id="{42B0CF41-1E25-4665-845A-72AE235140D2}"/>
              </a:ext>
            </a:extLst>
          </p:cNvPr>
          <p:cNvPicPr>
            <a:picLocks noChangeAspect="1"/>
          </p:cNvPicPr>
          <p:nvPr/>
        </p:nvPicPr>
        <p:blipFill>
          <a:blip r:embed="rId13"/>
          <a:stretch>
            <a:fillRect/>
          </a:stretch>
        </p:blipFill>
        <p:spPr>
          <a:xfrm>
            <a:off x="8137990" y="2564164"/>
            <a:ext cx="1708883" cy="1751418"/>
          </a:xfrm>
          <a:prstGeom prst="rect">
            <a:avLst/>
          </a:prstGeom>
        </p:spPr>
      </p:pic>
      <p:sp>
        <p:nvSpPr>
          <p:cNvPr id="76" name="TextBox 75">
            <a:extLst>
              <a:ext uri="{FF2B5EF4-FFF2-40B4-BE49-F238E27FC236}">
                <a16:creationId xmlns:a16="http://schemas.microsoft.com/office/drawing/2014/main" id="{7AA4CCFF-AE99-465F-BE9A-8FC024870EE4}"/>
              </a:ext>
            </a:extLst>
          </p:cNvPr>
          <p:cNvSpPr txBox="1"/>
          <p:nvPr/>
        </p:nvSpPr>
        <p:spPr>
          <a:xfrm>
            <a:off x="2744417" y="3715104"/>
            <a:ext cx="2553862" cy="369332"/>
          </a:xfrm>
          <a:prstGeom prst="rect">
            <a:avLst/>
          </a:prstGeom>
          <a:noFill/>
        </p:spPr>
        <p:txBody>
          <a:bodyPr wrap="square" lIns="91440" tIns="45720" rIns="91440" bIns="45720" rtlCol="0" anchor="t">
            <a:spAutoFit/>
          </a:bodyPr>
          <a:lstStyle/>
          <a:p>
            <a:r>
              <a:rPr lang="mn-MN" b="1">
                <a:latin typeface="Mogul Helios" pitchFamily="2" charset="0"/>
                <a:cs typeface="Times New Roman"/>
              </a:rPr>
              <a:t>Арилжааны зуучлагч</a:t>
            </a:r>
          </a:p>
        </p:txBody>
      </p:sp>
      <p:pic>
        <p:nvPicPr>
          <p:cNvPr id="77" name="Picture 76" descr="A black and white logo">
            <a:extLst>
              <a:ext uri="{FF2B5EF4-FFF2-40B4-BE49-F238E27FC236}">
                <a16:creationId xmlns:a16="http://schemas.microsoft.com/office/drawing/2014/main" id="{620ED43A-6051-4E4E-8AE6-D09A74ABF5CF}"/>
              </a:ext>
            </a:extLst>
          </p:cNvPr>
          <p:cNvPicPr>
            <a:picLocks noChangeAspect="1"/>
          </p:cNvPicPr>
          <p:nvPr/>
        </p:nvPicPr>
        <p:blipFill rotWithShape="1">
          <a:blip r:embed="rId14">
            <a:duotone>
              <a:prstClr val="black"/>
              <a:schemeClr val="accent5">
                <a:tint val="45000"/>
                <a:satMod val="400000"/>
              </a:schemeClr>
            </a:duotone>
          </a:blip>
          <a:srcRect l="-110" r="42727" b="1667"/>
          <a:stretch/>
        </p:blipFill>
        <p:spPr>
          <a:xfrm>
            <a:off x="4941649" y="4360758"/>
            <a:ext cx="2212607" cy="883523"/>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54FDB611-EED0-4646-8327-CEB09046CAB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724" y="106830"/>
            <a:ext cx="2409507" cy="894094"/>
          </a:xfrm>
          <a:prstGeom prst="rect">
            <a:avLst/>
          </a:prstGeom>
        </p:spPr>
      </p:pic>
    </p:spTree>
    <p:extLst>
      <p:ext uri="{BB962C8B-B14F-4D97-AF65-F5344CB8AC3E}">
        <p14:creationId xmlns:p14="http://schemas.microsoft.com/office/powerpoint/2010/main" val="1673249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560x1440 Blue Digital Art Squares 1440P Resolution Wallpaper, HD Abstract  4K Wallpapers, Images, Photos and Background - Wallpapers Den">
            <a:extLst>
              <a:ext uri="{FF2B5EF4-FFF2-40B4-BE49-F238E27FC236}">
                <a16:creationId xmlns:a16="http://schemas.microsoft.com/office/drawing/2014/main" id="{4EAFA3AA-7DE9-468A-913F-E44A1B8845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73446"/>
          <a:stretch/>
        </p:blipFill>
        <p:spPr bwMode="auto">
          <a:xfrm>
            <a:off x="0" y="-32981"/>
            <a:ext cx="16559213" cy="12488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6002A-3635-4CD9-87AF-E2E1892DE9F5}"/>
              </a:ext>
            </a:extLst>
          </p:cNvPr>
          <p:cNvSpPr/>
          <p:nvPr/>
        </p:nvSpPr>
        <p:spPr>
          <a:xfrm>
            <a:off x="0" y="-56349"/>
            <a:ext cx="16559212" cy="1274743"/>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8">
              <a:solidFill>
                <a:schemeClr val="tx1"/>
              </a:solidFill>
              <a:latin typeface="Mogul Helios" pitchFamily="2" charset="0"/>
            </a:endParaRPr>
          </a:p>
        </p:txBody>
      </p:sp>
      <p:grpSp>
        <p:nvGrpSpPr>
          <p:cNvPr id="8" name="Group 7">
            <a:extLst>
              <a:ext uri="{FF2B5EF4-FFF2-40B4-BE49-F238E27FC236}">
                <a16:creationId xmlns:a16="http://schemas.microsoft.com/office/drawing/2014/main" id="{FFEDBEC0-9E0C-4077-A74B-C4287F113AD4}"/>
              </a:ext>
            </a:extLst>
          </p:cNvPr>
          <p:cNvGrpSpPr/>
          <p:nvPr/>
        </p:nvGrpSpPr>
        <p:grpSpPr>
          <a:xfrm>
            <a:off x="15467878" y="56536"/>
            <a:ext cx="766291" cy="991862"/>
            <a:chOff x="10911257" y="-82064"/>
            <a:chExt cx="1271225" cy="1052275"/>
          </a:xfrm>
        </p:grpSpPr>
        <p:pic>
          <p:nvPicPr>
            <p:cNvPr id="9" name="Picture 8">
              <a:extLst>
                <a:ext uri="{FF2B5EF4-FFF2-40B4-BE49-F238E27FC236}">
                  <a16:creationId xmlns:a16="http://schemas.microsoft.com/office/drawing/2014/main" id="{8FFDC324-680C-42C5-9B78-1C7A090A97F5}"/>
                </a:ext>
              </a:extLst>
            </p:cNvPr>
            <p:cNvPicPr>
              <a:picLocks noChangeAspect="1"/>
            </p:cNvPicPr>
            <p:nvPr/>
          </p:nvPicPr>
          <p:blipFill rotWithShape="1">
            <a:blip r:embed="rId3">
              <a:biLevel thresh="25000"/>
            </a:blip>
            <a:srcRect t="37472" b="29972"/>
            <a:stretch/>
          </p:blipFill>
          <p:spPr>
            <a:xfrm>
              <a:off x="11261614" y="86233"/>
              <a:ext cx="646232" cy="833612"/>
            </a:xfrm>
            <a:prstGeom prst="rect">
              <a:avLst/>
            </a:prstGeom>
          </p:spPr>
        </p:pic>
        <p:pic>
          <p:nvPicPr>
            <p:cNvPr id="10" name="Picture 9">
              <a:extLst>
                <a:ext uri="{FF2B5EF4-FFF2-40B4-BE49-F238E27FC236}">
                  <a16:creationId xmlns:a16="http://schemas.microsoft.com/office/drawing/2014/main" id="{657EB4CB-B7B2-478D-B261-A43BAE92FF3A}"/>
                </a:ext>
              </a:extLst>
            </p:cNvPr>
            <p:cNvPicPr>
              <a:picLocks noChangeAspect="1"/>
            </p:cNvPicPr>
            <p:nvPr/>
          </p:nvPicPr>
          <p:blipFill rotWithShape="1">
            <a:blip r:embed="rId3">
              <a:biLevel thresh="25000"/>
            </a:blip>
            <a:srcRect t="70123" b="6572"/>
            <a:stretch/>
          </p:blipFill>
          <p:spPr>
            <a:xfrm>
              <a:off x="11536250" y="73384"/>
              <a:ext cx="646232" cy="596757"/>
            </a:xfrm>
            <a:prstGeom prst="rect">
              <a:avLst/>
            </a:prstGeom>
          </p:spPr>
        </p:pic>
        <p:grpSp>
          <p:nvGrpSpPr>
            <p:cNvPr id="11" name="Group 10">
              <a:extLst>
                <a:ext uri="{FF2B5EF4-FFF2-40B4-BE49-F238E27FC236}">
                  <a16:creationId xmlns:a16="http://schemas.microsoft.com/office/drawing/2014/main" id="{B3FCCFA9-AE67-432F-915F-02B8CDBF977F}"/>
                </a:ext>
              </a:extLst>
            </p:cNvPr>
            <p:cNvGrpSpPr/>
            <p:nvPr/>
          </p:nvGrpSpPr>
          <p:grpSpPr>
            <a:xfrm>
              <a:off x="10911257" y="-82064"/>
              <a:ext cx="646232" cy="1052275"/>
              <a:chOff x="10798957" y="-82064"/>
              <a:chExt cx="646232" cy="1052275"/>
            </a:xfrm>
          </p:grpSpPr>
          <p:pic>
            <p:nvPicPr>
              <p:cNvPr id="12" name="Picture 11">
                <a:extLst>
                  <a:ext uri="{FF2B5EF4-FFF2-40B4-BE49-F238E27FC236}">
                    <a16:creationId xmlns:a16="http://schemas.microsoft.com/office/drawing/2014/main" id="{5536FBD5-C7DA-4BEB-814F-3E061EF0C758}"/>
                  </a:ext>
                </a:extLst>
              </p:cNvPr>
              <p:cNvPicPr>
                <a:picLocks noChangeAspect="1"/>
              </p:cNvPicPr>
              <p:nvPr/>
            </p:nvPicPr>
            <p:blipFill rotWithShape="1">
              <a:blip r:embed="rId4">
                <a:biLevel thresh="25000"/>
              </a:blip>
              <a:srcRect b="81203"/>
              <a:stretch/>
            </p:blipFill>
            <p:spPr>
              <a:xfrm>
                <a:off x="10798957" y="-82064"/>
                <a:ext cx="646232" cy="539743"/>
              </a:xfrm>
              <a:prstGeom prst="rect">
                <a:avLst/>
              </a:prstGeom>
            </p:spPr>
          </p:pic>
          <p:pic>
            <p:nvPicPr>
              <p:cNvPr id="13" name="Picture 12">
                <a:extLst>
                  <a:ext uri="{FF2B5EF4-FFF2-40B4-BE49-F238E27FC236}">
                    <a16:creationId xmlns:a16="http://schemas.microsoft.com/office/drawing/2014/main" id="{BB0973C9-4FDF-4E99-B1D6-C108499EB292}"/>
                  </a:ext>
                </a:extLst>
              </p:cNvPr>
              <p:cNvPicPr>
                <a:picLocks noChangeAspect="1"/>
              </p:cNvPicPr>
              <p:nvPr/>
            </p:nvPicPr>
            <p:blipFill rotWithShape="1">
              <a:blip r:embed="rId4">
                <a:biLevel thresh="25000"/>
              </a:blip>
              <a:srcRect t="17851" b="74874"/>
              <a:stretch/>
            </p:blipFill>
            <p:spPr>
              <a:xfrm>
                <a:off x="10798957" y="364716"/>
                <a:ext cx="646232" cy="208906"/>
              </a:xfrm>
              <a:prstGeom prst="rect">
                <a:avLst/>
              </a:prstGeom>
            </p:spPr>
          </p:pic>
          <p:pic>
            <p:nvPicPr>
              <p:cNvPr id="14" name="Picture 13">
                <a:extLst>
                  <a:ext uri="{FF2B5EF4-FFF2-40B4-BE49-F238E27FC236}">
                    <a16:creationId xmlns:a16="http://schemas.microsoft.com/office/drawing/2014/main" id="{C797CDDA-2EC0-4509-A20B-8EB3A501F6B0}"/>
                  </a:ext>
                </a:extLst>
              </p:cNvPr>
              <p:cNvPicPr>
                <a:picLocks noChangeAspect="1"/>
              </p:cNvPicPr>
              <p:nvPr/>
            </p:nvPicPr>
            <p:blipFill rotWithShape="1">
              <a:blip r:embed="rId4">
                <a:biLevel thresh="25000"/>
              </a:blip>
              <a:srcRect t="26993" b="68607"/>
              <a:stretch/>
            </p:blipFill>
            <p:spPr>
              <a:xfrm>
                <a:off x="10798957" y="569041"/>
                <a:ext cx="646232" cy="126398"/>
              </a:xfrm>
              <a:prstGeom prst="rect">
                <a:avLst/>
              </a:prstGeom>
            </p:spPr>
          </p:pic>
          <p:pic>
            <p:nvPicPr>
              <p:cNvPr id="15" name="Picture 14">
                <a:extLst>
                  <a:ext uri="{FF2B5EF4-FFF2-40B4-BE49-F238E27FC236}">
                    <a16:creationId xmlns:a16="http://schemas.microsoft.com/office/drawing/2014/main" id="{7191A333-D5EB-4613-B86A-C23247BFD576}"/>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pic>
        <p:nvPicPr>
          <p:cNvPr id="16" name="Picture 15" descr="WEBSITE.WS - Your Internet Address For Life™ | Stones and crystals, Rocks and crystals, Gems and ...">
            <a:extLst>
              <a:ext uri="{FF2B5EF4-FFF2-40B4-BE49-F238E27FC236}">
                <a16:creationId xmlns:a16="http://schemas.microsoft.com/office/drawing/2014/main" id="{90E01201-7BA0-4B9A-88A8-9F3647A5C475}"/>
              </a:ext>
            </a:extLst>
          </p:cNvPr>
          <p:cNvPicPr>
            <a:picLocks noChangeAspect="1"/>
          </p:cNvPicPr>
          <p:nvPr/>
        </p:nvPicPr>
        <p:blipFill>
          <a:blip r:embed="rId5"/>
          <a:stretch>
            <a:fillRect/>
          </a:stretch>
        </p:blipFill>
        <p:spPr>
          <a:xfrm>
            <a:off x="871710" y="7337525"/>
            <a:ext cx="1317703" cy="967491"/>
          </a:xfrm>
          <a:prstGeom prst="rect">
            <a:avLst/>
          </a:prstGeom>
        </p:spPr>
      </p:pic>
      <p:pic>
        <p:nvPicPr>
          <p:cNvPr id="17" name="Picture 16" descr="Төмрийн хүдэр, баяжмалын экспорт буурав | News.MN">
            <a:extLst>
              <a:ext uri="{FF2B5EF4-FFF2-40B4-BE49-F238E27FC236}">
                <a16:creationId xmlns:a16="http://schemas.microsoft.com/office/drawing/2014/main" id="{99562046-EC2B-43C4-BA09-BD8731E0C88B}"/>
              </a:ext>
            </a:extLst>
          </p:cNvPr>
          <p:cNvPicPr>
            <a:picLocks noChangeAspect="1"/>
          </p:cNvPicPr>
          <p:nvPr/>
        </p:nvPicPr>
        <p:blipFill>
          <a:blip r:embed="rId6"/>
          <a:stretch>
            <a:fillRect/>
          </a:stretch>
        </p:blipFill>
        <p:spPr>
          <a:xfrm>
            <a:off x="856388" y="6394095"/>
            <a:ext cx="1317704" cy="877579"/>
          </a:xfrm>
          <a:prstGeom prst="rect">
            <a:avLst/>
          </a:prstGeom>
        </p:spPr>
      </p:pic>
      <p:pic>
        <p:nvPicPr>
          <p:cNvPr id="18" name="Picture 17" descr="Нүүрс олборлолт аж үйлдвэрийн салбарын үзүүлэлтийг унагав">
            <a:extLst>
              <a:ext uri="{FF2B5EF4-FFF2-40B4-BE49-F238E27FC236}">
                <a16:creationId xmlns:a16="http://schemas.microsoft.com/office/drawing/2014/main" id="{C5F6C0FA-0DB7-450E-A544-C40AE937FF72}"/>
              </a:ext>
            </a:extLst>
          </p:cNvPr>
          <p:cNvPicPr>
            <a:picLocks noChangeAspect="1"/>
          </p:cNvPicPr>
          <p:nvPr/>
        </p:nvPicPr>
        <p:blipFill>
          <a:blip r:embed="rId7"/>
          <a:stretch>
            <a:fillRect/>
          </a:stretch>
        </p:blipFill>
        <p:spPr>
          <a:xfrm>
            <a:off x="871710" y="5377445"/>
            <a:ext cx="1317702" cy="952110"/>
          </a:xfrm>
          <a:prstGeom prst="rect">
            <a:avLst/>
          </a:prstGeom>
        </p:spPr>
      </p:pic>
      <p:sp>
        <p:nvSpPr>
          <p:cNvPr id="19" name="TextBox 6">
            <a:extLst>
              <a:ext uri="{FF2B5EF4-FFF2-40B4-BE49-F238E27FC236}">
                <a16:creationId xmlns:a16="http://schemas.microsoft.com/office/drawing/2014/main" id="{A940F187-0BF2-4CA1-B719-3566B79B7246}"/>
              </a:ext>
            </a:extLst>
          </p:cNvPr>
          <p:cNvSpPr txBox="1"/>
          <p:nvPr/>
        </p:nvSpPr>
        <p:spPr>
          <a:xfrm>
            <a:off x="2234647" y="7475266"/>
            <a:ext cx="317055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1600" dirty="0" err="1">
                <a:latin typeface="Mogul Helios" pitchFamily="2" charset="0"/>
              </a:rPr>
              <a:t>Хайлуур</a:t>
            </a:r>
            <a:r>
              <a:rPr lang="en-US" sz="1600" dirty="0">
                <a:latin typeface="Mogul Helios" pitchFamily="2" charset="0"/>
              </a:rPr>
              <a:t> </a:t>
            </a:r>
            <a:r>
              <a:rPr lang="en-US" sz="1600" dirty="0" err="1">
                <a:latin typeface="Mogul Helios" pitchFamily="2" charset="0"/>
              </a:rPr>
              <a:t>жоншны</a:t>
            </a:r>
            <a:r>
              <a:rPr lang="en-US" sz="1600" dirty="0">
                <a:latin typeface="Mogul Helios" pitchFamily="2" charset="0"/>
              </a:rPr>
              <a:t> </a:t>
            </a:r>
            <a:r>
              <a:rPr lang="en-US" sz="1600" dirty="0" err="1">
                <a:latin typeface="Mogul Helios" pitchFamily="2" charset="0"/>
              </a:rPr>
              <a:t>арилжаа</a:t>
            </a:r>
            <a:r>
              <a:rPr lang="en-US" sz="1600" dirty="0">
                <a:latin typeface="Mogul Helios" pitchFamily="2" charset="0"/>
              </a:rPr>
              <a:t> 2023.10.30-ны </a:t>
            </a:r>
            <a:r>
              <a:rPr lang="en-US" sz="1600" dirty="0" err="1">
                <a:latin typeface="Mogul Helios" pitchFamily="2" charset="0"/>
              </a:rPr>
              <a:t>өдрөөс</a:t>
            </a:r>
            <a:r>
              <a:rPr lang="en-US" sz="1600" dirty="0">
                <a:latin typeface="Mogul Helios" pitchFamily="2" charset="0"/>
              </a:rPr>
              <a:t> </a:t>
            </a:r>
            <a:r>
              <a:rPr lang="en-US" sz="1600" dirty="0" err="1">
                <a:latin typeface="Mogul Helios" pitchFamily="2" charset="0"/>
              </a:rPr>
              <a:t>эхлэх</a:t>
            </a:r>
            <a:r>
              <a:rPr lang="en-US" sz="1600" dirty="0">
                <a:latin typeface="Mogul Helios" pitchFamily="2" charset="0"/>
              </a:rPr>
              <a:t> </a:t>
            </a:r>
            <a:r>
              <a:rPr lang="en-US" sz="1600" dirty="0" err="1">
                <a:latin typeface="Mogul Helios" pitchFamily="2" charset="0"/>
              </a:rPr>
              <a:t>товтой</a:t>
            </a:r>
            <a:r>
              <a:rPr lang="en-US" sz="1600" dirty="0">
                <a:latin typeface="Mogul Helios" pitchFamily="2" charset="0"/>
              </a:rPr>
              <a:t> </a:t>
            </a:r>
            <a:r>
              <a:rPr lang="en-US" sz="1600" dirty="0" err="1">
                <a:latin typeface="Mogul Helios" pitchFamily="2" charset="0"/>
              </a:rPr>
              <a:t>байна</a:t>
            </a:r>
            <a:r>
              <a:rPr lang="en-US" sz="1600" dirty="0">
                <a:latin typeface="Mogul Helios" pitchFamily="2" charset="0"/>
              </a:rPr>
              <a:t>.</a:t>
            </a:r>
          </a:p>
        </p:txBody>
      </p:sp>
      <p:sp>
        <p:nvSpPr>
          <p:cNvPr id="20" name="TextBox 7">
            <a:extLst>
              <a:ext uri="{FF2B5EF4-FFF2-40B4-BE49-F238E27FC236}">
                <a16:creationId xmlns:a16="http://schemas.microsoft.com/office/drawing/2014/main" id="{AC295266-029F-4854-94BF-91397F75E691}"/>
              </a:ext>
            </a:extLst>
          </p:cNvPr>
          <p:cNvSpPr txBox="1"/>
          <p:nvPr/>
        </p:nvSpPr>
        <p:spPr>
          <a:xfrm>
            <a:off x="2235547" y="5436367"/>
            <a:ext cx="3170709"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mn-MN" sz="1600" dirty="0">
                <a:latin typeface="Mogul Helios" pitchFamily="2" charset="0"/>
              </a:rPr>
              <a:t>134 удаагийн арилжаагаар нийт 9.58 сая тн нүүрсийг 4.34 их наяд ₮-өөр арилжаалсан байна.</a:t>
            </a:r>
            <a:r>
              <a:rPr lang="en-US" sz="1600" dirty="0">
                <a:latin typeface="Mogul Helios" pitchFamily="2" charset="0"/>
                <a:cs typeface="Times New Roman"/>
              </a:rPr>
              <a:t> </a:t>
            </a:r>
            <a:endParaRPr lang="en-US" sz="1600" dirty="0">
              <a:latin typeface="Mogul Helios" pitchFamily="2" charset="0"/>
            </a:endParaRPr>
          </a:p>
        </p:txBody>
      </p:sp>
      <p:sp>
        <p:nvSpPr>
          <p:cNvPr id="21" name="TextBox 8">
            <a:extLst>
              <a:ext uri="{FF2B5EF4-FFF2-40B4-BE49-F238E27FC236}">
                <a16:creationId xmlns:a16="http://schemas.microsoft.com/office/drawing/2014/main" id="{2371C9C5-3C04-4E88-818A-2A0E5339B5C7}"/>
              </a:ext>
            </a:extLst>
          </p:cNvPr>
          <p:cNvSpPr txBox="1"/>
          <p:nvPr/>
        </p:nvSpPr>
        <p:spPr>
          <a:xfrm>
            <a:off x="2231529" y="6289034"/>
            <a:ext cx="3159560"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mn-MN" sz="1600" dirty="0">
                <a:latin typeface="Mogul Helios" pitchFamily="2" charset="0"/>
              </a:rPr>
              <a:t>36  удаагийн арилжаагаар нийт 337,800 тн төмрийн хүдэр, баяжмалыг 101.6 тэрбум </a:t>
            </a:r>
          </a:p>
          <a:p>
            <a:pPr algn="just"/>
            <a:r>
              <a:rPr lang="mn-MN" sz="1600" dirty="0">
                <a:latin typeface="Mogul Helios" pitchFamily="2" charset="0"/>
              </a:rPr>
              <a:t>₮-өөр арилжаалсан байна.</a:t>
            </a:r>
            <a:r>
              <a:rPr lang="en-US" sz="1600" dirty="0">
                <a:latin typeface="Mogul Helios" pitchFamily="2" charset="0"/>
                <a:cs typeface="Times New Roman"/>
              </a:rPr>
              <a:t> </a:t>
            </a:r>
            <a:endParaRPr lang="en-US" sz="1600" dirty="0">
              <a:latin typeface="Mogul Helios" pitchFamily="2" charset="0"/>
              <a:cs typeface="Segoe UI"/>
            </a:endParaRPr>
          </a:p>
        </p:txBody>
      </p:sp>
      <p:sp>
        <p:nvSpPr>
          <p:cNvPr id="22" name="TextBox 9">
            <a:extLst>
              <a:ext uri="{FF2B5EF4-FFF2-40B4-BE49-F238E27FC236}">
                <a16:creationId xmlns:a16="http://schemas.microsoft.com/office/drawing/2014/main" id="{60B0833E-064E-4A77-BDCB-8F5DD1AD12CF}"/>
              </a:ext>
            </a:extLst>
          </p:cNvPr>
          <p:cNvSpPr txBox="1"/>
          <p:nvPr/>
        </p:nvSpPr>
        <p:spPr>
          <a:xfrm>
            <a:off x="992185" y="2099010"/>
            <a:ext cx="2060676" cy="769441"/>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dirty="0">
                <a:latin typeface="Mogul Helios" pitchFamily="2" charset="0"/>
                <a:cs typeface="Times New Roman"/>
              </a:rPr>
              <a:t>170 </a:t>
            </a:r>
            <a:r>
              <a:rPr lang="en-US" sz="1600" dirty="0" err="1">
                <a:latin typeface="Mogul Helios" pitchFamily="2" charset="0"/>
                <a:cs typeface="Times New Roman"/>
              </a:rPr>
              <a:t>арилжаа</a:t>
            </a:r>
            <a:endParaRPr lang="en-US" dirty="0">
              <a:latin typeface="Mogul Helios" pitchFamily="2" charset="0"/>
            </a:endParaRPr>
          </a:p>
        </p:txBody>
      </p:sp>
      <p:sp>
        <p:nvSpPr>
          <p:cNvPr id="23" name="TextBox 10">
            <a:extLst>
              <a:ext uri="{FF2B5EF4-FFF2-40B4-BE49-F238E27FC236}">
                <a16:creationId xmlns:a16="http://schemas.microsoft.com/office/drawing/2014/main" id="{4B67C53A-615F-42CD-A989-1970E8EF1961}"/>
              </a:ext>
            </a:extLst>
          </p:cNvPr>
          <p:cNvSpPr txBox="1"/>
          <p:nvPr/>
        </p:nvSpPr>
        <p:spPr>
          <a:xfrm>
            <a:off x="996191" y="2697251"/>
            <a:ext cx="3767211"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a:latin typeface="Mogul Helios" pitchFamily="2" charset="0"/>
                <a:cs typeface="Times New Roman"/>
              </a:rPr>
              <a:t>9.92</a:t>
            </a:r>
            <a:r>
              <a:rPr lang="en-US" sz="5400">
                <a:latin typeface="Mogul Helios" pitchFamily="2" charset="0"/>
                <a:cs typeface="Times New Roman"/>
              </a:rPr>
              <a:t> </a:t>
            </a:r>
            <a:r>
              <a:rPr lang="en-US" sz="1600" err="1">
                <a:latin typeface="Mogul Helios" pitchFamily="2" charset="0"/>
                <a:cs typeface="Times New Roman"/>
              </a:rPr>
              <a:t>сая</a:t>
            </a:r>
            <a:r>
              <a:rPr lang="en-US" sz="1600">
                <a:latin typeface="Mogul Helios" pitchFamily="2" charset="0"/>
                <a:cs typeface="Times New Roman"/>
              </a:rPr>
              <a:t> </a:t>
            </a:r>
            <a:r>
              <a:rPr lang="en-US" sz="1600" err="1">
                <a:latin typeface="Mogul Helios" pitchFamily="2" charset="0"/>
                <a:cs typeface="Times New Roman"/>
              </a:rPr>
              <a:t>тн</a:t>
            </a:r>
            <a:r>
              <a:rPr lang="en-US" sz="1600">
                <a:latin typeface="Mogul Helios" pitchFamily="2" charset="0"/>
                <a:cs typeface="Times New Roman"/>
              </a:rPr>
              <a:t> </a:t>
            </a:r>
            <a:r>
              <a:rPr lang="en-US" sz="1600" err="1">
                <a:latin typeface="Mogul Helios" pitchFamily="2" charset="0"/>
                <a:cs typeface="Times New Roman"/>
              </a:rPr>
              <a:t>бүтээгдэхүүн</a:t>
            </a:r>
            <a:endParaRPr lang="en-US" sz="1600">
              <a:latin typeface="Mogul Helios" pitchFamily="2" charset="0"/>
              <a:cs typeface="Times New Roman"/>
            </a:endParaRPr>
          </a:p>
        </p:txBody>
      </p:sp>
      <p:sp>
        <p:nvSpPr>
          <p:cNvPr id="24" name="TextBox 11">
            <a:extLst>
              <a:ext uri="{FF2B5EF4-FFF2-40B4-BE49-F238E27FC236}">
                <a16:creationId xmlns:a16="http://schemas.microsoft.com/office/drawing/2014/main" id="{D1A7F2A8-D0E4-480E-B524-1C325A8E67BA}"/>
              </a:ext>
            </a:extLst>
          </p:cNvPr>
          <p:cNvSpPr txBox="1"/>
          <p:nvPr/>
        </p:nvSpPr>
        <p:spPr>
          <a:xfrm>
            <a:off x="991141" y="3571204"/>
            <a:ext cx="3295717" cy="769441"/>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dirty="0">
                <a:latin typeface="Mogul Helios" pitchFamily="2" charset="0"/>
                <a:cs typeface="Times New Roman"/>
              </a:rPr>
              <a:t>4.45 </a:t>
            </a:r>
            <a:r>
              <a:rPr lang="en-US" dirty="0" err="1">
                <a:latin typeface="Mogul Helios" pitchFamily="2" charset="0"/>
                <a:cs typeface="Times New Roman"/>
              </a:rPr>
              <a:t>их</a:t>
            </a:r>
            <a:r>
              <a:rPr lang="en-US" dirty="0">
                <a:latin typeface="Mogul Helios" pitchFamily="2" charset="0"/>
                <a:cs typeface="Times New Roman"/>
              </a:rPr>
              <a:t> </a:t>
            </a:r>
            <a:r>
              <a:rPr lang="en-US" dirty="0" err="1">
                <a:latin typeface="Mogul Helios" pitchFamily="2" charset="0"/>
                <a:cs typeface="Times New Roman"/>
              </a:rPr>
              <a:t>наяд</a:t>
            </a:r>
            <a:r>
              <a:rPr lang="en-US" dirty="0">
                <a:latin typeface="Mogul Helios" pitchFamily="2" charset="0"/>
                <a:cs typeface="Times New Roman"/>
              </a:rPr>
              <a:t> ₮-</a:t>
            </a:r>
            <a:r>
              <a:rPr lang="en-US" dirty="0" err="1">
                <a:latin typeface="Mogul Helios" pitchFamily="2" charset="0"/>
                <a:cs typeface="Times New Roman"/>
              </a:rPr>
              <a:t>өөр</a:t>
            </a:r>
            <a:endParaRPr lang="en-US" dirty="0">
              <a:latin typeface="Mogul Helios" pitchFamily="2" charset="0"/>
              <a:cs typeface="Times New Roman"/>
            </a:endParaRPr>
          </a:p>
        </p:txBody>
      </p:sp>
      <p:sp>
        <p:nvSpPr>
          <p:cNvPr id="25" name="TextBox 13">
            <a:extLst>
              <a:ext uri="{FF2B5EF4-FFF2-40B4-BE49-F238E27FC236}">
                <a16:creationId xmlns:a16="http://schemas.microsoft.com/office/drawing/2014/main" id="{450D2D58-A8B9-4E5D-BB90-1628403E4509}"/>
              </a:ext>
            </a:extLst>
          </p:cNvPr>
          <p:cNvSpPr txBox="1"/>
          <p:nvPr/>
        </p:nvSpPr>
        <p:spPr>
          <a:xfrm>
            <a:off x="1143980" y="4500155"/>
            <a:ext cx="4310456"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Mogul Helios" pitchFamily="2" charset="0"/>
                <a:cs typeface="Times New Roman"/>
              </a:rPr>
              <a:t>2023</a:t>
            </a:r>
            <a:r>
              <a:rPr lang="mn-MN" sz="1600" dirty="0">
                <a:latin typeface="Mogul Helios" pitchFamily="2" charset="0"/>
                <a:cs typeface="Times New Roman"/>
              </a:rPr>
              <a:t> оны 10-р сарын 25-ны өдрийн</a:t>
            </a:r>
            <a:r>
              <a:rPr lang="en-US" sz="1600" dirty="0">
                <a:latin typeface="Mogul Helios" pitchFamily="2" charset="0"/>
                <a:cs typeface="Times New Roman"/>
              </a:rPr>
              <a:t> </a:t>
            </a:r>
            <a:r>
              <a:rPr lang="en-US" sz="1600" dirty="0" err="1">
                <a:latin typeface="Mogul Helios" pitchFamily="2" charset="0"/>
                <a:cs typeface="Times New Roman"/>
              </a:rPr>
              <a:t>байдлаар</a:t>
            </a:r>
            <a:endParaRPr lang="en-US" sz="1600" dirty="0">
              <a:latin typeface="Mogul Helios" pitchFamily="2" charset="0"/>
              <a:cs typeface="Times New Roman"/>
            </a:endParaRPr>
          </a:p>
        </p:txBody>
      </p:sp>
      <p:pic>
        <p:nvPicPr>
          <p:cNvPr id="27" name="Graphic 26" descr="Raw Materials outline">
            <a:extLst>
              <a:ext uri="{FF2B5EF4-FFF2-40B4-BE49-F238E27FC236}">
                <a16:creationId xmlns:a16="http://schemas.microsoft.com/office/drawing/2014/main" id="{AAE630EB-4376-4882-A59F-EC15DBE16A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8140" y="2967215"/>
            <a:ext cx="568852" cy="568770"/>
          </a:xfrm>
          <a:prstGeom prst="rect">
            <a:avLst/>
          </a:prstGeom>
        </p:spPr>
      </p:pic>
      <p:pic>
        <p:nvPicPr>
          <p:cNvPr id="28" name="Graphic 27" descr="Money outline">
            <a:extLst>
              <a:ext uri="{FF2B5EF4-FFF2-40B4-BE49-F238E27FC236}">
                <a16:creationId xmlns:a16="http://schemas.microsoft.com/office/drawing/2014/main" id="{3613B74A-9C1D-4CFE-91E8-1542ECB8F0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30438" y="3769822"/>
            <a:ext cx="524248" cy="535322"/>
          </a:xfrm>
          <a:prstGeom prst="rect">
            <a:avLst/>
          </a:prstGeom>
        </p:spPr>
      </p:pic>
      <p:pic>
        <p:nvPicPr>
          <p:cNvPr id="29" name="Graphic 28" descr="Handshake outline">
            <a:extLst>
              <a:ext uri="{FF2B5EF4-FFF2-40B4-BE49-F238E27FC236}">
                <a16:creationId xmlns:a16="http://schemas.microsoft.com/office/drawing/2014/main" id="{E0D3122F-0547-479E-A47F-3649DAF1992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52396" y="2253786"/>
            <a:ext cx="680362" cy="669114"/>
          </a:xfrm>
          <a:prstGeom prst="rect">
            <a:avLst/>
          </a:prstGeom>
        </p:spPr>
      </p:pic>
      <p:graphicFrame>
        <p:nvGraphicFramePr>
          <p:cNvPr id="30" name="Chart 29">
            <a:extLst>
              <a:ext uri="{FF2B5EF4-FFF2-40B4-BE49-F238E27FC236}">
                <a16:creationId xmlns:a16="http://schemas.microsoft.com/office/drawing/2014/main" id="{778930E3-5D2E-44B5-B579-513CFD421470}"/>
              </a:ext>
            </a:extLst>
          </p:cNvPr>
          <p:cNvGraphicFramePr>
            <a:graphicFrameLocks/>
          </p:cNvGraphicFramePr>
          <p:nvPr>
            <p:extLst>
              <p:ext uri="{D42A27DB-BD31-4B8C-83A1-F6EECF244321}">
                <p14:modId xmlns:p14="http://schemas.microsoft.com/office/powerpoint/2010/main" val="298716398"/>
              </p:ext>
            </p:extLst>
          </p:nvPr>
        </p:nvGraphicFramePr>
        <p:xfrm>
          <a:off x="6456626" y="5193421"/>
          <a:ext cx="9880761" cy="3477092"/>
        </p:xfrm>
        <a:graphic>
          <a:graphicData uri="http://schemas.openxmlformats.org/drawingml/2006/chart">
            <c:chart xmlns:c="http://schemas.openxmlformats.org/drawingml/2006/chart" xmlns:r="http://schemas.openxmlformats.org/officeDocument/2006/relationships" r:id="rId14"/>
          </a:graphicData>
        </a:graphic>
      </p:graphicFrame>
      <p:sp>
        <p:nvSpPr>
          <p:cNvPr id="31" name="TextBox 30">
            <a:extLst>
              <a:ext uri="{FF2B5EF4-FFF2-40B4-BE49-F238E27FC236}">
                <a16:creationId xmlns:a16="http://schemas.microsoft.com/office/drawing/2014/main" id="{880AA8E5-E138-4374-BA91-7B7CA5D1895A}"/>
              </a:ext>
            </a:extLst>
          </p:cNvPr>
          <p:cNvSpPr txBox="1"/>
          <p:nvPr/>
        </p:nvSpPr>
        <p:spPr>
          <a:xfrm>
            <a:off x="3622054" y="370387"/>
            <a:ext cx="10402013" cy="861774"/>
          </a:xfrm>
          <a:prstGeom prst="rect">
            <a:avLst/>
          </a:prstGeom>
          <a:noFill/>
        </p:spPr>
        <p:txBody>
          <a:bodyPr wrap="square" rtlCol="0">
            <a:spAutoFit/>
          </a:bodyPr>
          <a:lstStyle/>
          <a:p>
            <a:r>
              <a:rPr lang="mn-MN" sz="3200" b="1" dirty="0">
                <a:solidFill>
                  <a:schemeClr val="bg1"/>
                </a:solidFill>
                <a:latin typeface="Mogul Helios" pitchFamily="2" charset="0"/>
                <a:cs typeface="Times New Roman"/>
              </a:rPr>
              <a:t>УУЛ УУРХАЙН БҮТЭЭГДЭХҮҮНИЙ БИРЖИЙН АРИЛЖАА  </a:t>
            </a:r>
            <a:endParaRPr lang="en-US" sz="3200" b="1" dirty="0">
              <a:solidFill>
                <a:schemeClr val="bg1"/>
              </a:solidFill>
              <a:latin typeface="Mogul Helios" pitchFamily="2" charset="0"/>
              <a:cs typeface="Segoe UI"/>
            </a:endParaRPr>
          </a:p>
          <a:p>
            <a:endParaRPr lang="en-US" dirty="0">
              <a:latin typeface="Mogul Helios" pitchFamily="2" charset="0"/>
            </a:endParaRPr>
          </a:p>
        </p:txBody>
      </p:sp>
      <p:sp>
        <p:nvSpPr>
          <p:cNvPr id="32" name="object 2">
            <a:extLst>
              <a:ext uri="{FF2B5EF4-FFF2-40B4-BE49-F238E27FC236}">
                <a16:creationId xmlns:a16="http://schemas.microsoft.com/office/drawing/2014/main" id="{C8DE2F85-E7EF-4DA7-98B3-8EC9F99E0BF1}"/>
              </a:ext>
            </a:extLst>
          </p:cNvPr>
          <p:cNvSpPr/>
          <p:nvPr/>
        </p:nvSpPr>
        <p:spPr>
          <a:xfrm>
            <a:off x="856388" y="1326575"/>
            <a:ext cx="15212231" cy="421506"/>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latin typeface="Mogul Helios" pitchFamily="2" charset="0"/>
              <a:cs typeface="Times New Roman"/>
            </a:endParaRPr>
          </a:p>
        </p:txBody>
      </p:sp>
      <p:sp>
        <p:nvSpPr>
          <p:cNvPr id="33" name="Rectangle 32">
            <a:extLst>
              <a:ext uri="{FF2B5EF4-FFF2-40B4-BE49-F238E27FC236}">
                <a16:creationId xmlns:a16="http://schemas.microsoft.com/office/drawing/2014/main" id="{91E53CCA-6B17-49AC-BA22-7019FF1CC0CA}"/>
              </a:ext>
            </a:extLst>
          </p:cNvPr>
          <p:cNvSpPr/>
          <p:nvPr/>
        </p:nvSpPr>
        <p:spPr>
          <a:xfrm>
            <a:off x="3486760" y="1333667"/>
            <a:ext cx="10537307" cy="400110"/>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mn-MN" sz="2000" b="1" dirty="0">
                <a:solidFill>
                  <a:schemeClr val="bg1"/>
                </a:solidFill>
                <a:latin typeface="Mogul Helios" pitchFamily="2" charset="0"/>
                <a:cs typeface="Times New Roman"/>
              </a:rPr>
              <a:t>Биржээр арилжаалагдаж буй уул уурхайн бүтээгдэхүүний арилжааны  хэмжээ </a:t>
            </a:r>
          </a:p>
        </p:txBody>
      </p:sp>
      <p:graphicFrame>
        <p:nvGraphicFramePr>
          <p:cNvPr id="34" name="Chart 33">
            <a:extLst>
              <a:ext uri="{FF2B5EF4-FFF2-40B4-BE49-F238E27FC236}">
                <a16:creationId xmlns:a16="http://schemas.microsoft.com/office/drawing/2014/main" id="{A3AF317E-2B2F-48C3-939E-812B67181AFE}"/>
              </a:ext>
            </a:extLst>
          </p:cNvPr>
          <p:cNvGraphicFramePr>
            <a:graphicFrameLocks/>
          </p:cNvGraphicFramePr>
          <p:nvPr>
            <p:extLst>
              <p:ext uri="{D42A27DB-BD31-4B8C-83A1-F6EECF244321}">
                <p14:modId xmlns:p14="http://schemas.microsoft.com/office/powerpoint/2010/main" val="1058328523"/>
              </p:ext>
            </p:extLst>
          </p:nvPr>
        </p:nvGraphicFramePr>
        <p:xfrm>
          <a:off x="6500313" y="1708796"/>
          <a:ext cx="9539082" cy="3702590"/>
        </p:xfrm>
        <a:graphic>
          <a:graphicData uri="http://schemas.openxmlformats.org/drawingml/2006/chart">
            <c:chart xmlns:c="http://schemas.openxmlformats.org/drawingml/2006/chart" xmlns:r="http://schemas.openxmlformats.org/officeDocument/2006/relationships" r:id="rId15"/>
          </a:graphicData>
        </a:graphic>
      </p:graphicFrame>
      <p:pic>
        <p:nvPicPr>
          <p:cNvPr id="36" name="Picture 35">
            <a:extLst>
              <a:ext uri="{FF2B5EF4-FFF2-40B4-BE49-F238E27FC236}">
                <a16:creationId xmlns:a16="http://schemas.microsoft.com/office/drawing/2014/main" id="{FF1E773A-376E-4B1B-803D-16CFA96E8AD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9724" y="106830"/>
            <a:ext cx="2409507" cy="894094"/>
          </a:xfrm>
          <a:prstGeom prst="rect">
            <a:avLst/>
          </a:prstGeom>
        </p:spPr>
      </p:pic>
      <p:sp>
        <p:nvSpPr>
          <p:cNvPr id="37" name="Rectangle 36">
            <a:extLst>
              <a:ext uri="{FF2B5EF4-FFF2-40B4-BE49-F238E27FC236}">
                <a16:creationId xmlns:a16="http://schemas.microsoft.com/office/drawing/2014/main" id="{C95ACDBC-6752-4D17-81EF-60367F35F89A}"/>
              </a:ext>
            </a:extLst>
          </p:cNvPr>
          <p:cNvSpPr/>
          <p:nvPr/>
        </p:nvSpPr>
        <p:spPr>
          <a:xfrm>
            <a:off x="895605" y="2006422"/>
            <a:ext cx="4558831" cy="285510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8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560x1440 Blue Digital Art Squares 1440P Resolution Wallpaper, HD Abstract  4K Wallpapers, Images, Photos and Background - Wallpapers Den">
            <a:extLst>
              <a:ext uri="{FF2B5EF4-FFF2-40B4-BE49-F238E27FC236}">
                <a16:creationId xmlns:a16="http://schemas.microsoft.com/office/drawing/2014/main" id="{F759301B-F3F2-4A1F-B380-C345A53081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73446"/>
          <a:stretch/>
        </p:blipFill>
        <p:spPr bwMode="auto">
          <a:xfrm>
            <a:off x="208738" y="0"/>
            <a:ext cx="16559213" cy="12488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18D1616-4ABB-43A6-8C9D-4921828F703D}"/>
              </a:ext>
            </a:extLst>
          </p:cNvPr>
          <p:cNvSpPr/>
          <p:nvPr/>
        </p:nvSpPr>
        <p:spPr>
          <a:xfrm>
            <a:off x="193124" y="0"/>
            <a:ext cx="16559212" cy="1274743"/>
          </a:xfrm>
          <a:prstGeom prst="rect">
            <a:avLst/>
          </a:prstGeom>
          <a:gradFill>
            <a:gsLst>
              <a:gs pos="82000">
                <a:srgbClr val="002060">
                  <a:alpha val="50000"/>
                </a:srgb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8">
              <a:latin typeface="Mogul Helios" pitchFamily="2" charset="0"/>
            </a:endParaRPr>
          </a:p>
        </p:txBody>
      </p:sp>
      <p:grpSp>
        <p:nvGrpSpPr>
          <p:cNvPr id="8" name="Group 7">
            <a:extLst>
              <a:ext uri="{FF2B5EF4-FFF2-40B4-BE49-F238E27FC236}">
                <a16:creationId xmlns:a16="http://schemas.microsoft.com/office/drawing/2014/main" id="{6DAA18B4-3E32-426D-B849-F982CE32AE99}"/>
              </a:ext>
            </a:extLst>
          </p:cNvPr>
          <p:cNvGrpSpPr/>
          <p:nvPr/>
        </p:nvGrpSpPr>
        <p:grpSpPr>
          <a:xfrm>
            <a:off x="15676616" y="89517"/>
            <a:ext cx="766291" cy="991862"/>
            <a:chOff x="10911257" y="-82064"/>
            <a:chExt cx="1271225" cy="1052275"/>
          </a:xfrm>
        </p:grpSpPr>
        <p:pic>
          <p:nvPicPr>
            <p:cNvPr id="9" name="Picture 8">
              <a:extLst>
                <a:ext uri="{FF2B5EF4-FFF2-40B4-BE49-F238E27FC236}">
                  <a16:creationId xmlns:a16="http://schemas.microsoft.com/office/drawing/2014/main" id="{4C2E2194-15D3-44DD-AB51-04999990492F}"/>
                </a:ext>
              </a:extLst>
            </p:cNvPr>
            <p:cNvPicPr>
              <a:picLocks noChangeAspect="1"/>
            </p:cNvPicPr>
            <p:nvPr/>
          </p:nvPicPr>
          <p:blipFill rotWithShape="1">
            <a:blip r:embed="rId3">
              <a:biLevel thresh="25000"/>
            </a:blip>
            <a:srcRect t="37472" b="29972"/>
            <a:stretch/>
          </p:blipFill>
          <p:spPr>
            <a:xfrm>
              <a:off x="11261614" y="86233"/>
              <a:ext cx="646232" cy="833612"/>
            </a:xfrm>
            <a:prstGeom prst="rect">
              <a:avLst/>
            </a:prstGeom>
          </p:spPr>
        </p:pic>
        <p:pic>
          <p:nvPicPr>
            <p:cNvPr id="10" name="Picture 9">
              <a:extLst>
                <a:ext uri="{FF2B5EF4-FFF2-40B4-BE49-F238E27FC236}">
                  <a16:creationId xmlns:a16="http://schemas.microsoft.com/office/drawing/2014/main" id="{A6A83AAF-8D18-442D-9F1F-317A96C7C4C8}"/>
                </a:ext>
              </a:extLst>
            </p:cNvPr>
            <p:cNvPicPr>
              <a:picLocks noChangeAspect="1"/>
            </p:cNvPicPr>
            <p:nvPr/>
          </p:nvPicPr>
          <p:blipFill rotWithShape="1">
            <a:blip r:embed="rId3">
              <a:biLevel thresh="25000"/>
            </a:blip>
            <a:srcRect t="70123" b="6572"/>
            <a:stretch/>
          </p:blipFill>
          <p:spPr>
            <a:xfrm>
              <a:off x="11536250" y="73384"/>
              <a:ext cx="646232" cy="596757"/>
            </a:xfrm>
            <a:prstGeom prst="rect">
              <a:avLst/>
            </a:prstGeom>
          </p:spPr>
        </p:pic>
        <p:grpSp>
          <p:nvGrpSpPr>
            <p:cNvPr id="11" name="Group 10">
              <a:extLst>
                <a:ext uri="{FF2B5EF4-FFF2-40B4-BE49-F238E27FC236}">
                  <a16:creationId xmlns:a16="http://schemas.microsoft.com/office/drawing/2014/main" id="{CF8BC0FE-13EE-4076-BFAC-BBE68F8FA736}"/>
                </a:ext>
              </a:extLst>
            </p:cNvPr>
            <p:cNvGrpSpPr/>
            <p:nvPr/>
          </p:nvGrpSpPr>
          <p:grpSpPr>
            <a:xfrm>
              <a:off x="10911257" y="-82064"/>
              <a:ext cx="646232" cy="1052275"/>
              <a:chOff x="10798957" y="-82064"/>
              <a:chExt cx="646232" cy="1052275"/>
            </a:xfrm>
          </p:grpSpPr>
          <p:pic>
            <p:nvPicPr>
              <p:cNvPr id="12" name="Picture 11">
                <a:extLst>
                  <a:ext uri="{FF2B5EF4-FFF2-40B4-BE49-F238E27FC236}">
                    <a16:creationId xmlns:a16="http://schemas.microsoft.com/office/drawing/2014/main" id="{66001608-33A6-414E-B871-1899ABD82606}"/>
                  </a:ext>
                </a:extLst>
              </p:cNvPr>
              <p:cNvPicPr>
                <a:picLocks noChangeAspect="1"/>
              </p:cNvPicPr>
              <p:nvPr/>
            </p:nvPicPr>
            <p:blipFill rotWithShape="1">
              <a:blip r:embed="rId4">
                <a:biLevel thresh="25000"/>
              </a:blip>
              <a:srcRect b="81203"/>
              <a:stretch/>
            </p:blipFill>
            <p:spPr>
              <a:xfrm>
                <a:off x="10798957" y="-82064"/>
                <a:ext cx="646232" cy="539743"/>
              </a:xfrm>
              <a:prstGeom prst="rect">
                <a:avLst/>
              </a:prstGeom>
            </p:spPr>
          </p:pic>
          <p:pic>
            <p:nvPicPr>
              <p:cNvPr id="13" name="Picture 12">
                <a:extLst>
                  <a:ext uri="{FF2B5EF4-FFF2-40B4-BE49-F238E27FC236}">
                    <a16:creationId xmlns:a16="http://schemas.microsoft.com/office/drawing/2014/main" id="{7D93CC29-BA0A-4464-8E48-CD1148B343D6}"/>
                  </a:ext>
                </a:extLst>
              </p:cNvPr>
              <p:cNvPicPr>
                <a:picLocks noChangeAspect="1"/>
              </p:cNvPicPr>
              <p:nvPr/>
            </p:nvPicPr>
            <p:blipFill rotWithShape="1">
              <a:blip r:embed="rId4">
                <a:biLevel thresh="25000"/>
              </a:blip>
              <a:srcRect t="17851" b="74874"/>
              <a:stretch/>
            </p:blipFill>
            <p:spPr>
              <a:xfrm>
                <a:off x="10798957" y="364716"/>
                <a:ext cx="646232" cy="208906"/>
              </a:xfrm>
              <a:prstGeom prst="rect">
                <a:avLst/>
              </a:prstGeom>
            </p:spPr>
          </p:pic>
          <p:pic>
            <p:nvPicPr>
              <p:cNvPr id="14" name="Picture 13">
                <a:extLst>
                  <a:ext uri="{FF2B5EF4-FFF2-40B4-BE49-F238E27FC236}">
                    <a16:creationId xmlns:a16="http://schemas.microsoft.com/office/drawing/2014/main" id="{93FE27A4-FCCF-4CDD-9532-B9D2FB0D5D8C}"/>
                  </a:ext>
                </a:extLst>
              </p:cNvPr>
              <p:cNvPicPr>
                <a:picLocks noChangeAspect="1"/>
              </p:cNvPicPr>
              <p:nvPr/>
            </p:nvPicPr>
            <p:blipFill rotWithShape="1">
              <a:blip r:embed="rId4">
                <a:biLevel thresh="25000"/>
              </a:blip>
              <a:srcRect t="26993" b="68607"/>
              <a:stretch/>
            </p:blipFill>
            <p:spPr>
              <a:xfrm>
                <a:off x="10798957" y="569041"/>
                <a:ext cx="646232" cy="126398"/>
              </a:xfrm>
              <a:prstGeom prst="rect">
                <a:avLst/>
              </a:prstGeom>
            </p:spPr>
          </p:pic>
          <p:pic>
            <p:nvPicPr>
              <p:cNvPr id="15" name="Picture 14">
                <a:extLst>
                  <a:ext uri="{FF2B5EF4-FFF2-40B4-BE49-F238E27FC236}">
                    <a16:creationId xmlns:a16="http://schemas.microsoft.com/office/drawing/2014/main" id="{6E0E106C-4684-47F6-9B92-C8D9080157D8}"/>
                  </a:ext>
                </a:extLst>
              </p:cNvPr>
              <p:cNvPicPr>
                <a:picLocks noChangeAspect="1"/>
              </p:cNvPicPr>
              <p:nvPr/>
            </p:nvPicPr>
            <p:blipFill rotWithShape="1">
              <a:blip r:embed="rId4">
                <a:biLevel thresh="25000"/>
              </a:blip>
              <a:srcRect t="31096" b="59067"/>
              <a:stretch/>
            </p:blipFill>
            <p:spPr>
              <a:xfrm>
                <a:off x="10798957" y="687740"/>
                <a:ext cx="646232" cy="282471"/>
              </a:xfrm>
              <a:prstGeom prst="rect">
                <a:avLst/>
              </a:prstGeom>
            </p:spPr>
          </p:pic>
        </p:grpSp>
      </p:grpSp>
      <p:sp>
        <p:nvSpPr>
          <p:cNvPr id="16" name="TextBox 15">
            <a:extLst>
              <a:ext uri="{FF2B5EF4-FFF2-40B4-BE49-F238E27FC236}">
                <a16:creationId xmlns:a16="http://schemas.microsoft.com/office/drawing/2014/main" id="{55AF222D-E97D-4870-A9D5-9D06C014814D}"/>
              </a:ext>
            </a:extLst>
          </p:cNvPr>
          <p:cNvSpPr txBox="1"/>
          <p:nvPr/>
        </p:nvSpPr>
        <p:spPr>
          <a:xfrm>
            <a:off x="2947864" y="98762"/>
            <a:ext cx="12352007" cy="1077218"/>
          </a:xfrm>
          <a:prstGeom prst="rect">
            <a:avLst/>
          </a:prstGeom>
          <a:noFill/>
        </p:spPr>
        <p:txBody>
          <a:bodyPr wrap="square" rtlCol="0">
            <a:spAutoFit/>
          </a:bodyPr>
          <a:lstStyle/>
          <a:p>
            <a:pPr algn="ctr"/>
            <a:r>
              <a:rPr lang="mn-MN" sz="3200" b="1" dirty="0">
                <a:solidFill>
                  <a:schemeClr val="bg1"/>
                </a:solidFill>
                <a:latin typeface="Mogul Helios" pitchFamily="2" charset="0"/>
                <a:cs typeface="Times New Roman" panose="02020603050405020304" pitchFamily="18" charset="0"/>
              </a:rPr>
              <a:t>УУЛ УУРХАЙН БҮТЭЭГДЭХҮҮНИЙ БИРЖИЙН ҮЙЛ АЖИЛЛАГААТАЙ ХОЛБОГДОХ ШИМТГЭЛ, ХУРААМЖ</a:t>
            </a:r>
          </a:p>
        </p:txBody>
      </p:sp>
      <p:sp>
        <p:nvSpPr>
          <p:cNvPr id="17" name="object 2">
            <a:extLst>
              <a:ext uri="{FF2B5EF4-FFF2-40B4-BE49-F238E27FC236}">
                <a16:creationId xmlns:a16="http://schemas.microsoft.com/office/drawing/2014/main" id="{48ED2A9B-97B5-41CD-850D-E1F507F83C60}"/>
              </a:ext>
            </a:extLst>
          </p:cNvPr>
          <p:cNvSpPr/>
          <p:nvPr/>
        </p:nvSpPr>
        <p:spPr>
          <a:xfrm>
            <a:off x="469266" y="1371986"/>
            <a:ext cx="8083296" cy="758257"/>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solidFill>
                <a:prstClr val="black"/>
              </a:solidFill>
              <a:latin typeface="Mogul Helios" pitchFamily="2" charset="0"/>
              <a:cs typeface="Times New Roman"/>
            </a:endParaRPr>
          </a:p>
        </p:txBody>
      </p:sp>
      <p:sp>
        <p:nvSpPr>
          <p:cNvPr id="18" name="Rectangle 17">
            <a:extLst>
              <a:ext uri="{FF2B5EF4-FFF2-40B4-BE49-F238E27FC236}">
                <a16:creationId xmlns:a16="http://schemas.microsoft.com/office/drawing/2014/main" id="{BAE49E47-1750-4C8C-888D-A24F59847929}"/>
              </a:ext>
            </a:extLst>
          </p:cNvPr>
          <p:cNvSpPr/>
          <p:nvPr/>
        </p:nvSpPr>
        <p:spPr>
          <a:xfrm>
            <a:off x="437696" y="1397171"/>
            <a:ext cx="8114866" cy="707886"/>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mn-MN" sz="2000" b="1" dirty="0">
                <a:solidFill>
                  <a:schemeClr val="bg1"/>
                </a:solidFill>
                <a:latin typeface="Mogul Helios" pitchFamily="2" charset="0"/>
                <a:cs typeface="Times New Roman"/>
              </a:rPr>
              <a:t>Уул уурхайн бүтээгдэхүүний зах зээл дэх зохицуулалттай этгээдээс төвлөрүүлэх зохицуулалтын үйлчилгээний хөлсний хэмжээ</a:t>
            </a:r>
            <a:endParaRPr lang="en-US" sz="2000" dirty="0">
              <a:solidFill>
                <a:schemeClr val="bg1"/>
              </a:solidFill>
              <a:latin typeface="Mogul Helios" pitchFamily="2" charset="0"/>
              <a:cs typeface="Times New Roman"/>
            </a:endParaRPr>
          </a:p>
        </p:txBody>
      </p:sp>
      <p:graphicFrame>
        <p:nvGraphicFramePr>
          <p:cNvPr id="19" name="Table 18">
            <a:extLst>
              <a:ext uri="{FF2B5EF4-FFF2-40B4-BE49-F238E27FC236}">
                <a16:creationId xmlns:a16="http://schemas.microsoft.com/office/drawing/2014/main" id="{0633CAE1-FB76-47F7-9394-3BED673B6662}"/>
              </a:ext>
            </a:extLst>
          </p:cNvPr>
          <p:cNvGraphicFramePr>
            <a:graphicFrameLocks noGrp="1"/>
          </p:cNvGraphicFramePr>
          <p:nvPr>
            <p:extLst>
              <p:ext uri="{D42A27DB-BD31-4B8C-83A1-F6EECF244321}">
                <p14:modId xmlns:p14="http://schemas.microsoft.com/office/powerpoint/2010/main" val="2704376246"/>
              </p:ext>
            </p:extLst>
          </p:nvPr>
        </p:nvGraphicFramePr>
        <p:xfrm>
          <a:off x="613786" y="2377145"/>
          <a:ext cx="7665820" cy="5504318"/>
        </p:xfrm>
        <a:graphic>
          <a:graphicData uri="http://schemas.openxmlformats.org/drawingml/2006/table">
            <a:tbl>
              <a:tblPr firstRow="1" firstCol="1" bandRow="1"/>
              <a:tblGrid>
                <a:gridCol w="533987">
                  <a:extLst>
                    <a:ext uri="{9D8B030D-6E8A-4147-A177-3AD203B41FA5}">
                      <a16:colId xmlns:a16="http://schemas.microsoft.com/office/drawing/2014/main" val="387109730"/>
                    </a:ext>
                  </a:extLst>
                </a:gridCol>
                <a:gridCol w="2176272">
                  <a:extLst>
                    <a:ext uri="{9D8B030D-6E8A-4147-A177-3AD203B41FA5}">
                      <a16:colId xmlns:a16="http://schemas.microsoft.com/office/drawing/2014/main" val="2579558401"/>
                    </a:ext>
                  </a:extLst>
                </a:gridCol>
                <a:gridCol w="2651760">
                  <a:extLst>
                    <a:ext uri="{9D8B030D-6E8A-4147-A177-3AD203B41FA5}">
                      <a16:colId xmlns:a16="http://schemas.microsoft.com/office/drawing/2014/main" val="3354112587"/>
                    </a:ext>
                  </a:extLst>
                </a:gridCol>
                <a:gridCol w="2303801">
                  <a:extLst>
                    <a:ext uri="{9D8B030D-6E8A-4147-A177-3AD203B41FA5}">
                      <a16:colId xmlns:a16="http://schemas.microsoft.com/office/drawing/2014/main" val="3575515749"/>
                    </a:ext>
                  </a:extLst>
                </a:gridCol>
              </a:tblGrid>
              <a:tr h="574491">
                <a:tc>
                  <a:txBody>
                    <a:bodyPr/>
                    <a:lstStyle/>
                    <a:p>
                      <a:pPr marL="0" marR="0" algn="ctr" defTabSz="848324" rtl="0" eaLnBrk="1" latinLnBrk="0" hangingPunct="1">
                        <a:lnSpc>
                          <a:spcPct val="107000"/>
                        </a:lnSpc>
                        <a:spcBef>
                          <a:spcPts val="0"/>
                        </a:spcBef>
                        <a:spcAft>
                          <a:spcPts val="0"/>
                        </a:spcAft>
                      </a:pPr>
                      <a:r>
                        <a:rPr lang="mn-MN" sz="2000" b="0" kern="100" dirty="0">
                          <a:solidFill>
                            <a:schemeClr val="tx1"/>
                          </a:solidFill>
                          <a:effectLst/>
                          <a:latin typeface="Mogul Helios" pitchFamily="2" charset="0"/>
                          <a:ea typeface="Calibri" panose="020F0502020204030204" pitchFamily="34" charset="0"/>
                          <a:cs typeface="Arial" panose="020B0604020202020204" pitchFamily="34" charset="0"/>
                        </a:rPr>
                        <a:t> </a:t>
                      </a:r>
                      <a:endParaRPr lang="en-US" sz="20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Зохицуулалттай үйлчилгээ</a:t>
                      </a:r>
                      <a:endParaRPr lang="en-US" sz="2000" b="1"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Үйлчилгээний хөлс</a:t>
                      </a:r>
                      <a:endParaRPr lang="en-US" sz="2000" b="1"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Хугацаа</a:t>
                      </a:r>
                      <a:endParaRPr lang="en-US" sz="2000" b="1"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1943618"/>
                  </a:ext>
                </a:extLst>
              </a:tr>
              <a:tr h="395672">
                <a:tc>
                  <a:txBody>
                    <a:bodyPr/>
                    <a:lstStyle/>
                    <a:p>
                      <a:pPr marL="0" marR="0" algn="ctr" defTabSz="848324" rtl="0" eaLnBrk="1" latinLnBrk="0" hangingPunct="1">
                        <a:lnSpc>
                          <a:spcPct val="107000"/>
                        </a:lnSpc>
                        <a:spcBef>
                          <a:spcPts val="0"/>
                        </a:spcBef>
                        <a:spcAft>
                          <a:spcPts val="0"/>
                        </a:spcAft>
                      </a:pPr>
                      <a:r>
                        <a:rPr lang="mn-MN" sz="2000" b="1" kern="100">
                          <a:solidFill>
                            <a:schemeClr val="tx1"/>
                          </a:solidFill>
                          <a:effectLst/>
                          <a:latin typeface="Mogul Helios" pitchFamily="2" charset="0"/>
                          <a:ea typeface="Calibri" panose="020F0502020204030204" pitchFamily="34" charset="0"/>
                          <a:cs typeface="Arial" panose="020B0604020202020204" pitchFamily="34" charset="0"/>
                        </a:rPr>
                        <a:t> </a:t>
                      </a:r>
                      <a:endParaRPr lang="en-US" sz="2000" b="1"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3">
                  <a:txBody>
                    <a:bodyPr/>
                    <a:lstStyle/>
                    <a:p>
                      <a:pPr marL="0" marR="0" algn="l" defTabSz="848324" rtl="0" eaLnBrk="1" latinLnBrk="0" hangingPunct="1">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НЭГ. Тусгай зөвшөөрөл</a:t>
                      </a:r>
                      <a:endParaRPr lang="en-US" sz="2000" b="1"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12700" cap="flat" cmpd="sng" algn="ctr">
                      <a:solidFill>
                        <a:schemeClr val="accent1">
                          <a:lumMod val="50000"/>
                        </a:schemeClr>
                      </a:solidFill>
                      <a:prstDash val="solid"/>
                      <a:round/>
                      <a:headEnd type="none" w="med" len="med"/>
                      <a:tailEnd type="none" w="med" len="med"/>
                    </a:lnL>
                    <a:lnT w="12700" cap="flat" cmpd="sng" algn="ctr">
                      <a:solidFill>
                        <a:schemeClr val="accent1">
                          <a:lumMod val="50000"/>
                        </a:schemeClr>
                      </a:solidFill>
                      <a:prstDash val="solid"/>
                      <a:round/>
                      <a:headEnd type="none" w="med" len="med"/>
                      <a:tailEnd type="none" w="med" len="med"/>
                    </a:lnT>
                  </a:tcPr>
                </a:tc>
                <a:tc hMerge="1">
                  <a:txBody>
                    <a:bodyPr/>
                    <a:lstStyle/>
                    <a:p>
                      <a:pPr marL="0" marR="0" algn="l" defTabSz="848324" rtl="0" eaLnBrk="1" latinLnBrk="0" hangingPunct="1">
                        <a:lnSpc>
                          <a:spcPct val="107000"/>
                        </a:lnSpc>
                        <a:spcBef>
                          <a:spcPts val="0"/>
                        </a:spcBef>
                        <a:spcAft>
                          <a:spcPts val="0"/>
                        </a:spcAft>
                      </a:pPr>
                      <a:endParaRPr lang="en-US" sz="2000" b="1" kern="100">
                        <a:solidFill>
                          <a:schemeClr val="accent1">
                            <a:lumMod val="50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66241135"/>
                  </a:ext>
                </a:extLst>
              </a:tr>
              <a:tr h="911325">
                <a:tc>
                  <a:txBody>
                    <a:bodyPr/>
                    <a:lstStyle/>
                    <a:p>
                      <a:pPr marL="0" marR="0" algn="ctr" defTabSz="848324" rtl="0" eaLnBrk="1" latinLnBrk="0" hangingPunct="1">
                        <a:lnSpc>
                          <a:spcPct val="107000"/>
                        </a:lnSpc>
                        <a:spcBef>
                          <a:spcPts val="0"/>
                        </a:spcBef>
                        <a:spcAft>
                          <a:spcPts val="0"/>
                        </a:spcAft>
                      </a:pP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1.1</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l" defTabSz="848324" rtl="0" eaLnBrk="1" latinLnBrk="0" hangingPunct="1">
                        <a:lnSpc>
                          <a:spcPct val="107000"/>
                        </a:lnSpc>
                        <a:spcBef>
                          <a:spcPts val="0"/>
                        </a:spcBef>
                        <a:spcAft>
                          <a:spcPts val="0"/>
                        </a:spcAft>
                      </a:pPr>
                      <a:r>
                        <a:rPr lang="mn-MN" sz="1800" b="0" kern="100">
                          <a:solidFill>
                            <a:schemeClr val="tx1"/>
                          </a:solidFill>
                          <a:effectLst/>
                          <a:latin typeface="Mogul Helios" pitchFamily="2" charset="0"/>
                          <a:ea typeface="Calibri" panose="020F0502020204030204" pitchFamily="34" charset="0"/>
                          <a:cs typeface="Arial" panose="020B0604020202020204" pitchFamily="34" charset="0"/>
                        </a:rPr>
                        <a:t>Биржийн үйл ажиллагаа эрхлэх тусгай зөвшөөрөл</a:t>
                      </a:r>
                      <a:endParaRPr lang="en-US" sz="1800" b="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Биржийн арилжааны хэлцлийн үнийн дүнгээс зохицуулалттай этгээдүүдийн авсан шимтгэлийн орлогын 10.0 хувьтай тэнцүү</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Тухай бүр</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186683227"/>
                  </a:ext>
                </a:extLst>
              </a:tr>
              <a:tr h="400945">
                <a:tc>
                  <a:txBody>
                    <a:bodyPr/>
                    <a:lstStyle/>
                    <a:p>
                      <a:pPr marL="0" marR="0" algn="ctr" defTabSz="848324" rtl="0" eaLnBrk="1" latinLnBrk="0" hangingPunct="1">
                        <a:lnSpc>
                          <a:spcPct val="107000"/>
                        </a:lnSpc>
                        <a:spcBef>
                          <a:spcPts val="0"/>
                        </a:spcBef>
                        <a:spcAft>
                          <a:spcPts val="0"/>
                        </a:spcAft>
                      </a:pPr>
                      <a:r>
                        <a:rPr lang="mn-MN" sz="2000" b="0" kern="100" dirty="0">
                          <a:solidFill>
                            <a:schemeClr val="tx1"/>
                          </a:solidFill>
                          <a:effectLst/>
                          <a:latin typeface="Mogul Helios" pitchFamily="2" charset="0"/>
                          <a:ea typeface="Calibri" panose="020F0502020204030204" pitchFamily="34" charset="0"/>
                          <a:cs typeface="Arial" panose="020B0604020202020204" pitchFamily="34" charset="0"/>
                        </a:rPr>
                        <a:t> </a:t>
                      </a:r>
                      <a:endParaRPr lang="en-US" sz="20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3">
                  <a:txBody>
                    <a:bodyPr/>
                    <a:lstStyle/>
                    <a:p>
                      <a:pPr marL="0" marR="0" algn="l" defTabSz="848324" rtl="0" eaLnBrk="1" latinLnBrk="0" hangingPunct="1">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ХОЁР. Тусгай зөвшөөрөлтэй холбоотой бусад үйлчилгээ</a:t>
                      </a:r>
                      <a:endParaRPr lang="en-US" sz="2000" b="1"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lnL w="12700" cap="flat" cmpd="sng" algn="ctr">
                      <a:solidFill>
                        <a:schemeClr val="accent1">
                          <a:lumMod val="50000"/>
                        </a:schemeClr>
                      </a:solidFill>
                      <a:prstDash val="solid"/>
                      <a:round/>
                      <a:headEnd type="none" w="med" len="med"/>
                      <a:tailEnd type="none" w="med" len="med"/>
                    </a:lnL>
                    <a:lnT w="12700" cap="flat" cmpd="sng" algn="ctr">
                      <a:solidFill>
                        <a:schemeClr val="accent1">
                          <a:lumMod val="50000"/>
                        </a:schemeClr>
                      </a:solidFill>
                      <a:prstDash val="solid"/>
                      <a:round/>
                      <a:headEnd type="none" w="med" len="med"/>
                      <a:tailEnd type="none" w="med" len="med"/>
                    </a:lnT>
                  </a:tcPr>
                </a:tc>
                <a:tc hMerge="1">
                  <a:txBody>
                    <a:bodyPr/>
                    <a:lstStyle/>
                    <a:p>
                      <a:pPr marL="0" marR="0" algn="l" defTabSz="848324" rtl="0" eaLnBrk="1" latinLnBrk="0" hangingPunct="1">
                        <a:lnSpc>
                          <a:spcPct val="107000"/>
                        </a:lnSpc>
                        <a:spcBef>
                          <a:spcPts val="0"/>
                        </a:spcBef>
                        <a:spcAft>
                          <a:spcPts val="0"/>
                        </a:spcAft>
                      </a:pPr>
                      <a:endParaRPr lang="en-US" sz="2000" b="1" kern="100">
                        <a:solidFill>
                          <a:schemeClr val="accent1">
                            <a:lumMod val="50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377233305"/>
                  </a:ext>
                </a:extLst>
              </a:tr>
              <a:tr h="363514">
                <a:tc>
                  <a:txBody>
                    <a:bodyPr/>
                    <a:lstStyle/>
                    <a:p>
                      <a:pPr marL="0" marR="0" algn="ctr" defTabSz="848324" rtl="0" eaLnBrk="1" latinLnBrk="0" hangingPunct="1">
                        <a:lnSpc>
                          <a:spcPct val="107000"/>
                        </a:lnSpc>
                        <a:spcBef>
                          <a:spcPts val="0"/>
                        </a:spcBef>
                        <a:spcAft>
                          <a:spcPts val="0"/>
                        </a:spcAft>
                      </a:pPr>
                      <a:r>
                        <a:rPr lang="en-US" sz="1800" b="0" kern="100" dirty="0">
                          <a:solidFill>
                            <a:schemeClr val="tx1"/>
                          </a:solidFill>
                          <a:effectLst/>
                          <a:latin typeface="Mogul Helios" pitchFamily="2" charset="0"/>
                          <a:ea typeface="Calibri" panose="020F0502020204030204" pitchFamily="34" charset="0"/>
                          <a:cs typeface="Arial" panose="020B0604020202020204" pitchFamily="34" charset="0"/>
                        </a:rPr>
                        <a:t>2.</a:t>
                      </a: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1</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l" defTabSz="848324" rtl="0" eaLnBrk="1" latinLnBrk="0" hangingPunct="1">
                        <a:lnSpc>
                          <a:spcPct val="107000"/>
                        </a:lnSpc>
                        <a:spcBef>
                          <a:spcPts val="0"/>
                        </a:spcBef>
                        <a:spcAft>
                          <a:spcPts val="0"/>
                        </a:spcAft>
                      </a:pPr>
                      <a:r>
                        <a:rPr lang="mn-MN" sz="1800" b="0" kern="100">
                          <a:solidFill>
                            <a:schemeClr val="tx1"/>
                          </a:solidFill>
                          <a:effectLst/>
                          <a:latin typeface="Mogul Helios" pitchFamily="2" charset="0"/>
                          <a:ea typeface="Calibri" panose="020F0502020204030204" pitchFamily="34" charset="0"/>
                          <a:cs typeface="Arial" panose="020B0604020202020204" pitchFamily="34" charset="0"/>
                        </a:rPr>
                        <a:t>Гэрээг бүртгэх үйл ажиллагаа</a:t>
                      </a:r>
                      <a:endParaRPr lang="en-US" sz="1800" b="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1800" b="0" kern="100">
                          <a:solidFill>
                            <a:schemeClr val="tx1"/>
                          </a:solidFill>
                          <a:effectLst/>
                          <a:latin typeface="Mogul Helios" pitchFamily="2" charset="0"/>
                          <a:ea typeface="Calibri" panose="020F0502020204030204" pitchFamily="34" charset="0"/>
                          <a:cs typeface="Arial" panose="020B0604020202020204" pitchFamily="34" charset="0"/>
                        </a:rPr>
                        <a:t>500,000.00 төгрөг</a:t>
                      </a:r>
                      <a:endParaRPr lang="en-US" sz="1800" b="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Тухай бүр</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325662339"/>
                  </a:ext>
                </a:extLst>
              </a:tr>
              <a:tr h="964085">
                <a:tc>
                  <a:txBody>
                    <a:bodyPr/>
                    <a:lstStyle/>
                    <a:p>
                      <a:pPr marL="0" marR="0" algn="ctr" defTabSz="848324" rtl="0" eaLnBrk="1" latinLnBrk="0" hangingPunct="1">
                        <a:lnSpc>
                          <a:spcPct val="107000"/>
                        </a:lnSpc>
                        <a:spcBef>
                          <a:spcPts val="0"/>
                        </a:spcBef>
                        <a:spcAft>
                          <a:spcPts val="0"/>
                        </a:spcAft>
                      </a:pPr>
                      <a:r>
                        <a:rPr lang="en-US" sz="1800" b="0" kern="100" dirty="0">
                          <a:solidFill>
                            <a:schemeClr val="tx1"/>
                          </a:solidFill>
                          <a:effectLst/>
                          <a:latin typeface="Mogul Helios" pitchFamily="2" charset="0"/>
                          <a:ea typeface="Calibri" panose="020F0502020204030204" pitchFamily="34" charset="0"/>
                          <a:cs typeface="Arial" panose="020B0604020202020204" pitchFamily="34" charset="0"/>
                        </a:rPr>
                        <a:t>2.</a:t>
                      </a: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2</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l" defTabSz="848324" rtl="0" eaLnBrk="1" latinLnBrk="0" hangingPunct="1">
                        <a:lnSpc>
                          <a:spcPct val="107000"/>
                        </a:lnSpc>
                        <a:spcBef>
                          <a:spcPts val="0"/>
                        </a:spcBef>
                        <a:spcAft>
                          <a:spcPts val="0"/>
                        </a:spcAft>
                      </a:pP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Тусгай зөвшөөрлийн гэрчилгээ, гэрчилгээний хавсралт солих, шинэчлэх, нөхөн олгох</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100,000.00 төгрөг</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defTabSz="848324" rtl="0" eaLnBrk="1" latinLnBrk="0" hangingPunct="1">
                        <a:lnSpc>
                          <a:spcPct val="107000"/>
                        </a:lnSpc>
                        <a:spcBef>
                          <a:spcPts val="0"/>
                        </a:spcBef>
                        <a:spcAft>
                          <a:spcPts val="0"/>
                        </a:spcAft>
                      </a:pPr>
                      <a:r>
                        <a:rPr lang="mn-MN" sz="1800" b="0" kern="100" dirty="0">
                          <a:solidFill>
                            <a:schemeClr val="tx1"/>
                          </a:solidFill>
                          <a:effectLst/>
                          <a:latin typeface="Mogul Helios" pitchFamily="2" charset="0"/>
                          <a:ea typeface="Calibri" panose="020F0502020204030204" pitchFamily="34" charset="0"/>
                          <a:cs typeface="Arial" panose="020B0604020202020204" pitchFamily="34" charset="0"/>
                        </a:rPr>
                        <a:t>Тухай бүр</a:t>
                      </a:r>
                      <a:endParaRPr lang="en-US" sz="1800" b="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24907" marR="24907"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48784861"/>
                  </a:ext>
                </a:extLst>
              </a:tr>
            </a:tbl>
          </a:graphicData>
        </a:graphic>
      </p:graphicFrame>
      <p:sp>
        <p:nvSpPr>
          <p:cNvPr id="20" name="object 2">
            <a:extLst>
              <a:ext uri="{FF2B5EF4-FFF2-40B4-BE49-F238E27FC236}">
                <a16:creationId xmlns:a16="http://schemas.microsoft.com/office/drawing/2014/main" id="{E66D3378-BC08-48F2-9DD8-3AD46CAFE5A8}"/>
              </a:ext>
            </a:extLst>
          </p:cNvPr>
          <p:cNvSpPr/>
          <p:nvPr/>
        </p:nvSpPr>
        <p:spPr>
          <a:xfrm>
            <a:off x="8688604" y="1371986"/>
            <a:ext cx="7789013" cy="750432"/>
          </a:xfrm>
          <a:custGeom>
            <a:avLst/>
            <a:gdLst/>
            <a:ahLst/>
            <a:cxnLst/>
            <a:rect l="l" t="t" r="r" b="b"/>
            <a:pathLst>
              <a:path w="7769859" h="792480">
                <a:moveTo>
                  <a:pt x="7637272" y="0"/>
                </a:moveTo>
                <a:lnTo>
                  <a:pt x="132079" y="0"/>
                </a:lnTo>
                <a:lnTo>
                  <a:pt x="90331" y="6738"/>
                </a:lnTo>
                <a:lnTo>
                  <a:pt x="54073" y="25497"/>
                </a:lnTo>
                <a:lnTo>
                  <a:pt x="25482" y="54095"/>
                </a:lnTo>
                <a:lnTo>
                  <a:pt x="6733" y="90350"/>
                </a:lnTo>
                <a:lnTo>
                  <a:pt x="0" y="132079"/>
                </a:lnTo>
                <a:lnTo>
                  <a:pt x="0" y="660400"/>
                </a:lnTo>
                <a:lnTo>
                  <a:pt x="6733" y="702129"/>
                </a:lnTo>
                <a:lnTo>
                  <a:pt x="25482" y="738384"/>
                </a:lnTo>
                <a:lnTo>
                  <a:pt x="54073" y="766982"/>
                </a:lnTo>
                <a:lnTo>
                  <a:pt x="90331" y="785741"/>
                </a:lnTo>
                <a:lnTo>
                  <a:pt x="132079" y="792479"/>
                </a:lnTo>
                <a:lnTo>
                  <a:pt x="7637272" y="792479"/>
                </a:lnTo>
                <a:lnTo>
                  <a:pt x="7679001" y="785741"/>
                </a:lnTo>
                <a:lnTo>
                  <a:pt x="7715256" y="766982"/>
                </a:lnTo>
                <a:lnTo>
                  <a:pt x="7743854" y="738384"/>
                </a:lnTo>
                <a:lnTo>
                  <a:pt x="7762613" y="702129"/>
                </a:lnTo>
                <a:lnTo>
                  <a:pt x="7769352" y="660400"/>
                </a:lnTo>
                <a:lnTo>
                  <a:pt x="7769352" y="132079"/>
                </a:lnTo>
                <a:lnTo>
                  <a:pt x="7762613" y="90350"/>
                </a:lnTo>
                <a:lnTo>
                  <a:pt x="7743854" y="54095"/>
                </a:lnTo>
                <a:lnTo>
                  <a:pt x="7715256" y="25497"/>
                </a:lnTo>
                <a:lnTo>
                  <a:pt x="7679001" y="6738"/>
                </a:lnTo>
                <a:lnTo>
                  <a:pt x="7637272" y="0"/>
                </a:lnTo>
                <a:close/>
              </a:path>
            </a:pathLst>
          </a:custGeom>
          <a:solidFill>
            <a:srgbClr val="001F5F"/>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73273">
              <a:defRPr/>
            </a:pPr>
            <a:endParaRPr sz="1325" kern="0">
              <a:solidFill>
                <a:prstClr val="black"/>
              </a:solidFill>
              <a:latin typeface="Mogul Helios" pitchFamily="2" charset="0"/>
              <a:cs typeface="Times New Roman"/>
            </a:endParaRPr>
          </a:p>
        </p:txBody>
      </p:sp>
      <p:sp>
        <p:nvSpPr>
          <p:cNvPr id="21" name="Rectangle 20">
            <a:extLst>
              <a:ext uri="{FF2B5EF4-FFF2-40B4-BE49-F238E27FC236}">
                <a16:creationId xmlns:a16="http://schemas.microsoft.com/office/drawing/2014/main" id="{82C44F9E-AAB7-4E12-8AB8-4D8C49E41DBE}"/>
              </a:ext>
            </a:extLst>
          </p:cNvPr>
          <p:cNvSpPr/>
          <p:nvPr/>
        </p:nvSpPr>
        <p:spPr>
          <a:xfrm>
            <a:off x="8582017" y="1529470"/>
            <a:ext cx="8170319" cy="41010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mn-MN" sz="2000" b="1" dirty="0">
                <a:solidFill>
                  <a:schemeClr val="bg1"/>
                </a:solidFill>
                <a:latin typeface="Mogul Helios" pitchFamily="2" charset="0"/>
                <a:cs typeface="Times New Roman"/>
              </a:rPr>
              <a:t>Уул уурхайн бүтээгдэхүүний биржийн үйлчилгээний хураамж</a:t>
            </a:r>
            <a:endParaRPr lang="mn-MN" sz="2000" dirty="0">
              <a:solidFill>
                <a:schemeClr val="bg1"/>
              </a:solidFill>
              <a:latin typeface="Mogul Helios" pitchFamily="2" charset="0"/>
              <a:cs typeface="Times New Roman"/>
            </a:endParaRPr>
          </a:p>
        </p:txBody>
      </p:sp>
      <p:graphicFrame>
        <p:nvGraphicFramePr>
          <p:cNvPr id="22" name="Table 21">
            <a:extLst>
              <a:ext uri="{FF2B5EF4-FFF2-40B4-BE49-F238E27FC236}">
                <a16:creationId xmlns:a16="http://schemas.microsoft.com/office/drawing/2014/main" id="{E530091E-43A6-498E-864D-BED50BE374F5}"/>
              </a:ext>
            </a:extLst>
          </p:cNvPr>
          <p:cNvGraphicFramePr>
            <a:graphicFrameLocks noGrp="1"/>
          </p:cNvGraphicFramePr>
          <p:nvPr>
            <p:extLst>
              <p:ext uri="{D42A27DB-BD31-4B8C-83A1-F6EECF244321}">
                <p14:modId xmlns:p14="http://schemas.microsoft.com/office/powerpoint/2010/main" val="3267223857"/>
              </p:ext>
            </p:extLst>
          </p:nvPr>
        </p:nvGraphicFramePr>
        <p:xfrm>
          <a:off x="9056275" y="2377145"/>
          <a:ext cx="7221083" cy="5087575"/>
        </p:xfrm>
        <a:graphic>
          <a:graphicData uri="http://schemas.openxmlformats.org/drawingml/2006/table">
            <a:tbl>
              <a:tblPr firstRow="1" firstCol="1" bandRow="1"/>
              <a:tblGrid>
                <a:gridCol w="556883">
                  <a:extLst>
                    <a:ext uri="{9D8B030D-6E8A-4147-A177-3AD203B41FA5}">
                      <a16:colId xmlns:a16="http://schemas.microsoft.com/office/drawing/2014/main" val="295986112"/>
                    </a:ext>
                  </a:extLst>
                </a:gridCol>
                <a:gridCol w="2742862">
                  <a:extLst>
                    <a:ext uri="{9D8B030D-6E8A-4147-A177-3AD203B41FA5}">
                      <a16:colId xmlns:a16="http://schemas.microsoft.com/office/drawing/2014/main" val="2166054963"/>
                    </a:ext>
                  </a:extLst>
                </a:gridCol>
                <a:gridCol w="2151009">
                  <a:extLst>
                    <a:ext uri="{9D8B030D-6E8A-4147-A177-3AD203B41FA5}">
                      <a16:colId xmlns:a16="http://schemas.microsoft.com/office/drawing/2014/main" val="4210048695"/>
                    </a:ext>
                  </a:extLst>
                </a:gridCol>
                <a:gridCol w="1770329">
                  <a:extLst>
                    <a:ext uri="{9D8B030D-6E8A-4147-A177-3AD203B41FA5}">
                      <a16:colId xmlns:a16="http://schemas.microsoft.com/office/drawing/2014/main" val="1354651968"/>
                    </a:ext>
                  </a:extLst>
                </a:gridCol>
              </a:tblGrid>
              <a:tr h="460041">
                <a:tc>
                  <a:txBody>
                    <a:bodyPr/>
                    <a:lstStyle/>
                    <a:p>
                      <a:pPr marL="0" marR="0">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a:t>
                      </a:r>
                      <a:endParaRPr lang="en-US" sz="18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Үйлчилгээний төрөл</a:t>
                      </a:r>
                      <a:endParaRPr lang="en-US" sz="18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Үнийн дүн</a:t>
                      </a:r>
                      <a:endParaRPr lang="en-US" sz="18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24910041"/>
                  </a:ext>
                </a:extLst>
              </a:tr>
              <a:tr h="352031">
                <a:tc>
                  <a:txBody>
                    <a:bodyPr/>
                    <a:lstStyle/>
                    <a:p>
                      <a:pPr marL="0" marR="0" algn="ctr">
                        <a:lnSpc>
                          <a:spcPct val="107000"/>
                        </a:lnSpc>
                        <a:spcBef>
                          <a:spcPts val="0"/>
                        </a:spcBef>
                        <a:spcAft>
                          <a:spcPts val="0"/>
                        </a:spcAft>
                      </a:pPr>
                      <a:r>
                        <a:rPr lang="en-US" sz="2000" b="1" kern="100" dirty="0">
                          <a:solidFill>
                            <a:schemeClr val="tx1"/>
                          </a:solidFill>
                          <a:effectLst/>
                          <a:latin typeface="Mogul Helios" pitchFamily="2" charset="0"/>
                          <a:ea typeface="Calibri"/>
                          <a:cs typeface="Arial"/>
                        </a:rPr>
                        <a:t>1</a:t>
                      </a:r>
                      <a:r>
                        <a:rPr lang="mn-MN" sz="2000" b="1" kern="100" dirty="0">
                          <a:solidFill>
                            <a:schemeClr val="tx1"/>
                          </a:solidFill>
                          <a:effectLst/>
                          <a:latin typeface="Mogul Helios" pitchFamily="2" charset="0"/>
                          <a:ea typeface="Calibri"/>
                          <a:cs typeface="Arial"/>
                        </a:rPr>
                        <a:t>.</a:t>
                      </a: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3">
                  <a:txBody>
                    <a:bodyPr/>
                    <a:lstStyle/>
                    <a:p>
                      <a:pPr marL="0" marR="0">
                        <a:lnSpc>
                          <a:spcPct val="107000"/>
                        </a:lnSpc>
                        <a:spcBef>
                          <a:spcPts val="0"/>
                        </a:spcBef>
                        <a:spcAft>
                          <a:spcPts val="0"/>
                        </a:spcAft>
                      </a:pPr>
                      <a:r>
                        <a:rPr lang="mn-MN" sz="2000" b="1" kern="100">
                          <a:solidFill>
                            <a:schemeClr val="tx1"/>
                          </a:solidFill>
                          <a:effectLst/>
                          <a:latin typeface="Mogul Helios" pitchFamily="2" charset="0"/>
                          <a:ea typeface="Calibri" panose="020F0502020204030204" pitchFamily="34" charset="0"/>
                          <a:cs typeface="Arial" panose="020B0604020202020204" pitchFamily="34" charset="0"/>
                        </a:rPr>
                        <a:t>Гишүүнчлэлийн хураамж</a:t>
                      </a:r>
                      <a:endParaRPr lang="en-US" sz="180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0794871"/>
                  </a:ext>
                </a:extLst>
              </a:tr>
              <a:tr h="312508">
                <a:tc>
                  <a:txBody>
                    <a:bodyPr/>
                    <a:lstStyle/>
                    <a:p>
                      <a:pPr marL="0" marR="0" algn="ctr">
                        <a:lnSpc>
                          <a:spcPct val="107000"/>
                        </a:lnSpc>
                        <a:spcBef>
                          <a:spcPts val="0"/>
                        </a:spcBef>
                        <a:spcAft>
                          <a:spcPts val="0"/>
                        </a:spcAft>
                      </a:pPr>
                      <a:r>
                        <a:rPr lang="mn-MN" sz="1800" kern="100" dirty="0">
                          <a:solidFill>
                            <a:schemeClr val="tx1"/>
                          </a:solidFill>
                          <a:effectLst/>
                          <a:latin typeface="Mogul Helios" pitchFamily="2" charset="0"/>
                          <a:ea typeface="Calibri"/>
                          <a:cs typeface="Arial"/>
                        </a:rPr>
                        <a:t>1</a:t>
                      </a:r>
                      <a:r>
                        <a:rPr lang="en-US" sz="1800" kern="100" dirty="0">
                          <a:solidFill>
                            <a:schemeClr val="tx1"/>
                          </a:solidFill>
                          <a:effectLst/>
                          <a:latin typeface="Mogul Helios" pitchFamily="2" charset="0"/>
                          <a:ea typeface="Calibri"/>
                          <a:cs typeface="Arial"/>
                        </a:rPr>
                        <a:t>.1</a:t>
                      </a: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mn-MN" sz="1800" kern="100" dirty="0">
                          <a:solidFill>
                            <a:schemeClr val="tx1"/>
                          </a:solidFill>
                          <a:effectLst/>
                          <a:latin typeface="Mogul Helios" pitchFamily="2" charset="0"/>
                          <a:ea typeface="Calibri" panose="020F0502020204030204" pitchFamily="34" charset="0"/>
                          <a:cs typeface="Arial" panose="020B0604020202020204" pitchFamily="34" charset="0"/>
                        </a:rPr>
                        <a:t>Өргөдлийн хураамж</a:t>
                      </a:r>
                      <a:endParaRPr lang="en-US" sz="18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mn-MN" sz="1800" kern="100">
                          <a:solidFill>
                            <a:schemeClr val="tx1"/>
                          </a:solidFill>
                          <a:effectLst/>
                          <a:latin typeface="Mogul Helios" pitchFamily="2" charset="0"/>
                          <a:ea typeface="Calibri" panose="020F0502020204030204" pitchFamily="34" charset="0"/>
                          <a:cs typeface="Arial" panose="020B0604020202020204" pitchFamily="34" charset="0"/>
                        </a:rPr>
                        <a:t>500,000 төгрөг </a:t>
                      </a:r>
                      <a:endParaRPr lang="en-US" sz="180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23663626"/>
                  </a:ext>
                </a:extLst>
              </a:tr>
              <a:tr h="312508">
                <a:tc>
                  <a:txBody>
                    <a:bodyPr/>
                    <a:lstStyle/>
                    <a:p>
                      <a:pPr marL="0" marR="0" algn="ctr">
                        <a:lnSpc>
                          <a:spcPct val="107000"/>
                        </a:lnSpc>
                        <a:spcBef>
                          <a:spcPts val="0"/>
                        </a:spcBef>
                        <a:spcAft>
                          <a:spcPts val="0"/>
                        </a:spcAft>
                      </a:pPr>
                      <a:r>
                        <a:rPr lang="en-US" sz="1800" kern="100" dirty="0">
                          <a:solidFill>
                            <a:schemeClr val="tx1"/>
                          </a:solidFill>
                          <a:effectLst/>
                          <a:latin typeface="Mogul Helios" pitchFamily="2" charset="0"/>
                          <a:ea typeface="Calibri"/>
                          <a:cs typeface="Arial"/>
                        </a:rPr>
                        <a:t>1.</a:t>
                      </a:r>
                      <a:r>
                        <a:rPr lang="mn-MN" sz="1800" kern="100" dirty="0">
                          <a:solidFill>
                            <a:schemeClr val="tx1"/>
                          </a:solidFill>
                          <a:effectLst/>
                          <a:latin typeface="Mogul Helios" pitchFamily="2" charset="0"/>
                          <a:ea typeface="Calibri"/>
                          <a:cs typeface="Arial"/>
                        </a:rPr>
                        <a:t>2</a:t>
                      </a: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mn-MN" sz="1800" kern="100" dirty="0">
                          <a:solidFill>
                            <a:schemeClr val="tx1"/>
                          </a:solidFill>
                          <a:effectLst/>
                          <a:latin typeface="Mogul Helios" pitchFamily="2" charset="0"/>
                          <a:ea typeface="Calibri" panose="020F0502020204030204" pitchFamily="34" charset="0"/>
                          <a:cs typeface="Arial" panose="020B0604020202020204" pitchFamily="34" charset="0"/>
                        </a:rPr>
                        <a:t>Элсэлтийн хураамж</a:t>
                      </a:r>
                      <a:endParaRPr lang="en-US" sz="18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mn-MN" sz="1800" kern="100">
                          <a:solidFill>
                            <a:schemeClr val="tx1"/>
                          </a:solidFill>
                          <a:effectLst/>
                          <a:latin typeface="Mogul Helios" pitchFamily="2" charset="0"/>
                          <a:ea typeface="Calibri" panose="020F0502020204030204" pitchFamily="34" charset="0"/>
                          <a:cs typeface="Arial" panose="020B0604020202020204" pitchFamily="34" charset="0"/>
                        </a:rPr>
                        <a:t>15,000,000 төгрөг</a:t>
                      </a:r>
                      <a:endParaRPr lang="en-US" sz="180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21970660"/>
                  </a:ext>
                </a:extLst>
              </a:tr>
              <a:tr h="312508">
                <a:tc>
                  <a:txBody>
                    <a:bodyPr/>
                    <a:lstStyle/>
                    <a:p>
                      <a:pPr marL="0" marR="0" algn="ctr">
                        <a:lnSpc>
                          <a:spcPct val="107000"/>
                        </a:lnSpc>
                        <a:spcBef>
                          <a:spcPts val="0"/>
                        </a:spcBef>
                        <a:spcAft>
                          <a:spcPts val="0"/>
                        </a:spcAft>
                      </a:pPr>
                      <a:r>
                        <a:rPr lang="mn-MN" sz="1800" kern="100" dirty="0">
                          <a:solidFill>
                            <a:schemeClr val="tx1"/>
                          </a:solidFill>
                          <a:effectLst/>
                          <a:latin typeface="Mogul Helios" pitchFamily="2" charset="0"/>
                          <a:ea typeface="Calibri"/>
                          <a:cs typeface="Arial"/>
                        </a:rPr>
                        <a:t>1</a:t>
                      </a:r>
                      <a:r>
                        <a:rPr lang="en-US" sz="1800" kern="100" dirty="0">
                          <a:solidFill>
                            <a:schemeClr val="tx1"/>
                          </a:solidFill>
                          <a:effectLst/>
                          <a:latin typeface="Mogul Helios" pitchFamily="2" charset="0"/>
                          <a:ea typeface="Calibri"/>
                          <a:cs typeface="Arial"/>
                        </a:rPr>
                        <a:t>.3</a:t>
                      </a: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mn-MN" sz="1800" kern="100" dirty="0">
                          <a:solidFill>
                            <a:schemeClr val="tx1"/>
                          </a:solidFill>
                          <a:effectLst/>
                          <a:latin typeface="Mogul Helios" pitchFamily="2" charset="0"/>
                          <a:ea typeface="Calibri" panose="020F0502020204030204" pitchFamily="34" charset="0"/>
                          <a:cs typeface="Arial" panose="020B0604020202020204" pitchFamily="34" charset="0"/>
                        </a:rPr>
                        <a:t>Гишүүнчлэлийн хураамж</a:t>
                      </a:r>
                      <a:endParaRPr lang="en-US" sz="18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mn-MN" sz="1800" kern="100">
                          <a:solidFill>
                            <a:schemeClr val="tx1"/>
                          </a:solidFill>
                          <a:effectLst/>
                          <a:latin typeface="Mogul Helios" pitchFamily="2" charset="0"/>
                          <a:ea typeface="Calibri"/>
                          <a:cs typeface="Arial"/>
                        </a:rPr>
                        <a:t>375,000 төгрөг</a:t>
                      </a:r>
                      <a:r>
                        <a:rPr lang="en-US" sz="1800" kern="100">
                          <a:solidFill>
                            <a:schemeClr val="tx1"/>
                          </a:solidFill>
                          <a:effectLst/>
                          <a:latin typeface="Mogul Helios" pitchFamily="2" charset="0"/>
                          <a:ea typeface="Calibri"/>
                          <a:cs typeface="Arial"/>
                        </a:rPr>
                        <a:t> (</a:t>
                      </a:r>
                      <a:r>
                        <a:rPr lang="mn-MN" sz="1800" kern="100">
                          <a:solidFill>
                            <a:schemeClr val="tx1"/>
                          </a:solidFill>
                          <a:effectLst/>
                          <a:latin typeface="Mogul Helios" pitchFamily="2" charset="0"/>
                          <a:ea typeface="Calibri"/>
                          <a:cs typeface="Arial"/>
                        </a:rPr>
                        <a:t>улирал бүр)</a:t>
                      </a:r>
                      <a:endParaRPr lang="en-US" sz="180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22151653"/>
                  </a:ext>
                </a:extLst>
              </a:tr>
              <a:tr h="641257">
                <a:tc>
                  <a:txBody>
                    <a:bodyPr/>
                    <a:lstStyle/>
                    <a:p>
                      <a:pPr marL="0" marR="0" algn="ctr">
                        <a:lnSpc>
                          <a:spcPct val="107000"/>
                        </a:lnSpc>
                        <a:spcBef>
                          <a:spcPts val="0"/>
                        </a:spcBef>
                        <a:spcAft>
                          <a:spcPts val="0"/>
                        </a:spcAft>
                      </a:pPr>
                      <a:r>
                        <a:rPr lang="en-US" sz="1800" kern="100" dirty="0">
                          <a:solidFill>
                            <a:schemeClr val="tx1"/>
                          </a:solidFill>
                          <a:effectLst/>
                          <a:latin typeface="Mogul Helios" pitchFamily="2" charset="0"/>
                          <a:ea typeface="Calibri"/>
                          <a:cs typeface="Arial"/>
                        </a:rPr>
                        <a:t>1.4</a:t>
                      </a: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just">
                        <a:lnSpc>
                          <a:spcPct val="107000"/>
                        </a:lnSpc>
                        <a:spcBef>
                          <a:spcPts val="0"/>
                        </a:spcBef>
                        <a:spcAft>
                          <a:spcPts val="0"/>
                        </a:spcAft>
                      </a:pPr>
                      <a:r>
                        <a:rPr lang="mn-MN" sz="1800" kern="100" dirty="0">
                          <a:solidFill>
                            <a:schemeClr val="tx1"/>
                          </a:solidFill>
                          <a:effectLst/>
                          <a:latin typeface="Mogul Helios" pitchFamily="2" charset="0"/>
                          <a:ea typeface="Calibri"/>
                          <a:cs typeface="Arial"/>
                        </a:rPr>
                        <a:t>Терминал ашигласны эрх тус бүрийн хураамж  (эхний эрх үнэ төлбөргүй)</a:t>
                      </a: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2">
                  <a:txBody>
                    <a:bodyPr/>
                    <a:lstStyle/>
                    <a:p>
                      <a:pPr marL="0" marR="0" lvl="0" algn="just">
                        <a:lnSpc>
                          <a:spcPct val="107000"/>
                        </a:lnSpc>
                        <a:spcBef>
                          <a:spcPts val="0"/>
                        </a:spcBef>
                        <a:spcAft>
                          <a:spcPts val="0"/>
                        </a:spcAft>
                        <a:buNone/>
                      </a:pPr>
                      <a:r>
                        <a:rPr lang="mn-MN" sz="1800" kern="100" dirty="0">
                          <a:solidFill>
                            <a:schemeClr val="tx1"/>
                          </a:solidFill>
                          <a:effectLst/>
                          <a:latin typeface="Mogul Helios" pitchFamily="2" charset="0"/>
                          <a:ea typeface="Calibri"/>
                          <a:cs typeface="Arial"/>
                        </a:rPr>
                        <a:t>195,000 төгрөг (улирал бүр)</a:t>
                      </a: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28975735"/>
                  </a:ext>
                </a:extLst>
              </a:tr>
              <a:tr h="359232">
                <a:tc>
                  <a:txBody>
                    <a:bodyPr/>
                    <a:lstStyle/>
                    <a:p>
                      <a:pPr marL="0" marR="0" algn="ctr">
                        <a:lnSpc>
                          <a:spcPct val="107000"/>
                        </a:lnSpc>
                        <a:spcBef>
                          <a:spcPts val="0"/>
                        </a:spcBef>
                        <a:spcAft>
                          <a:spcPts val="0"/>
                        </a:spcAft>
                      </a:pPr>
                      <a:r>
                        <a:rPr lang="en-US" sz="2000" b="1" kern="100" dirty="0">
                          <a:solidFill>
                            <a:schemeClr val="tx1"/>
                          </a:solidFill>
                          <a:effectLst/>
                          <a:latin typeface="Mogul Helios" pitchFamily="2" charset="0"/>
                          <a:ea typeface="Calibri"/>
                          <a:cs typeface="Arial"/>
                        </a:rPr>
                        <a:t>2</a:t>
                      </a:r>
                      <a:r>
                        <a:rPr lang="mn-MN" sz="2000" b="1" kern="100" dirty="0">
                          <a:solidFill>
                            <a:schemeClr val="tx1"/>
                          </a:solidFill>
                          <a:effectLst/>
                          <a:latin typeface="Mogul Helios" pitchFamily="2" charset="0"/>
                          <a:ea typeface="Calibri"/>
                          <a:cs typeface="Arial"/>
                        </a:rPr>
                        <a:t>.</a:t>
                      </a: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Арилжааны шимтгэл </a:t>
                      </a:r>
                      <a:endParaRPr lang="en-US" sz="18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584806"/>
                  </a:ext>
                </a:extLst>
              </a:tr>
              <a:tr h="359232">
                <a:tc>
                  <a:txBody>
                    <a:bodyPr/>
                    <a:lstStyle/>
                    <a:p>
                      <a:pPr marL="0" marR="0" algn="ctr">
                        <a:lnSpc>
                          <a:spcPct val="107000"/>
                        </a:lnSpc>
                        <a:spcBef>
                          <a:spcPts val="0"/>
                        </a:spcBef>
                        <a:spcAft>
                          <a:spcPts val="0"/>
                        </a:spcAft>
                      </a:pP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mn-MN" sz="2000" b="1" kern="100">
                          <a:solidFill>
                            <a:schemeClr val="tx1"/>
                          </a:solidFill>
                          <a:effectLst/>
                          <a:latin typeface="Mogul Helios" pitchFamily="2" charset="0"/>
                          <a:ea typeface="Calibri" panose="020F0502020204030204" pitchFamily="34" charset="0"/>
                          <a:cs typeface="Arial" panose="020B0604020202020204" pitchFamily="34" charset="0"/>
                        </a:rPr>
                        <a:t>Зуучлагчгүй гэрээ</a:t>
                      </a: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mn-MN" sz="2000" b="1" kern="100" dirty="0">
                          <a:solidFill>
                            <a:schemeClr val="tx1"/>
                          </a:solidFill>
                          <a:effectLst/>
                          <a:latin typeface="Mogul Helios" pitchFamily="2" charset="0"/>
                          <a:ea typeface="Calibri" panose="020F0502020204030204" pitchFamily="34" charset="0"/>
                          <a:cs typeface="Arial" panose="020B0604020202020204" pitchFamily="34" charset="0"/>
                        </a:rPr>
                        <a:t>Зуучлагчтай гэрээ</a:t>
                      </a:r>
                      <a:endParaRPr lang="en-US" sz="18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734095198"/>
                  </a:ext>
                </a:extLst>
              </a:tr>
              <a:tr h="312508">
                <a:tc>
                  <a:txBody>
                    <a:bodyPr/>
                    <a:lstStyle/>
                    <a:p>
                      <a:pPr marL="0" marR="0" algn="ctr">
                        <a:lnSpc>
                          <a:spcPct val="107000"/>
                        </a:lnSpc>
                        <a:spcBef>
                          <a:spcPts val="0"/>
                        </a:spcBef>
                        <a:spcAft>
                          <a:spcPts val="0"/>
                        </a:spcAft>
                      </a:pPr>
                      <a:r>
                        <a:rPr lang="en-US" sz="1800" kern="100" dirty="0">
                          <a:solidFill>
                            <a:schemeClr val="tx1"/>
                          </a:solidFill>
                          <a:effectLst/>
                          <a:latin typeface="Mogul Helios" pitchFamily="2" charset="0"/>
                          <a:ea typeface="Calibri"/>
                          <a:cs typeface="Arial"/>
                        </a:rPr>
                        <a:t>2.1</a:t>
                      </a:r>
                      <a:endParaRPr lang="en-US" sz="16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mn-MN" sz="1800" kern="100">
                          <a:solidFill>
                            <a:schemeClr val="tx1"/>
                          </a:solidFill>
                          <a:effectLst/>
                          <a:latin typeface="Mogul Helios" pitchFamily="2" charset="0"/>
                          <a:ea typeface="Calibri" panose="020F0502020204030204" pitchFamily="34" charset="0"/>
                          <a:cs typeface="Arial" panose="020B0604020202020204" pitchFamily="34" charset="0"/>
                        </a:rPr>
                        <a:t>Худалдагч тал</a:t>
                      </a:r>
                      <a:endParaRPr lang="en-US" sz="1600" kern="10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mn-MN" sz="1800" kern="100" dirty="0">
                          <a:solidFill>
                            <a:schemeClr val="tx1"/>
                          </a:solidFill>
                          <a:effectLst/>
                          <a:latin typeface="Mogul Helios" pitchFamily="2" charset="0"/>
                          <a:ea typeface="Calibri" panose="020F0502020204030204" pitchFamily="34" charset="0"/>
                          <a:cs typeface="Arial" panose="020B0604020202020204" pitchFamily="34" charset="0"/>
                        </a:rPr>
                        <a:t>1 багц 100,000 төгрөг</a:t>
                      </a:r>
                      <a:endParaRPr lang="en-US" sz="16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1535528"/>
                  </a:ext>
                </a:extLst>
              </a:tr>
              <a:tr h="641257">
                <a:tc>
                  <a:txBody>
                    <a:bodyPr/>
                    <a:lstStyle/>
                    <a:p>
                      <a:pPr marL="0" marR="0" algn="ctr">
                        <a:lnSpc>
                          <a:spcPct val="107000"/>
                        </a:lnSpc>
                        <a:spcBef>
                          <a:spcPts val="0"/>
                        </a:spcBef>
                        <a:spcAft>
                          <a:spcPts val="0"/>
                        </a:spcAft>
                      </a:pPr>
                      <a:r>
                        <a:rPr lang="en-US" sz="1800" kern="100" dirty="0">
                          <a:solidFill>
                            <a:schemeClr val="tx1"/>
                          </a:solidFill>
                          <a:effectLst/>
                          <a:latin typeface="Mogul Helios" pitchFamily="2" charset="0"/>
                          <a:ea typeface="Calibri"/>
                          <a:cs typeface="Arial"/>
                        </a:rPr>
                        <a:t>2.2</a:t>
                      </a:r>
                      <a:endParaRPr lang="en-US" sz="1600" kern="100" dirty="0">
                        <a:solidFill>
                          <a:schemeClr val="tx1"/>
                        </a:solidFill>
                        <a:effectLst/>
                        <a:latin typeface="Mogul Helios" pitchFamily="2" charset="0"/>
                        <a:ea typeface="Calibri"/>
                        <a:cs typeface="Arial"/>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mn-MN" sz="1800" kern="100" dirty="0">
                          <a:solidFill>
                            <a:schemeClr val="tx1"/>
                          </a:solidFill>
                          <a:effectLst/>
                          <a:latin typeface="Mogul Helios" pitchFamily="2" charset="0"/>
                          <a:ea typeface="Calibri" panose="020F0502020204030204" pitchFamily="34" charset="0"/>
                          <a:cs typeface="Arial" panose="020B0604020202020204" pitchFamily="34" charset="0"/>
                        </a:rPr>
                        <a:t>Худалдан авагч тал</a:t>
                      </a:r>
                      <a:endParaRPr lang="en-US" sz="16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mn-MN" sz="1800" kern="100" dirty="0">
                          <a:solidFill>
                            <a:schemeClr val="tx1"/>
                          </a:solidFill>
                          <a:effectLst/>
                          <a:latin typeface="Mogul Helios" pitchFamily="2" charset="0"/>
                          <a:ea typeface="Calibri"/>
                          <a:cs typeface="Arial"/>
                        </a:rPr>
                        <a:t>Тухайн хэлцлийн нийт үнийн дүнгийн 0</a:t>
                      </a:r>
                      <a:r>
                        <a:rPr lang="en-US" sz="1800" kern="100" dirty="0">
                          <a:solidFill>
                            <a:schemeClr val="tx1"/>
                          </a:solidFill>
                          <a:effectLst/>
                          <a:latin typeface="Mogul Helios" pitchFamily="2" charset="0"/>
                          <a:ea typeface="Calibri"/>
                          <a:cs typeface="Arial"/>
                        </a:rPr>
                        <a:t>.1</a:t>
                      </a:r>
                      <a:r>
                        <a:rPr lang="mn-MN" sz="1800" kern="100" dirty="0">
                          <a:solidFill>
                            <a:schemeClr val="tx1"/>
                          </a:solidFill>
                          <a:effectLst/>
                          <a:latin typeface="Mogul Helios" pitchFamily="2" charset="0"/>
                          <a:ea typeface="Calibri"/>
                          <a:cs typeface="Arial"/>
                        </a:rPr>
                        <a:t> хувь</a:t>
                      </a:r>
                      <a:endParaRPr lang="en-US" sz="16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mn-MN" sz="1800" kern="100" dirty="0">
                          <a:solidFill>
                            <a:schemeClr val="tx1"/>
                          </a:solidFill>
                          <a:effectLst/>
                          <a:latin typeface="Mogul Helios" pitchFamily="2" charset="0"/>
                          <a:ea typeface="Calibri"/>
                          <a:cs typeface="Arial"/>
                        </a:rPr>
                        <a:t>Тухайн хэлцлийн нийт үнийн дүнгийн 0</a:t>
                      </a:r>
                      <a:r>
                        <a:rPr lang="en-US" sz="1800" kern="100" dirty="0">
                          <a:solidFill>
                            <a:schemeClr val="tx1"/>
                          </a:solidFill>
                          <a:effectLst/>
                          <a:latin typeface="Mogul Helios" pitchFamily="2" charset="0"/>
                          <a:ea typeface="Calibri"/>
                          <a:cs typeface="Arial"/>
                        </a:rPr>
                        <a:t>.</a:t>
                      </a:r>
                      <a:r>
                        <a:rPr lang="mn-MN" sz="1800" kern="100" dirty="0">
                          <a:solidFill>
                            <a:schemeClr val="tx1"/>
                          </a:solidFill>
                          <a:effectLst/>
                          <a:latin typeface="Mogul Helios" pitchFamily="2" charset="0"/>
                          <a:ea typeface="Calibri"/>
                          <a:cs typeface="Arial"/>
                        </a:rPr>
                        <a:t>08 хувь</a:t>
                      </a:r>
                      <a:endParaRPr lang="en-US" sz="1600" kern="100" dirty="0">
                        <a:solidFill>
                          <a:schemeClr val="tx1"/>
                        </a:solidFill>
                        <a:effectLst/>
                        <a:latin typeface="Mogul Helios" pitchFamily="2" charset="0"/>
                        <a:ea typeface="Calibri" panose="020F0502020204030204" pitchFamily="34" charset="0"/>
                        <a:cs typeface="Arial" panose="020B0604020202020204" pitchFamily="34" charset="0"/>
                      </a:endParaRPr>
                    </a:p>
                  </a:txBody>
                  <a:tcPr marL="86408" marR="86408"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584481790"/>
                  </a:ext>
                </a:extLst>
              </a:tr>
            </a:tbl>
          </a:graphicData>
        </a:graphic>
      </p:graphicFrame>
      <p:pic>
        <p:nvPicPr>
          <p:cNvPr id="23" name="Picture 22">
            <a:extLst>
              <a:ext uri="{FF2B5EF4-FFF2-40B4-BE49-F238E27FC236}">
                <a16:creationId xmlns:a16="http://schemas.microsoft.com/office/drawing/2014/main" id="{E8EC98D8-85E0-48C7-ACB9-A4CB83E58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64" y="139811"/>
            <a:ext cx="2409507" cy="894094"/>
          </a:xfrm>
          <a:prstGeom prst="rect">
            <a:avLst/>
          </a:prstGeom>
        </p:spPr>
      </p:pic>
    </p:spTree>
    <p:extLst>
      <p:ext uri="{BB962C8B-B14F-4D97-AF65-F5344CB8AC3E}">
        <p14:creationId xmlns:p14="http://schemas.microsoft.com/office/powerpoint/2010/main" val="75732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Vertical Text Placeholder 2">
            <a:extLst>
              <a:ext uri="{FF2B5EF4-FFF2-40B4-BE49-F238E27FC236}">
                <a16:creationId xmlns:a16="http://schemas.microsoft.com/office/drawing/2014/main" id="{1297EAB8-E782-4848-843C-38E08A3A7868}"/>
              </a:ext>
            </a:extLst>
          </p:cNvPr>
          <p:cNvSpPr txBox="1">
            <a:spLocks/>
          </p:cNvSpPr>
          <p:nvPr/>
        </p:nvSpPr>
        <p:spPr>
          <a:xfrm>
            <a:off x="-2427073" y="2391756"/>
            <a:ext cx="2218406" cy="682358"/>
          </a:xfrm>
          <a:prstGeom prst="rect">
            <a:avLst/>
          </a:prstGeom>
        </p:spPr>
        <p:txBody>
          <a:bodyPr vert="horz" lIns="115210" tIns="57605" rIns="115210" bIns="576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i="1">
              <a:solidFill>
                <a:schemeClr val="accent3"/>
              </a:solidFill>
              <a:latin typeface="Mogul Helios" pitchFamily="2" charset="0"/>
            </a:endParaRPr>
          </a:p>
        </p:txBody>
      </p:sp>
      <p:pic>
        <p:nvPicPr>
          <p:cNvPr id="11" name="Picture 2" descr="2560x1440 Blue Digital Art Squares 1440P Resolution Wallpaper, HD Abstract  4K Wallpapers, Images, Photos and Background - Wallpapers Den">
            <a:extLst>
              <a:ext uri="{FF2B5EF4-FFF2-40B4-BE49-F238E27FC236}">
                <a16:creationId xmlns:a16="http://schemas.microsoft.com/office/drawing/2014/main" id="{AE844335-F9F5-461F-BC94-ACA8F57EE1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667"/>
          <a:stretch/>
        </p:blipFill>
        <p:spPr bwMode="auto">
          <a:xfrm>
            <a:off x="1" y="9014"/>
            <a:ext cx="16559212" cy="86407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C89A72A-2637-4815-8C51-1530C69E3DC2}"/>
              </a:ext>
            </a:extLst>
          </p:cNvPr>
          <p:cNvSpPr/>
          <p:nvPr/>
        </p:nvSpPr>
        <p:spPr>
          <a:xfrm>
            <a:off x="1" y="9014"/>
            <a:ext cx="16559212" cy="8622733"/>
          </a:xfrm>
          <a:prstGeom prst="roundRect">
            <a:avLst>
              <a:gd name="adj" fmla="val 0"/>
            </a:avLst>
          </a:prstGeom>
          <a:gradFill>
            <a:gsLst>
              <a:gs pos="0">
                <a:srgbClr val="0070C0">
                  <a:alpha val="50000"/>
                </a:srgbClr>
              </a:gs>
              <a:gs pos="68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Mogul Helios" pitchFamily="2" charset="0"/>
            </a:endParaRPr>
          </a:p>
        </p:txBody>
      </p:sp>
      <p:sp>
        <p:nvSpPr>
          <p:cNvPr id="2" name="Rectangle 1">
            <a:extLst>
              <a:ext uri="{FF2B5EF4-FFF2-40B4-BE49-F238E27FC236}">
                <a16:creationId xmlns:a16="http://schemas.microsoft.com/office/drawing/2014/main" id="{784E9E6F-2905-459B-B637-FAF95823E597}"/>
              </a:ext>
            </a:extLst>
          </p:cNvPr>
          <p:cNvSpPr/>
          <p:nvPr/>
        </p:nvSpPr>
        <p:spPr>
          <a:xfrm>
            <a:off x="5001937" y="2945123"/>
            <a:ext cx="6555338" cy="3139321"/>
          </a:xfrm>
          <a:prstGeom prst="rect">
            <a:avLst/>
          </a:prstGeom>
        </p:spPr>
        <p:txBody>
          <a:bodyPr wrap="square">
            <a:spAutoFit/>
          </a:bodyPr>
          <a:lstStyle/>
          <a:p>
            <a:pPr algn="ctr">
              <a:defRPr/>
            </a:pPr>
            <a:r>
              <a:rPr lang="mn-MN" sz="6600" b="1" dirty="0">
                <a:solidFill>
                  <a:schemeClr val="bg1"/>
                </a:solidFill>
                <a:latin typeface="Mogul Helios" pitchFamily="2" charset="0"/>
                <a:cs typeface="Times New Roman" panose="02020603050405020304" pitchFamily="18" charset="0"/>
              </a:rPr>
              <a:t>АНХААРАЛ ХАНДУУЛСАНД БАЯРЛАЛАА</a:t>
            </a:r>
            <a:endParaRPr lang="en-US" sz="6600" b="1" dirty="0">
              <a:solidFill>
                <a:schemeClr val="bg1"/>
              </a:solidFill>
              <a:latin typeface="Mogul Helios" pitchFamily="2" charset="0"/>
              <a:cs typeface="Times New Roman" panose="02020603050405020304" pitchFamily="18" charset="0"/>
            </a:endParaRPr>
          </a:p>
        </p:txBody>
      </p:sp>
    </p:spTree>
    <p:extLst>
      <p:ext uri="{BB962C8B-B14F-4D97-AF65-F5344CB8AC3E}">
        <p14:creationId xmlns:p14="http://schemas.microsoft.com/office/powerpoint/2010/main" val="16212211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d3cde63-4efb-4065-a029-51fc0ee55024">
      <UserInfo>
        <DisplayName>Тулга Солонго</DisplayName>
        <AccountId>108</AccountId>
        <AccountType/>
      </UserInfo>
    </SharedWithUsers>
    <_activity xmlns="1734b3a9-b2c8-452a-a027-f8f059c4837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CD04856F9D6840B3FDE173D19E211D" ma:contentTypeVersion="15" ma:contentTypeDescription="Create a new document." ma:contentTypeScope="" ma:versionID="dfa8ff97a22f322ae5e31632eaef3a80">
  <xsd:schema xmlns:xsd="http://www.w3.org/2001/XMLSchema" xmlns:xs="http://www.w3.org/2001/XMLSchema" xmlns:p="http://schemas.microsoft.com/office/2006/metadata/properties" xmlns:ns3="1734b3a9-b2c8-452a-a027-f8f059c4837a" xmlns:ns4="4d3cde63-4efb-4065-a029-51fc0ee55024" targetNamespace="http://schemas.microsoft.com/office/2006/metadata/properties" ma:root="true" ma:fieldsID="c305d1aa88babf8df978158c8d1c8801" ns3:_="" ns4:_="">
    <xsd:import namespace="1734b3a9-b2c8-452a-a027-f8f059c4837a"/>
    <xsd:import namespace="4d3cde63-4efb-4065-a029-51fc0ee550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4:SharedWithUsers" minOccurs="0"/>
                <xsd:element ref="ns4:SharedWithDetails" minOccurs="0"/>
                <xsd:element ref="ns4:SharingHintHash" minOccurs="0"/>
                <xsd:element ref="ns3:_activity"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4b3a9-b2c8-452a-a027-f8f059c483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3cde63-4efb-4065-a029-51fc0ee5502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201999-1D3C-4537-829C-EA9272DAD00B}">
  <ds:schemaRefs>
    <ds:schemaRef ds:uri="http://purl.org/dc/elements/1.1/"/>
    <ds:schemaRef ds:uri="http://purl.org/dc/terms/"/>
    <ds:schemaRef ds:uri="1734b3a9-b2c8-452a-a027-f8f059c4837a"/>
    <ds:schemaRef ds:uri="4d3cde63-4efb-4065-a029-51fc0ee55024"/>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507F4A4-9203-48C1-8001-E3BE3A14FFB7}">
  <ds:schemaRefs>
    <ds:schemaRef ds:uri="http://schemas.microsoft.com/sharepoint/v3/contenttype/forms"/>
  </ds:schemaRefs>
</ds:datastoreItem>
</file>

<file path=customXml/itemProps3.xml><?xml version="1.0" encoding="utf-8"?>
<ds:datastoreItem xmlns:ds="http://schemas.openxmlformats.org/officeDocument/2006/customXml" ds:itemID="{4CF2B9C4-C920-4A5D-B121-6625FEED7F56}">
  <ds:schemaRefs>
    <ds:schemaRef ds:uri="1734b3a9-b2c8-452a-a027-f8f059c4837a"/>
    <ds:schemaRef ds:uri="4d3cde63-4efb-4065-a029-51fc0ee550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195</TotalTime>
  <Words>844</Words>
  <Application>Microsoft Office PowerPoint</Application>
  <PresentationFormat>Custom</PresentationFormat>
  <Paragraphs>155</Paragraphs>
  <Slides>8</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Mogul Helios</vt:lpstr>
      <vt:lpstr>Segoe UI</vt:lpstr>
      <vt:lpstr>Times New Roman</vt:lpstr>
      <vt:lpstr>Office Theme</vt:lpstr>
      <vt:lpstr>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Бат-Эрдэнэ Шарав</dc:creator>
  <cp:lastModifiedBy>Nurzed</cp:lastModifiedBy>
  <cp:revision>11</cp:revision>
  <dcterms:created xsi:type="dcterms:W3CDTF">2021-08-31T19:21:51Z</dcterms:created>
  <dcterms:modified xsi:type="dcterms:W3CDTF">2023-10-26T17:23:41Z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0x0101001ECD04856F9D6840B3FDE173D19E211D</vt:lpwstr>
  </property>
</Properties>
</file>