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6"/>
  </p:notesMasterIdLst>
  <p:sldIdLst>
    <p:sldId id="256" r:id="rId2"/>
    <p:sldId id="315" r:id="rId3"/>
    <p:sldId id="257" r:id="rId4"/>
    <p:sldId id="258" r:id="rId5"/>
    <p:sldId id="259" r:id="rId6"/>
    <p:sldId id="260"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13" r:id="rId55"/>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Fira Sans Extra Condensed Medium" panose="020B0603050000020004" pitchFamily="34" charset="0"/>
      <p:regular r:id="rId61"/>
      <p:bold r:id="rId62"/>
      <p:italic r:id="rId63"/>
      <p:boldItalic r:id="rId64"/>
    </p:embeddedFont>
    <p:embeddedFont>
      <p:font typeface="Lato" panose="020F0502020204030203" pitchFamily="34" charset="0"/>
      <p:regular r:id="rId65"/>
      <p:bold r:id="rId66"/>
      <p:italic r:id="rId67"/>
      <p:boldItalic r:id="rId68"/>
    </p:embeddedFont>
    <p:embeddedFont>
      <p:font typeface="Montserrat" pitchFamily="2" charset="77"/>
      <p:regular r:id="rId69"/>
      <p:bold r:id="rId70"/>
      <p:italic r:id="rId71"/>
      <p:boldItalic r:id="rId72"/>
    </p:embeddedFont>
    <p:embeddedFont>
      <p:font typeface="Montserrat ExtraBold" pitchFamily="2" charset="77"/>
      <p:bold r:id="rId73"/>
      <p:italic r:id="rId74"/>
      <p:boldItalic r:id="rId75"/>
    </p:embeddedFont>
    <p:embeddedFont>
      <p:font typeface="Nunito Sans ExtraBold" panose="020F0502020204030204" pitchFamily="34" charset="0"/>
      <p:bold r:id="rId76"/>
      <p:italic r:id="rId77"/>
      <p:boldItalic r:id="rId78"/>
    </p:embeddedFont>
    <p:embeddedFont>
      <p:font typeface="Poppins" pitchFamily="2" charset="77"/>
      <p:regular r:id="rId79"/>
      <p:bold r:id="rId80"/>
      <p:italic r:id="rId81"/>
      <p:boldItalic r:id="rId82"/>
    </p:embeddedFont>
    <p:embeddedFont>
      <p:font typeface="Segoe UI" panose="020B0502040204020203" pitchFamily="34" charset="0"/>
      <p:regular r:id="rId83"/>
      <p:bold r:id="rId84"/>
      <p:italic r:id="rId85"/>
      <p:boldItalic r:id="rId86"/>
    </p:embeddedFont>
    <p:embeddedFont>
      <p:font typeface="Trebuchet MS" panose="020B070302020209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1" roundtripDataSignature="AMtx7mhUgcEfwxpAyob/IhzHVV8ZU8tkv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63A74E-F205-4AFE-0C68-04698D06AF73}" name="nomindari" initials="" userId="S::nomindari@toc.mn::72b33354-d8cc-4d50-be19-7b8cea8068e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6597D3-FBC2-44BE-8298-438A1CE46D19}">
  <a:tblStyle styleId="{0A6597D3-FBC2-44BE-8298-438A1CE46D1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F0"/>
          </a:solidFill>
        </a:fill>
      </a:tcStyle>
    </a:wholeTbl>
    <a:band1H>
      <a:tcTxStyle b="off" i="off"/>
      <a:tcStyle>
        <a:tcBdr/>
        <a:fill>
          <a:solidFill>
            <a:srgbClr val="CACDE0"/>
          </a:solidFill>
        </a:fill>
      </a:tcStyle>
    </a:band1H>
    <a:band2H>
      <a:tcTxStyle b="off" i="off"/>
      <a:tcStyle>
        <a:tcBdr/>
      </a:tcStyle>
    </a:band2H>
    <a:band1V>
      <a:tcTxStyle b="off" i="off"/>
      <a:tcStyle>
        <a:tcBdr/>
        <a:fill>
          <a:solidFill>
            <a:srgbClr val="CACDE0"/>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94719"/>
  </p:normalViewPr>
  <p:slideViewPr>
    <p:cSldViewPr snapToGrid="0">
      <p:cViewPr varScale="1">
        <p:scale>
          <a:sx n="202" d="100"/>
          <a:sy n="202"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font" Target="fonts/font3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4.xml"/><Relationship Id="rId90" Type="http://schemas.openxmlformats.org/officeDocument/2006/relationships/font" Target="fonts/font34.fntdata"/><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customschemas.google.com/relationships/presentationmetadata" Target="metadata"/><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15.fntdata"/><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 Id="rId87" Type="http://schemas.openxmlformats.org/officeDocument/2006/relationships/font" Target="fonts/font31.fntdata"/><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notesMaster" Target="notesMasters/notesMaster1.xml"/><Relationship Id="rId77"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lnSpc>
                <a:spcPct val="100000"/>
              </a:lnSpc>
              <a:spcBef>
                <a:spcPts val="0"/>
              </a:spcBef>
              <a:spcAft>
                <a:spcPts val="0"/>
              </a:spcAft>
              <a:buClr>
                <a:srgbClr val="000000"/>
              </a:buClr>
              <a:buSzPts val="1100"/>
              <a:buFont typeface="Arial"/>
              <a:buChar char="•"/>
            </a:pPr>
            <a:r>
              <a:rPr lang="en-US" sz="1100" b="1" i="0" u="none" strike="noStrike" cap="none">
                <a:solidFill>
                  <a:srgbClr val="444444"/>
                </a:solidFill>
                <a:latin typeface="Calibri"/>
                <a:ea typeface="Calibri"/>
                <a:cs typeface="Calibri"/>
                <a:sym typeface="Calibri"/>
              </a:rPr>
              <a:t> Commitment to global goals and local targets: A</a:t>
            </a:r>
            <a:r>
              <a:rPr lang="en-US" sz="1100" b="0" i="0" u="none" strike="noStrike" cap="none">
                <a:solidFill>
                  <a:srgbClr val="444444"/>
                </a:solidFill>
                <a:latin typeface="Calibri"/>
                <a:ea typeface="Calibri"/>
                <a:cs typeface="Calibri"/>
                <a:sym typeface="Calibri"/>
              </a:rPr>
              <a:t>chieving the global goals such as the SDGs and international and national commitments under the Paris Agreement requires collective action. The financial services industry is a vital enabler for sustainable development recognizing its leading role in channeling existing financing flows towards sustainable activities as well as its ability to unlock additional capital. The financial market can build the link between global commitments,  local targets, and financing needs. This can lay out the foundation for a sustainable future for all.​</a:t>
            </a:r>
            <a:endParaRPr sz="1600"/>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295354"/>
              </a:solidFill>
              <a:latin typeface="Arial"/>
              <a:ea typeface="Arial"/>
              <a:cs typeface="Arial"/>
              <a:sym typeface="Arial"/>
            </a:endParaRPr>
          </a:p>
          <a:p>
            <a:pPr marL="0" marR="0" lvl="0" indent="-69850" algn="l" rtl="0">
              <a:lnSpc>
                <a:spcPct val="100000"/>
              </a:lnSpc>
              <a:spcBef>
                <a:spcPts val="0"/>
              </a:spcBef>
              <a:spcAft>
                <a:spcPts val="0"/>
              </a:spcAft>
              <a:buClr>
                <a:srgbClr val="000000"/>
              </a:buClr>
              <a:buSzPts val="1100"/>
              <a:buFont typeface="Arial"/>
              <a:buChar char="•"/>
            </a:pPr>
            <a:r>
              <a:rPr lang="en-US" sz="1100" b="1" i="0" u="none" strike="noStrike" cap="none">
                <a:solidFill>
                  <a:srgbClr val="444444"/>
                </a:solidFill>
                <a:latin typeface="Calibri"/>
                <a:ea typeface="Calibri"/>
                <a:cs typeface="Calibri"/>
                <a:sym typeface="Calibri"/>
              </a:rPr>
              <a:t> Financial sector stability: </a:t>
            </a:r>
            <a:r>
              <a:rPr lang="en-US" sz="1100" b="0" i="0" u="none" strike="noStrike" cap="none">
                <a:solidFill>
                  <a:srgbClr val="444444"/>
                </a:solidFill>
                <a:latin typeface="Calibri"/>
                <a:ea typeface="Calibri"/>
                <a:cs typeface="Calibri"/>
                <a:sym typeface="Calibri"/>
              </a:rPr>
              <a:t>ESG risks including climate change could pose risks to financial systems and the economy if not managed properly. ESG factors can range from employee treatment to boycotts to labor violations to product recalls. These issues are diverse, qualitative, and can often impact a wider range of stakeholders, from workers and customers to suppliers and local communities, and disrupt financial institutions’ portfolio stability. In the context of climate change, large exposures to carbon-intensive and other transition-sensitive sectors or physical impacts of climate change could translate into financial risks.​</a:t>
            </a:r>
            <a:endParaRPr sz="1600"/>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295354"/>
              </a:solidFill>
              <a:latin typeface="Arial"/>
              <a:ea typeface="Arial"/>
              <a:cs typeface="Arial"/>
              <a:sym typeface="Arial"/>
            </a:endParaRPr>
          </a:p>
          <a:p>
            <a:pPr marL="0" marR="0" lvl="0" indent="-69850" algn="l" rtl="0">
              <a:lnSpc>
                <a:spcPct val="100000"/>
              </a:lnSpc>
              <a:spcBef>
                <a:spcPts val="0"/>
              </a:spcBef>
              <a:spcAft>
                <a:spcPts val="0"/>
              </a:spcAft>
              <a:buClr>
                <a:srgbClr val="000000"/>
              </a:buClr>
              <a:buSzPts val="1100"/>
              <a:buFont typeface="Arial"/>
              <a:buChar char="•"/>
            </a:pPr>
            <a:r>
              <a:rPr lang="en-US" sz="1100" b="1" i="0" u="none" strike="noStrike" cap="none">
                <a:solidFill>
                  <a:srgbClr val="444444"/>
                </a:solidFill>
                <a:latin typeface="Calibri"/>
                <a:ea typeface="Calibri"/>
                <a:cs typeface="Calibri"/>
                <a:sym typeface="Calibri"/>
              </a:rPr>
              <a:t> Growing investment opportunities: </a:t>
            </a:r>
            <a:r>
              <a:rPr lang="en-US" sz="1100" b="0" i="0" u="none" strike="noStrike" cap="none">
                <a:solidFill>
                  <a:srgbClr val="444444"/>
                </a:solidFill>
                <a:latin typeface="Calibri"/>
                <a:ea typeface="Calibri"/>
                <a:cs typeface="Calibri"/>
                <a:sym typeface="Calibri"/>
              </a:rPr>
              <a:t>Supporting a green post-COVID recovery can generate more than $10 trillion in investment opportunities and create over 200 million jobs in emerging markets alone.</a:t>
            </a:r>
            <a:r>
              <a:rPr lang="en-US" sz="600" b="0" i="0" u="none" strike="noStrike" cap="none">
                <a:solidFill>
                  <a:srgbClr val="444444"/>
                </a:solidFill>
                <a:latin typeface="Calibri"/>
                <a:ea typeface="Calibri"/>
                <a:cs typeface="Calibri"/>
                <a:sym typeface="Calibri"/>
              </a:rPr>
              <a:t>2</a:t>
            </a:r>
            <a:r>
              <a:rPr lang="en-US" sz="1100" b="0" i="0" u="none" strike="noStrike" cap="none">
                <a:solidFill>
                  <a:srgbClr val="444444"/>
                </a:solidFill>
                <a:latin typeface="Calibri"/>
                <a:ea typeface="Calibri"/>
                <a:cs typeface="Calibri"/>
                <a:sym typeface="Calibri"/>
              </a:rPr>
              <a:t> Climate investment opportunities in 21 emerging market countries reviewed by IFC are estimated at $23 trillion until 2030. This means banks need to increase the share of climate lending from 7% today to 30% in 2030 to mobilize the necessary financing for investment opportunities presented by the NDCs in those 21 countries.</a:t>
            </a:r>
            <a:r>
              <a:rPr lang="en-US" sz="600" b="0" i="0" u="none" strike="noStrike" cap="none">
                <a:solidFill>
                  <a:srgbClr val="444444"/>
                </a:solidFill>
                <a:latin typeface="Calibri"/>
                <a:ea typeface="Calibri"/>
                <a:cs typeface="Calibri"/>
                <a:sym typeface="Calibri"/>
              </a:rPr>
              <a:t>3</a:t>
            </a:r>
            <a:r>
              <a:rPr lang="en-US" sz="1100" b="0" i="0" u="none" strike="noStrike" cap="none">
                <a:solidFill>
                  <a:srgbClr val="444444"/>
                </a:solidFill>
                <a:latin typeface="Calibri"/>
                <a:ea typeface="Calibri"/>
                <a:cs typeface="Calibri"/>
                <a:sym typeface="Calibri"/>
              </a:rPr>
              <a:t> The global transition away from fossil fuels has been estimated as a $50 trillion opportunity.</a:t>
            </a:r>
            <a:r>
              <a:rPr lang="en-US" sz="600" b="0" i="0" u="none" strike="noStrike" cap="none">
                <a:solidFill>
                  <a:srgbClr val="444444"/>
                </a:solidFill>
                <a:latin typeface="Calibri"/>
                <a:ea typeface="Calibri"/>
                <a:cs typeface="Calibri"/>
                <a:sym typeface="Calibri"/>
              </a:rPr>
              <a:t>4</a:t>
            </a:r>
            <a:r>
              <a:rPr lang="en-US" sz="1100" b="0" i="0" u="none" strike="noStrike" cap="none">
                <a:solidFill>
                  <a:srgbClr val="444444"/>
                </a:solidFill>
                <a:latin typeface="Calibri"/>
                <a:ea typeface="Calibri"/>
                <a:cs typeface="Calibri"/>
                <a:sym typeface="Calibri"/>
              </a:rPr>
              <a:t> Considering the financing gap required to achieve the broader sustainability agenda including investment in SDG-relevant sectors, developing countries face an annual gap of $2.5 trillion</a:t>
            </a:r>
            <a:r>
              <a:rPr lang="en-US" sz="600" b="0" i="0" u="none" strike="noStrike" cap="none">
                <a:solidFill>
                  <a:srgbClr val="444444"/>
                </a:solidFill>
                <a:latin typeface="Calibri"/>
                <a:ea typeface="Calibri"/>
                <a:cs typeface="Calibri"/>
                <a:sym typeface="Calibri"/>
              </a:rPr>
              <a:t>.5​</a:t>
            </a:r>
            <a:endParaRPr sz="1600"/>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295354"/>
              </a:solidFill>
              <a:latin typeface="Arial"/>
              <a:ea typeface="Arial"/>
              <a:cs typeface="Arial"/>
              <a:sym typeface="Arial"/>
            </a:endParaRPr>
          </a:p>
          <a:p>
            <a:pPr marL="0" marR="0" lvl="0" indent="-69850" algn="l" rtl="0">
              <a:lnSpc>
                <a:spcPct val="100000"/>
              </a:lnSpc>
              <a:spcBef>
                <a:spcPts val="0"/>
              </a:spcBef>
              <a:spcAft>
                <a:spcPts val="0"/>
              </a:spcAft>
              <a:buClr>
                <a:srgbClr val="000000"/>
              </a:buClr>
              <a:buSzPts val="1100"/>
              <a:buFont typeface="Arial"/>
              <a:buChar char="•"/>
            </a:pPr>
            <a:r>
              <a:rPr lang="en-US" sz="1100" b="1" i="0" u="none" strike="noStrike" cap="none">
                <a:solidFill>
                  <a:srgbClr val="444444"/>
                </a:solidFill>
                <a:latin typeface="Calibri"/>
                <a:ea typeface="Calibri"/>
                <a:cs typeface="Calibri"/>
                <a:sym typeface="Calibri"/>
              </a:rPr>
              <a:t> Changing regulatory and market environment: </a:t>
            </a:r>
            <a:r>
              <a:rPr lang="en-US" sz="1100" b="0" i="0" u="none" strike="noStrike" cap="none">
                <a:solidFill>
                  <a:srgbClr val="444444"/>
                </a:solidFill>
                <a:latin typeface="Calibri"/>
                <a:ea typeface="Calibri"/>
                <a:cs typeface="Calibri"/>
                <a:sym typeface="Calibri"/>
              </a:rPr>
              <a:t>Demand for sustainable finance is emerging among a number of different actors. Global investors are increasingly asking that financial institutions uphold sustainability standards. Clients are demanding that investors incorporate ESG issues into their decision-making. The regulatory environment on sustainable finance is evolving rapidly with more and more issuance of regulations and frameworks requiring FIs to integrate ESG issues in financial decision making, management systems, and disclosure practices. And broader societal trends indicate a growing public desire for transforming and greening the economy to achieve sustainable development targets.​</a:t>
            </a:r>
            <a:endParaRPr sz="1100" b="0" i="0" u="none" strike="noStrike" cap="none">
              <a:solidFill>
                <a:srgbClr val="295354"/>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1">
                <a:latin typeface="Arial"/>
                <a:ea typeface="Arial"/>
                <a:cs typeface="Arial"/>
                <a:sym typeface="Arial"/>
              </a:rPr>
              <a:t>IFC identified US$23 trillion climate opportunities across 21 emerging market economies by 2030</a:t>
            </a:r>
            <a:endParaRPr>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1">
                <a:latin typeface="Arial"/>
                <a:ea typeface="Arial"/>
                <a:cs typeface="Arial"/>
                <a:sym typeface="Arial"/>
              </a:rPr>
              <a:t>IFC identified US$23 trillion climate opportunities across 21 emerging market economies by 2030</a:t>
            </a: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Business as usual – cost of business</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lnSpc>
                <a:spcPct val="100000"/>
              </a:lnSpc>
              <a:spcBef>
                <a:spcPts val="0"/>
              </a:spcBef>
              <a:spcAft>
                <a:spcPts val="0"/>
              </a:spcAft>
              <a:buClr>
                <a:srgbClr val="000000"/>
              </a:buClr>
              <a:buSzPts val="1100"/>
              <a:buFont typeface="Arial"/>
              <a:buChar char="•"/>
            </a:pPr>
            <a:r>
              <a:rPr lang="en-US" sz="1100" b="1" i="0" u="none" strike="noStrike" cap="none">
                <a:solidFill>
                  <a:srgbClr val="444444"/>
                </a:solidFill>
                <a:latin typeface="Calibri"/>
                <a:ea typeface="Calibri"/>
                <a:cs typeface="Calibri"/>
                <a:sym typeface="Calibri"/>
              </a:rPr>
              <a:t> Commitment to global goals and local targets: A</a:t>
            </a:r>
            <a:r>
              <a:rPr lang="en-US" sz="1100" b="0" i="0" u="none" strike="noStrike" cap="none">
                <a:solidFill>
                  <a:srgbClr val="444444"/>
                </a:solidFill>
                <a:latin typeface="Calibri"/>
                <a:ea typeface="Calibri"/>
                <a:cs typeface="Calibri"/>
                <a:sym typeface="Calibri"/>
              </a:rPr>
              <a:t>chieving the global goals such as the SDGs and international and national commitments under the Paris Agreement requires collective action. The financial services industry is a vital enabler for sustainable development recognizing its leading role in channeling existing financing flows towards sustainable activities as well as its ability to unlock additional capital. The financial market can build the link between global commitments,  local targets, and financing needs. This can lay out the foundation for a sustainable future for all.​</a:t>
            </a:r>
            <a:endParaRPr sz="1600"/>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295354"/>
              </a:solidFill>
              <a:latin typeface="Arial"/>
              <a:ea typeface="Arial"/>
              <a:cs typeface="Arial"/>
              <a:sym typeface="Arial"/>
            </a:endParaRPr>
          </a:p>
          <a:p>
            <a:pPr marL="0" marR="0" lvl="0" indent="-69850" algn="l" rtl="0">
              <a:lnSpc>
                <a:spcPct val="100000"/>
              </a:lnSpc>
              <a:spcBef>
                <a:spcPts val="0"/>
              </a:spcBef>
              <a:spcAft>
                <a:spcPts val="0"/>
              </a:spcAft>
              <a:buClr>
                <a:srgbClr val="000000"/>
              </a:buClr>
              <a:buSzPts val="1100"/>
              <a:buFont typeface="Arial"/>
              <a:buChar char="•"/>
            </a:pPr>
            <a:r>
              <a:rPr lang="en-US" sz="1100" b="1" i="0" u="none" strike="noStrike" cap="none">
                <a:solidFill>
                  <a:srgbClr val="444444"/>
                </a:solidFill>
                <a:latin typeface="Calibri"/>
                <a:ea typeface="Calibri"/>
                <a:cs typeface="Calibri"/>
                <a:sym typeface="Calibri"/>
              </a:rPr>
              <a:t> Financial sector stability: </a:t>
            </a:r>
            <a:r>
              <a:rPr lang="en-US" sz="1100" b="0" i="0" u="none" strike="noStrike" cap="none">
                <a:solidFill>
                  <a:srgbClr val="444444"/>
                </a:solidFill>
                <a:latin typeface="Calibri"/>
                <a:ea typeface="Calibri"/>
                <a:cs typeface="Calibri"/>
                <a:sym typeface="Calibri"/>
              </a:rPr>
              <a:t>ESG risks including climate change could pose risks to financial systems and the economy if not managed properly. ESG factors can range from employee treatment to boycotts to labor violations to product recalls. These issues are diverse, qualitative, and can often impact a wider range of stakeholders, from workers and customers to suppliers and local communities, and disrupt financial institutions’ portfolio stability. In the context of climate change, large exposures to carbon-intensive and other transition-sensitive sectors or physical impacts of climate change could translate into financial risks.​</a:t>
            </a:r>
            <a:endParaRPr sz="1600"/>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295354"/>
              </a:solidFill>
              <a:latin typeface="Arial"/>
              <a:ea typeface="Arial"/>
              <a:cs typeface="Arial"/>
              <a:sym typeface="Arial"/>
            </a:endParaRPr>
          </a:p>
          <a:p>
            <a:pPr marL="0" marR="0" lvl="0" indent="-69850" algn="l" rtl="0">
              <a:lnSpc>
                <a:spcPct val="100000"/>
              </a:lnSpc>
              <a:spcBef>
                <a:spcPts val="0"/>
              </a:spcBef>
              <a:spcAft>
                <a:spcPts val="0"/>
              </a:spcAft>
              <a:buClr>
                <a:srgbClr val="000000"/>
              </a:buClr>
              <a:buSzPts val="1100"/>
              <a:buFont typeface="Arial"/>
              <a:buChar char="•"/>
            </a:pPr>
            <a:r>
              <a:rPr lang="en-US" sz="1100" b="1" i="0" u="none" strike="noStrike" cap="none">
                <a:solidFill>
                  <a:srgbClr val="444444"/>
                </a:solidFill>
                <a:latin typeface="Calibri"/>
                <a:ea typeface="Calibri"/>
                <a:cs typeface="Calibri"/>
                <a:sym typeface="Calibri"/>
              </a:rPr>
              <a:t> Growing investment opportunities: </a:t>
            </a:r>
            <a:r>
              <a:rPr lang="en-US" sz="1100" b="0" i="0" u="none" strike="noStrike" cap="none">
                <a:solidFill>
                  <a:srgbClr val="444444"/>
                </a:solidFill>
                <a:latin typeface="Calibri"/>
                <a:ea typeface="Calibri"/>
                <a:cs typeface="Calibri"/>
                <a:sym typeface="Calibri"/>
              </a:rPr>
              <a:t>Supporting a green post-COVID recovery can generate more than $10 trillion in investment opportunities and create over 200 million jobs in emerging markets alone.</a:t>
            </a:r>
            <a:r>
              <a:rPr lang="en-US" sz="600" b="0" i="0" u="none" strike="noStrike" cap="none">
                <a:solidFill>
                  <a:srgbClr val="444444"/>
                </a:solidFill>
                <a:latin typeface="Calibri"/>
                <a:ea typeface="Calibri"/>
                <a:cs typeface="Calibri"/>
                <a:sym typeface="Calibri"/>
              </a:rPr>
              <a:t>2</a:t>
            </a:r>
            <a:r>
              <a:rPr lang="en-US" sz="1100" b="0" i="0" u="none" strike="noStrike" cap="none">
                <a:solidFill>
                  <a:srgbClr val="444444"/>
                </a:solidFill>
                <a:latin typeface="Calibri"/>
                <a:ea typeface="Calibri"/>
                <a:cs typeface="Calibri"/>
                <a:sym typeface="Calibri"/>
              </a:rPr>
              <a:t> Climate investment opportunities in 21 emerging market countries reviewed by IFC are estimated at $23 trillion until 2030. This means banks need to increase the share of climate lending from 7% today to 30% in 2030 to mobilize the necessary financing for investment opportunities presented by the NDCs in those 21 countries.</a:t>
            </a:r>
            <a:r>
              <a:rPr lang="en-US" sz="600" b="0" i="0" u="none" strike="noStrike" cap="none">
                <a:solidFill>
                  <a:srgbClr val="444444"/>
                </a:solidFill>
                <a:latin typeface="Calibri"/>
                <a:ea typeface="Calibri"/>
                <a:cs typeface="Calibri"/>
                <a:sym typeface="Calibri"/>
              </a:rPr>
              <a:t>3</a:t>
            </a:r>
            <a:r>
              <a:rPr lang="en-US" sz="1100" b="0" i="0" u="none" strike="noStrike" cap="none">
                <a:solidFill>
                  <a:srgbClr val="444444"/>
                </a:solidFill>
                <a:latin typeface="Calibri"/>
                <a:ea typeface="Calibri"/>
                <a:cs typeface="Calibri"/>
                <a:sym typeface="Calibri"/>
              </a:rPr>
              <a:t> The global transition away from fossil fuels has been estimated as a $50 trillion opportunity.</a:t>
            </a:r>
            <a:r>
              <a:rPr lang="en-US" sz="600" b="0" i="0" u="none" strike="noStrike" cap="none">
                <a:solidFill>
                  <a:srgbClr val="444444"/>
                </a:solidFill>
                <a:latin typeface="Calibri"/>
                <a:ea typeface="Calibri"/>
                <a:cs typeface="Calibri"/>
                <a:sym typeface="Calibri"/>
              </a:rPr>
              <a:t>4</a:t>
            </a:r>
            <a:r>
              <a:rPr lang="en-US" sz="1100" b="0" i="0" u="none" strike="noStrike" cap="none">
                <a:solidFill>
                  <a:srgbClr val="444444"/>
                </a:solidFill>
                <a:latin typeface="Calibri"/>
                <a:ea typeface="Calibri"/>
                <a:cs typeface="Calibri"/>
                <a:sym typeface="Calibri"/>
              </a:rPr>
              <a:t> Considering the financing gap required to achieve the broader sustainability agenda including investment in SDG-relevant sectors, developing countries face an annual gap of $2.5 trillion</a:t>
            </a:r>
            <a:r>
              <a:rPr lang="en-US" sz="600" b="0" i="0" u="none" strike="noStrike" cap="none">
                <a:solidFill>
                  <a:srgbClr val="444444"/>
                </a:solidFill>
                <a:latin typeface="Calibri"/>
                <a:ea typeface="Calibri"/>
                <a:cs typeface="Calibri"/>
                <a:sym typeface="Calibri"/>
              </a:rPr>
              <a:t>.5​</a:t>
            </a:r>
            <a:endParaRPr sz="1600"/>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295354"/>
              </a:solidFill>
              <a:latin typeface="Arial"/>
              <a:ea typeface="Arial"/>
              <a:cs typeface="Arial"/>
              <a:sym typeface="Arial"/>
            </a:endParaRPr>
          </a:p>
          <a:p>
            <a:pPr marL="0" marR="0" lvl="0" indent="-69850" algn="l" rtl="0">
              <a:lnSpc>
                <a:spcPct val="100000"/>
              </a:lnSpc>
              <a:spcBef>
                <a:spcPts val="0"/>
              </a:spcBef>
              <a:spcAft>
                <a:spcPts val="0"/>
              </a:spcAft>
              <a:buClr>
                <a:srgbClr val="000000"/>
              </a:buClr>
              <a:buSzPts val="1100"/>
              <a:buFont typeface="Arial"/>
              <a:buChar char="•"/>
            </a:pPr>
            <a:r>
              <a:rPr lang="en-US" sz="1100" b="1" i="0" u="none" strike="noStrike" cap="none">
                <a:solidFill>
                  <a:srgbClr val="444444"/>
                </a:solidFill>
                <a:latin typeface="Calibri"/>
                <a:ea typeface="Calibri"/>
                <a:cs typeface="Calibri"/>
                <a:sym typeface="Calibri"/>
              </a:rPr>
              <a:t> Changing regulatory and market environment: </a:t>
            </a:r>
            <a:r>
              <a:rPr lang="en-US" sz="1100" b="0" i="0" u="none" strike="noStrike" cap="none">
                <a:solidFill>
                  <a:srgbClr val="444444"/>
                </a:solidFill>
                <a:latin typeface="Calibri"/>
                <a:ea typeface="Calibri"/>
                <a:cs typeface="Calibri"/>
                <a:sym typeface="Calibri"/>
              </a:rPr>
              <a:t>Demand for sustainable finance is emerging among a number of different actors. Global investors are increasingly asking that financial institutions uphold sustainability standards. Clients are demanding that investors incorporate ESG issues into their decision-making. The regulatory environment on sustainable finance is evolving rapidly with more and more issuance of regulations and frameworks requiring FIs to integrate ESG issues in financial decision making, management systems, and disclosure practices. And broader societal trends indicate a growing public desire for transforming and greening the economy to achieve sustainable development targets.​</a:t>
            </a:r>
            <a:endParaRPr sz="1100" b="0" i="0" u="none" strike="noStrike" cap="none">
              <a:solidFill>
                <a:srgbClr val="295354"/>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8" name="Google Shape;528;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9" name="Google Shape;53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https://www3.weforum.org/docs/WEF_Global_Risks_Report_2023.pdf</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8" name="Google Shape;63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5" name="Google Shape;705;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 name="Google Shape;747;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6" name="Google Shape;75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1" name="Google Shape;80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4" name="Google Shape;884;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5" name="Google Shape;905;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2" name="Google Shape;912;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0" name="Google Shape;99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7" name="Google Shape;102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All risks are environmental and social risks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56"/>
          <p:cNvSpPr txBox="1">
            <a:spLocks noGrp="1"/>
          </p:cNvSpPr>
          <p:nvPr>
            <p:ph type="ctrTitle"/>
          </p:nvPr>
        </p:nvSpPr>
        <p:spPr>
          <a:xfrm>
            <a:off x="1643858" y="1172225"/>
            <a:ext cx="6770700" cy="20526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5200"/>
              <a:buNone/>
              <a:defRPr sz="53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 name="Google Shape;10;p56"/>
          <p:cNvSpPr txBox="1">
            <a:spLocks noGrp="1"/>
          </p:cNvSpPr>
          <p:nvPr>
            <p:ph type="subTitle" idx="1"/>
          </p:nvPr>
        </p:nvSpPr>
        <p:spPr>
          <a:xfrm>
            <a:off x="1643852" y="3261775"/>
            <a:ext cx="6770700" cy="5571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1600">
                <a:solidFill>
                  <a:schemeClr val="accen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56"/>
          <p:cNvSpPr/>
          <p:nvPr/>
        </p:nvSpPr>
        <p:spPr>
          <a:xfrm>
            <a:off x="0" y="0"/>
            <a:ext cx="1216200" cy="2571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59"/>
          <p:cNvSpPr txBox="1">
            <a:spLocks noGrp="1"/>
          </p:cNvSpPr>
          <p:nvPr>
            <p:ph type="title"/>
          </p:nvPr>
        </p:nvSpPr>
        <p:spPr>
          <a:xfrm>
            <a:off x="3968425" y="2227050"/>
            <a:ext cx="4462500" cy="841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3600"/>
              <a:buNone/>
              <a:defRPr sz="4700">
                <a:solidFill>
                  <a:schemeClr val="accen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 name="Google Shape;14;p59"/>
          <p:cNvSpPr txBox="1">
            <a:spLocks noGrp="1"/>
          </p:cNvSpPr>
          <p:nvPr>
            <p:ph type="subTitle" idx="1"/>
          </p:nvPr>
        </p:nvSpPr>
        <p:spPr>
          <a:xfrm>
            <a:off x="3968275" y="3045375"/>
            <a:ext cx="4462500" cy="678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5" name="Google Shape;15;p59"/>
          <p:cNvSpPr txBox="1">
            <a:spLocks noGrp="1"/>
          </p:cNvSpPr>
          <p:nvPr>
            <p:ph type="title" idx="2"/>
          </p:nvPr>
        </p:nvSpPr>
        <p:spPr>
          <a:xfrm>
            <a:off x="3968350" y="1262325"/>
            <a:ext cx="4462500" cy="11418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7200"/>
              <a:buNone/>
              <a:defRPr sz="7200">
                <a:solidFill>
                  <a:schemeClr val="dk2"/>
                </a:solidFill>
              </a:defRPr>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endParaRPr/>
          </a:p>
        </p:txBody>
      </p:sp>
      <p:sp>
        <p:nvSpPr>
          <p:cNvPr id="16" name="Google Shape;16;p59"/>
          <p:cNvSpPr/>
          <p:nvPr/>
        </p:nvSpPr>
        <p:spPr>
          <a:xfrm rot="10800000" flipH="1">
            <a:off x="1441925" y="2571600"/>
            <a:ext cx="1216200" cy="15924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59"/>
          <p:cNvSpPr/>
          <p:nvPr/>
        </p:nvSpPr>
        <p:spPr>
          <a:xfrm rot="10800000" flipH="1">
            <a:off x="2658125" y="0"/>
            <a:ext cx="1216200" cy="2571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2">
  <p:cSld name="CUSTOM_10">
    <p:spTree>
      <p:nvGrpSpPr>
        <p:cNvPr id="1" name="Shape 18"/>
        <p:cNvGrpSpPr/>
        <p:nvPr/>
      </p:nvGrpSpPr>
      <p:grpSpPr>
        <a:xfrm>
          <a:off x="0" y="0"/>
          <a:ext cx="0" cy="0"/>
          <a:chOff x="0" y="0"/>
          <a:chExt cx="0" cy="0"/>
        </a:xfrm>
      </p:grpSpPr>
      <p:sp>
        <p:nvSpPr>
          <p:cNvPr id="19" name="Google Shape;19;p60"/>
          <p:cNvSpPr txBox="1">
            <a:spLocks noGrp="1"/>
          </p:cNvSpPr>
          <p:nvPr>
            <p:ph type="title"/>
          </p:nvPr>
        </p:nvSpPr>
        <p:spPr>
          <a:xfrm>
            <a:off x="3730075" y="1631700"/>
            <a:ext cx="4700700" cy="1090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accent1"/>
              </a:buClr>
              <a:buSzPts val="2800"/>
              <a:buNone/>
              <a:defRPr sz="30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60"/>
          <p:cNvSpPr txBox="1">
            <a:spLocks noGrp="1"/>
          </p:cNvSpPr>
          <p:nvPr>
            <p:ph type="subTitle" idx="1"/>
          </p:nvPr>
        </p:nvSpPr>
        <p:spPr>
          <a:xfrm>
            <a:off x="3730075" y="2726700"/>
            <a:ext cx="4700700" cy="861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dk1"/>
              </a:buClr>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21" name="Google Shape;21;p60"/>
          <p:cNvSpPr/>
          <p:nvPr/>
        </p:nvSpPr>
        <p:spPr>
          <a:xfrm rot="10800000" flipH="1">
            <a:off x="2110925" y="0"/>
            <a:ext cx="1216200" cy="2571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60"/>
          <p:cNvSpPr/>
          <p:nvPr/>
        </p:nvSpPr>
        <p:spPr>
          <a:xfrm rot="10800000" flipH="1">
            <a:off x="0" y="2571750"/>
            <a:ext cx="1216200" cy="2571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23"/>
        <p:cNvGrpSpPr/>
        <p:nvPr/>
      </p:nvGrpSpPr>
      <p:grpSpPr>
        <a:xfrm>
          <a:off x="0" y="0"/>
          <a:ext cx="0" cy="0"/>
          <a:chOff x="0" y="0"/>
          <a:chExt cx="0" cy="0"/>
        </a:xfrm>
      </p:grpSpPr>
      <p:sp>
        <p:nvSpPr>
          <p:cNvPr id="24" name="Google Shape;24;p61"/>
          <p:cNvSpPr txBox="1">
            <a:spLocks noGrp="1"/>
          </p:cNvSpPr>
          <p:nvPr>
            <p:ph type="title"/>
          </p:nvPr>
        </p:nvSpPr>
        <p:spPr>
          <a:xfrm>
            <a:off x="717800" y="383175"/>
            <a:ext cx="7708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algn="l">
              <a:lnSpc>
                <a:spcPct val="100000"/>
              </a:lnSpc>
              <a:spcBef>
                <a:spcPts val="0"/>
              </a:spcBef>
              <a:spcAft>
                <a:spcPts val="0"/>
              </a:spcAft>
              <a:buSzPts val="28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28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28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28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28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28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28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2800"/>
              <a:buFont typeface="Montserrat"/>
              <a:buNone/>
              <a:defRPr>
                <a:latin typeface="Montserrat"/>
                <a:ea typeface="Montserrat"/>
                <a:cs typeface="Montserrat"/>
                <a:sym typeface="Montserrat"/>
              </a:defRPr>
            </a:lvl9pPr>
          </a:lstStyle>
          <a:p>
            <a:endParaRPr/>
          </a:p>
        </p:txBody>
      </p:sp>
      <p:sp>
        <p:nvSpPr>
          <p:cNvPr id="25" name="Google Shape;25;p61"/>
          <p:cNvSpPr txBox="1">
            <a:spLocks noGrp="1"/>
          </p:cNvSpPr>
          <p:nvPr>
            <p:ph type="subTitle" idx="1"/>
          </p:nvPr>
        </p:nvSpPr>
        <p:spPr>
          <a:xfrm>
            <a:off x="788100" y="2390400"/>
            <a:ext cx="2261700" cy="4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b="1">
                <a:solidFill>
                  <a:schemeClr val="accent1"/>
                </a:solidFill>
              </a:defRPr>
            </a:lvl1pPr>
            <a:lvl2pPr lvl="1" algn="ctr">
              <a:lnSpc>
                <a:spcPct val="100000"/>
              </a:lnSpc>
              <a:spcBef>
                <a:spcPts val="1600"/>
              </a:spcBef>
              <a:spcAft>
                <a:spcPts val="0"/>
              </a:spcAft>
              <a:buSzPts val="1400"/>
              <a:buNone/>
              <a:defRPr b="1">
                <a:solidFill>
                  <a:schemeClr val="accent1"/>
                </a:solidFill>
              </a:defRPr>
            </a:lvl2pPr>
            <a:lvl3pPr lvl="2" algn="ctr">
              <a:lnSpc>
                <a:spcPct val="100000"/>
              </a:lnSpc>
              <a:spcBef>
                <a:spcPts val="1600"/>
              </a:spcBef>
              <a:spcAft>
                <a:spcPts val="0"/>
              </a:spcAft>
              <a:buSzPts val="1400"/>
              <a:buNone/>
              <a:defRPr b="1">
                <a:solidFill>
                  <a:schemeClr val="accent1"/>
                </a:solidFill>
              </a:defRPr>
            </a:lvl3pPr>
            <a:lvl4pPr lvl="3" algn="ctr">
              <a:lnSpc>
                <a:spcPct val="100000"/>
              </a:lnSpc>
              <a:spcBef>
                <a:spcPts val="1600"/>
              </a:spcBef>
              <a:spcAft>
                <a:spcPts val="0"/>
              </a:spcAft>
              <a:buSzPts val="1400"/>
              <a:buNone/>
              <a:defRPr b="1">
                <a:solidFill>
                  <a:schemeClr val="accent1"/>
                </a:solidFill>
              </a:defRPr>
            </a:lvl4pPr>
            <a:lvl5pPr lvl="4" algn="ctr">
              <a:lnSpc>
                <a:spcPct val="100000"/>
              </a:lnSpc>
              <a:spcBef>
                <a:spcPts val="1600"/>
              </a:spcBef>
              <a:spcAft>
                <a:spcPts val="0"/>
              </a:spcAft>
              <a:buSzPts val="1400"/>
              <a:buNone/>
              <a:defRPr b="1">
                <a:solidFill>
                  <a:schemeClr val="accent1"/>
                </a:solidFill>
              </a:defRPr>
            </a:lvl5pPr>
            <a:lvl6pPr lvl="5" algn="ctr">
              <a:lnSpc>
                <a:spcPct val="100000"/>
              </a:lnSpc>
              <a:spcBef>
                <a:spcPts val="1600"/>
              </a:spcBef>
              <a:spcAft>
                <a:spcPts val="0"/>
              </a:spcAft>
              <a:buSzPts val="1400"/>
              <a:buNone/>
              <a:defRPr b="1">
                <a:solidFill>
                  <a:schemeClr val="accent1"/>
                </a:solidFill>
              </a:defRPr>
            </a:lvl6pPr>
            <a:lvl7pPr lvl="6" algn="ctr">
              <a:lnSpc>
                <a:spcPct val="100000"/>
              </a:lnSpc>
              <a:spcBef>
                <a:spcPts val="1600"/>
              </a:spcBef>
              <a:spcAft>
                <a:spcPts val="0"/>
              </a:spcAft>
              <a:buSzPts val="1400"/>
              <a:buNone/>
              <a:defRPr b="1">
                <a:solidFill>
                  <a:schemeClr val="accent1"/>
                </a:solidFill>
              </a:defRPr>
            </a:lvl7pPr>
            <a:lvl8pPr lvl="7" algn="ctr">
              <a:lnSpc>
                <a:spcPct val="100000"/>
              </a:lnSpc>
              <a:spcBef>
                <a:spcPts val="1600"/>
              </a:spcBef>
              <a:spcAft>
                <a:spcPts val="0"/>
              </a:spcAft>
              <a:buSzPts val="1400"/>
              <a:buNone/>
              <a:defRPr b="1">
                <a:solidFill>
                  <a:schemeClr val="accent1"/>
                </a:solidFill>
              </a:defRPr>
            </a:lvl8pPr>
            <a:lvl9pPr lvl="8" algn="ctr">
              <a:lnSpc>
                <a:spcPct val="100000"/>
              </a:lnSpc>
              <a:spcBef>
                <a:spcPts val="1600"/>
              </a:spcBef>
              <a:spcAft>
                <a:spcPts val="1600"/>
              </a:spcAft>
              <a:buSzPts val="1400"/>
              <a:buNone/>
              <a:defRPr b="1">
                <a:solidFill>
                  <a:schemeClr val="accent1"/>
                </a:solidFill>
              </a:defRPr>
            </a:lvl9pPr>
          </a:lstStyle>
          <a:p>
            <a:endParaRPr/>
          </a:p>
        </p:txBody>
      </p:sp>
      <p:sp>
        <p:nvSpPr>
          <p:cNvPr id="26" name="Google Shape;26;p61"/>
          <p:cNvSpPr txBox="1">
            <a:spLocks noGrp="1"/>
          </p:cNvSpPr>
          <p:nvPr>
            <p:ph type="subTitle" idx="2"/>
          </p:nvPr>
        </p:nvSpPr>
        <p:spPr>
          <a:xfrm>
            <a:off x="788100" y="2765850"/>
            <a:ext cx="2261700" cy="723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solidFill>
                  <a:schemeClr val="dk1"/>
                </a:solidFill>
              </a:defRPr>
            </a:lvl1pPr>
            <a:lvl2pPr lvl="1" algn="ctr">
              <a:lnSpc>
                <a:spcPct val="100000"/>
              </a:lnSpc>
              <a:spcBef>
                <a:spcPts val="1600"/>
              </a:spcBef>
              <a:spcAft>
                <a:spcPts val="0"/>
              </a:spcAft>
              <a:buSzPts val="1400"/>
              <a:buNone/>
              <a:defRPr sz="1400">
                <a:solidFill>
                  <a:schemeClr val="dk1"/>
                </a:solidFill>
              </a:defRPr>
            </a:lvl2pPr>
            <a:lvl3pPr lvl="2" algn="ctr">
              <a:lnSpc>
                <a:spcPct val="100000"/>
              </a:lnSpc>
              <a:spcBef>
                <a:spcPts val="1600"/>
              </a:spcBef>
              <a:spcAft>
                <a:spcPts val="0"/>
              </a:spcAft>
              <a:buSzPts val="1400"/>
              <a:buNone/>
              <a:defRPr sz="1400">
                <a:solidFill>
                  <a:schemeClr val="dk1"/>
                </a:solidFill>
              </a:defRPr>
            </a:lvl3pPr>
            <a:lvl4pPr lvl="3" algn="ctr">
              <a:lnSpc>
                <a:spcPct val="100000"/>
              </a:lnSpc>
              <a:spcBef>
                <a:spcPts val="1600"/>
              </a:spcBef>
              <a:spcAft>
                <a:spcPts val="0"/>
              </a:spcAft>
              <a:buSzPts val="1400"/>
              <a:buNone/>
              <a:defRPr sz="1400">
                <a:solidFill>
                  <a:schemeClr val="dk1"/>
                </a:solidFill>
              </a:defRPr>
            </a:lvl4pPr>
            <a:lvl5pPr lvl="4" algn="ctr">
              <a:lnSpc>
                <a:spcPct val="100000"/>
              </a:lnSpc>
              <a:spcBef>
                <a:spcPts val="1600"/>
              </a:spcBef>
              <a:spcAft>
                <a:spcPts val="0"/>
              </a:spcAft>
              <a:buSzPts val="1400"/>
              <a:buNone/>
              <a:defRPr sz="1400">
                <a:solidFill>
                  <a:schemeClr val="dk1"/>
                </a:solidFill>
              </a:defRPr>
            </a:lvl5pPr>
            <a:lvl6pPr lvl="5" algn="ctr">
              <a:lnSpc>
                <a:spcPct val="100000"/>
              </a:lnSpc>
              <a:spcBef>
                <a:spcPts val="1600"/>
              </a:spcBef>
              <a:spcAft>
                <a:spcPts val="0"/>
              </a:spcAft>
              <a:buSzPts val="1400"/>
              <a:buNone/>
              <a:defRPr sz="1400">
                <a:solidFill>
                  <a:schemeClr val="dk1"/>
                </a:solidFill>
              </a:defRPr>
            </a:lvl6pPr>
            <a:lvl7pPr lvl="6" algn="ctr">
              <a:lnSpc>
                <a:spcPct val="100000"/>
              </a:lnSpc>
              <a:spcBef>
                <a:spcPts val="1600"/>
              </a:spcBef>
              <a:spcAft>
                <a:spcPts val="0"/>
              </a:spcAft>
              <a:buSzPts val="1400"/>
              <a:buNone/>
              <a:defRPr sz="1400">
                <a:solidFill>
                  <a:schemeClr val="dk1"/>
                </a:solidFill>
              </a:defRPr>
            </a:lvl7pPr>
            <a:lvl8pPr lvl="7" algn="ctr">
              <a:lnSpc>
                <a:spcPct val="100000"/>
              </a:lnSpc>
              <a:spcBef>
                <a:spcPts val="1600"/>
              </a:spcBef>
              <a:spcAft>
                <a:spcPts val="0"/>
              </a:spcAft>
              <a:buSzPts val="1400"/>
              <a:buNone/>
              <a:defRPr sz="1400">
                <a:solidFill>
                  <a:schemeClr val="dk1"/>
                </a:solidFill>
              </a:defRPr>
            </a:lvl8pPr>
            <a:lvl9pPr lvl="8" algn="ctr">
              <a:lnSpc>
                <a:spcPct val="100000"/>
              </a:lnSpc>
              <a:spcBef>
                <a:spcPts val="1600"/>
              </a:spcBef>
              <a:spcAft>
                <a:spcPts val="1600"/>
              </a:spcAft>
              <a:buSzPts val="1400"/>
              <a:buNone/>
              <a:defRPr sz="1400">
                <a:solidFill>
                  <a:schemeClr val="dk1"/>
                </a:solidFill>
              </a:defRPr>
            </a:lvl9pPr>
          </a:lstStyle>
          <a:p>
            <a:endParaRPr/>
          </a:p>
        </p:txBody>
      </p:sp>
      <p:sp>
        <p:nvSpPr>
          <p:cNvPr id="27" name="Google Shape;27;p61"/>
          <p:cNvSpPr txBox="1">
            <a:spLocks noGrp="1"/>
          </p:cNvSpPr>
          <p:nvPr>
            <p:ph type="subTitle" idx="3"/>
          </p:nvPr>
        </p:nvSpPr>
        <p:spPr>
          <a:xfrm>
            <a:off x="3441150" y="2390400"/>
            <a:ext cx="2261700" cy="4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b="1">
                <a:solidFill>
                  <a:schemeClr val="accent1"/>
                </a:solidFill>
              </a:defRPr>
            </a:lvl1pPr>
            <a:lvl2pPr lvl="1" algn="ctr">
              <a:lnSpc>
                <a:spcPct val="100000"/>
              </a:lnSpc>
              <a:spcBef>
                <a:spcPts val="1600"/>
              </a:spcBef>
              <a:spcAft>
                <a:spcPts val="0"/>
              </a:spcAft>
              <a:buSzPts val="1400"/>
              <a:buNone/>
              <a:defRPr b="1">
                <a:solidFill>
                  <a:schemeClr val="accent1"/>
                </a:solidFill>
              </a:defRPr>
            </a:lvl2pPr>
            <a:lvl3pPr lvl="2" algn="ctr">
              <a:lnSpc>
                <a:spcPct val="100000"/>
              </a:lnSpc>
              <a:spcBef>
                <a:spcPts val="1600"/>
              </a:spcBef>
              <a:spcAft>
                <a:spcPts val="0"/>
              </a:spcAft>
              <a:buSzPts val="1400"/>
              <a:buNone/>
              <a:defRPr b="1">
                <a:solidFill>
                  <a:schemeClr val="accent1"/>
                </a:solidFill>
              </a:defRPr>
            </a:lvl3pPr>
            <a:lvl4pPr lvl="3" algn="ctr">
              <a:lnSpc>
                <a:spcPct val="100000"/>
              </a:lnSpc>
              <a:spcBef>
                <a:spcPts val="1600"/>
              </a:spcBef>
              <a:spcAft>
                <a:spcPts val="0"/>
              </a:spcAft>
              <a:buSzPts val="1400"/>
              <a:buNone/>
              <a:defRPr b="1">
                <a:solidFill>
                  <a:schemeClr val="accent1"/>
                </a:solidFill>
              </a:defRPr>
            </a:lvl4pPr>
            <a:lvl5pPr lvl="4" algn="ctr">
              <a:lnSpc>
                <a:spcPct val="100000"/>
              </a:lnSpc>
              <a:spcBef>
                <a:spcPts val="1600"/>
              </a:spcBef>
              <a:spcAft>
                <a:spcPts val="0"/>
              </a:spcAft>
              <a:buSzPts val="1400"/>
              <a:buNone/>
              <a:defRPr b="1">
                <a:solidFill>
                  <a:schemeClr val="accent1"/>
                </a:solidFill>
              </a:defRPr>
            </a:lvl5pPr>
            <a:lvl6pPr lvl="5" algn="ctr">
              <a:lnSpc>
                <a:spcPct val="100000"/>
              </a:lnSpc>
              <a:spcBef>
                <a:spcPts val="1600"/>
              </a:spcBef>
              <a:spcAft>
                <a:spcPts val="0"/>
              </a:spcAft>
              <a:buSzPts val="1400"/>
              <a:buNone/>
              <a:defRPr b="1">
                <a:solidFill>
                  <a:schemeClr val="accent1"/>
                </a:solidFill>
              </a:defRPr>
            </a:lvl6pPr>
            <a:lvl7pPr lvl="6" algn="ctr">
              <a:lnSpc>
                <a:spcPct val="100000"/>
              </a:lnSpc>
              <a:spcBef>
                <a:spcPts val="1600"/>
              </a:spcBef>
              <a:spcAft>
                <a:spcPts val="0"/>
              </a:spcAft>
              <a:buSzPts val="1400"/>
              <a:buNone/>
              <a:defRPr b="1">
                <a:solidFill>
                  <a:schemeClr val="accent1"/>
                </a:solidFill>
              </a:defRPr>
            </a:lvl7pPr>
            <a:lvl8pPr lvl="7" algn="ctr">
              <a:lnSpc>
                <a:spcPct val="100000"/>
              </a:lnSpc>
              <a:spcBef>
                <a:spcPts val="1600"/>
              </a:spcBef>
              <a:spcAft>
                <a:spcPts val="0"/>
              </a:spcAft>
              <a:buSzPts val="1400"/>
              <a:buNone/>
              <a:defRPr b="1">
                <a:solidFill>
                  <a:schemeClr val="accent1"/>
                </a:solidFill>
              </a:defRPr>
            </a:lvl8pPr>
            <a:lvl9pPr lvl="8" algn="ctr">
              <a:lnSpc>
                <a:spcPct val="100000"/>
              </a:lnSpc>
              <a:spcBef>
                <a:spcPts val="1600"/>
              </a:spcBef>
              <a:spcAft>
                <a:spcPts val="1600"/>
              </a:spcAft>
              <a:buSzPts val="1400"/>
              <a:buNone/>
              <a:defRPr b="1">
                <a:solidFill>
                  <a:schemeClr val="accent1"/>
                </a:solidFill>
              </a:defRPr>
            </a:lvl9pPr>
          </a:lstStyle>
          <a:p>
            <a:endParaRPr/>
          </a:p>
        </p:txBody>
      </p:sp>
      <p:sp>
        <p:nvSpPr>
          <p:cNvPr id="28" name="Google Shape;28;p61"/>
          <p:cNvSpPr txBox="1">
            <a:spLocks noGrp="1"/>
          </p:cNvSpPr>
          <p:nvPr>
            <p:ph type="subTitle" idx="4"/>
          </p:nvPr>
        </p:nvSpPr>
        <p:spPr>
          <a:xfrm>
            <a:off x="3441150" y="2765850"/>
            <a:ext cx="2261700" cy="723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solidFill>
                  <a:schemeClr val="dk1"/>
                </a:solidFill>
              </a:defRPr>
            </a:lvl1pPr>
            <a:lvl2pPr lvl="1" algn="ctr">
              <a:lnSpc>
                <a:spcPct val="100000"/>
              </a:lnSpc>
              <a:spcBef>
                <a:spcPts val="1600"/>
              </a:spcBef>
              <a:spcAft>
                <a:spcPts val="0"/>
              </a:spcAft>
              <a:buSzPts val="1400"/>
              <a:buNone/>
              <a:defRPr sz="1400">
                <a:solidFill>
                  <a:schemeClr val="dk1"/>
                </a:solidFill>
              </a:defRPr>
            </a:lvl2pPr>
            <a:lvl3pPr lvl="2" algn="ctr">
              <a:lnSpc>
                <a:spcPct val="100000"/>
              </a:lnSpc>
              <a:spcBef>
                <a:spcPts val="1600"/>
              </a:spcBef>
              <a:spcAft>
                <a:spcPts val="0"/>
              </a:spcAft>
              <a:buSzPts val="1400"/>
              <a:buNone/>
              <a:defRPr sz="1400">
                <a:solidFill>
                  <a:schemeClr val="dk1"/>
                </a:solidFill>
              </a:defRPr>
            </a:lvl3pPr>
            <a:lvl4pPr lvl="3" algn="ctr">
              <a:lnSpc>
                <a:spcPct val="100000"/>
              </a:lnSpc>
              <a:spcBef>
                <a:spcPts val="1600"/>
              </a:spcBef>
              <a:spcAft>
                <a:spcPts val="0"/>
              </a:spcAft>
              <a:buSzPts val="1400"/>
              <a:buNone/>
              <a:defRPr sz="1400">
                <a:solidFill>
                  <a:schemeClr val="dk1"/>
                </a:solidFill>
              </a:defRPr>
            </a:lvl4pPr>
            <a:lvl5pPr lvl="4" algn="ctr">
              <a:lnSpc>
                <a:spcPct val="100000"/>
              </a:lnSpc>
              <a:spcBef>
                <a:spcPts val="1600"/>
              </a:spcBef>
              <a:spcAft>
                <a:spcPts val="0"/>
              </a:spcAft>
              <a:buSzPts val="1400"/>
              <a:buNone/>
              <a:defRPr sz="1400">
                <a:solidFill>
                  <a:schemeClr val="dk1"/>
                </a:solidFill>
              </a:defRPr>
            </a:lvl5pPr>
            <a:lvl6pPr lvl="5" algn="ctr">
              <a:lnSpc>
                <a:spcPct val="100000"/>
              </a:lnSpc>
              <a:spcBef>
                <a:spcPts val="1600"/>
              </a:spcBef>
              <a:spcAft>
                <a:spcPts val="0"/>
              </a:spcAft>
              <a:buSzPts val="1400"/>
              <a:buNone/>
              <a:defRPr sz="1400">
                <a:solidFill>
                  <a:schemeClr val="dk1"/>
                </a:solidFill>
              </a:defRPr>
            </a:lvl6pPr>
            <a:lvl7pPr lvl="6" algn="ctr">
              <a:lnSpc>
                <a:spcPct val="100000"/>
              </a:lnSpc>
              <a:spcBef>
                <a:spcPts val="1600"/>
              </a:spcBef>
              <a:spcAft>
                <a:spcPts val="0"/>
              </a:spcAft>
              <a:buSzPts val="1400"/>
              <a:buNone/>
              <a:defRPr sz="1400">
                <a:solidFill>
                  <a:schemeClr val="dk1"/>
                </a:solidFill>
              </a:defRPr>
            </a:lvl7pPr>
            <a:lvl8pPr lvl="7" algn="ctr">
              <a:lnSpc>
                <a:spcPct val="100000"/>
              </a:lnSpc>
              <a:spcBef>
                <a:spcPts val="1600"/>
              </a:spcBef>
              <a:spcAft>
                <a:spcPts val="0"/>
              </a:spcAft>
              <a:buSzPts val="1400"/>
              <a:buNone/>
              <a:defRPr sz="1400">
                <a:solidFill>
                  <a:schemeClr val="dk1"/>
                </a:solidFill>
              </a:defRPr>
            </a:lvl8pPr>
            <a:lvl9pPr lvl="8" algn="ctr">
              <a:lnSpc>
                <a:spcPct val="100000"/>
              </a:lnSpc>
              <a:spcBef>
                <a:spcPts val="1600"/>
              </a:spcBef>
              <a:spcAft>
                <a:spcPts val="1600"/>
              </a:spcAft>
              <a:buSzPts val="1400"/>
              <a:buNone/>
              <a:defRPr sz="1400">
                <a:solidFill>
                  <a:schemeClr val="dk1"/>
                </a:solidFill>
              </a:defRPr>
            </a:lvl9pPr>
          </a:lstStyle>
          <a:p>
            <a:endParaRPr/>
          </a:p>
        </p:txBody>
      </p:sp>
      <p:sp>
        <p:nvSpPr>
          <p:cNvPr id="29" name="Google Shape;29;p61"/>
          <p:cNvSpPr txBox="1">
            <a:spLocks noGrp="1"/>
          </p:cNvSpPr>
          <p:nvPr>
            <p:ph type="subTitle" idx="5"/>
          </p:nvPr>
        </p:nvSpPr>
        <p:spPr>
          <a:xfrm>
            <a:off x="6094200" y="2390400"/>
            <a:ext cx="2261700" cy="4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b="1">
                <a:solidFill>
                  <a:schemeClr val="accent1"/>
                </a:solidFill>
              </a:defRPr>
            </a:lvl1pPr>
            <a:lvl2pPr lvl="1" algn="ctr">
              <a:lnSpc>
                <a:spcPct val="100000"/>
              </a:lnSpc>
              <a:spcBef>
                <a:spcPts val="1600"/>
              </a:spcBef>
              <a:spcAft>
                <a:spcPts val="0"/>
              </a:spcAft>
              <a:buSzPts val="1400"/>
              <a:buNone/>
              <a:defRPr b="1">
                <a:solidFill>
                  <a:schemeClr val="accent1"/>
                </a:solidFill>
              </a:defRPr>
            </a:lvl2pPr>
            <a:lvl3pPr lvl="2" algn="ctr">
              <a:lnSpc>
                <a:spcPct val="100000"/>
              </a:lnSpc>
              <a:spcBef>
                <a:spcPts val="1600"/>
              </a:spcBef>
              <a:spcAft>
                <a:spcPts val="0"/>
              </a:spcAft>
              <a:buSzPts val="1400"/>
              <a:buNone/>
              <a:defRPr b="1">
                <a:solidFill>
                  <a:schemeClr val="accent1"/>
                </a:solidFill>
              </a:defRPr>
            </a:lvl3pPr>
            <a:lvl4pPr lvl="3" algn="ctr">
              <a:lnSpc>
                <a:spcPct val="100000"/>
              </a:lnSpc>
              <a:spcBef>
                <a:spcPts val="1600"/>
              </a:spcBef>
              <a:spcAft>
                <a:spcPts val="0"/>
              </a:spcAft>
              <a:buSzPts val="1400"/>
              <a:buNone/>
              <a:defRPr b="1">
                <a:solidFill>
                  <a:schemeClr val="accent1"/>
                </a:solidFill>
              </a:defRPr>
            </a:lvl4pPr>
            <a:lvl5pPr lvl="4" algn="ctr">
              <a:lnSpc>
                <a:spcPct val="100000"/>
              </a:lnSpc>
              <a:spcBef>
                <a:spcPts val="1600"/>
              </a:spcBef>
              <a:spcAft>
                <a:spcPts val="0"/>
              </a:spcAft>
              <a:buSzPts val="1400"/>
              <a:buNone/>
              <a:defRPr b="1">
                <a:solidFill>
                  <a:schemeClr val="accent1"/>
                </a:solidFill>
              </a:defRPr>
            </a:lvl5pPr>
            <a:lvl6pPr lvl="5" algn="ctr">
              <a:lnSpc>
                <a:spcPct val="100000"/>
              </a:lnSpc>
              <a:spcBef>
                <a:spcPts val="1600"/>
              </a:spcBef>
              <a:spcAft>
                <a:spcPts val="0"/>
              </a:spcAft>
              <a:buSzPts val="1400"/>
              <a:buNone/>
              <a:defRPr b="1">
                <a:solidFill>
                  <a:schemeClr val="accent1"/>
                </a:solidFill>
              </a:defRPr>
            </a:lvl6pPr>
            <a:lvl7pPr lvl="6" algn="ctr">
              <a:lnSpc>
                <a:spcPct val="100000"/>
              </a:lnSpc>
              <a:spcBef>
                <a:spcPts val="1600"/>
              </a:spcBef>
              <a:spcAft>
                <a:spcPts val="0"/>
              </a:spcAft>
              <a:buSzPts val="1400"/>
              <a:buNone/>
              <a:defRPr b="1">
                <a:solidFill>
                  <a:schemeClr val="accent1"/>
                </a:solidFill>
              </a:defRPr>
            </a:lvl7pPr>
            <a:lvl8pPr lvl="7" algn="ctr">
              <a:lnSpc>
                <a:spcPct val="100000"/>
              </a:lnSpc>
              <a:spcBef>
                <a:spcPts val="1600"/>
              </a:spcBef>
              <a:spcAft>
                <a:spcPts val="0"/>
              </a:spcAft>
              <a:buSzPts val="1400"/>
              <a:buNone/>
              <a:defRPr b="1">
                <a:solidFill>
                  <a:schemeClr val="accent1"/>
                </a:solidFill>
              </a:defRPr>
            </a:lvl8pPr>
            <a:lvl9pPr lvl="8" algn="ctr">
              <a:lnSpc>
                <a:spcPct val="100000"/>
              </a:lnSpc>
              <a:spcBef>
                <a:spcPts val="1600"/>
              </a:spcBef>
              <a:spcAft>
                <a:spcPts val="1600"/>
              </a:spcAft>
              <a:buSzPts val="1400"/>
              <a:buNone/>
              <a:defRPr b="1">
                <a:solidFill>
                  <a:schemeClr val="accent1"/>
                </a:solidFill>
              </a:defRPr>
            </a:lvl9pPr>
          </a:lstStyle>
          <a:p>
            <a:endParaRPr/>
          </a:p>
        </p:txBody>
      </p:sp>
      <p:sp>
        <p:nvSpPr>
          <p:cNvPr id="30" name="Google Shape;30;p61"/>
          <p:cNvSpPr txBox="1">
            <a:spLocks noGrp="1"/>
          </p:cNvSpPr>
          <p:nvPr>
            <p:ph type="subTitle" idx="6"/>
          </p:nvPr>
        </p:nvSpPr>
        <p:spPr>
          <a:xfrm>
            <a:off x="6094200" y="2765850"/>
            <a:ext cx="2261700" cy="723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solidFill>
                  <a:schemeClr val="dk1"/>
                </a:solidFill>
              </a:defRPr>
            </a:lvl1pPr>
            <a:lvl2pPr lvl="1" algn="ctr">
              <a:lnSpc>
                <a:spcPct val="100000"/>
              </a:lnSpc>
              <a:spcBef>
                <a:spcPts val="1600"/>
              </a:spcBef>
              <a:spcAft>
                <a:spcPts val="0"/>
              </a:spcAft>
              <a:buSzPts val="1400"/>
              <a:buNone/>
              <a:defRPr sz="1400">
                <a:solidFill>
                  <a:schemeClr val="dk1"/>
                </a:solidFill>
              </a:defRPr>
            </a:lvl2pPr>
            <a:lvl3pPr lvl="2" algn="ctr">
              <a:lnSpc>
                <a:spcPct val="100000"/>
              </a:lnSpc>
              <a:spcBef>
                <a:spcPts val="1600"/>
              </a:spcBef>
              <a:spcAft>
                <a:spcPts val="0"/>
              </a:spcAft>
              <a:buSzPts val="1400"/>
              <a:buNone/>
              <a:defRPr sz="1400">
                <a:solidFill>
                  <a:schemeClr val="dk1"/>
                </a:solidFill>
              </a:defRPr>
            </a:lvl3pPr>
            <a:lvl4pPr lvl="3" algn="ctr">
              <a:lnSpc>
                <a:spcPct val="100000"/>
              </a:lnSpc>
              <a:spcBef>
                <a:spcPts val="1600"/>
              </a:spcBef>
              <a:spcAft>
                <a:spcPts val="0"/>
              </a:spcAft>
              <a:buSzPts val="1400"/>
              <a:buNone/>
              <a:defRPr sz="1400">
                <a:solidFill>
                  <a:schemeClr val="dk1"/>
                </a:solidFill>
              </a:defRPr>
            </a:lvl4pPr>
            <a:lvl5pPr lvl="4" algn="ctr">
              <a:lnSpc>
                <a:spcPct val="100000"/>
              </a:lnSpc>
              <a:spcBef>
                <a:spcPts val="1600"/>
              </a:spcBef>
              <a:spcAft>
                <a:spcPts val="0"/>
              </a:spcAft>
              <a:buSzPts val="1400"/>
              <a:buNone/>
              <a:defRPr sz="1400">
                <a:solidFill>
                  <a:schemeClr val="dk1"/>
                </a:solidFill>
              </a:defRPr>
            </a:lvl5pPr>
            <a:lvl6pPr lvl="5" algn="ctr">
              <a:lnSpc>
                <a:spcPct val="100000"/>
              </a:lnSpc>
              <a:spcBef>
                <a:spcPts val="1600"/>
              </a:spcBef>
              <a:spcAft>
                <a:spcPts val="0"/>
              </a:spcAft>
              <a:buSzPts val="1400"/>
              <a:buNone/>
              <a:defRPr sz="1400">
                <a:solidFill>
                  <a:schemeClr val="dk1"/>
                </a:solidFill>
              </a:defRPr>
            </a:lvl6pPr>
            <a:lvl7pPr lvl="6" algn="ctr">
              <a:lnSpc>
                <a:spcPct val="100000"/>
              </a:lnSpc>
              <a:spcBef>
                <a:spcPts val="1600"/>
              </a:spcBef>
              <a:spcAft>
                <a:spcPts val="0"/>
              </a:spcAft>
              <a:buSzPts val="1400"/>
              <a:buNone/>
              <a:defRPr sz="1400">
                <a:solidFill>
                  <a:schemeClr val="dk1"/>
                </a:solidFill>
              </a:defRPr>
            </a:lvl7pPr>
            <a:lvl8pPr lvl="7" algn="ctr">
              <a:lnSpc>
                <a:spcPct val="100000"/>
              </a:lnSpc>
              <a:spcBef>
                <a:spcPts val="1600"/>
              </a:spcBef>
              <a:spcAft>
                <a:spcPts val="0"/>
              </a:spcAft>
              <a:buSzPts val="1400"/>
              <a:buNone/>
              <a:defRPr sz="1400">
                <a:solidFill>
                  <a:schemeClr val="dk1"/>
                </a:solidFill>
              </a:defRPr>
            </a:lvl8pPr>
            <a:lvl9pPr lvl="8" algn="ctr">
              <a:lnSpc>
                <a:spcPct val="100000"/>
              </a:lnSpc>
              <a:spcBef>
                <a:spcPts val="1600"/>
              </a:spcBef>
              <a:spcAft>
                <a:spcPts val="1600"/>
              </a:spcAft>
              <a:buSzPts val="1400"/>
              <a:buNone/>
              <a:defRPr sz="1400">
                <a:solidFill>
                  <a:schemeClr val="dk1"/>
                </a:solidFill>
              </a:defRPr>
            </a:lvl9pPr>
          </a:lstStyle>
          <a:p>
            <a:endParaRPr/>
          </a:p>
        </p:txBody>
      </p:sp>
      <p:sp>
        <p:nvSpPr>
          <p:cNvPr id="31" name="Google Shape;31;p61"/>
          <p:cNvSpPr/>
          <p:nvPr/>
        </p:nvSpPr>
        <p:spPr>
          <a:xfrm flipH="1">
            <a:off x="4572000" y="4834275"/>
            <a:ext cx="4572000" cy="30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61"/>
          <p:cNvSpPr/>
          <p:nvPr/>
        </p:nvSpPr>
        <p:spPr>
          <a:xfrm flipH="1">
            <a:off x="50" y="4834275"/>
            <a:ext cx="4572000" cy="309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1">
  <p:cSld name="CUSTOM_6">
    <p:spTree>
      <p:nvGrpSpPr>
        <p:cNvPr id="1" name="Shape 33"/>
        <p:cNvGrpSpPr/>
        <p:nvPr/>
      </p:nvGrpSpPr>
      <p:grpSpPr>
        <a:xfrm>
          <a:off x="0" y="0"/>
          <a:ext cx="0" cy="0"/>
          <a:chOff x="0" y="0"/>
          <a:chExt cx="0" cy="0"/>
        </a:xfrm>
      </p:grpSpPr>
      <p:sp>
        <p:nvSpPr>
          <p:cNvPr id="34" name="Google Shape;34;p62"/>
          <p:cNvSpPr txBox="1">
            <a:spLocks noGrp="1"/>
          </p:cNvSpPr>
          <p:nvPr>
            <p:ph type="title"/>
          </p:nvPr>
        </p:nvSpPr>
        <p:spPr>
          <a:xfrm>
            <a:off x="3984975" y="1495800"/>
            <a:ext cx="4055400" cy="723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accent1"/>
              </a:buClr>
              <a:buSzPts val="28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p62"/>
          <p:cNvSpPr txBox="1">
            <a:spLocks noGrp="1"/>
          </p:cNvSpPr>
          <p:nvPr>
            <p:ph type="subTitle" idx="1"/>
          </p:nvPr>
        </p:nvSpPr>
        <p:spPr>
          <a:xfrm>
            <a:off x="3994375" y="2142600"/>
            <a:ext cx="4055400" cy="15051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dk1"/>
              </a:buClr>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36" name="Google Shape;36;p62"/>
          <p:cNvSpPr/>
          <p:nvPr/>
        </p:nvSpPr>
        <p:spPr>
          <a:xfrm rot="10800000" flipH="1">
            <a:off x="0" y="2571825"/>
            <a:ext cx="1216200" cy="2571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62"/>
          <p:cNvSpPr/>
          <p:nvPr/>
        </p:nvSpPr>
        <p:spPr>
          <a:xfrm rot="10800000" flipH="1">
            <a:off x="1219200" y="1247175"/>
            <a:ext cx="1216200" cy="1324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3"/>
          <p:cNvSpPr txBox="1">
            <a:spLocks noGrp="1"/>
          </p:cNvSpPr>
          <p:nvPr>
            <p:ph type="title"/>
          </p:nvPr>
        </p:nvSpPr>
        <p:spPr>
          <a:xfrm>
            <a:off x="717800" y="383175"/>
            <a:ext cx="7708200" cy="64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algn="l">
              <a:lnSpc>
                <a:spcPct val="100000"/>
              </a:lnSpc>
              <a:spcBef>
                <a:spcPts val="0"/>
              </a:spcBef>
              <a:spcAft>
                <a:spcPts val="0"/>
              </a:spcAft>
              <a:buSzPts val="28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28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28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28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28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28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28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2800"/>
              <a:buFont typeface="Montserrat"/>
              <a:buNone/>
              <a:defRPr>
                <a:latin typeface="Montserrat"/>
                <a:ea typeface="Montserrat"/>
                <a:cs typeface="Montserrat"/>
                <a:sym typeface="Montserrat"/>
              </a:defRPr>
            </a:lvl9pPr>
          </a:lstStyle>
          <a:p>
            <a:endParaRPr/>
          </a:p>
        </p:txBody>
      </p:sp>
      <p:sp>
        <p:nvSpPr>
          <p:cNvPr id="40" name="Google Shape;40;p63"/>
          <p:cNvSpPr/>
          <p:nvPr/>
        </p:nvSpPr>
        <p:spPr>
          <a:xfrm rot="5400000">
            <a:off x="6703350" y="2702925"/>
            <a:ext cx="4572000" cy="309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64"/>
          <p:cNvSpPr txBox="1">
            <a:spLocks noGrp="1"/>
          </p:cNvSpPr>
          <p:nvPr>
            <p:ph type="title"/>
          </p:nvPr>
        </p:nvSpPr>
        <p:spPr>
          <a:xfrm>
            <a:off x="1156525" y="1340400"/>
            <a:ext cx="42321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solidFill>
                  <a:schemeClr val="accent1"/>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3" name="Google Shape;43;p64"/>
          <p:cNvSpPr txBox="1">
            <a:spLocks noGrp="1"/>
          </p:cNvSpPr>
          <p:nvPr>
            <p:ph type="body" idx="1"/>
          </p:nvPr>
        </p:nvSpPr>
        <p:spPr>
          <a:xfrm>
            <a:off x="1156525" y="2096100"/>
            <a:ext cx="4232100" cy="20118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400">
                <a:solidFill>
                  <a:schemeClr val="accent2"/>
                </a:solidFill>
              </a:defRPr>
            </a:lvl1pPr>
            <a:lvl2pPr marL="914400" lvl="1" indent="-304800" algn="l">
              <a:lnSpc>
                <a:spcPct val="100000"/>
              </a:lnSpc>
              <a:spcBef>
                <a:spcPts val="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sp>
        <p:nvSpPr>
          <p:cNvPr id="44" name="Google Shape;44;p64"/>
          <p:cNvSpPr/>
          <p:nvPr/>
        </p:nvSpPr>
        <p:spPr>
          <a:xfrm>
            <a:off x="6732125" y="0"/>
            <a:ext cx="1216200" cy="2571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64"/>
          <p:cNvSpPr/>
          <p:nvPr/>
        </p:nvSpPr>
        <p:spPr>
          <a:xfrm>
            <a:off x="7951325" y="2571750"/>
            <a:ext cx="1216200" cy="2571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46"/>
        <p:cNvGrpSpPr/>
        <p:nvPr/>
      </p:nvGrpSpPr>
      <p:grpSpPr>
        <a:xfrm>
          <a:off x="0" y="0"/>
          <a:ext cx="0" cy="0"/>
          <a:chOff x="0" y="0"/>
          <a:chExt cx="0" cy="0"/>
        </a:xfrm>
      </p:grpSpPr>
      <p:sp>
        <p:nvSpPr>
          <p:cNvPr id="47" name="Google Shape;47;p74"/>
          <p:cNvSpPr txBox="1">
            <a:spLocks noGrp="1"/>
          </p:cNvSpPr>
          <p:nvPr>
            <p:ph type="ctrTitle"/>
          </p:nvPr>
        </p:nvSpPr>
        <p:spPr>
          <a:xfrm>
            <a:off x="3080975" y="405336"/>
            <a:ext cx="2982000" cy="689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Nunito Sans ExtraBold"/>
              <a:buNone/>
              <a:defRPr sz="1400" b="0" i="0">
                <a:latin typeface="Arial"/>
                <a:ea typeface="Arial"/>
                <a:cs typeface="Arial"/>
                <a:sym typeface="Arial"/>
              </a:defRPr>
            </a:lvl1pPr>
            <a:lvl2pPr lvl="1" algn="r">
              <a:lnSpc>
                <a:spcPct val="100000"/>
              </a:lnSpc>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a:lnSpc>
                <a:spcPct val="100000"/>
              </a:lnSpc>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a:lnSpc>
                <a:spcPct val="100000"/>
              </a:lnSpc>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a:lnSpc>
                <a:spcPct val="100000"/>
              </a:lnSpc>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a:lnSpc>
                <a:spcPct val="100000"/>
              </a:lnSpc>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a:lnSpc>
                <a:spcPct val="100000"/>
              </a:lnSpc>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a:lnSpc>
                <a:spcPct val="100000"/>
              </a:lnSpc>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a:lnSpc>
                <a:spcPct val="100000"/>
              </a:lnSpc>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
        <p:nvSpPr>
          <p:cNvPr id="48" name="Google Shape;48;p74"/>
          <p:cNvSpPr txBox="1">
            <a:spLocks noGrp="1"/>
          </p:cNvSpPr>
          <p:nvPr>
            <p:ph type="ctrTitle" idx="2"/>
          </p:nvPr>
        </p:nvSpPr>
        <p:spPr>
          <a:xfrm flipH="1">
            <a:off x="1663075" y="2606298"/>
            <a:ext cx="1037100" cy="325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100"/>
              <a:buFont typeface="Arial"/>
              <a:buNone/>
              <a:defRPr sz="1100" b="1" i="0">
                <a:latin typeface="Arial"/>
                <a:ea typeface="Arial"/>
                <a:cs typeface="Arial"/>
                <a:sym typeface="Arial"/>
              </a:defRPr>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a:endParaRPr/>
          </a:p>
        </p:txBody>
      </p:sp>
      <p:sp>
        <p:nvSpPr>
          <p:cNvPr id="49" name="Google Shape;49;p74"/>
          <p:cNvSpPr txBox="1">
            <a:spLocks noGrp="1"/>
          </p:cNvSpPr>
          <p:nvPr>
            <p:ph type="subTitle" idx="1"/>
          </p:nvPr>
        </p:nvSpPr>
        <p:spPr>
          <a:xfrm flipH="1">
            <a:off x="1432475" y="2815693"/>
            <a:ext cx="1498200" cy="97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900"/>
              <a:buNone/>
              <a:defRPr sz="900" b="0" i="0">
                <a:latin typeface="Arial"/>
                <a:ea typeface="Arial"/>
                <a:cs typeface="Arial"/>
                <a:sym typeface="Arial"/>
              </a:defRPr>
            </a:lvl1pPr>
            <a:lvl2pPr lvl="1" algn="ctr">
              <a:lnSpc>
                <a:spcPct val="100000"/>
              </a:lnSpc>
              <a:spcBef>
                <a:spcPts val="0"/>
              </a:spcBef>
              <a:spcAft>
                <a:spcPts val="0"/>
              </a:spcAft>
              <a:buClr>
                <a:schemeClr val="dk1"/>
              </a:buClr>
              <a:buSzPts val="900"/>
              <a:buNone/>
              <a:defRPr sz="900"/>
            </a:lvl2pPr>
            <a:lvl3pPr lvl="2" algn="ctr">
              <a:lnSpc>
                <a:spcPct val="100000"/>
              </a:lnSpc>
              <a:spcBef>
                <a:spcPts val="0"/>
              </a:spcBef>
              <a:spcAft>
                <a:spcPts val="0"/>
              </a:spcAft>
              <a:buClr>
                <a:schemeClr val="dk1"/>
              </a:buClr>
              <a:buSzPts val="900"/>
              <a:buNone/>
              <a:defRPr sz="900"/>
            </a:lvl3pPr>
            <a:lvl4pPr lvl="3" algn="ctr">
              <a:lnSpc>
                <a:spcPct val="100000"/>
              </a:lnSpc>
              <a:spcBef>
                <a:spcPts val="0"/>
              </a:spcBef>
              <a:spcAft>
                <a:spcPts val="0"/>
              </a:spcAft>
              <a:buClr>
                <a:schemeClr val="dk1"/>
              </a:buClr>
              <a:buSzPts val="900"/>
              <a:buNone/>
              <a:defRPr sz="900"/>
            </a:lvl4pPr>
            <a:lvl5pPr lvl="4" algn="ctr">
              <a:lnSpc>
                <a:spcPct val="100000"/>
              </a:lnSpc>
              <a:spcBef>
                <a:spcPts val="0"/>
              </a:spcBef>
              <a:spcAft>
                <a:spcPts val="0"/>
              </a:spcAft>
              <a:buClr>
                <a:schemeClr val="dk1"/>
              </a:buClr>
              <a:buSzPts val="900"/>
              <a:buNone/>
              <a:defRPr sz="900"/>
            </a:lvl5pPr>
            <a:lvl6pPr lvl="5" algn="ctr">
              <a:lnSpc>
                <a:spcPct val="100000"/>
              </a:lnSpc>
              <a:spcBef>
                <a:spcPts val="0"/>
              </a:spcBef>
              <a:spcAft>
                <a:spcPts val="0"/>
              </a:spcAft>
              <a:buClr>
                <a:schemeClr val="dk1"/>
              </a:buClr>
              <a:buSzPts val="900"/>
              <a:buNone/>
              <a:defRPr sz="900"/>
            </a:lvl6pPr>
            <a:lvl7pPr lvl="6" algn="ctr">
              <a:lnSpc>
                <a:spcPct val="100000"/>
              </a:lnSpc>
              <a:spcBef>
                <a:spcPts val="0"/>
              </a:spcBef>
              <a:spcAft>
                <a:spcPts val="0"/>
              </a:spcAft>
              <a:buClr>
                <a:schemeClr val="dk1"/>
              </a:buClr>
              <a:buSzPts val="900"/>
              <a:buNone/>
              <a:defRPr sz="900"/>
            </a:lvl7pPr>
            <a:lvl8pPr lvl="7" algn="ctr">
              <a:lnSpc>
                <a:spcPct val="100000"/>
              </a:lnSpc>
              <a:spcBef>
                <a:spcPts val="0"/>
              </a:spcBef>
              <a:spcAft>
                <a:spcPts val="0"/>
              </a:spcAft>
              <a:buClr>
                <a:schemeClr val="dk1"/>
              </a:buClr>
              <a:buSzPts val="900"/>
              <a:buNone/>
              <a:defRPr sz="900"/>
            </a:lvl8pPr>
            <a:lvl9pPr lvl="8" algn="ctr">
              <a:lnSpc>
                <a:spcPct val="100000"/>
              </a:lnSpc>
              <a:spcBef>
                <a:spcPts val="0"/>
              </a:spcBef>
              <a:spcAft>
                <a:spcPts val="0"/>
              </a:spcAft>
              <a:buClr>
                <a:schemeClr val="dk1"/>
              </a:buClr>
              <a:buSzPts val="900"/>
              <a:buNone/>
              <a:defRPr sz="900"/>
            </a:lvl9pPr>
          </a:lstStyle>
          <a:p>
            <a:endParaRPr/>
          </a:p>
        </p:txBody>
      </p:sp>
      <p:sp>
        <p:nvSpPr>
          <p:cNvPr id="50" name="Google Shape;50;p74"/>
          <p:cNvSpPr txBox="1">
            <a:spLocks noGrp="1"/>
          </p:cNvSpPr>
          <p:nvPr>
            <p:ph type="ctrTitle" idx="3"/>
          </p:nvPr>
        </p:nvSpPr>
        <p:spPr>
          <a:xfrm flipH="1">
            <a:off x="4851150" y="2606423"/>
            <a:ext cx="1037100" cy="325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100"/>
              <a:buFont typeface="Arial"/>
              <a:buNone/>
              <a:defRPr sz="1100" b="1" i="0">
                <a:latin typeface="Arial"/>
                <a:ea typeface="Arial"/>
                <a:cs typeface="Arial"/>
                <a:sym typeface="Arial"/>
              </a:defRPr>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a:endParaRPr/>
          </a:p>
        </p:txBody>
      </p:sp>
      <p:sp>
        <p:nvSpPr>
          <p:cNvPr id="51" name="Google Shape;51;p74"/>
          <p:cNvSpPr txBox="1">
            <a:spLocks noGrp="1"/>
          </p:cNvSpPr>
          <p:nvPr>
            <p:ph type="subTitle" idx="4"/>
          </p:nvPr>
        </p:nvSpPr>
        <p:spPr>
          <a:xfrm flipH="1">
            <a:off x="4620550" y="2815693"/>
            <a:ext cx="1498200" cy="97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900"/>
              <a:buNone/>
              <a:defRPr sz="900" b="0" i="0">
                <a:latin typeface="Arial"/>
                <a:ea typeface="Arial"/>
                <a:cs typeface="Arial"/>
                <a:sym typeface="Arial"/>
              </a:defRPr>
            </a:lvl1pPr>
            <a:lvl2pPr lvl="1" algn="ctr">
              <a:lnSpc>
                <a:spcPct val="100000"/>
              </a:lnSpc>
              <a:spcBef>
                <a:spcPts val="0"/>
              </a:spcBef>
              <a:spcAft>
                <a:spcPts val="0"/>
              </a:spcAft>
              <a:buClr>
                <a:schemeClr val="dk1"/>
              </a:buClr>
              <a:buSzPts val="900"/>
              <a:buNone/>
              <a:defRPr sz="900"/>
            </a:lvl2pPr>
            <a:lvl3pPr lvl="2" algn="ctr">
              <a:lnSpc>
                <a:spcPct val="100000"/>
              </a:lnSpc>
              <a:spcBef>
                <a:spcPts val="0"/>
              </a:spcBef>
              <a:spcAft>
                <a:spcPts val="0"/>
              </a:spcAft>
              <a:buClr>
                <a:schemeClr val="dk1"/>
              </a:buClr>
              <a:buSzPts val="900"/>
              <a:buNone/>
              <a:defRPr sz="900"/>
            </a:lvl3pPr>
            <a:lvl4pPr lvl="3" algn="ctr">
              <a:lnSpc>
                <a:spcPct val="100000"/>
              </a:lnSpc>
              <a:spcBef>
                <a:spcPts val="0"/>
              </a:spcBef>
              <a:spcAft>
                <a:spcPts val="0"/>
              </a:spcAft>
              <a:buClr>
                <a:schemeClr val="dk1"/>
              </a:buClr>
              <a:buSzPts val="900"/>
              <a:buNone/>
              <a:defRPr sz="900"/>
            </a:lvl4pPr>
            <a:lvl5pPr lvl="4" algn="ctr">
              <a:lnSpc>
                <a:spcPct val="100000"/>
              </a:lnSpc>
              <a:spcBef>
                <a:spcPts val="0"/>
              </a:spcBef>
              <a:spcAft>
                <a:spcPts val="0"/>
              </a:spcAft>
              <a:buClr>
                <a:schemeClr val="dk1"/>
              </a:buClr>
              <a:buSzPts val="900"/>
              <a:buNone/>
              <a:defRPr sz="900"/>
            </a:lvl5pPr>
            <a:lvl6pPr lvl="5" algn="ctr">
              <a:lnSpc>
                <a:spcPct val="100000"/>
              </a:lnSpc>
              <a:spcBef>
                <a:spcPts val="0"/>
              </a:spcBef>
              <a:spcAft>
                <a:spcPts val="0"/>
              </a:spcAft>
              <a:buClr>
                <a:schemeClr val="dk1"/>
              </a:buClr>
              <a:buSzPts val="900"/>
              <a:buNone/>
              <a:defRPr sz="900"/>
            </a:lvl6pPr>
            <a:lvl7pPr lvl="6" algn="ctr">
              <a:lnSpc>
                <a:spcPct val="100000"/>
              </a:lnSpc>
              <a:spcBef>
                <a:spcPts val="0"/>
              </a:spcBef>
              <a:spcAft>
                <a:spcPts val="0"/>
              </a:spcAft>
              <a:buClr>
                <a:schemeClr val="dk1"/>
              </a:buClr>
              <a:buSzPts val="900"/>
              <a:buNone/>
              <a:defRPr sz="900"/>
            </a:lvl7pPr>
            <a:lvl8pPr lvl="7" algn="ctr">
              <a:lnSpc>
                <a:spcPct val="100000"/>
              </a:lnSpc>
              <a:spcBef>
                <a:spcPts val="0"/>
              </a:spcBef>
              <a:spcAft>
                <a:spcPts val="0"/>
              </a:spcAft>
              <a:buClr>
                <a:schemeClr val="dk1"/>
              </a:buClr>
              <a:buSzPts val="900"/>
              <a:buNone/>
              <a:defRPr sz="900"/>
            </a:lvl8pPr>
            <a:lvl9pPr lvl="8" algn="ctr">
              <a:lnSpc>
                <a:spcPct val="100000"/>
              </a:lnSpc>
              <a:spcBef>
                <a:spcPts val="0"/>
              </a:spcBef>
              <a:spcAft>
                <a:spcPts val="0"/>
              </a:spcAft>
              <a:buClr>
                <a:schemeClr val="dk1"/>
              </a:buClr>
              <a:buSzPts val="900"/>
              <a:buNone/>
              <a:defRPr sz="900"/>
            </a:lvl9pPr>
          </a:lstStyle>
          <a:p>
            <a:endParaRPr/>
          </a:p>
        </p:txBody>
      </p:sp>
      <p:sp>
        <p:nvSpPr>
          <p:cNvPr id="52" name="Google Shape;52;p74"/>
          <p:cNvSpPr txBox="1">
            <a:spLocks noGrp="1"/>
          </p:cNvSpPr>
          <p:nvPr>
            <p:ph type="ctrTitle" idx="5"/>
          </p:nvPr>
        </p:nvSpPr>
        <p:spPr>
          <a:xfrm flipH="1">
            <a:off x="3257125" y="1763240"/>
            <a:ext cx="1037100" cy="325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100"/>
              <a:buFont typeface="Arial"/>
              <a:buNone/>
              <a:defRPr sz="1100" b="1" i="0">
                <a:latin typeface="Arial"/>
                <a:ea typeface="Arial"/>
                <a:cs typeface="Arial"/>
                <a:sym typeface="Arial"/>
              </a:defRPr>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a:endParaRPr/>
          </a:p>
        </p:txBody>
      </p:sp>
      <p:sp>
        <p:nvSpPr>
          <p:cNvPr id="53" name="Google Shape;53;p74"/>
          <p:cNvSpPr txBox="1">
            <a:spLocks noGrp="1"/>
          </p:cNvSpPr>
          <p:nvPr>
            <p:ph type="subTitle" idx="6"/>
          </p:nvPr>
        </p:nvSpPr>
        <p:spPr>
          <a:xfrm flipH="1">
            <a:off x="3026513" y="1972515"/>
            <a:ext cx="1498200" cy="97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900"/>
              <a:buNone/>
              <a:defRPr sz="900" b="0" i="0">
                <a:latin typeface="Arial"/>
                <a:ea typeface="Arial"/>
                <a:cs typeface="Arial"/>
                <a:sym typeface="Arial"/>
              </a:defRPr>
            </a:lvl1pPr>
            <a:lvl2pPr lvl="1" algn="ctr">
              <a:lnSpc>
                <a:spcPct val="100000"/>
              </a:lnSpc>
              <a:spcBef>
                <a:spcPts val="0"/>
              </a:spcBef>
              <a:spcAft>
                <a:spcPts val="0"/>
              </a:spcAft>
              <a:buClr>
                <a:schemeClr val="dk1"/>
              </a:buClr>
              <a:buSzPts val="900"/>
              <a:buNone/>
              <a:defRPr sz="900"/>
            </a:lvl2pPr>
            <a:lvl3pPr lvl="2" algn="ctr">
              <a:lnSpc>
                <a:spcPct val="100000"/>
              </a:lnSpc>
              <a:spcBef>
                <a:spcPts val="0"/>
              </a:spcBef>
              <a:spcAft>
                <a:spcPts val="0"/>
              </a:spcAft>
              <a:buClr>
                <a:schemeClr val="dk1"/>
              </a:buClr>
              <a:buSzPts val="900"/>
              <a:buNone/>
              <a:defRPr sz="900"/>
            </a:lvl3pPr>
            <a:lvl4pPr lvl="3" algn="ctr">
              <a:lnSpc>
                <a:spcPct val="100000"/>
              </a:lnSpc>
              <a:spcBef>
                <a:spcPts val="0"/>
              </a:spcBef>
              <a:spcAft>
                <a:spcPts val="0"/>
              </a:spcAft>
              <a:buClr>
                <a:schemeClr val="dk1"/>
              </a:buClr>
              <a:buSzPts val="900"/>
              <a:buNone/>
              <a:defRPr sz="900"/>
            </a:lvl4pPr>
            <a:lvl5pPr lvl="4" algn="ctr">
              <a:lnSpc>
                <a:spcPct val="100000"/>
              </a:lnSpc>
              <a:spcBef>
                <a:spcPts val="0"/>
              </a:spcBef>
              <a:spcAft>
                <a:spcPts val="0"/>
              </a:spcAft>
              <a:buClr>
                <a:schemeClr val="dk1"/>
              </a:buClr>
              <a:buSzPts val="900"/>
              <a:buNone/>
              <a:defRPr sz="900"/>
            </a:lvl5pPr>
            <a:lvl6pPr lvl="5" algn="ctr">
              <a:lnSpc>
                <a:spcPct val="100000"/>
              </a:lnSpc>
              <a:spcBef>
                <a:spcPts val="0"/>
              </a:spcBef>
              <a:spcAft>
                <a:spcPts val="0"/>
              </a:spcAft>
              <a:buClr>
                <a:schemeClr val="dk1"/>
              </a:buClr>
              <a:buSzPts val="900"/>
              <a:buNone/>
              <a:defRPr sz="900"/>
            </a:lvl6pPr>
            <a:lvl7pPr lvl="6" algn="ctr">
              <a:lnSpc>
                <a:spcPct val="100000"/>
              </a:lnSpc>
              <a:spcBef>
                <a:spcPts val="0"/>
              </a:spcBef>
              <a:spcAft>
                <a:spcPts val="0"/>
              </a:spcAft>
              <a:buClr>
                <a:schemeClr val="dk1"/>
              </a:buClr>
              <a:buSzPts val="900"/>
              <a:buNone/>
              <a:defRPr sz="900"/>
            </a:lvl7pPr>
            <a:lvl8pPr lvl="7" algn="ctr">
              <a:lnSpc>
                <a:spcPct val="100000"/>
              </a:lnSpc>
              <a:spcBef>
                <a:spcPts val="0"/>
              </a:spcBef>
              <a:spcAft>
                <a:spcPts val="0"/>
              </a:spcAft>
              <a:buClr>
                <a:schemeClr val="dk1"/>
              </a:buClr>
              <a:buSzPts val="900"/>
              <a:buNone/>
              <a:defRPr sz="900"/>
            </a:lvl8pPr>
            <a:lvl9pPr lvl="8" algn="ctr">
              <a:lnSpc>
                <a:spcPct val="100000"/>
              </a:lnSpc>
              <a:spcBef>
                <a:spcPts val="0"/>
              </a:spcBef>
              <a:spcAft>
                <a:spcPts val="0"/>
              </a:spcAft>
              <a:buClr>
                <a:schemeClr val="dk1"/>
              </a:buClr>
              <a:buSzPts val="900"/>
              <a:buNone/>
              <a:defRPr sz="900"/>
            </a:lvl9pPr>
          </a:lstStyle>
          <a:p>
            <a:endParaRPr/>
          </a:p>
        </p:txBody>
      </p:sp>
      <p:sp>
        <p:nvSpPr>
          <p:cNvPr id="54" name="Google Shape;54;p74"/>
          <p:cNvSpPr txBox="1">
            <a:spLocks noGrp="1"/>
          </p:cNvSpPr>
          <p:nvPr>
            <p:ph type="ctrTitle" idx="7"/>
          </p:nvPr>
        </p:nvSpPr>
        <p:spPr>
          <a:xfrm flipH="1">
            <a:off x="6445175" y="1763240"/>
            <a:ext cx="1037100" cy="325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100"/>
              <a:buFont typeface="Arial"/>
              <a:buNone/>
              <a:defRPr sz="1100" b="1" i="0">
                <a:latin typeface="Arial"/>
                <a:ea typeface="Arial"/>
                <a:cs typeface="Arial"/>
                <a:sym typeface="Arial"/>
              </a:defRPr>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a:endParaRPr/>
          </a:p>
        </p:txBody>
      </p:sp>
      <p:sp>
        <p:nvSpPr>
          <p:cNvPr id="55" name="Google Shape;55;p74"/>
          <p:cNvSpPr txBox="1">
            <a:spLocks noGrp="1"/>
          </p:cNvSpPr>
          <p:nvPr>
            <p:ph type="subTitle" idx="8"/>
          </p:nvPr>
        </p:nvSpPr>
        <p:spPr>
          <a:xfrm flipH="1">
            <a:off x="6214563" y="1972515"/>
            <a:ext cx="1498200" cy="97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900"/>
              <a:buNone/>
              <a:defRPr sz="900" b="0" i="0">
                <a:latin typeface="Arial"/>
                <a:ea typeface="Arial"/>
                <a:cs typeface="Arial"/>
                <a:sym typeface="Arial"/>
              </a:defRPr>
            </a:lvl1pPr>
            <a:lvl2pPr lvl="1" algn="ctr">
              <a:lnSpc>
                <a:spcPct val="100000"/>
              </a:lnSpc>
              <a:spcBef>
                <a:spcPts val="0"/>
              </a:spcBef>
              <a:spcAft>
                <a:spcPts val="0"/>
              </a:spcAft>
              <a:buClr>
                <a:schemeClr val="dk1"/>
              </a:buClr>
              <a:buSzPts val="900"/>
              <a:buNone/>
              <a:defRPr sz="900"/>
            </a:lvl2pPr>
            <a:lvl3pPr lvl="2" algn="ctr">
              <a:lnSpc>
                <a:spcPct val="100000"/>
              </a:lnSpc>
              <a:spcBef>
                <a:spcPts val="0"/>
              </a:spcBef>
              <a:spcAft>
                <a:spcPts val="0"/>
              </a:spcAft>
              <a:buClr>
                <a:schemeClr val="dk1"/>
              </a:buClr>
              <a:buSzPts val="900"/>
              <a:buNone/>
              <a:defRPr sz="900"/>
            </a:lvl3pPr>
            <a:lvl4pPr lvl="3" algn="ctr">
              <a:lnSpc>
                <a:spcPct val="100000"/>
              </a:lnSpc>
              <a:spcBef>
                <a:spcPts val="0"/>
              </a:spcBef>
              <a:spcAft>
                <a:spcPts val="0"/>
              </a:spcAft>
              <a:buClr>
                <a:schemeClr val="dk1"/>
              </a:buClr>
              <a:buSzPts val="900"/>
              <a:buNone/>
              <a:defRPr sz="900"/>
            </a:lvl4pPr>
            <a:lvl5pPr lvl="4" algn="ctr">
              <a:lnSpc>
                <a:spcPct val="100000"/>
              </a:lnSpc>
              <a:spcBef>
                <a:spcPts val="0"/>
              </a:spcBef>
              <a:spcAft>
                <a:spcPts val="0"/>
              </a:spcAft>
              <a:buClr>
                <a:schemeClr val="dk1"/>
              </a:buClr>
              <a:buSzPts val="900"/>
              <a:buNone/>
              <a:defRPr sz="900"/>
            </a:lvl5pPr>
            <a:lvl6pPr lvl="5" algn="ctr">
              <a:lnSpc>
                <a:spcPct val="100000"/>
              </a:lnSpc>
              <a:spcBef>
                <a:spcPts val="0"/>
              </a:spcBef>
              <a:spcAft>
                <a:spcPts val="0"/>
              </a:spcAft>
              <a:buClr>
                <a:schemeClr val="dk1"/>
              </a:buClr>
              <a:buSzPts val="900"/>
              <a:buNone/>
              <a:defRPr sz="900"/>
            </a:lvl6pPr>
            <a:lvl7pPr lvl="6" algn="ctr">
              <a:lnSpc>
                <a:spcPct val="100000"/>
              </a:lnSpc>
              <a:spcBef>
                <a:spcPts val="0"/>
              </a:spcBef>
              <a:spcAft>
                <a:spcPts val="0"/>
              </a:spcAft>
              <a:buClr>
                <a:schemeClr val="dk1"/>
              </a:buClr>
              <a:buSzPts val="900"/>
              <a:buNone/>
              <a:defRPr sz="900"/>
            </a:lvl7pPr>
            <a:lvl8pPr lvl="7" algn="ctr">
              <a:lnSpc>
                <a:spcPct val="100000"/>
              </a:lnSpc>
              <a:spcBef>
                <a:spcPts val="0"/>
              </a:spcBef>
              <a:spcAft>
                <a:spcPts val="0"/>
              </a:spcAft>
              <a:buClr>
                <a:schemeClr val="dk1"/>
              </a:buClr>
              <a:buSzPts val="900"/>
              <a:buNone/>
              <a:defRPr sz="900"/>
            </a:lvl8pPr>
            <a:lvl9pPr lvl="8" algn="ctr">
              <a:lnSpc>
                <a:spcPct val="100000"/>
              </a:lnSpc>
              <a:spcBef>
                <a:spcPts val="0"/>
              </a:spcBef>
              <a:spcAft>
                <a:spcPts val="0"/>
              </a:spcAft>
              <a:buClr>
                <a:schemeClr val="dk1"/>
              </a:buClr>
              <a:buSzPts val="900"/>
              <a:buNone/>
              <a:defRPr sz="900"/>
            </a:lvl9pPr>
          </a:lstStyle>
          <a:p>
            <a:endParaRPr/>
          </a:p>
        </p:txBody>
      </p:sp>
    </p:spTree>
  </p:cSld>
  <p:clrMapOvr>
    <a:masterClrMapping/>
  </p:clrMapOvr>
  <p:extLst>
    <p:ext uri="{DCECCB84-F9BA-43D5-87BE-67443E8EF086}">
      <p15:sldGuideLst xmlns:p15="http://schemas.microsoft.com/office/powerpoint/2012/main">
        <p15:guide id="1" orient="horz" pos="1985">
          <p15:clr>
            <a:srgbClr val="FA7B17"/>
          </p15:clr>
        </p15:guide>
        <p15:guide id="2" orient="horz" pos="146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3602" y="273844"/>
            <a:ext cx="7661748" cy="994172"/>
          </a:xfrm>
          <a:prstGeom prst="rect">
            <a:avLst/>
          </a:prstGeom>
        </p:spPr>
        <p:txBody>
          <a:bodyPr/>
          <a:lstStyle>
            <a:lvl1pPr>
              <a:defRPr>
                <a:solidFill>
                  <a:srgbClr val="1E4EA0"/>
                </a:solidFill>
                <a:latin typeface="Segoe UI" panose="020B0502040204020203" pitchFamily="34" charset="0"/>
                <a:cs typeface="Segoe UI" panose="020B0502040204020203" pitchFamily="34" charset="0"/>
              </a:defRPr>
            </a:lvl1pPr>
          </a:lstStyle>
          <a:p>
            <a:r>
              <a:rPr lang="en-US" dirty="0"/>
              <a:t>Click to edit Master title style</a:t>
            </a:r>
            <a:endParaRPr lang="mn-MN" dirty="0"/>
          </a:p>
        </p:txBody>
      </p:sp>
      <p:sp>
        <p:nvSpPr>
          <p:cNvPr id="3" name="Content Placeholder 2"/>
          <p:cNvSpPr>
            <a:spLocks noGrp="1"/>
          </p:cNvSpPr>
          <p:nvPr>
            <p:ph idx="1"/>
          </p:nvPr>
        </p:nvSpPr>
        <p:spPr>
          <a:xfrm>
            <a:off x="853602" y="1369219"/>
            <a:ext cx="7661748" cy="701244"/>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mn-MN" dirty="0"/>
          </a:p>
        </p:txBody>
      </p:sp>
      <p:sp>
        <p:nvSpPr>
          <p:cNvPr id="4" name="Date Placeholder 3"/>
          <p:cNvSpPr>
            <a:spLocks noGrp="1"/>
          </p:cNvSpPr>
          <p:nvPr>
            <p:ph type="dt" sz="half" idx="10"/>
          </p:nvPr>
        </p:nvSpPr>
        <p:spPr/>
        <p:txBody>
          <a:bodyPr/>
          <a:lstStyle/>
          <a:p>
            <a:fld id="{F999E6A1-00FF-4659-AE90-96FB773FE782}" type="datetimeFigureOut">
              <a:rPr lang="mn-MN" smtClean="0"/>
              <a:t>2023.10.26</a:t>
            </a:fld>
            <a:endParaRPr lang="mn-MN"/>
          </a:p>
        </p:txBody>
      </p:sp>
      <p:sp>
        <p:nvSpPr>
          <p:cNvPr id="5" name="Footer Placeholder 4"/>
          <p:cNvSpPr>
            <a:spLocks noGrp="1"/>
          </p:cNvSpPr>
          <p:nvPr>
            <p:ph type="ftr" sz="quarter" idx="11"/>
          </p:nvPr>
        </p:nvSpPr>
        <p:spPr/>
        <p:txBody>
          <a:bodyPr/>
          <a:lstStyle/>
          <a:p>
            <a:endParaRPr lang="mn-MN"/>
          </a:p>
        </p:txBody>
      </p:sp>
      <p:sp>
        <p:nvSpPr>
          <p:cNvPr id="6" name="Slide Number Placeholder 5"/>
          <p:cNvSpPr>
            <a:spLocks noGrp="1"/>
          </p:cNvSpPr>
          <p:nvPr>
            <p:ph type="sldNum" sz="quarter" idx="12"/>
          </p:nvPr>
        </p:nvSpPr>
        <p:spPr/>
        <p:txBody>
          <a:bodyPr/>
          <a:lstStyle/>
          <a:p>
            <a:fld id="{90A04B22-E546-434B-ACCF-657D6AF5AB0D}" type="slidenum">
              <a:rPr lang="mn-MN" smtClean="0"/>
              <a:t>‹#›</a:t>
            </a:fld>
            <a:endParaRPr lang="mn-MN"/>
          </a:p>
        </p:txBody>
      </p:sp>
      <p:sp>
        <p:nvSpPr>
          <p:cNvPr id="7" name="Rectangle 6"/>
          <p:cNvSpPr/>
          <p:nvPr userDrawn="1"/>
        </p:nvSpPr>
        <p:spPr>
          <a:xfrm>
            <a:off x="1" y="557426"/>
            <a:ext cx="103517" cy="427007"/>
          </a:xfrm>
          <a:prstGeom prst="rect">
            <a:avLst/>
          </a:prstGeom>
          <a:solidFill>
            <a:srgbClr val="42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sz="1050"/>
          </a:p>
        </p:txBody>
      </p:sp>
      <p:grpSp>
        <p:nvGrpSpPr>
          <p:cNvPr id="8" name="Group 7">
            <a:extLst>
              <a:ext uri="{FF2B5EF4-FFF2-40B4-BE49-F238E27FC236}">
                <a16:creationId xmlns:a16="http://schemas.microsoft.com/office/drawing/2014/main" id="{E3614E27-D9AD-935A-CD9C-700DA2D12B9C}"/>
              </a:ext>
            </a:extLst>
          </p:cNvPr>
          <p:cNvGrpSpPr/>
          <p:nvPr userDrawn="1"/>
        </p:nvGrpSpPr>
        <p:grpSpPr>
          <a:xfrm>
            <a:off x="0" y="-1"/>
            <a:ext cx="576650" cy="5172668"/>
            <a:chOff x="-1" y="-2"/>
            <a:chExt cx="768867" cy="6896891"/>
          </a:xfrm>
        </p:grpSpPr>
        <p:sp>
          <p:nvSpPr>
            <p:cNvPr id="9" name="Rectangle 8">
              <a:extLst>
                <a:ext uri="{FF2B5EF4-FFF2-40B4-BE49-F238E27FC236}">
                  <a16:creationId xmlns:a16="http://schemas.microsoft.com/office/drawing/2014/main" id="{905A2EF5-5E9C-7517-94F0-C191CC89B022}"/>
                </a:ext>
              </a:extLst>
            </p:cNvPr>
            <p:cNvSpPr/>
            <p:nvPr userDrawn="1"/>
          </p:nvSpPr>
          <p:spPr>
            <a:xfrm>
              <a:off x="-1" y="-2"/>
              <a:ext cx="768865" cy="3429001"/>
            </a:xfrm>
            <a:prstGeom prst="rect">
              <a:avLst/>
            </a:prstGeom>
            <a:solidFill>
              <a:srgbClr val="1E4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 name="TextBox 9">
              <a:extLst>
                <a:ext uri="{FF2B5EF4-FFF2-40B4-BE49-F238E27FC236}">
                  <a16:creationId xmlns:a16="http://schemas.microsoft.com/office/drawing/2014/main" id="{8B2A5C18-5883-0D21-048C-1D13A0120FAE}"/>
                </a:ext>
              </a:extLst>
            </p:cNvPr>
            <p:cNvSpPr txBox="1"/>
            <p:nvPr userDrawn="1"/>
          </p:nvSpPr>
          <p:spPr>
            <a:xfrm rot="16200000">
              <a:off x="-676970" y="1545222"/>
              <a:ext cx="2122804" cy="338555"/>
            </a:xfrm>
            <a:prstGeom prst="rect">
              <a:avLst/>
            </a:prstGeom>
            <a:noFill/>
          </p:spPr>
          <p:txBody>
            <a:bodyPr wrap="none" rtlCol="0">
              <a:spAutoFit/>
            </a:bodyPr>
            <a:lstStyle/>
            <a:p>
              <a:r>
                <a:rPr lang="mn-MN" sz="1050" dirty="0">
                  <a:solidFill>
                    <a:schemeClr val="bg1">
                      <a:alpha val="23000"/>
                    </a:schemeClr>
                  </a:solidFill>
                  <a:latin typeface="Montserrat ExtraBold" panose="00000900000000000000" pitchFamily="2" charset="0"/>
                </a:rPr>
                <a:t>Тогтвортой санхүү</a:t>
              </a:r>
              <a:endParaRPr lang="en-US" sz="1050" dirty="0">
                <a:solidFill>
                  <a:schemeClr val="bg1">
                    <a:alpha val="23000"/>
                  </a:schemeClr>
                </a:solidFill>
                <a:latin typeface="Montserrat ExtraBold" panose="00000900000000000000" pitchFamily="2" charset="0"/>
              </a:endParaRPr>
            </a:p>
          </p:txBody>
        </p:sp>
        <p:pic>
          <p:nvPicPr>
            <p:cNvPr id="11" name="Picture 10">
              <a:extLst>
                <a:ext uri="{FF2B5EF4-FFF2-40B4-BE49-F238E27FC236}">
                  <a16:creationId xmlns:a16="http://schemas.microsoft.com/office/drawing/2014/main" id="{539DD3AA-5970-516E-046C-F9AADB2E2897}"/>
                </a:ext>
              </a:extLst>
            </p:cNvPr>
            <p:cNvPicPr>
              <a:picLocks noChangeAspect="1"/>
            </p:cNvPicPr>
            <p:nvPr userDrawn="1"/>
          </p:nvPicPr>
          <p:blipFill>
            <a:blip r:embed="rId2"/>
            <a:stretch>
              <a:fillRect/>
            </a:stretch>
          </p:blipFill>
          <p:spPr>
            <a:xfrm>
              <a:off x="0" y="3428999"/>
              <a:ext cx="768866" cy="3429001"/>
            </a:xfrm>
            <a:prstGeom prst="rect">
              <a:avLst/>
            </a:prstGeom>
          </p:spPr>
        </p:pic>
        <p:pic>
          <p:nvPicPr>
            <p:cNvPr id="12" name="Picture 11">
              <a:extLst>
                <a:ext uri="{FF2B5EF4-FFF2-40B4-BE49-F238E27FC236}">
                  <a16:creationId xmlns:a16="http://schemas.microsoft.com/office/drawing/2014/main" id="{39C70EEA-CE64-D10A-4DAE-3C84AA7CBE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86" y="6284796"/>
              <a:ext cx="612093" cy="612093"/>
            </a:xfrm>
            <a:prstGeom prst="rect">
              <a:avLst/>
            </a:prstGeom>
          </p:spPr>
        </p:pic>
      </p:grpSp>
    </p:spTree>
    <p:extLst>
      <p:ext uri="{BB962C8B-B14F-4D97-AF65-F5344CB8AC3E}">
        <p14:creationId xmlns:p14="http://schemas.microsoft.com/office/powerpoint/2010/main" val="3136060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endParaRPr/>
          </a:p>
        </p:txBody>
      </p:sp>
      <p:sp>
        <p:nvSpPr>
          <p:cNvPr id="7" name="Google Shape;7;p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85.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6.jp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89.jpg"/><Relationship Id="rId11" Type="http://schemas.openxmlformats.org/officeDocument/2006/relationships/image" Target="../media/image96.png"/><Relationship Id="rId5" Type="http://schemas.openxmlformats.org/officeDocument/2006/relationships/image" Target="../media/image91.png"/><Relationship Id="rId10" Type="http://schemas.openxmlformats.org/officeDocument/2006/relationships/image" Target="../media/image95.jpg"/><Relationship Id="rId4" Type="http://schemas.openxmlformats.org/officeDocument/2006/relationships/image" Target="../media/image87.png"/><Relationship Id="rId9"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 descr="Protecting and preserving the environment"/>
          <p:cNvPicPr preferRelativeResize="0"/>
          <p:nvPr/>
        </p:nvPicPr>
        <p:blipFill rotWithShape="1">
          <a:blip r:embed="rId3">
            <a:alphaModFix/>
          </a:blip>
          <a:srcRect/>
          <a:stretch/>
        </p:blipFill>
        <p:spPr>
          <a:xfrm>
            <a:off x="6350" y="0"/>
            <a:ext cx="9137650" cy="5143500"/>
          </a:xfrm>
          <a:prstGeom prst="rect">
            <a:avLst/>
          </a:prstGeom>
          <a:noFill/>
          <a:ln>
            <a:noFill/>
          </a:ln>
        </p:spPr>
      </p:pic>
      <p:sp>
        <p:nvSpPr>
          <p:cNvPr id="61" name="Google Shape;61;p1"/>
          <p:cNvSpPr/>
          <p:nvPr/>
        </p:nvSpPr>
        <p:spPr>
          <a:xfrm>
            <a:off x="0" y="-2023"/>
            <a:ext cx="9144000" cy="5143500"/>
          </a:xfrm>
          <a:prstGeom prst="rect">
            <a:avLst/>
          </a:prstGeom>
          <a:solidFill>
            <a:schemeClr val="accent6">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 name="Google Shape;62;p1"/>
          <p:cNvSpPr txBox="1">
            <a:spLocks noGrp="1"/>
          </p:cNvSpPr>
          <p:nvPr>
            <p:ph type="ctrTitle"/>
          </p:nvPr>
        </p:nvSpPr>
        <p:spPr>
          <a:xfrm>
            <a:off x="1643858" y="1741540"/>
            <a:ext cx="6770700" cy="20526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5200"/>
              <a:buNone/>
            </a:pPr>
            <a:r>
              <a:rPr lang="en-US" sz="2800">
                <a:solidFill>
                  <a:schemeClr val="lt1"/>
                </a:solidFill>
                <a:latin typeface="Arial"/>
                <a:ea typeface="Arial"/>
                <a:cs typeface="Arial"/>
                <a:sym typeface="Arial"/>
              </a:rPr>
              <a:t>Тогтвортой санхүүгийн чиг хандлага </a:t>
            </a:r>
            <a:br>
              <a:rPr lang="en-US" sz="2800">
                <a:solidFill>
                  <a:schemeClr val="lt1"/>
                </a:solidFill>
                <a:latin typeface="Arial"/>
                <a:ea typeface="Arial"/>
                <a:cs typeface="Arial"/>
                <a:sym typeface="Arial"/>
              </a:rPr>
            </a:br>
            <a:br>
              <a:rPr lang="en-US" sz="2800" b="1">
                <a:solidFill>
                  <a:schemeClr val="lt1"/>
                </a:solidFill>
                <a:latin typeface="Arial"/>
                <a:ea typeface="Arial"/>
                <a:cs typeface="Arial"/>
                <a:sym typeface="Arial"/>
              </a:rPr>
            </a:br>
            <a:endParaRPr sz="2800">
              <a:solidFill>
                <a:schemeClr val="lt1"/>
              </a:solidFill>
              <a:latin typeface="Arial"/>
              <a:ea typeface="Arial"/>
              <a:cs typeface="Arial"/>
              <a:sym typeface="Arial"/>
            </a:endParaRPr>
          </a:p>
        </p:txBody>
      </p:sp>
      <p:sp>
        <p:nvSpPr>
          <p:cNvPr id="63" name="Google Shape;63;p1"/>
          <p:cNvSpPr txBox="1"/>
          <p:nvPr/>
        </p:nvSpPr>
        <p:spPr>
          <a:xfrm>
            <a:off x="3057525" y="2833378"/>
            <a:ext cx="5357033" cy="557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2"/>
              </a:buClr>
              <a:buSzPts val="2800"/>
              <a:buFont typeface="Montserrat"/>
              <a:buNone/>
            </a:pPr>
            <a:r>
              <a:rPr lang="mn-MN" sz="1800" b="1" dirty="0">
                <a:solidFill>
                  <a:schemeClr val="lt1"/>
                </a:solidFill>
              </a:rPr>
              <a:t>Э.Номиндарь, ТоС Холбооны </a:t>
            </a:r>
          </a:p>
          <a:p>
            <a:pPr marL="0" marR="0" lvl="0" indent="0" algn="r" rtl="0">
              <a:lnSpc>
                <a:spcPct val="100000"/>
              </a:lnSpc>
              <a:spcBef>
                <a:spcPts val="0"/>
              </a:spcBef>
              <a:spcAft>
                <a:spcPts val="0"/>
              </a:spcAft>
              <a:buClr>
                <a:schemeClr val="dk2"/>
              </a:buClr>
              <a:buSzPts val="2800"/>
              <a:buFont typeface="Montserrat"/>
              <a:buNone/>
            </a:pPr>
            <a:r>
              <a:rPr lang="mn-MN" sz="1800" b="1" dirty="0">
                <a:solidFill>
                  <a:schemeClr val="lt1"/>
                </a:solidFill>
              </a:rPr>
              <a:t>гүйцэтгэх захирал</a:t>
            </a:r>
            <a:endParaRPr lang="en-US" sz="1800" b="1" dirty="0">
              <a:solidFill>
                <a:schemeClr val="lt1"/>
              </a:solidFill>
            </a:endParaRPr>
          </a:p>
          <a:p>
            <a:pPr marL="0" marR="0" lvl="0" indent="0" algn="r" rtl="0">
              <a:lnSpc>
                <a:spcPct val="100000"/>
              </a:lnSpc>
              <a:spcBef>
                <a:spcPts val="0"/>
              </a:spcBef>
              <a:spcAft>
                <a:spcPts val="0"/>
              </a:spcAft>
              <a:buClr>
                <a:schemeClr val="dk2"/>
              </a:buClr>
              <a:buSzPts val="2800"/>
              <a:buFont typeface="Montserrat"/>
              <a:buNone/>
            </a:pPr>
            <a:r>
              <a:rPr lang="mn-MN" dirty="0">
                <a:solidFill>
                  <a:schemeClr val="lt1"/>
                </a:solidFill>
              </a:rPr>
              <a:t>СЗХ-нд</a:t>
            </a:r>
            <a:r>
              <a:rPr lang="en-US" sz="1400" b="0" i="0" u="none" strike="noStrike" cap="none" dirty="0">
                <a:solidFill>
                  <a:schemeClr val="lt1"/>
                </a:solidFill>
                <a:latin typeface="Arial"/>
                <a:ea typeface="Arial"/>
                <a:cs typeface="Arial"/>
                <a:sym typeface="Arial"/>
              </a:rPr>
              <a:t> </a:t>
            </a:r>
            <a:r>
              <a:rPr lang="en-US" sz="1400" b="0" i="0" u="none" strike="noStrike" cap="none" dirty="0" err="1">
                <a:solidFill>
                  <a:schemeClr val="lt1"/>
                </a:solidFill>
                <a:latin typeface="Arial"/>
                <a:ea typeface="Arial"/>
                <a:cs typeface="Arial"/>
                <a:sym typeface="Arial"/>
              </a:rPr>
              <a:t>зориулав</a:t>
            </a:r>
            <a:endParaRPr sz="1400" b="0" i="0" u="none" strike="noStrike" cap="none" dirty="0">
              <a:solidFill>
                <a:schemeClr val="lt1"/>
              </a:solidFill>
              <a:latin typeface="Arial"/>
              <a:ea typeface="Arial"/>
              <a:cs typeface="Arial"/>
              <a:sym typeface="Arial"/>
            </a:endParaRPr>
          </a:p>
          <a:p>
            <a:pPr marL="0" marR="0" lvl="0" indent="0" algn="r" rtl="0">
              <a:lnSpc>
                <a:spcPct val="100000"/>
              </a:lnSpc>
              <a:spcBef>
                <a:spcPts val="0"/>
              </a:spcBef>
              <a:spcAft>
                <a:spcPts val="0"/>
              </a:spcAft>
              <a:buClr>
                <a:schemeClr val="dk2"/>
              </a:buClr>
              <a:buSzPts val="2800"/>
              <a:buFont typeface="Montserrat"/>
              <a:buNone/>
            </a:pPr>
            <a:r>
              <a:rPr lang="en-US" sz="1400" b="0" i="0" u="none" strike="noStrike" cap="none" dirty="0">
                <a:solidFill>
                  <a:schemeClr val="lt1"/>
                </a:solidFill>
                <a:latin typeface="Arial"/>
                <a:ea typeface="Arial"/>
                <a:cs typeface="Arial"/>
                <a:sym typeface="Arial"/>
              </a:rPr>
              <a:t>2023.10.26</a:t>
            </a:r>
            <a:endParaRPr sz="1400" b="0" i="0" u="none" strike="noStrike" cap="none" dirty="0">
              <a:solidFill>
                <a:schemeClr val="lt1"/>
              </a:solidFill>
              <a:latin typeface="Arial"/>
              <a:ea typeface="Arial"/>
              <a:cs typeface="Arial"/>
              <a:sym typeface="Arial"/>
            </a:endParaRPr>
          </a:p>
          <a:p>
            <a:pPr marL="0" marR="0" lvl="0" indent="0" algn="r" rtl="0">
              <a:lnSpc>
                <a:spcPct val="100000"/>
              </a:lnSpc>
              <a:spcBef>
                <a:spcPts val="800"/>
              </a:spcBef>
              <a:spcAft>
                <a:spcPts val="0"/>
              </a:spcAft>
              <a:buClr>
                <a:schemeClr val="dk2"/>
              </a:buClr>
              <a:buSzPts val="2800"/>
              <a:buFont typeface="Montserrat"/>
              <a:buNone/>
            </a:pPr>
            <a:endParaRPr sz="1200" b="0" i="0" u="none" strike="noStrike" cap="none" dirty="0">
              <a:solidFill>
                <a:schemeClr val="lt1"/>
              </a:solidFill>
              <a:latin typeface="Arial"/>
              <a:ea typeface="Arial"/>
              <a:cs typeface="Arial"/>
              <a:sym typeface="Arial"/>
            </a:endParaRPr>
          </a:p>
        </p:txBody>
      </p:sp>
      <p:pic>
        <p:nvPicPr>
          <p:cNvPr id="64" name="Google Shape;64;p1"/>
          <p:cNvPicPr preferRelativeResize="0"/>
          <p:nvPr/>
        </p:nvPicPr>
        <p:blipFill rotWithShape="1">
          <a:blip r:embed="rId4">
            <a:alphaModFix/>
          </a:blip>
          <a:srcRect/>
          <a:stretch/>
        </p:blipFill>
        <p:spPr>
          <a:xfrm>
            <a:off x="116436" y="133977"/>
            <a:ext cx="967582" cy="4146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6"/>
          <p:cNvSpPr txBox="1">
            <a:spLocks noGrp="1"/>
          </p:cNvSpPr>
          <p:nvPr>
            <p:ph type="title"/>
          </p:nvPr>
        </p:nvSpPr>
        <p:spPr>
          <a:xfrm>
            <a:off x="316148" y="248940"/>
            <a:ext cx="7708200" cy="4634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Тогтвортой санхүүгийн тодорхойлолт</a:t>
            </a:r>
            <a:endParaRPr sz="2400">
              <a:latin typeface="Arial"/>
              <a:ea typeface="Arial"/>
              <a:cs typeface="Arial"/>
              <a:sym typeface="Arial"/>
            </a:endParaRPr>
          </a:p>
        </p:txBody>
      </p:sp>
      <p:pic>
        <p:nvPicPr>
          <p:cNvPr id="163" name="Google Shape;163;p16" descr="Table&#10;&#10;Description automatically generated"/>
          <p:cNvPicPr preferRelativeResize="0"/>
          <p:nvPr/>
        </p:nvPicPr>
        <p:blipFill rotWithShape="1">
          <a:blip r:embed="rId3">
            <a:alphaModFix/>
          </a:blip>
          <a:srcRect/>
          <a:stretch/>
        </p:blipFill>
        <p:spPr>
          <a:xfrm>
            <a:off x="98250" y="983266"/>
            <a:ext cx="9062045" cy="3408112"/>
          </a:xfrm>
          <a:prstGeom prst="rect">
            <a:avLst/>
          </a:prstGeom>
          <a:noFill/>
          <a:ln>
            <a:noFill/>
          </a:ln>
        </p:spPr>
      </p:pic>
      <p:sp>
        <p:nvSpPr>
          <p:cNvPr id="164" name="Google Shape;164;p16"/>
          <p:cNvSpPr txBox="1"/>
          <p:nvPr/>
        </p:nvSpPr>
        <p:spPr>
          <a:xfrm>
            <a:off x="2170044" y="1182818"/>
            <a:ext cx="4578626" cy="260328"/>
          </a:xfrm>
          <a:prstGeom prst="rect">
            <a:avLst/>
          </a:prstGeom>
          <a:solidFill>
            <a:srgbClr val="407E8D"/>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Тогтвортой хөгжлийн зорилтуудыг санхүүжүүлэх (асуудал)</a:t>
            </a:r>
            <a:endParaRPr sz="1400" b="0" i="0" u="none" strike="noStrike" cap="none">
              <a:solidFill>
                <a:srgbClr val="000000"/>
              </a:solidFill>
              <a:latin typeface="Arial"/>
              <a:ea typeface="Arial"/>
              <a:cs typeface="Arial"/>
              <a:sym typeface="Arial"/>
            </a:endParaRPr>
          </a:p>
        </p:txBody>
      </p:sp>
      <p:sp>
        <p:nvSpPr>
          <p:cNvPr id="165" name="Google Shape;165;p16"/>
          <p:cNvSpPr txBox="1"/>
          <p:nvPr/>
        </p:nvSpPr>
        <p:spPr>
          <a:xfrm>
            <a:off x="1514061" y="1663405"/>
            <a:ext cx="1474304" cy="252633"/>
          </a:xfrm>
          <a:prstGeom prst="rect">
            <a:avLst/>
          </a:prstGeom>
          <a:solidFill>
            <a:srgbClr val="B1C7C7"/>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Байгаль орчны</a:t>
            </a:r>
            <a:endParaRPr sz="1050" b="0" i="0" u="none" strike="noStrike" cap="none">
              <a:solidFill>
                <a:schemeClr val="dk1"/>
              </a:solidFill>
              <a:latin typeface="Arial"/>
              <a:ea typeface="Arial"/>
              <a:cs typeface="Arial"/>
              <a:sym typeface="Arial"/>
            </a:endParaRPr>
          </a:p>
        </p:txBody>
      </p:sp>
      <p:sp>
        <p:nvSpPr>
          <p:cNvPr id="166" name="Google Shape;166;p16"/>
          <p:cNvSpPr txBox="1"/>
          <p:nvPr/>
        </p:nvSpPr>
        <p:spPr>
          <a:xfrm>
            <a:off x="4572000" y="1642698"/>
            <a:ext cx="832448" cy="252633"/>
          </a:xfrm>
          <a:prstGeom prst="rect">
            <a:avLst/>
          </a:prstGeom>
          <a:solidFill>
            <a:srgbClr val="BBCEAB"/>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Нийгмийн</a:t>
            </a:r>
            <a:endParaRPr sz="1050" b="0" i="0" u="none" strike="noStrike" cap="none">
              <a:solidFill>
                <a:schemeClr val="dk1"/>
              </a:solidFill>
              <a:latin typeface="Arial"/>
              <a:ea typeface="Arial"/>
              <a:cs typeface="Arial"/>
              <a:sym typeface="Arial"/>
            </a:endParaRPr>
          </a:p>
        </p:txBody>
      </p:sp>
      <p:sp>
        <p:nvSpPr>
          <p:cNvPr id="167" name="Google Shape;167;p16"/>
          <p:cNvSpPr txBox="1"/>
          <p:nvPr/>
        </p:nvSpPr>
        <p:spPr>
          <a:xfrm>
            <a:off x="6033699" y="1663405"/>
            <a:ext cx="832448" cy="252633"/>
          </a:xfrm>
          <a:prstGeom prst="rect">
            <a:avLst/>
          </a:prstGeom>
          <a:solidFill>
            <a:srgbClr val="E4A57D"/>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Засаглал</a:t>
            </a:r>
            <a:endParaRPr sz="1050" b="0" i="0" u="none" strike="noStrike" cap="none">
              <a:solidFill>
                <a:schemeClr val="dk1"/>
              </a:solidFill>
              <a:latin typeface="Arial"/>
              <a:ea typeface="Arial"/>
              <a:cs typeface="Arial"/>
              <a:sym typeface="Arial"/>
            </a:endParaRPr>
          </a:p>
        </p:txBody>
      </p:sp>
      <p:sp>
        <p:nvSpPr>
          <p:cNvPr id="168" name="Google Shape;168;p16"/>
          <p:cNvSpPr txBox="1"/>
          <p:nvPr/>
        </p:nvSpPr>
        <p:spPr>
          <a:xfrm>
            <a:off x="7462115" y="1642697"/>
            <a:ext cx="1208615" cy="252633"/>
          </a:xfrm>
          <a:prstGeom prst="rect">
            <a:avLst/>
          </a:prstGeom>
          <a:solidFill>
            <a:srgbClr val="BBCEAB"/>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Эдийн засгийн</a:t>
            </a:r>
            <a:endParaRPr sz="1050" b="0" i="0" u="none" strike="noStrike" cap="none">
              <a:solidFill>
                <a:schemeClr val="dk1"/>
              </a:solidFill>
              <a:latin typeface="Arial"/>
              <a:ea typeface="Arial"/>
              <a:cs typeface="Arial"/>
              <a:sym typeface="Arial"/>
            </a:endParaRPr>
          </a:p>
        </p:txBody>
      </p:sp>
      <p:sp>
        <p:nvSpPr>
          <p:cNvPr id="169" name="Google Shape;169;p16"/>
          <p:cNvSpPr txBox="1"/>
          <p:nvPr/>
        </p:nvSpPr>
        <p:spPr>
          <a:xfrm>
            <a:off x="404192" y="2104236"/>
            <a:ext cx="1066036" cy="609590"/>
          </a:xfrm>
          <a:prstGeom prst="rect">
            <a:avLst/>
          </a:prstGeom>
          <a:solidFill>
            <a:srgbClr val="B1C7C7"/>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Уур амьсгалын өөрчлөлттэй холбоотой сөрөг нөлөөг бууруулах</a:t>
            </a:r>
            <a:endParaRPr sz="800" b="0" i="0" u="none" strike="noStrike" cap="none">
              <a:solidFill>
                <a:schemeClr val="dk1"/>
              </a:solidFill>
              <a:latin typeface="Arial"/>
              <a:ea typeface="Arial"/>
              <a:cs typeface="Arial"/>
              <a:sym typeface="Arial"/>
            </a:endParaRPr>
          </a:p>
        </p:txBody>
      </p:sp>
      <p:sp>
        <p:nvSpPr>
          <p:cNvPr id="170" name="Google Shape;170;p16"/>
          <p:cNvSpPr txBox="1"/>
          <p:nvPr/>
        </p:nvSpPr>
        <p:spPr>
          <a:xfrm>
            <a:off x="1650278" y="2123285"/>
            <a:ext cx="940522" cy="481670"/>
          </a:xfrm>
          <a:prstGeom prst="rect">
            <a:avLst/>
          </a:prstGeom>
          <a:solidFill>
            <a:srgbClr val="B1C7C7"/>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Уур амьсгалын өөрчлөлтөд дасан зохицох</a:t>
            </a:r>
            <a:endParaRPr sz="800" b="0" i="0" u="none" strike="noStrike" cap="none">
              <a:solidFill>
                <a:schemeClr val="dk1"/>
              </a:solidFill>
              <a:latin typeface="Arial"/>
              <a:ea typeface="Arial"/>
              <a:cs typeface="Arial"/>
              <a:sym typeface="Arial"/>
            </a:endParaRPr>
          </a:p>
        </p:txBody>
      </p:sp>
      <p:sp>
        <p:nvSpPr>
          <p:cNvPr id="171" name="Google Shape;171;p16"/>
          <p:cNvSpPr txBox="1"/>
          <p:nvPr/>
        </p:nvSpPr>
        <p:spPr>
          <a:xfrm>
            <a:off x="2770850" y="2081566"/>
            <a:ext cx="1522854" cy="660437"/>
          </a:xfrm>
          <a:prstGeom prst="rect">
            <a:avLst/>
          </a:prstGeom>
          <a:solidFill>
            <a:srgbClr val="C0E0F8"/>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Жишээлбэл: Биологийн олон янз байдал, нөөцийн үр ашиг, экосистем, бохирдлоос урьдчилан сэргийлэх, циркулар эдийн засаг</a:t>
            </a:r>
            <a:endParaRPr sz="700" b="0" i="0" u="none" strike="noStrike" cap="none">
              <a:solidFill>
                <a:schemeClr val="dk1"/>
              </a:solidFill>
              <a:latin typeface="Arial"/>
              <a:ea typeface="Arial"/>
              <a:cs typeface="Arial"/>
              <a:sym typeface="Arial"/>
            </a:endParaRPr>
          </a:p>
        </p:txBody>
      </p:sp>
      <p:sp>
        <p:nvSpPr>
          <p:cNvPr id="172" name="Google Shape;172;p16"/>
          <p:cNvSpPr txBox="1"/>
          <p:nvPr/>
        </p:nvSpPr>
        <p:spPr>
          <a:xfrm>
            <a:off x="4425201" y="2081566"/>
            <a:ext cx="1114208" cy="660437"/>
          </a:xfrm>
          <a:prstGeom prst="rect">
            <a:avLst/>
          </a:prstGeom>
          <a:solidFill>
            <a:srgbClr val="BCCEAB"/>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Жишээлбэл: ЖДБ, жендер, эрүүл мэнд, хүний эрх, ХХАБ, нийгмийн эмзэг бүлэг, залуучууд, соёлын өв</a:t>
            </a:r>
            <a:endParaRPr sz="700" b="0" i="0" u="none" strike="noStrike" cap="none">
              <a:solidFill>
                <a:schemeClr val="dk1"/>
              </a:solidFill>
              <a:latin typeface="Arial"/>
              <a:ea typeface="Arial"/>
              <a:cs typeface="Arial"/>
              <a:sym typeface="Arial"/>
            </a:endParaRPr>
          </a:p>
        </p:txBody>
      </p:sp>
      <p:sp>
        <p:nvSpPr>
          <p:cNvPr id="173" name="Google Shape;173;p16"/>
          <p:cNvSpPr txBox="1"/>
          <p:nvPr/>
        </p:nvSpPr>
        <p:spPr>
          <a:xfrm>
            <a:off x="5715119" y="2123285"/>
            <a:ext cx="1374794" cy="545149"/>
          </a:xfrm>
          <a:prstGeom prst="rect">
            <a:avLst/>
          </a:prstGeom>
          <a:solidFill>
            <a:srgbClr val="E4A57D"/>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Жишээлбэл: ТУЗ-ийн хяналт, хувьцаа эзэмшигчдийн эрх, ил тод байдал, тайлагнал</a:t>
            </a:r>
            <a:endParaRPr sz="700" b="0" i="0" u="none" strike="noStrike" cap="none">
              <a:solidFill>
                <a:schemeClr val="dk1"/>
              </a:solidFill>
              <a:latin typeface="Arial"/>
              <a:ea typeface="Arial"/>
              <a:cs typeface="Arial"/>
              <a:sym typeface="Arial"/>
            </a:endParaRPr>
          </a:p>
        </p:txBody>
      </p:sp>
      <p:sp>
        <p:nvSpPr>
          <p:cNvPr id="174" name="Google Shape;174;p16"/>
          <p:cNvSpPr txBox="1"/>
          <p:nvPr/>
        </p:nvSpPr>
        <p:spPr>
          <a:xfrm>
            <a:off x="7336951" y="2110362"/>
            <a:ext cx="1374794" cy="545149"/>
          </a:xfrm>
          <a:prstGeom prst="rect">
            <a:avLst/>
          </a:prstGeom>
          <a:solidFill>
            <a:srgbClr val="BBCEAB"/>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Эдийн засаг: Жишээлбэл: Татвар, нийлүүлэлтийн сүлжээ, ажлын байр, орлого бий болгох үйл ажиллагаа</a:t>
            </a:r>
            <a:endParaRPr sz="700" b="0" i="0" u="none" strike="noStrike" cap="none">
              <a:solidFill>
                <a:schemeClr val="dk1"/>
              </a:solidFill>
              <a:latin typeface="Arial"/>
              <a:ea typeface="Arial"/>
              <a:cs typeface="Arial"/>
              <a:sym typeface="Arial"/>
            </a:endParaRPr>
          </a:p>
        </p:txBody>
      </p:sp>
      <p:sp>
        <p:nvSpPr>
          <p:cNvPr id="175" name="Google Shape;175;p16"/>
          <p:cNvSpPr txBox="1"/>
          <p:nvPr/>
        </p:nvSpPr>
        <p:spPr>
          <a:xfrm>
            <a:off x="2474331" y="2811905"/>
            <a:ext cx="2507974" cy="229743"/>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900"/>
              <a:buFont typeface="Arial"/>
              <a:buNone/>
            </a:pPr>
            <a:r>
              <a:rPr lang="en-US" sz="900" b="1" i="0" u="none" strike="noStrike" cap="none">
                <a:solidFill>
                  <a:schemeClr val="dk1"/>
                </a:solidFill>
                <a:latin typeface="Arial"/>
                <a:ea typeface="Arial"/>
                <a:cs typeface="Arial"/>
                <a:sym typeface="Arial"/>
              </a:rPr>
              <a:t>Байгаль орчин, нийгэм, засаглал</a:t>
            </a:r>
            <a:endParaRPr sz="900" b="1" i="0" u="none" strike="noStrike" cap="none">
              <a:solidFill>
                <a:schemeClr val="dk1"/>
              </a:solidFill>
              <a:latin typeface="Arial"/>
              <a:ea typeface="Arial"/>
              <a:cs typeface="Arial"/>
              <a:sym typeface="Arial"/>
            </a:endParaRPr>
          </a:p>
        </p:txBody>
      </p:sp>
      <p:sp>
        <p:nvSpPr>
          <p:cNvPr id="176" name="Google Shape;176;p16"/>
          <p:cNvSpPr txBox="1"/>
          <p:nvPr/>
        </p:nvSpPr>
        <p:spPr>
          <a:xfrm>
            <a:off x="1586435" y="3157863"/>
            <a:ext cx="1474304" cy="229743"/>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900"/>
              <a:buFont typeface="Arial"/>
              <a:buNone/>
            </a:pPr>
            <a:r>
              <a:rPr lang="en-US" sz="900" b="1" i="0" u="none" strike="noStrike" cap="none">
                <a:solidFill>
                  <a:schemeClr val="dk1"/>
                </a:solidFill>
                <a:latin typeface="Arial"/>
                <a:ea typeface="Arial"/>
                <a:cs typeface="Arial"/>
                <a:sym typeface="Arial"/>
              </a:rPr>
              <a:t>Ногоон санхүүжилт</a:t>
            </a:r>
            <a:endParaRPr sz="900" b="1" i="0" u="none" strike="noStrike" cap="none">
              <a:solidFill>
                <a:schemeClr val="dk1"/>
              </a:solidFill>
              <a:latin typeface="Arial"/>
              <a:ea typeface="Arial"/>
              <a:cs typeface="Arial"/>
              <a:sym typeface="Arial"/>
            </a:endParaRPr>
          </a:p>
        </p:txBody>
      </p:sp>
      <p:sp>
        <p:nvSpPr>
          <p:cNvPr id="177" name="Google Shape;177;p16"/>
          <p:cNvSpPr txBox="1"/>
          <p:nvPr/>
        </p:nvSpPr>
        <p:spPr>
          <a:xfrm>
            <a:off x="626356" y="3436994"/>
            <a:ext cx="1765661" cy="229743"/>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900"/>
              <a:buFont typeface="Arial"/>
              <a:buNone/>
            </a:pPr>
            <a:r>
              <a:rPr lang="en-US" sz="900" b="1" i="0" u="none" strike="noStrike" cap="none">
                <a:solidFill>
                  <a:schemeClr val="dk1"/>
                </a:solidFill>
                <a:latin typeface="Arial"/>
                <a:ea typeface="Arial"/>
                <a:cs typeface="Arial"/>
                <a:sym typeface="Arial"/>
              </a:rPr>
              <a:t>Уур амьсгалын санхүүжилт</a:t>
            </a:r>
            <a:endParaRPr sz="900" b="1" i="0" u="none" strike="noStrike" cap="none">
              <a:solidFill>
                <a:schemeClr val="dk1"/>
              </a:solidFill>
              <a:latin typeface="Arial"/>
              <a:ea typeface="Arial"/>
              <a:cs typeface="Arial"/>
              <a:sym typeface="Arial"/>
            </a:endParaRPr>
          </a:p>
        </p:txBody>
      </p:sp>
      <p:sp>
        <p:nvSpPr>
          <p:cNvPr id="178" name="Google Shape;178;p16"/>
          <p:cNvSpPr txBox="1"/>
          <p:nvPr/>
        </p:nvSpPr>
        <p:spPr>
          <a:xfrm>
            <a:off x="301373" y="3716125"/>
            <a:ext cx="1271674" cy="545149"/>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Уур амьсгалын өөрчлөлтөөс үүдэлтэй сөрөг нөлөөг бууруулахад чиглэсэн санхүүжилт</a:t>
            </a:r>
            <a:endParaRPr sz="700" b="0" i="0" u="none" strike="noStrike" cap="none">
              <a:solidFill>
                <a:schemeClr val="dk1"/>
              </a:solidFill>
              <a:latin typeface="Arial"/>
              <a:ea typeface="Arial"/>
              <a:cs typeface="Arial"/>
              <a:sym typeface="Arial"/>
            </a:endParaRPr>
          </a:p>
        </p:txBody>
      </p:sp>
      <p:sp>
        <p:nvSpPr>
          <p:cNvPr id="179" name="Google Shape;179;p16"/>
          <p:cNvSpPr txBox="1"/>
          <p:nvPr/>
        </p:nvSpPr>
        <p:spPr>
          <a:xfrm>
            <a:off x="237474" y="4297064"/>
            <a:ext cx="1765661" cy="314573"/>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700"/>
              <a:buFont typeface="Arial"/>
              <a:buNone/>
            </a:pPr>
            <a:r>
              <a:rPr lang="en-US" sz="700" b="1" i="0" u="none" strike="noStrike" cap="none">
                <a:solidFill>
                  <a:schemeClr val="dk1"/>
                </a:solidFill>
                <a:latin typeface="Arial"/>
                <a:ea typeface="Arial"/>
                <a:cs typeface="Arial"/>
                <a:sym typeface="Arial"/>
              </a:rPr>
              <a:t>Уур амьсгалын шилжилтийн санхүүжилт</a:t>
            </a:r>
            <a:endParaRPr sz="700" b="1" i="0" u="none" strike="noStrike" cap="none">
              <a:solidFill>
                <a:schemeClr val="dk1"/>
              </a:solidFill>
              <a:latin typeface="Arial"/>
              <a:ea typeface="Arial"/>
              <a:cs typeface="Arial"/>
              <a:sym typeface="Arial"/>
            </a:endParaRPr>
          </a:p>
        </p:txBody>
      </p:sp>
      <p:sp>
        <p:nvSpPr>
          <p:cNvPr id="180" name="Google Shape;180;p16"/>
          <p:cNvSpPr txBox="1"/>
          <p:nvPr/>
        </p:nvSpPr>
        <p:spPr>
          <a:xfrm>
            <a:off x="1597099" y="3749050"/>
            <a:ext cx="1765661" cy="314573"/>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Уур амьсгалын өөрчлөлтөд дасан зохицоход чиглэсэн санхүүжилт</a:t>
            </a:r>
            <a:endParaRPr sz="700" b="0" i="0" u="none" strike="noStrike" cap="none">
              <a:solidFill>
                <a:schemeClr val="dk1"/>
              </a:solidFill>
              <a:latin typeface="Arial"/>
              <a:ea typeface="Arial"/>
              <a:cs typeface="Arial"/>
              <a:sym typeface="Arial"/>
            </a:endParaRPr>
          </a:p>
        </p:txBody>
      </p:sp>
      <p:sp>
        <p:nvSpPr>
          <p:cNvPr id="181" name="Google Shape;181;p16"/>
          <p:cNvSpPr txBox="1"/>
          <p:nvPr/>
        </p:nvSpPr>
        <p:spPr>
          <a:xfrm>
            <a:off x="4459357" y="3134871"/>
            <a:ext cx="4540769" cy="1347164"/>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ТБСБХ-ны гишүүдийн туршлагаас харахад энэ чиглэлээр ажиллаж эхэлж байгаа ихэнх улс орнууд эхлээд голдуу "БОНЗ", "ногоон" эсвэл "уур амьсгалын өөрчлөлт" гэсэн нэн яаралтай, тулгамдсан асуудлууд дээр төвлөрдөг ба цаг хугацаа өнгөрөх тусам яваандаа нийгмийн болон тогтвортой байдлын зорилтуудтай холбоотой бусад өргөн хүрээтэй асуудлуудыг хамрах байдлаар үйл ажиллагаа нь өргөжих хандлагатай байдаг.</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7"/>
          <p:cNvSpPr txBox="1">
            <a:spLocks noGrp="1"/>
          </p:cNvSpPr>
          <p:nvPr>
            <p:ph type="title"/>
          </p:nvPr>
        </p:nvSpPr>
        <p:spPr>
          <a:xfrm>
            <a:off x="316147" y="288696"/>
            <a:ext cx="865443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Тогтвортой санхүүгийн санаачлага ба стандартууд</a:t>
            </a:r>
            <a:endParaRPr sz="2400">
              <a:latin typeface="Arial"/>
              <a:ea typeface="Arial"/>
              <a:cs typeface="Arial"/>
              <a:sym typeface="Arial"/>
            </a:endParaRPr>
          </a:p>
        </p:txBody>
      </p:sp>
      <p:pic>
        <p:nvPicPr>
          <p:cNvPr id="187" name="Google Shape;187;p17"/>
          <p:cNvPicPr preferRelativeResize="0"/>
          <p:nvPr/>
        </p:nvPicPr>
        <p:blipFill rotWithShape="1">
          <a:blip r:embed="rId3">
            <a:alphaModFix/>
          </a:blip>
          <a:srcRect l="4158" t="14418" b="12165"/>
          <a:stretch/>
        </p:blipFill>
        <p:spPr>
          <a:xfrm>
            <a:off x="261498" y="1062116"/>
            <a:ext cx="8763727" cy="3776134"/>
          </a:xfrm>
          <a:prstGeom prst="rect">
            <a:avLst/>
          </a:prstGeom>
          <a:noFill/>
          <a:ln>
            <a:noFill/>
          </a:ln>
        </p:spPr>
      </p:pic>
      <p:sp>
        <p:nvSpPr>
          <p:cNvPr id="188" name="Google Shape;188;p17"/>
          <p:cNvSpPr txBox="1"/>
          <p:nvPr/>
        </p:nvSpPr>
        <p:spPr>
          <a:xfrm>
            <a:off x="205788" y="1116816"/>
            <a:ext cx="5824522" cy="55331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Санхүүгийн салбарт тогтвортой байдлын чиглэлээр олон төрлийн санал санаачлагууд хурдацтай хөгжсөөр байна </a:t>
            </a:r>
            <a:endParaRPr sz="1400" b="1" i="0" u="none" strike="noStrike" cap="none">
              <a:solidFill>
                <a:schemeClr val="dk1"/>
              </a:solidFill>
              <a:latin typeface="Arial"/>
              <a:ea typeface="Arial"/>
              <a:cs typeface="Arial"/>
              <a:sym typeface="Arial"/>
            </a:endParaRPr>
          </a:p>
        </p:txBody>
      </p:sp>
      <p:sp>
        <p:nvSpPr>
          <p:cNvPr id="189" name="Google Shape;189;p17" descr="Enabling financial institutions to assess and disclose greenhouse gas  emissions associated with financial activities"/>
          <p:cNvSpPr/>
          <p:nvPr/>
        </p:nvSpPr>
        <p:spPr>
          <a:xfrm>
            <a:off x="4419600" y="241935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90" name="Google Shape;190;p17" descr="Partnership for Carbon Accounting Financials (PCAF) | LinkedIn"/>
          <p:cNvPicPr preferRelativeResize="0"/>
          <p:nvPr/>
        </p:nvPicPr>
        <p:blipFill rotWithShape="1">
          <a:blip r:embed="rId4">
            <a:alphaModFix/>
          </a:blip>
          <a:srcRect/>
          <a:stretch/>
        </p:blipFill>
        <p:spPr>
          <a:xfrm>
            <a:off x="8543251" y="3020313"/>
            <a:ext cx="536623" cy="536623"/>
          </a:xfrm>
          <a:prstGeom prst="rect">
            <a:avLst/>
          </a:prstGeom>
          <a:noFill/>
          <a:ln>
            <a:noFill/>
          </a:ln>
        </p:spPr>
      </p:pic>
      <p:pic>
        <p:nvPicPr>
          <p:cNvPr id="191" name="Google Shape;191;p17" descr="The Taskforce on Nature-related Financial Disclosures"/>
          <p:cNvPicPr preferRelativeResize="0"/>
          <p:nvPr/>
        </p:nvPicPr>
        <p:blipFill rotWithShape="1">
          <a:blip r:embed="rId5">
            <a:alphaModFix/>
          </a:blip>
          <a:srcRect/>
          <a:stretch/>
        </p:blipFill>
        <p:spPr>
          <a:xfrm>
            <a:off x="8543251" y="3556936"/>
            <a:ext cx="522995" cy="5244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9"/>
          <p:cNvSpPr txBox="1">
            <a:spLocks noGrp="1"/>
          </p:cNvSpPr>
          <p:nvPr>
            <p:ph type="title"/>
          </p:nvPr>
        </p:nvSpPr>
        <p:spPr>
          <a:xfrm>
            <a:off x="2979167" y="1078751"/>
            <a:ext cx="5305721" cy="723000"/>
          </a:xfrm>
          <a:prstGeom prst="rect">
            <a:avLst/>
          </a:prstGeom>
          <a:noFill/>
          <a:ln>
            <a:noFill/>
          </a:ln>
        </p:spPr>
        <p:txBody>
          <a:bodyPr spcFirstLastPara="1" wrap="square" lIns="91425" tIns="91425" rIns="91425" bIns="91425" anchor="t" anchorCtr="0">
            <a:noAutofit/>
          </a:bodyPr>
          <a:lstStyle/>
          <a:p>
            <a:pPr marL="0" marR="0" lvl="0" indent="0" algn="r" rtl="0">
              <a:lnSpc>
                <a:spcPct val="107000"/>
              </a:lnSpc>
              <a:spcBef>
                <a:spcPts val="0"/>
              </a:spcBef>
              <a:spcAft>
                <a:spcPts val="800"/>
              </a:spcAft>
              <a:buSzPts val="2800"/>
              <a:buNone/>
            </a:pPr>
            <a:r>
              <a:rPr lang="en-US">
                <a:latin typeface="Arial"/>
                <a:ea typeface="Arial"/>
                <a:cs typeface="Arial"/>
                <a:sym typeface="Arial"/>
              </a:rPr>
              <a:t>Санхүүгийн байгууллагууд яагаад энэ асуудлыг анхаарах ёстой вэ?</a:t>
            </a:r>
            <a:endParaRPr/>
          </a:p>
        </p:txBody>
      </p:sp>
      <p:pic>
        <p:nvPicPr>
          <p:cNvPr id="211" name="Google Shape;211;p19" descr="保険／バンキング／集金のためのField Service Management"/>
          <p:cNvPicPr preferRelativeResize="0"/>
          <p:nvPr/>
        </p:nvPicPr>
        <p:blipFill rotWithShape="1">
          <a:blip r:embed="rId3">
            <a:alphaModFix/>
          </a:blip>
          <a:srcRect/>
          <a:stretch/>
        </p:blipFill>
        <p:spPr>
          <a:xfrm>
            <a:off x="6004461" y="2571750"/>
            <a:ext cx="1813723" cy="13351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0"/>
          <p:cNvSpPr/>
          <p:nvPr/>
        </p:nvSpPr>
        <p:spPr>
          <a:xfrm>
            <a:off x="6666976" y="1100766"/>
            <a:ext cx="1897468" cy="30439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7" name="Google Shape;217;p20"/>
          <p:cNvSpPr/>
          <p:nvPr/>
        </p:nvSpPr>
        <p:spPr>
          <a:xfrm>
            <a:off x="4492019" y="1100766"/>
            <a:ext cx="1897468" cy="30439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8" name="Google Shape;218;p20"/>
          <p:cNvSpPr/>
          <p:nvPr/>
        </p:nvSpPr>
        <p:spPr>
          <a:xfrm>
            <a:off x="2337532" y="1100767"/>
            <a:ext cx="1897468" cy="30439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 name="Google Shape;219;p20"/>
          <p:cNvSpPr/>
          <p:nvPr/>
        </p:nvSpPr>
        <p:spPr>
          <a:xfrm>
            <a:off x="204797" y="1100767"/>
            <a:ext cx="1897468" cy="30439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 name="Google Shape;220;p20"/>
          <p:cNvSpPr txBox="1">
            <a:spLocks noGrp="1"/>
          </p:cNvSpPr>
          <p:nvPr>
            <p:ph type="title"/>
          </p:nvPr>
        </p:nvSpPr>
        <p:spPr>
          <a:xfrm>
            <a:off x="204797" y="157392"/>
            <a:ext cx="8832115"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Санхүүгийн байгууллагуудын хувьд гол шалтгаан юу байх вэ? </a:t>
            </a:r>
            <a:endParaRPr sz="2400">
              <a:latin typeface="Arial"/>
              <a:ea typeface="Arial"/>
              <a:cs typeface="Arial"/>
              <a:sym typeface="Arial"/>
            </a:endParaRPr>
          </a:p>
        </p:txBody>
      </p:sp>
      <p:sp>
        <p:nvSpPr>
          <p:cNvPr id="221" name="Google Shape;221;p20"/>
          <p:cNvSpPr txBox="1">
            <a:spLocks noGrp="1"/>
          </p:cNvSpPr>
          <p:nvPr>
            <p:ph type="subTitle" idx="1"/>
          </p:nvPr>
        </p:nvSpPr>
        <p:spPr>
          <a:xfrm>
            <a:off x="240941" y="2385590"/>
            <a:ext cx="1825179" cy="40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800"/>
              <a:buNone/>
            </a:pPr>
            <a:r>
              <a:rPr lang="en-US" sz="1200">
                <a:solidFill>
                  <a:schemeClr val="lt1"/>
                </a:solidFill>
                <a:latin typeface="Arial"/>
                <a:ea typeface="Arial"/>
                <a:cs typeface="Arial"/>
                <a:sym typeface="Arial"/>
              </a:rPr>
              <a:t>Дэлхий нийтийн өмнөө тавьсан зорилгыг биелүүлэхийн тулд бүх талуудтай хамтран ажиллах шаардлага </a:t>
            </a:r>
            <a:endParaRPr sz="1200">
              <a:solidFill>
                <a:schemeClr val="lt1"/>
              </a:solidFill>
              <a:latin typeface="Arial"/>
              <a:ea typeface="Arial"/>
              <a:cs typeface="Arial"/>
              <a:sym typeface="Arial"/>
            </a:endParaRPr>
          </a:p>
        </p:txBody>
      </p:sp>
      <p:sp>
        <p:nvSpPr>
          <p:cNvPr id="222" name="Google Shape;222;p20"/>
          <p:cNvSpPr txBox="1">
            <a:spLocks noGrp="1"/>
          </p:cNvSpPr>
          <p:nvPr>
            <p:ph type="subTitle" idx="4"/>
          </p:nvPr>
        </p:nvSpPr>
        <p:spPr>
          <a:xfrm>
            <a:off x="2344820" y="2385590"/>
            <a:ext cx="1825179" cy="72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1800"/>
              <a:buNone/>
            </a:pPr>
            <a:r>
              <a:rPr lang="en-US" b="1">
                <a:solidFill>
                  <a:schemeClr val="lt1"/>
                </a:solidFill>
                <a:latin typeface="Arial"/>
                <a:ea typeface="Arial"/>
                <a:cs typeface="Arial"/>
                <a:sym typeface="Arial"/>
              </a:rPr>
              <a:t>Эрсдэлийн удирдлага ба санхүүгийн салбарын тогтвортой байдал</a:t>
            </a:r>
            <a:endParaRPr b="1">
              <a:solidFill>
                <a:schemeClr val="lt1"/>
              </a:solidFill>
              <a:latin typeface="Arial"/>
              <a:ea typeface="Arial"/>
              <a:cs typeface="Arial"/>
              <a:sym typeface="Arial"/>
            </a:endParaRPr>
          </a:p>
        </p:txBody>
      </p:sp>
      <p:sp>
        <p:nvSpPr>
          <p:cNvPr id="223" name="Google Shape;223;p20"/>
          <p:cNvSpPr/>
          <p:nvPr/>
        </p:nvSpPr>
        <p:spPr>
          <a:xfrm>
            <a:off x="904716" y="1842116"/>
            <a:ext cx="425343" cy="422781"/>
          </a:xfrm>
          <a:custGeom>
            <a:avLst/>
            <a:gdLst/>
            <a:ahLst/>
            <a:cxnLst/>
            <a:rect l="l" t="t" r="r" b="b"/>
            <a:pathLst>
              <a:path w="11784" h="11713" extrusionOk="0">
                <a:moveTo>
                  <a:pt x="5136" y="4128"/>
                </a:moveTo>
                <a:cubicBezTo>
                  <a:pt x="5671" y="4128"/>
                  <a:pt x="6112" y="4569"/>
                  <a:pt x="6144" y="5136"/>
                </a:cubicBezTo>
                <a:lnTo>
                  <a:pt x="5230" y="4853"/>
                </a:lnTo>
                <a:cubicBezTo>
                  <a:pt x="5198" y="4839"/>
                  <a:pt x="5165" y="4832"/>
                  <a:pt x="5131" y="4832"/>
                </a:cubicBezTo>
                <a:cubicBezTo>
                  <a:pt x="4934" y="4832"/>
                  <a:pt x="4735" y="5052"/>
                  <a:pt x="4789" y="5294"/>
                </a:cubicBezTo>
                <a:lnTo>
                  <a:pt x="5073" y="6239"/>
                </a:lnTo>
                <a:cubicBezTo>
                  <a:pt x="4537" y="6176"/>
                  <a:pt x="4096" y="5703"/>
                  <a:pt x="4096" y="5168"/>
                </a:cubicBezTo>
                <a:cubicBezTo>
                  <a:pt x="4096" y="4601"/>
                  <a:pt x="4569" y="4128"/>
                  <a:pt x="5136" y="4128"/>
                </a:cubicBezTo>
                <a:close/>
                <a:moveTo>
                  <a:pt x="5199" y="2364"/>
                </a:moveTo>
                <a:cubicBezTo>
                  <a:pt x="6680" y="2364"/>
                  <a:pt x="7940" y="3592"/>
                  <a:pt x="7940" y="5136"/>
                </a:cubicBezTo>
                <a:cubicBezTo>
                  <a:pt x="7940" y="5294"/>
                  <a:pt x="7940" y="5388"/>
                  <a:pt x="7908" y="5546"/>
                </a:cubicBezTo>
                <a:lnTo>
                  <a:pt x="6932" y="5294"/>
                </a:lnTo>
                <a:lnTo>
                  <a:pt x="6932" y="5136"/>
                </a:lnTo>
                <a:cubicBezTo>
                  <a:pt x="6806" y="4223"/>
                  <a:pt x="6049" y="3466"/>
                  <a:pt x="5104" y="3466"/>
                </a:cubicBezTo>
                <a:cubicBezTo>
                  <a:pt x="4159" y="3466"/>
                  <a:pt x="3435" y="4223"/>
                  <a:pt x="3435" y="5168"/>
                </a:cubicBezTo>
                <a:cubicBezTo>
                  <a:pt x="3435" y="5609"/>
                  <a:pt x="3624" y="6081"/>
                  <a:pt x="3939" y="6396"/>
                </a:cubicBezTo>
                <a:cubicBezTo>
                  <a:pt x="4254" y="6743"/>
                  <a:pt x="4695" y="6900"/>
                  <a:pt x="5167" y="6900"/>
                </a:cubicBezTo>
                <a:lnTo>
                  <a:pt x="5325" y="6900"/>
                </a:lnTo>
                <a:lnTo>
                  <a:pt x="5577" y="7877"/>
                </a:lnTo>
                <a:cubicBezTo>
                  <a:pt x="5482" y="7909"/>
                  <a:pt x="5325" y="7909"/>
                  <a:pt x="5199" y="7909"/>
                </a:cubicBezTo>
                <a:cubicBezTo>
                  <a:pt x="3687" y="7909"/>
                  <a:pt x="2426" y="6648"/>
                  <a:pt x="2426" y="5136"/>
                </a:cubicBezTo>
                <a:cubicBezTo>
                  <a:pt x="2426" y="3624"/>
                  <a:pt x="3655" y="2364"/>
                  <a:pt x="5199" y="2364"/>
                </a:cubicBezTo>
                <a:close/>
                <a:moveTo>
                  <a:pt x="5167" y="726"/>
                </a:moveTo>
                <a:cubicBezTo>
                  <a:pt x="7940" y="726"/>
                  <a:pt x="10051" y="3277"/>
                  <a:pt x="9515" y="6018"/>
                </a:cubicBezTo>
                <a:lnTo>
                  <a:pt x="8507" y="5766"/>
                </a:lnTo>
                <a:cubicBezTo>
                  <a:pt x="8538" y="5546"/>
                  <a:pt x="8538" y="5357"/>
                  <a:pt x="8538" y="5136"/>
                </a:cubicBezTo>
                <a:cubicBezTo>
                  <a:pt x="8538" y="3246"/>
                  <a:pt x="7026" y="1702"/>
                  <a:pt x="5104" y="1702"/>
                </a:cubicBezTo>
                <a:cubicBezTo>
                  <a:pt x="3214" y="1702"/>
                  <a:pt x="1702" y="3246"/>
                  <a:pt x="1702" y="5136"/>
                </a:cubicBezTo>
                <a:cubicBezTo>
                  <a:pt x="1702" y="7027"/>
                  <a:pt x="3214" y="8602"/>
                  <a:pt x="5104" y="8602"/>
                </a:cubicBezTo>
                <a:cubicBezTo>
                  <a:pt x="5325" y="8602"/>
                  <a:pt x="5514" y="8602"/>
                  <a:pt x="5703" y="8539"/>
                </a:cubicBezTo>
                <a:lnTo>
                  <a:pt x="5986" y="9578"/>
                </a:lnTo>
                <a:cubicBezTo>
                  <a:pt x="5695" y="9636"/>
                  <a:pt x="5405" y="9664"/>
                  <a:pt x="5119" y="9664"/>
                </a:cubicBezTo>
                <a:cubicBezTo>
                  <a:pt x="2751" y="9664"/>
                  <a:pt x="694" y="7758"/>
                  <a:pt x="694" y="5199"/>
                </a:cubicBezTo>
                <a:cubicBezTo>
                  <a:pt x="694" y="2679"/>
                  <a:pt x="2773" y="726"/>
                  <a:pt x="5167" y="726"/>
                </a:cubicBezTo>
                <a:close/>
                <a:moveTo>
                  <a:pt x="5671" y="5672"/>
                </a:moveTo>
                <a:lnTo>
                  <a:pt x="5671" y="5672"/>
                </a:lnTo>
                <a:cubicBezTo>
                  <a:pt x="10240" y="6964"/>
                  <a:pt x="9578" y="6774"/>
                  <a:pt x="9704" y="6806"/>
                </a:cubicBezTo>
                <a:lnTo>
                  <a:pt x="8853" y="7373"/>
                </a:lnTo>
                <a:cubicBezTo>
                  <a:pt x="8664" y="7499"/>
                  <a:pt x="8664" y="7751"/>
                  <a:pt x="8822" y="7877"/>
                </a:cubicBezTo>
                <a:lnTo>
                  <a:pt x="10964" y="9956"/>
                </a:lnTo>
                <a:cubicBezTo>
                  <a:pt x="11027" y="10114"/>
                  <a:pt x="11027" y="10335"/>
                  <a:pt x="10901" y="10492"/>
                </a:cubicBezTo>
                <a:lnTo>
                  <a:pt x="10429" y="10965"/>
                </a:lnTo>
                <a:cubicBezTo>
                  <a:pt x="10366" y="11012"/>
                  <a:pt x="10279" y="11035"/>
                  <a:pt x="10192" y="11035"/>
                </a:cubicBezTo>
                <a:cubicBezTo>
                  <a:pt x="10106" y="11035"/>
                  <a:pt x="10019" y="11012"/>
                  <a:pt x="9956" y="10965"/>
                </a:cubicBezTo>
                <a:lnTo>
                  <a:pt x="7845" y="8854"/>
                </a:lnTo>
                <a:cubicBezTo>
                  <a:pt x="7777" y="8786"/>
                  <a:pt x="7691" y="8753"/>
                  <a:pt x="7606" y="8753"/>
                </a:cubicBezTo>
                <a:cubicBezTo>
                  <a:pt x="7493" y="8753"/>
                  <a:pt x="7381" y="8809"/>
                  <a:pt x="7310" y="8917"/>
                </a:cubicBezTo>
                <a:cubicBezTo>
                  <a:pt x="7247" y="8980"/>
                  <a:pt x="6806" y="9641"/>
                  <a:pt x="6774" y="9736"/>
                </a:cubicBezTo>
                <a:cubicBezTo>
                  <a:pt x="6680" y="9484"/>
                  <a:pt x="5703" y="5861"/>
                  <a:pt x="5671" y="5672"/>
                </a:cubicBezTo>
                <a:close/>
                <a:moveTo>
                  <a:pt x="5104" y="1"/>
                </a:moveTo>
                <a:cubicBezTo>
                  <a:pt x="2363" y="1"/>
                  <a:pt x="0" y="2238"/>
                  <a:pt x="0" y="5168"/>
                </a:cubicBezTo>
                <a:cubicBezTo>
                  <a:pt x="0" y="8066"/>
                  <a:pt x="2332" y="10303"/>
                  <a:pt x="5104" y="10303"/>
                </a:cubicBezTo>
                <a:cubicBezTo>
                  <a:pt x="5482" y="10303"/>
                  <a:pt x="5797" y="10272"/>
                  <a:pt x="6144" y="10208"/>
                </a:cubicBezTo>
                <a:lnTo>
                  <a:pt x="6270" y="10587"/>
                </a:lnTo>
                <a:cubicBezTo>
                  <a:pt x="6307" y="10755"/>
                  <a:pt x="6444" y="10845"/>
                  <a:pt x="6596" y="10845"/>
                </a:cubicBezTo>
                <a:cubicBezTo>
                  <a:pt x="6700" y="10845"/>
                  <a:pt x="6810" y="10802"/>
                  <a:pt x="6900" y="10713"/>
                </a:cubicBezTo>
                <a:lnTo>
                  <a:pt x="7625" y="9610"/>
                </a:lnTo>
                <a:lnTo>
                  <a:pt x="9483" y="11406"/>
                </a:lnTo>
                <a:cubicBezTo>
                  <a:pt x="9688" y="11610"/>
                  <a:pt x="9956" y="11713"/>
                  <a:pt x="10220" y="11713"/>
                </a:cubicBezTo>
                <a:cubicBezTo>
                  <a:pt x="10484" y="11713"/>
                  <a:pt x="10744" y="11610"/>
                  <a:pt x="10933" y="11406"/>
                </a:cubicBezTo>
                <a:lnTo>
                  <a:pt x="11405" y="10933"/>
                </a:lnTo>
                <a:cubicBezTo>
                  <a:pt x="11783" y="10555"/>
                  <a:pt x="11783" y="9893"/>
                  <a:pt x="11374" y="9484"/>
                </a:cubicBezTo>
                <a:lnTo>
                  <a:pt x="9515" y="7720"/>
                </a:lnTo>
                <a:lnTo>
                  <a:pt x="10618" y="6964"/>
                </a:lnTo>
                <a:cubicBezTo>
                  <a:pt x="10870" y="6806"/>
                  <a:pt x="10838" y="6428"/>
                  <a:pt x="10555" y="6333"/>
                </a:cubicBezTo>
                <a:lnTo>
                  <a:pt x="10145" y="6239"/>
                </a:lnTo>
                <a:cubicBezTo>
                  <a:pt x="10303" y="5483"/>
                  <a:pt x="10271" y="4695"/>
                  <a:pt x="10082" y="3908"/>
                </a:cubicBezTo>
                <a:cubicBezTo>
                  <a:pt x="9483" y="1576"/>
                  <a:pt x="7436" y="1"/>
                  <a:pt x="51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grpSp>
        <p:nvGrpSpPr>
          <p:cNvPr id="224" name="Google Shape;224;p20"/>
          <p:cNvGrpSpPr/>
          <p:nvPr/>
        </p:nvGrpSpPr>
        <p:grpSpPr>
          <a:xfrm>
            <a:off x="2992475" y="1837030"/>
            <a:ext cx="425343" cy="424188"/>
            <a:chOff x="-3854375" y="2405000"/>
            <a:chExt cx="294600" cy="293800"/>
          </a:xfrm>
        </p:grpSpPr>
        <p:sp>
          <p:nvSpPr>
            <p:cNvPr id="225" name="Google Shape;225;p20"/>
            <p:cNvSpPr/>
            <p:nvPr/>
          </p:nvSpPr>
          <p:spPr>
            <a:xfrm>
              <a:off x="-3854375" y="2405000"/>
              <a:ext cx="294600" cy="293800"/>
            </a:xfrm>
            <a:custGeom>
              <a:avLst/>
              <a:gdLst/>
              <a:ahLst/>
              <a:cxnLst/>
              <a:rect l="l" t="t" r="r" b="b"/>
              <a:pathLst>
                <a:path w="11784" h="11752" extrusionOk="0">
                  <a:moveTo>
                    <a:pt x="6994" y="694"/>
                  </a:moveTo>
                  <a:lnTo>
                    <a:pt x="6994" y="1103"/>
                  </a:lnTo>
                  <a:cubicBezTo>
                    <a:pt x="6994" y="1261"/>
                    <a:pt x="7120" y="1387"/>
                    <a:pt x="7278" y="1418"/>
                  </a:cubicBezTo>
                  <a:cubicBezTo>
                    <a:pt x="7467" y="1481"/>
                    <a:pt x="7719" y="1576"/>
                    <a:pt x="7908" y="1702"/>
                  </a:cubicBezTo>
                  <a:cubicBezTo>
                    <a:pt x="7954" y="1736"/>
                    <a:pt x="8009" y="1750"/>
                    <a:pt x="8066" y="1750"/>
                  </a:cubicBezTo>
                  <a:cubicBezTo>
                    <a:pt x="8164" y="1750"/>
                    <a:pt x="8269" y="1710"/>
                    <a:pt x="8349" y="1670"/>
                  </a:cubicBezTo>
                  <a:lnTo>
                    <a:pt x="8664" y="1355"/>
                  </a:lnTo>
                  <a:lnTo>
                    <a:pt x="9137" y="1828"/>
                  </a:lnTo>
                  <a:lnTo>
                    <a:pt x="8822" y="2143"/>
                  </a:lnTo>
                  <a:cubicBezTo>
                    <a:pt x="8696" y="2269"/>
                    <a:pt x="8696" y="2426"/>
                    <a:pt x="8759" y="2584"/>
                  </a:cubicBezTo>
                  <a:cubicBezTo>
                    <a:pt x="8885" y="2773"/>
                    <a:pt x="8979" y="2962"/>
                    <a:pt x="9042" y="3214"/>
                  </a:cubicBezTo>
                  <a:cubicBezTo>
                    <a:pt x="9074" y="3372"/>
                    <a:pt x="9200" y="3466"/>
                    <a:pt x="9357" y="3466"/>
                  </a:cubicBezTo>
                  <a:lnTo>
                    <a:pt x="9798" y="3466"/>
                  </a:lnTo>
                  <a:lnTo>
                    <a:pt x="9798" y="4159"/>
                  </a:lnTo>
                  <a:lnTo>
                    <a:pt x="9357" y="4159"/>
                  </a:lnTo>
                  <a:cubicBezTo>
                    <a:pt x="9200" y="4159"/>
                    <a:pt x="9074" y="4222"/>
                    <a:pt x="9042" y="4380"/>
                  </a:cubicBezTo>
                  <a:cubicBezTo>
                    <a:pt x="9011" y="4569"/>
                    <a:pt x="8885" y="4821"/>
                    <a:pt x="8759" y="5010"/>
                  </a:cubicBezTo>
                  <a:cubicBezTo>
                    <a:pt x="8696" y="5136"/>
                    <a:pt x="8727" y="5325"/>
                    <a:pt x="8822" y="5451"/>
                  </a:cubicBezTo>
                  <a:lnTo>
                    <a:pt x="9137" y="5766"/>
                  </a:lnTo>
                  <a:lnTo>
                    <a:pt x="8664" y="6238"/>
                  </a:lnTo>
                  <a:lnTo>
                    <a:pt x="8349" y="5923"/>
                  </a:lnTo>
                  <a:cubicBezTo>
                    <a:pt x="8275" y="5850"/>
                    <a:pt x="8191" y="5819"/>
                    <a:pt x="8101" y="5819"/>
                  </a:cubicBezTo>
                  <a:cubicBezTo>
                    <a:pt x="8038" y="5819"/>
                    <a:pt x="7973" y="5834"/>
                    <a:pt x="7908" y="5860"/>
                  </a:cubicBezTo>
                  <a:cubicBezTo>
                    <a:pt x="7719" y="5986"/>
                    <a:pt x="7498" y="6081"/>
                    <a:pt x="7278" y="6144"/>
                  </a:cubicBezTo>
                  <a:cubicBezTo>
                    <a:pt x="7120" y="6175"/>
                    <a:pt x="6994" y="6301"/>
                    <a:pt x="6994" y="6459"/>
                  </a:cubicBezTo>
                  <a:lnTo>
                    <a:pt x="6994" y="6900"/>
                  </a:lnTo>
                  <a:lnTo>
                    <a:pt x="6333" y="6900"/>
                  </a:lnTo>
                  <a:lnTo>
                    <a:pt x="6333" y="6459"/>
                  </a:lnTo>
                  <a:cubicBezTo>
                    <a:pt x="6333" y="6301"/>
                    <a:pt x="6207" y="6207"/>
                    <a:pt x="6049" y="6144"/>
                  </a:cubicBezTo>
                  <a:cubicBezTo>
                    <a:pt x="5860" y="6112"/>
                    <a:pt x="5608" y="5986"/>
                    <a:pt x="5419" y="5860"/>
                  </a:cubicBezTo>
                  <a:cubicBezTo>
                    <a:pt x="5374" y="5838"/>
                    <a:pt x="5322" y="5828"/>
                    <a:pt x="5267" y="5828"/>
                  </a:cubicBezTo>
                  <a:cubicBezTo>
                    <a:pt x="5167" y="5828"/>
                    <a:pt x="5059" y="5862"/>
                    <a:pt x="4978" y="5923"/>
                  </a:cubicBezTo>
                  <a:lnTo>
                    <a:pt x="4663" y="6238"/>
                  </a:lnTo>
                  <a:lnTo>
                    <a:pt x="4190" y="5766"/>
                  </a:lnTo>
                  <a:lnTo>
                    <a:pt x="4505" y="5451"/>
                  </a:lnTo>
                  <a:cubicBezTo>
                    <a:pt x="4631" y="5325"/>
                    <a:pt x="4631" y="5167"/>
                    <a:pt x="4568" y="5010"/>
                  </a:cubicBezTo>
                  <a:cubicBezTo>
                    <a:pt x="4442" y="4821"/>
                    <a:pt x="4348" y="4632"/>
                    <a:pt x="4285" y="4380"/>
                  </a:cubicBezTo>
                  <a:cubicBezTo>
                    <a:pt x="4253" y="4254"/>
                    <a:pt x="4127" y="4159"/>
                    <a:pt x="4001" y="4159"/>
                  </a:cubicBezTo>
                  <a:lnTo>
                    <a:pt x="3529" y="4159"/>
                  </a:lnTo>
                  <a:lnTo>
                    <a:pt x="3529" y="3466"/>
                  </a:lnTo>
                  <a:lnTo>
                    <a:pt x="3970" y="3466"/>
                  </a:lnTo>
                  <a:cubicBezTo>
                    <a:pt x="4127" y="3466"/>
                    <a:pt x="4253" y="3372"/>
                    <a:pt x="4285" y="3214"/>
                  </a:cubicBezTo>
                  <a:cubicBezTo>
                    <a:pt x="4316" y="2993"/>
                    <a:pt x="4442" y="2773"/>
                    <a:pt x="4568" y="2584"/>
                  </a:cubicBezTo>
                  <a:cubicBezTo>
                    <a:pt x="4631" y="2458"/>
                    <a:pt x="4600" y="2269"/>
                    <a:pt x="4505" y="2143"/>
                  </a:cubicBezTo>
                  <a:lnTo>
                    <a:pt x="4190" y="1828"/>
                  </a:lnTo>
                  <a:lnTo>
                    <a:pt x="4663" y="1355"/>
                  </a:lnTo>
                  <a:lnTo>
                    <a:pt x="4978" y="1670"/>
                  </a:lnTo>
                  <a:cubicBezTo>
                    <a:pt x="5046" y="1738"/>
                    <a:pt x="5122" y="1769"/>
                    <a:pt x="5203" y="1769"/>
                  </a:cubicBezTo>
                  <a:cubicBezTo>
                    <a:pt x="5273" y="1769"/>
                    <a:pt x="5346" y="1746"/>
                    <a:pt x="5419" y="1702"/>
                  </a:cubicBezTo>
                  <a:cubicBezTo>
                    <a:pt x="5608" y="1576"/>
                    <a:pt x="5829" y="1513"/>
                    <a:pt x="6049" y="1418"/>
                  </a:cubicBezTo>
                  <a:cubicBezTo>
                    <a:pt x="6207" y="1387"/>
                    <a:pt x="6333" y="1261"/>
                    <a:pt x="6333" y="1103"/>
                  </a:cubicBezTo>
                  <a:lnTo>
                    <a:pt x="6333" y="694"/>
                  </a:lnTo>
                  <a:close/>
                  <a:moveTo>
                    <a:pt x="10964" y="4821"/>
                  </a:moveTo>
                  <a:lnTo>
                    <a:pt x="9830" y="8255"/>
                  </a:lnTo>
                  <a:lnTo>
                    <a:pt x="2773" y="8255"/>
                  </a:lnTo>
                  <a:lnTo>
                    <a:pt x="2143" y="4821"/>
                  </a:lnTo>
                  <a:lnTo>
                    <a:pt x="3686" y="4821"/>
                  </a:lnTo>
                  <a:cubicBezTo>
                    <a:pt x="3718" y="4947"/>
                    <a:pt x="3781" y="5010"/>
                    <a:pt x="3812" y="5136"/>
                  </a:cubicBezTo>
                  <a:lnTo>
                    <a:pt x="3466" y="5482"/>
                  </a:lnTo>
                  <a:cubicBezTo>
                    <a:pt x="3340" y="5608"/>
                    <a:pt x="3340" y="5829"/>
                    <a:pt x="3466" y="5955"/>
                  </a:cubicBezTo>
                  <a:lnTo>
                    <a:pt x="4442" y="6932"/>
                  </a:lnTo>
                  <a:cubicBezTo>
                    <a:pt x="4505" y="6995"/>
                    <a:pt x="4592" y="7026"/>
                    <a:pt x="4679" y="7026"/>
                  </a:cubicBezTo>
                  <a:cubicBezTo>
                    <a:pt x="4765" y="7026"/>
                    <a:pt x="4852" y="6995"/>
                    <a:pt x="4915" y="6932"/>
                  </a:cubicBezTo>
                  <a:lnTo>
                    <a:pt x="5262" y="6585"/>
                  </a:lnTo>
                  <a:cubicBezTo>
                    <a:pt x="5356" y="6617"/>
                    <a:pt x="5451" y="6680"/>
                    <a:pt x="5577" y="6711"/>
                  </a:cubicBezTo>
                  <a:lnTo>
                    <a:pt x="5577" y="7215"/>
                  </a:lnTo>
                  <a:cubicBezTo>
                    <a:pt x="5577" y="7404"/>
                    <a:pt x="5734" y="7562"/>
                    <a:pt x="5923" y="7562"/>
                  </a:cubicBezTo>
                  <a:lnTo>
                    <a:pt x="7309" y="7562"/>
                  </a:lnTo>
                  <a:cubicBezTo>
                    <a:pt x="7498" y="7562"/>
                    <a:pt x="7656" y="7404"/>
                    <a:pt x="7656" y="7215"/>
                  </a:cubicBezTo>
                  <a:lnTo>
                    <a:pt x="7656" y="6711"/>
                  </a:lnTo>
                  <a:cubicBezTo>
                    <a:pt x="7782" y="6680"/>
                    <a:pt x="7876" y="6617"/>
                    <a:pt x="7971" y="6585"/>
                  </a:cubicBezTo>
                  <a:lnTo>
                    <a:pt x="8349" y="6932"/>
                  </a:lnTo>
                  <a:cubicBezTo>
                    <a:pt x="8396" y="6995"/>
                    <a:pt x="8483" y="7026"/>
                    <a:pt x="8574" y="7026"/>
                  </a:cubicBezTo>
                  <a:cubicBezTo>
                    <a:pt x="8664" y="7026"/>
                    <a:pt x="8759" y="6995"/>
                    <a:pt x="8822" y="6932"/>
                  </a:cubicBezTo>
                  <a:lnTo>
                    <a:pt x="9798" y="5955"/>
                  </a:lnTo>
                  <a:cubicBezTo>
                    <a:pt x="9924" y="5829"/>
                    <a:pt x="9924" y="5608"/>
                    <a:pt x="9798" y="5482"/>
                  </a:cubicBezTo>
                  <a:lnTo>
                    <a:pt x="9452" y="5136"/>
                  </a:lnTo>
                  <a:cubicBezTo>
                    <a:pt x="9483" y="5041"/>
                    <a:pt x="9515" y="4947"/>
                    <a:pt x="9546" y="4821"/>
                  </a:cubicBezTo>
                  <a:close/>
                  <a:moveTo>
                    <a:pt x="3907" y="10334"/>
                  </a:moveTo>
                  <a:cubicBezTo>
                    <a:pt x="4096" y="10366"/>
                    <a:pt x="4253" y="10523"/>
                    <a:pt x="4253" y="10681"/>
                  </a:cubicBezTo>
                  <a:cubicBezTo>
                    <a:pt x="4253" y="10870"/>
                    <a:pt x="4096" y="11027"/>
                    <a:pt x="3907" y="11027"/>
                  </a:cubicBezTo>
                  <a:cubicBezTo>
                    <a:pt x="3686" y="11027"/>
                    <a:pt x="3529" y="10870"/>
                    <a:pt x="3529" y="10681"/>
                  </a:cubicBezTo>
                  <a:cubicBezTo>
                    <a:pt x="3529" y="10492"/>
                    <a:pt x="3686" y="10334"/>
                    <a:pt x="3907" y="10334"/>
                  </a:cubicBezTo>
                  <a:close/>
                  <a:moveTo>
                    <a:pt x="8664" y="10334"/>
                  </a:moveTo>
                  <a:cubicBezTo>
                    <a:pt x="8853" y="10366"/>
                    <a:pt x="9011" y="10523"/>
                    <a:pt x="9011" y="10681"/>
                  </a:cubicBezTo>
                  <a:cubicBezTo>
                    <a:pt x="9011" y="10870"/>
                    <a:pt x="8853" y="11027"/>
                    <a:pt x="8664" y="11027"/>
                  </a:cubicBezTo>
                  <a:cubicBezTo>
                    <a:pt x="8444" y="11027"/>
                    <a:pt x="8286" y="10870"/>
                    <a:pt x="8286" y="10681"/>
                  </a:cubicBezTo>
                  <a:cubicBezTo>
                    <a:pt x="8286" y="10492"/>
                    <a:pt x="8444" y="10334"/>
                    <a:pt x="8664" y="10334"/>
                  </a:cubicBezTo>
                  <a:close/>
                  <a:moveTo>
                    <a:pt x="5892" y="0"/>
                  </a:moveTo>
                  <a:cubicBezTo>
                    <a:pt x="5703" y="0"/>
                    <a:pt x="5545" y="158"/>
                    <a:pt x="5545" y="379"/>
                  </a:cubicBezTo>
                  <a:lnTo>
                    <a:pt x="5545" y="883"/>
                  </a:lnTo>
                  <a:cubicBezTo>
                    <a:pt x="5419" y="914"/>
                    <a:pt x="5356" y="946"/>
                    <a:pt x="5230" y="1009"/>
                  </a:cubicBezTo>
                  <a:lnTo>
                    <a:pt x="4883" y="631"/>
                  </a:lnTo>
                  <a:cubicBezTo>
                    <a:pt x="4820" y="583"/>
                    <a:pt x="4734" y="560"/>
                    <a:pt x="4647" y="560"/>
                  </a:cubicBezTo>
                  <a:cubicBezTo>
                    <a:pt x="4561" y="560"/>
                    <a:pt x="4474" y="583"/>
                    <a:pt x="4411" y="631"/>
                  </a:cubicBezTo>
                  <a:lnTo>
                    <a:pt x="3434" y="1639"/>
                  </a:lnTo>
                  <a:cubicBezTo>
                    <a:pt x="3308" y="1733"/>
                    <a:pt x="3308" y="1985"/>
                    <a:pt x="3434" y="2111"/>
                  </a:cubicBezTo>
                  <a:lnTo>
                    <a:pt x="3781" y="2458"/>
                  </a:lnTo>
                  <a:cubicBezTo>
                    <a:pt x="3718" y="2521"/>
                    <a:pt x="3686" y="2647"/>
                    <a:pt x="3655" y="2773"/>
                  </a:cubicBezTo>
                  <a:lnTo>
                    <a:pt x="3151" y="2773"/>
                  </a:lnTo>
                  <a:cubicBezTo>
                    <a:pt x="2930" y="2773"/>
                    <a:pt x="2773" y="2930"/>
                    <a:pt x="2773" y="3119"/>
                  </a:cubicBezTo>
                  <a:lnTo>
                    <a:pt x="2773" y="4159"/>
                  </a:lnTo>
                  <a:lnTo>
                    <a:pt x="1985" y="4159"/>
                  </a:lnTo>
                  <a:lnTo>
                    <a:pt x="1765" y="2930"/>
                  </a:lnTo>
                  <a:cubicBezTo>
                    <a:pt x="1670" y="2458"/>
                    <a:pt x="1197" y="2111"/>
                    <a:pt x="693" y="2111"/>
                  </a:cubicBezTo>
                  <a:lnTo>
                    <a:pt x="347" y="2111"/>
                  </a:lnTo>
                  <a:cubicBezTo>
                    <a:pt x="158" y="2111"/>
                    <a:pt x="0" y="2269"/>
                    <a:pt x="0" y="2458"/>
                  </a:cubicBezTo>
                  <a:cubicBezTo>
                    <a:pt x="0" y="2647"/>
                    <a:pt x="158" y="2804"/>
                    <a:pt x="347" y="2804"/>
                  </a:cubicBezTo>
                  <a:lnTo>
                    <a:pt x="693" y="2804"/>
                  </a:lnTo>
                  <a:cubicBezTo>
                    <a:pt x="882" y="2804"/>
                    <a:pt x="1103" y="2930"/>
                    <a:pt x="1103" y="3088"/>
                  </a:cubicBezTo>
                  <a:lnTo>
                    <a:pt x="2080" y="8570"/>
                  </a:lnTo>
                  <a:cubicBezTo>
                    <a:pt x="1891" y="8759"/>
                    <a:pt x="1765" y="9042"/>
                    <a:pt x="1765" y="9357"/>
                  </a:cubicBezTo>
                  <a:cubicBezTo>
                    <a:pt x="1765" y="9861"/>
                    <a:pt x="2143" y="10366"/>
                    <a:pt x="2867" y="10366"/>
                  </a:cubicBezTo>
                  <a:cubicBezTo>
                    <a:pt x="2836" y="10492"/>
                    <a:pt x="2836" y="10618"/>
                    <a:pt x="2836" y="10712"/>
                  </a:cubicBezTo>
                  <a:cubicBezTo>
                    <a:pt x="2836" y="11279"/>
                    <a:pt x="3308" y="11752"/>
                    <a:pt x="3844" y="11752"/>
                  </a:cubicBezTo>
                  <a:cubicBezTo>
                    <a:pt x="4411" y="11752"/>
                    <a:pt x="4883" y="11279"/>
                    <a:pt x="4883" y="10712"/>
                  </a:cubicBezTo>
                  <a:cubicBezTo>
                    <a:pt x="4883" y="10618"/>
                    <a:pt x="4820" y="10492"/>
                    <a:pt x="4820" y="10366"/>
                  </a:cubicBezTo>
                  <a:lnTo>
                    <a:pt x="7719" y="10366"/>
                  </a:lnTo>
                  <a:cubicBezTo>
                    <a:pt x="7656" y="10492"/>
                    <a:pt x="7656" y="10618"/>
                    <a:pt x="7656" y="10712"/>
                  </a:cubicBezTo>
                  <a:cubicBezTo>
                    <a:pt x="7656" y="11279"/>
                    <a:pt x="8129" y="11752"/>
                    <a:pt x="8696" y="11752"/>
                  </a:cubicBezTo>
                  <a:cubicBezTo>
                    <a:pt x="9231" y="11752"/>
                    <a:pt x="9735" y="11279"/>
                    <a:pt x="9735" y="10712"/>
                  </a:cubicBezTo>
                  <a:cubicBezTo>
                    <a:pt x="9735" y="10618"/>
                    <a:pt x="9672" y="10492"/>
                    <a:pt x="9672" y="10366"/>
                  </a:cubicBezTo>
                  <a:lnTo>
                    <a:pt x="10082" y="10366"/>
                  </a:lnTo>
                  <a:cubicBezTo>
                    <a:pt x="10271" y="10366"/>
                    <a:pt x="10428" y="10208"/>
                    <a:pt x="10428" y="10019"/>
                  </a:cubicBezTo>
                  <a:cubicBezTo>
                    <a:pt x="10428" y="9830"/>
                    <a:pt x="10271" y="9672"/>
                    <a:pt x="10082" y="9672"/>
                  </a:cubicBezTo>
                  <a:lnTo>
                    <a:pt x="2867" y="9672"/>
                  </a:lnTo>
                  <a:cubicBezTo>
                    <a:pt x="2678" y="9672"/>
                    <a:pt x="2521" y="9515"/>
                    <a:pt x="2521" y="9294"/>
                  </a:cubicBezTo>
                  <a:cubicBezTo>
                    <a:pt x="2521" y="9137"/>
                    <a:pt x="2678" y="8948"/>
                    <a:pt x="2867" y="8948"/>
                  </a:cubicBezTo>
                  <a:lnTo>
                    <a:pt x="10082" y="8948"/>
                  </a:lnTo>
                  <a:cubicBezTo>
                    <a:pt x="10239" y="8948"/>
                    <a:pt x="10334" y="8885"/>
                    <a:pt x="10397" y="8727"/>
                  </a:cubicBezTo>
                  <a:lnTo>
                    <a:pt x="11720" y="4663"/>
                  </a:lnTo>
                  <a:cubicBezTo>
                    <a:pt x="11783" y="4537"/>
                    <a:pt x="11720" y="4411"/>
                    <a:pt x="11689" y="4348"/>
                  </a:cubicBezTo>
                  <a:cubicBezTo>
                    <a:pt x="11563" y="4191"/>
                    <a:pt x="11405" y="4191"/>
                    <a:pt x="11279" y="4191"/>
                  </a:cubicBezTo>
                  <a:lnTo>
                    <a:pt x="10397" y="4191"/>
                  </a:lnTo>
                  <a:lnTo>
                    <a:pt x="10397" y="3119"/>
                  </a:lnTo>
                  <a:cubicBezTo>
                    <a:pt x="10397" y="2930"/>
                    <a:pt x="10239" y="2773"/>
                    <a:pt x="10019" y="2773"/>
                  </a:cubicBezTo>
                  <a:lnTo>
                    <a:pt x="9515" y="2773"/>
                  </a:lnTo>
                  <a:cubicBezTo>
                    <a:pt x="9483" y="2647"/>
                    <a:pt x="9452" y="2584"/>
                    <a:pt x="9389" y="2458"/>
                  </a:cubicBezTo>
                  <a:lnTo>
                    <a:pt x="9767" y="2080"/>
                  </a:lnTo>
                  <a:cubicBezTo>
                    <a:pt x="9861" y="1985"/>
                    <a:pt x="9861" y="1733"/>
                    <a:pt x="9767" y="1607"/>
                  </a:cubicBezTo>
                  <a:lnTo>
                    <a:pt x="8759" y="631"/>
                  </a:lnTo>
                  <a:cubicBezTo>
                    <a:pt x="8711" y="568"/>
                    <a:pt x="8625" y="536"/>
                    <a:pt x="8534" y="536"/>
                  </a:cubicBezTo>
                  <a:cubicBezTo>
                    <a:pt x="8444" y="536"/>
                    <a:pt x="8349" y="568"/>
                    <a:pt x="8286" y="631"/>
                  </a:cubicBezTo>
                  <a:lnTo>
                    <a:pt x="7939" y="1009"/>
                  </a:lnTo>
                  <a:cubicBezTo>
                    <a:pt x="7876" y="946"/>
                    <a:pt x="7750" y="914"/>
                    <a:pt x="7624" y="883"/>
                  </a:cubicBezTo>
                  <a:lnTo>
                    <a:pt x="7624" y="379"/>
                  </a:lnTo>
                  <a:cubicBezTo>
                    <a:pt x="7624" y="158"/>
                    <a:pt x="7467" y="0"/>
                    <a:pt x="72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226" name="Google Shape;226;p20"/>
            <p:cNvSpPr/>
            <p:nvPr/>
          </p:nvSpPr>
          <p:spPr>
            <a:xfrm>
              <a:off x="-3731500" y="2458550"/>
              <a:ext cx="84300" cy="84300"/>
            </a:xfrm>
            <a:custGeom>
              <a:avLst/>
              <a:gdLst/>
              <a:ahLst/>
              <a:cxnLst/>
              <a:rect l="l" t="t" r="r" b="b"/>
              <a:pathLst>
                <a:path w="3372" h="3372" extrusionOk="0">
                  <a:moveTo>
                    <a:pt x="1701" y="631"/>
                  </a:moveTo>
                  <a:cubicBezTo>
                    <a:pt x="2237" y="631"/>
                    <a:pt x="2709" y="1103"/>
                    <a:pt x="2709" y="1639"/>
                  </a:cubicBezTo>
                  <a:cubicBezTo>
                    <a:pt x="2709" y="2206"/>
                    <a:pt x="2237" y="2679"/>
                    <a:pt x="1701" y="2679"/>
                  </a:cubicBezTo>
                  <a:cubicBezTo>
                    <a:pt x="1134" y="2679"/>
                    <a:pt x="662" y="2206"/>
                    <a:pt x="662" y="1639"/>
                  </a:cubicBezTo>
                  <a:cubicBezTo>
                    <a:pt x="662" y="1103"/>
                    <a:pt x="1134" y="631"/>
                    <a:pt x="1701" y="631"/>
                  </a:cubicBezTo>
                  <a:close/>
                  <a:moveTo>
                    <a:pt x="1701" y="1"/>
                  </a:moveTo>
                  <a:cubicBezTo>
                    <a:pt x="756" y="1"/>
                    <a:pt x="0" y="725"/>
                    <a:pt x="0" y="1702"/>
                  </a:cubicBezTo>
                  <a:cubicBezTo>
                    <a:pt x="0" y="2647"/>
                    <a:pt x="756" y="3372"/>
                    <a:pt x="1701" y="3372"/>
                  </a:cubicBezTo>
                  <a:cubicBezTo>
                    <a:pt x="2646" y="3372"/>
                    <a:pt x="3371" y="2647"/>
                    <a:pt x="3371" y="1702"/>
                  </a:cubicBezTo>
                  <a:cubicBezTo>
                    <a:pt x="3371" y="725"/>
                    <a:pt x="2646" y="1"/>
                    <a:pt x="17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grpSp>
      <p:grpSp>
        <p:nvGrpSpPr>
          <p:cNvPr id="227" name="Google Shape;227;p20"/>
          <p:cNvGrpSpPr/>
          <p:nvPr/>
        </p:nvGrpSpPr>
        <p:grpSpPr>
          <a:xfrm>
            <a:off x="5372386" y="1881923"/>
            <a:ext cx="368091" cy="334402"/>
            <a:chOff x="-62518200" y="2692475"/>
            <a:chExt cx="318225" cy="289100"/>
          </a:xfrm>
        </p:grpSpPr>
        <p:sp>
          <p:nvSpPr>
            <p:cNvPr id="228" name="Google Shape;228;p20"/>
            <p:cNvSpPr/>
            <p:nvPr/>
          </p:nvSpPr>
          <p:spPr>
            <a:xfrm>
              <a:off x="-62518200" y="2692475"/>
              <a:ext cx="318225" cy="289100"/>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229" name="Google Shape;229;p20"/>
            <p:cNvSpPr/>
            <p:nvPr/>
          </p:nvSpPr>
          <p:spPr>
            <a:xfrm>
              <a:off x="-62335475" y="2804325"/>
              <a:ext cx="62250" cy="146525"/>
            </a:xfrm>
            <a:custGeom>
              <a:avLst/>
              <a:gdLst/>
              <a:ahLst/>
              <a:cxnLst/>
              <a:rect l="l" t="t" r="r" b="b"/>
              <a:pathLst>
                <a:path w="2490" h="5861" extrusionOk="0">
                  <a:moveTo>
                    <a:pt x="1261" y="0"/>
                  </a:moveTo>
                  <a:cubicBezTo>
                    <a:pt x="1009" y="0"/>
                    <a:pt x="820" y="189"/>
                    <a:pt x="820" y="410"/>
                  </a:cubicBezTo>
                  <a:lnTo>
                    <a:pt x="820" y="694"/>
                  </a:lnTo>
                  <a:cubicBezTo>
                    <a:pt x="348" y="851"/>
                    <a:pt x="1" y="1324"/>
                    <a:pt x="1" y="1891"/>
                  </a:cubicBezTo>
                  <a:cubicBezTo>
                    <a:pt x="1" y="2552"/>
                    <a:pt x="537" y="2930"/>
                    <a:pt x="978" y="3245"/>
                  </a:cubicBezTo>
                  <a:cubicBezTo>
                    <a:pt x="1293" y="3497"/>
                    <a:pt x="1639" y="3718"/>
                    <a:pt x="1639" y="3970"/>
                  </a:cubicBezTo>
                  <a:cubicBezTo>
                    <a:pt x="1671" y="4254"/>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19"/>
                  </a:lnTo>
                  <a:cubicBezTo>
                    <a:pt x="820" y="5671"/>
                    <a:pt x="1009" y="5860"/>
                    <a:pt x="1261" y="5860"/>
                  </a:cubicBezTo>
                  <a:cubicBezTo>
                    <a:pt x="1482" y="5860"/>
                    <a:pt x="1639" y="5671"/>
                    <a:pt x="1639" y="5419"/>
                  </a:cubicBezTo>
                  <a:lnTo>
                    <a:pt x="1639" y="5136"/>
                  </a:lnTo>
                  <a:cubicBezTo>
                    <a:pt x="2112" y="4978"/>
                    <a:pt x="2458" y="4506"/>
                    <a:pt x="2458" y="3970"/>
                  </a:cubicBezTo>
                  <a:cubicBezTo>
                    <a:pt x="2458" y="3308"/>
                    <a:pt x="1923" y="2899"/>
                    <a:pt x="1482" y="2584"/>
                  </a:cubicBezTo>
                  <a:cubicBezTo>
                    <a:pt x="1167" y="2363"/>
                    <a:pt x="820" y="2111"/>
                    <a:pt x="820" y="1891"/>
                  </a:cubicBezTo>
                  <a:cubicBezTo>
                    <a:pt x="820" y="1639"/>
                    <a:pt x="1009" y="1450"/>
                    <a:pt x="1261" y="1450"/>
                  </a:cubicBezTo>
                  <a:cubicBezTo>
                    <a:pt x="1482" y="1450"/>
                    <a:pt x="1639" y="1639"/>
                    <a:pt x="1639" y="1891"/>
                  </a:cubicBezTo>
                  <a:cubicBezTo>
                    <a:pt x="1639" y="2111"/>
                    <a:pt x="1860" y="2300"/>
                    <a:pt x="2049" y="2300"/>
                  </a:cubicBezTo>
                  <a:cubicBezTo>
                    <a:pt x="2269" y="2300"/>
                    <a:pt x="2490" y="2111"/>
                    <a:pt x="2490" y="1891"/>
                  </a:cubicBezTo>
                  <a:cubicBezTo>
                    <a:pt x="2490" y="1324"/>
                    <a:pt x="2112" y="883"/>
                    <a:pt x="1639" y="694"/>
                  </a:cubicBezTo>
                  <a:lnTo>
                    <a:pt x="1639" y="410"/>
                  </a:lnTo>
                  <a:cubicBezTo>
                    <a:pt x="1639" y="189"/>
                    <a:pt x="1450" y="0"/>
                    <a:pt x="12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grpSp>
      <p:grpSp>
        <p:nvGrpSpPr>
          <p:cNvPr id="230" name="Google Shape;230;p20"/>
          <p:cNvGrpSpPr/>
          <p:nvPr/>
        </p:nvGrpSpPr>
        <p:grpSpPr>
          <a:xfrm>
            <a:off x="7407551" y="1914345"/>
            <a:ext cx="375378" cy="367397"/>
            <a:chOff x="-63669700" y="2646600"/>
            <a:chExt cx="324525" cy="317625"/>
          </a:xfrm>
        </p:grpSpPr>
        <p:sp>
          <p:nvSpPr>
            <p:cNvPr id="231" name="Google Shape;231;p20"/>
            <p:cNvSpPr/>
            <p:nvPr/>
          </p:nvSpPr>
          <p:spPr>
            <a:xfrm>
              <a:off x="-63669700" y="2646600"/>
              <a:ext cx="324525" cy="317550"/>
            </a:xfrm>
            <a:custGeom>
              <a:avLst/>
              <a:gdLst/>
              <a:ahLst/>
              <a:cxnLst/>
              <a:rect l="l" t="t" r="r" b="b"/>
              <a:pathLst>
                <a:path w="12981" h="12702" extrusionOk="0">
                  <a:moveTo>
                    <a:pt x="6947" y="867"/>
                  </a:moveTo>
                  <a:cubicBezTo>
                    <a:pt x="7058" y="867"/>
                    <a:pt x="7168" y="906"/>
                    <a:pt x="7247" y="985"/>
                  </a:cubicBezTo>
                  <a:cubicBezTo>
                    <a:pt x="7404" y="1143"/>
                    <a:pt x="7404" y="1426"/>
                    <a:pt x="7247" y="1584"/>
                  </a:cubicBezTo>
                  <a:lnTo>
                    <a:pt x="5199" y="3632"/>
                  </a:lnTo>
                  <a:cubicBezTo>
                    <a:pt x="5120" y="3710"/>
                    <a:pt x="5010" y="3750"/>
                    <a:pt x="4900" y="3750"/>
                  </a:cubicBezTo>
                  <a:cubicBezTo>
                    <a:pt x="4789" y="3750"/>
                    <a:pt x="4679" y="3710"/>
                    <a:pt x="4600" y="3632"/>
                  </a:cubicBezTo>
                  <a:cubicBezTo>
                    <a:pt x="4443" y="3474"/>
                    <a:pt x="4443" y="3190"/>
                    <a:pt x="4600" y="3033"/>
                  </a:cubicBezTo>
                  <a:lnTo>
                    <a:pt x="6648" y="985"/>
                  </a:lnTo>
                  <a:cubicBezTo>
                    <a:pt x="6727" y="906"/>
                    <a:pt x="6837" y="867"/>
                    <a:pt x="6947" y="867"/>
                  </a:cubicBezTo>
                  <a:close/>
                  <a:moveTo>
                    <a:pt x="7530" y="2434"/>
                  </a:moveTo>
                  <a:lnTo>
                    <a:pt x="10429" y="5364"/>
                  </a:lnTo>
                  <a:lnTo>
                    <a:pt x="8979" y="6814"/>
                  </a:lnTo>
                  <a:lnTo>
                    <a:pt x="6050" y="3884"/>
                  </a:lnTo>
                  <a:lnTo>
                    <a:pt x="7530" y="2434"/>
                  </a:lnTo>
                  <a:close/>
                  <a:moveTo>
                    <a:pt x="6648" y="5679"/>
                  </a:moveTo>
                  <a:lnTo>
                    <a:pt x="7247" y="6246"/>
                  </a:lnTo>
                  <a:lnTo>
                    <a:pt x="5482" y="8042"/>
                  </a:lnTo>
                  <a:lnTo>
                    <a:pt x="4884" y="7444"/>
                  </a:lnTo>
                  <a:lnTo>
                    <a:pt x="6648" y="5679"/>
                  </a:lnTo>
                  <a:close/>
                  <a:moveTo>
                    <a:pt x="11642" y="5561"/>
                  </a:moveTo>
                  <a:cubicBezTo>
                    <a:pt x="11752" y="5561"/>
                    <a:pt x="11862" y="5601"/>
                    <a:pt x="11941" y="5679"/>
                  </a:cubicBezTo>
                  <a:cubicBezTo>
                    <a:pt x="12098" y="5837"/>
                    <a:pt x="12098" y="6089"/>
                    <a:pt x="11941" y="6246"/>
                  </a:cubicBezTo>
                  <a:lnTo>
                    <a:pt x="9893" y="8294"/>
                  </a:lnTo>
                  <a:cubicBezTo>
                    <a:pt x="9814" y="8373"/>
                    <a:pt x="9704" y="8412"/>
                    <a:pt x="9594" y="8412"/>
                  </a:cubicBezTo>
                  <a:cubicBezTo>
                    <a:pt x="9484" y="8412"/>
                    <a:pt x="9373" y="8373"/>
                    <a:pt x="9295" y="8294"/>
                  </a:cubicBezTo>
                  <a:cubicBezTo>
                    <a:pt x="9137" y="8137"/>
                    <a:pt x="9137" y="7885"/>
                    <a:pt x="9295" y="7727"/>
                  </a:cubicBezTo>
                  <a:lnTo>
                    <a:pt x="11342" y="5679"/>
                  </a:lnTo>
                  <a:cubicBezTo>
                    <a:pt x="11421" y="5601"/>
                    <a:pt x="11531" y="5561"/>
                    <a:pt x="11642" y="5561"/>
                  </a:cubicBezTo>
                  <a:close/>
                  <a:moveTo>
                    <a:pt x="4065" y="7664"/>
                  </a:moveTo>
                  <a:lnTo>
                    <a:pt x="5230" y="8861"/>
                  </a:lnTo>
                  <a:lnTo>
                    <a:pt x="2426" y="11665"/>
                  </a:lnTo>
                  <a:cubicBezTo>
                    <a:pt x="2269" y="11823"/>
                    <a:pt x="2064" y="11902"/>
                    <a:pt x="1855" y="11902"/>
                  </a:cubicBezTo>
                  <a:cubicBezTo>
                    <a:pt x="1647" y="11902"/>
                    <a:pt x="1434" y="11823"/>
                    <a:pt x="1261" y="11665"/>
                  </a:cubicBezTo>
                  <a:cubicBezTo>
                    <a:pt x="914" y="11350"/>
                    <a:pt x="914" y="10783"/>
                    <a:pt x="1261" y="10468"/>
                  </a:cubicBezTo>
                  <a:lnTo>
                    <a:pt x="4065" y="7664"/>
                  </a:lnTo>
                  <a:close/>
                  <a:moveTo>
                    <a:pt x="6971" y="1"/>
                  </a:moveTo>
                  <a:cubicBezTo>
                    <a:pt x="6648" y="1"/>
                    <a:pt x="6317" y="119"/>
                    <a:pt x="6050" y="355"/>
                  </a:cubicBezTo>
                  <a:lnTo>
                    <a:pt x="4002" y="2403"/>
                  </a:lnTo>
                  <a:cubicBezTo>
                    <a:pt x="3529" y="2875"/>
                    <a:pt x="3529" y="3663"/>
                    <a:pt x="4002" y="4167"/>
                  </a:cubicBezTo>
                  <a:cubicBezTo>
                    <a:pt x="4258" y="4424"/>
                    <a:pt x="4564" y="4544"/>
                    <a:pt x="4874" y="4544"/>
                  </a:cubicBezTo>
                  <a:cubicBezTo>
                    <a:pt x="5058" y="4544"/>
                    <a:pt x="5243" y="4501"/>
                    <a:pt x="5419" y="4419"/>
                  </a:cubicBezTo>
                  <a:lnTo>
                    <a:pt x="6081" y="5018"/>
                  </a:lnTo>
                  <a:lnTo>
                    <a:pt x="4285" y="6814"/>
                  </a:lnTo>
                  <a:cubicBezTo>
                    <a:pt x="4206" y="6735"/>
                    <a:pt x="4096" y="6695"/>
                    <a:pt x="3990" y="6695"/>
                  </a:cubicBezTo>
                  <a:cubicBezTo>
                    <a:pt x="3884" y="6695"/>
                    <a:pt x="3781" y="6735"/>
                    <a:pt x="3718" y="6814"/>
                  </a:cubicBezTo>
                  <a:lnTo>
                    <a:pt x="631" y="9869"/>
                  </a:lnTo>
                  <a:cubicBezTo>
                    <a:pt x="1" y="10500"/>
                    <a:pt x="1" y="11571"/>
                    <a:pt x="631" y="12201"/>
                  </a:cubicBezTo>
                  <a:cubicBezTo>
                    <a:pt x="965" y="12536"/>
                    <a:pt x="1405" y="12701"/>
                    <a:pt x="1840" y="12701"/>
                  </a:cubicBezTo>
                  <a:cubicBezTo>
                    <a:pt x="2264" y="12701"/>
                    <a:pt x="2682" y="12544"/>
                    <a:pt x="2994" y="12232"/>
                  </a:cubicBezTo>
                  <a:lnTo>
                    <a:pt x="6050" y="9176"/>
                  </a:lnTo>
                  <a:cubicBezTo>
                    <a:pt x="6207" y="9019"/>
                    <a:pt x="6207" y="8735"/>
                    <a:pt x="6050" y="8578"/>
                  </a:cubicBezTo>
                  <a:lnTo>
                    <a:pt x="7845" y="6814"/>
                  </a:lnTo>
                  <a:lnTo>
                    <a:pt x="8475" y="7444"/>
                  </a:lnTo>
                  <a:cubicBezTo>
                    <a:pt x="8255" y="7853"/>
                    <a:pt x="8318" y="8452"/>
                    <a:pt x="8696" y="8861"/>
                  </a:cubicBezTo>
                  <a:cubicBezTo>
                    <a:pt x="8932" y="9098"/>
                    <a:pt x="9247" y="9216"/>
                    <a:pt x="9566" y="9216"/>
                  </a:cubicBezTo>
                  <a:cubicBezTo>
                    <a:pt x="9885" y="9216"/>
                    <a:pt x="10208" y="9098"/>
                    <a:pt x="10460" y="8861"/>
                  </a:cubicBezTo>
                  <a:lnTo>
                    <a:pt x="12508" y="6814"/>
                  </a:lnTo>
                  <a:cubicBezTo>
                    <a:pt x="12981" y="6341"/>
                    <a:pt x="12981" y="5553"/>
                    <a:pt x="12508" y="5018"/>
                  </a:cubicBezTo>
                  <a:cubicBezTo>
                    <a:pt x="12274" y="4784"/>
                    <a:pt x="11979" y="4670"/>
                    <a:pt x="11669" y="4670"/>
                  </a:cubicBezTo>
                  <a:cubicBezTo>
                    <a:pt x="11479" y="4670"/>
                    <a:pt x="11282" y="4713"/>
                    <a:pt x="11090" y="4797"/>
                  </a:cubicBezTo>
                  <a:lnTo>
                    <a:pt x="8066" y="1773"/>
                  </a:lnTo>
                  <a:cubicBezTo>
                    <a:pt x="8255" y="1332"/>
                    <a:pt x="8223" y="733"/>
                    <a:pt x="7845" y="355"/>
                  </a:cubicBezTo>
                  <a:cubicBezTo>
                    <a:pt x="7609" y="119"/>
                    <a:pt x="7294" y="1"/>
                    <a:pt x="69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232" name="Google Shape;232;p20"/>
            <p:cNvSpPr/>
            <p:nvPr/>
          </p:nvSpPr>
          <p:spPr>
            <a:xfrm>
              <a:off x="-63532650" y="2901200"/>
              <a:ext cx="185900" cy="63025"/>
            </a:xfrm>
            <a:custGeom>
              <a:avLst/>
              <a:gdLst/>
              <a:ahLst/>
              <a:cxnLst/>
              <a:rect l="l" t="t" r="r" b="b"/>
              <a:pathLst>
                <a:path w="7436" h="2521" extrusionOk="0">
                  <a:moveTo>
                    <a:pt x="5356" y="851"/>
                  </a:moveTo>
                  <a:cubicBezTo>
                    <a:pt x="5577" y="851"/>
                    <a:pt x="5734" y="1040"/>
                    <a:pt x="5734" y="1261"/>
                  </a:cubicBezTo>
                  <a:lnTo>
                    <a:pt x="5734" y="1702"/>
                  </a:lnTo>
                  <a:lnTo>
                    <a:pt x="1607" y="1702"/>
                  </a:lnTo>
                  <a:lnTo>
                    <a:pt x="1607" y="1261"/>
                  </a:lnTo>
                  <a:cubicBezTo>
                    <a:pt x="1607" y="1040"/>
                    <a:pt x="1796" y="851"/>
                    <a:pt x="2048" y="851"/>
                  </a:cubicBezTo>
                  <a:close/>
                  <a:moveTo>
                    <a:pt x="2048" y="1"/>
                  </a:moveTo>
                  <a:cubicBezTo>
                    <a:pt x="1355" y="1"/>
                    <a:pt x="788" y="568"/>
                    <a:pt x="788" y="1261"/>
                  </a:cubicBezTo>
                  <a:lnTo>
                    <a:pt x="788" y="1702"/>
                  </a:lnTo>
                  <a:lnTo>
                    <a:pt x="378" y="1702"/>
                  </a:lnTo>
                  <a:cubicBezTo>
                    <a:pt x="158" y="1702"/>
                    <a:pt x="0" y="1891"/>
                    <a:pt x="0" y="2111"/>
                  </a:cubicBezTo>
                  <a:cubicBezTo>
                    <a:pt x="0" y="2332"/>
                    <a:pt x="189" y="2521"/>
                    <a:pt x="378" y="2521"/>
                  </a:cubicBezTo>
                  <a:lnTo>
                    <a:pt x="6995" y="2521"/>
                  </a:lnTo>
                  <a:cubicBezTo>
                    <a:pt x="7247" y="2521"/>
                    <a:pt x="7436" y="2332"/>
                    <a:pt x="7436" y="2111"/>
                  </a:cubicBezTo>
                  <a:cubicBezTo>
                    <a:pt x="7404" y="1891"/>
                    <a:pt x="7184" y="1702"/>
                    <a:pt x="6963" y="1702"/>
                  </a:cubicBezTo>
                  <a:lnTo>
                    <a:pt x="6553" y="1702"/>
                  </a:lnTo>
                  <a:lnTo>
                    <a:pt x="6553" y="1261"/>
                  </a:lnTo>
                  <a:cubicBezTo>
                    <a:pt x="6553" y="599"/>
                    <a:pt x="6018" y="1"/>
                    <a:pt x="53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grpSp>
      <p:sp>
        <p:nvSpPr>
          <p:cNvPr id="233" name="Google Shape;233;p20"/>
          <p:cNvSpPr txBox="1"/>
          <p:nvPr/>
        </p:nvSpPr>
        <p:spPr>
          <a:xfrm>
            <a:off x="4598492" y="2415870"/>
            <a:ext cx="1825179" cy="7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1800"/>
              <a:buFont typeface="Montserrat"/>
              <a:buNone/>
            </a:pPr>
            <a:r>
              <a:rPr lang="en-US" sz="1400" b="1" i="0" u="none" strike="noStrike" cap="none">
                <a:solidFill>
                  <a:schemeClr val="lt1"/>
                </a:solidFill>
                <a:latin typeface="Arial"/>
                <a:ea typeface="Arial"/>
                <a:cs typeface="Arial"/>
                <a:sym typeface="Arial"/>
              </a:rPr>
              <a:t>Өсөн нэмэгдэж буй хөрөнгө оруулалт ба зах зээлийн шинэ боломжууд</a:t>
            </a:r>
            <a:endParaRPr sz="1400" b="1" i="0" u="none" strike="noStrike" cap="none">
              <a:solidFill>
                <a:schemeClr val="lt1"/>
              </a:solidFill>
              <a:latin typeface="Arial"/>
              <a:ea typeface="Arial"/>
              <a:cs typeface="Arial"/>
              <a:sym typeface="Arial"/>
            </a:endParaRPr>
          </a:p>
        </p:txBody>
      </p:sp>
      <p:sp>
        <p:nvSpPr>
          <p:cNvPr id="234" name="Google Shape;234;p20"/>
          <p:cNvSpPr txBox="1"/>
          <p:nvPr/>
        </p:nvSpPr>
        <p:spPr>
          <a:xfrm>
            <a:off x="6823173" y="2423844"/>
            <a:ext cx="1602827" cy="7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1800"/>
              <a:buFont typeface="Montserrat"/>
              <a:buNone/>
            </a:pPr>
            <a:r>
              <a:rPr lang="en-US" sz="1400" b="1" i="0" u="none" strike="noStrike" cap="none">
                <a:solidFill>
                  <a:schemeClr val="lt1"/>
                </a:solidFill>
                <a:latin typeface="Arial"/>
                <a:ea typeface="Arial"/>
                <a:cs typeface="Arial"/>
                <a:sym typeface="Arial"/>
              </a:rPr>
              <a:t>Хувьсан өөрчлөгдөж буй зах зээл ба зохицуулалтын орчин</a:t>
            </a:r>
            <a:endParaRPr sz="1400" b="0" i="0" u="none" strike="noStrike" cap="none">
              <a:solidFill>
                <a:srgbClr val="000000"/>
              </a:solidFill>
              <a:latin typeface="Arial"/>
              <a:ea typeface="Arial"/>
              <a:cs typeface="Arial"/>
              <a:sym typeface="Arial"/>
            </a:endParaRPr>
          </a:p>
        </p:txBody>
      </p:sp>
      <p:sp>
        <p:nvSpPr>
          <p:cNvPr id="235" name="Google Shape;235;p20"/>
          <p:cNvSpPr txBox="1"/>
          <p:nvPr/>
        </p:nvSpPr>
        <p:spPr>
          <a:xfrm>
            <a:off x="2094976" y="4321468"/>
            <a:ext cx="45720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Let’s explore each of these a bit further…..</a:t>
            </a:r>
            <a:endParaRPr sz="1400" b="0" i="0" u="none" strike="noStrike" cap="none">
              <a:solidFill>
                <a:srgbClr val="000000"/>
              </a:solidFill>
              <a:latin typeface="Arial"/>
              <a:ea typeface="Arial"/>
              <a:cs typeface="Arial"/>
              <a:sym typeface="Arial"/>
            </a:endParaRPr>
          </a:p>
        </p:txBody>
      </p:sp>
      <p:sp>
        <p:nvSpPr>
          <p:cNvPr id="236" name="Google Shape;236;p20"/>
          <p:cNvSpPr txBox="1"/>
          <p:nvPr/>
        </p:nvSpPr>
        <p:spPr>
          <a:xfrm>
            <a:off x="1448590" y="4341848"/>
            <a:ext cx="5864772" cy="306109"/>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Эдгээр асуудлуудыг тус бүрд нь дэлгэрэнгүй авч үзье....</a:t>
            </a:r>
            <a:endParaRPr sz="1400" b="0" i="0" u="none" strike="noStrike" cap="none">
              <a:solidFill>
                <a:srgbClr val="000000"/>
              </a:solidFill>
              <a:latin typeface="Arial"/>
              <a:ea typeface="Arial"/>
              <a:cs typeface="Arial"/>
              <a:sym typeface="Arial"/>
            </a:endParaRPr>
          </a:p>
        </p:txBody>
      </p:sp>
      <p:sp>
        <p:nvSpPr>
          <p:cNvPr id="237" name="Google Shape;237;p20"/>
          <p:cNvSpPr txBox="1"/>
          <p:nvPr/>
        </p:nvSpPr>
        <p:spPr>
          <a:xfrm>
            <a:off x="2286000" y="2420672"/>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1"/>
          <p:cNvSpPr txBox="1">
            <a:spLocks noGrp="1"/>
          </p:cNvSpPr>
          <p:nvPr>
            <p:ph type="title"/>
          </p:nvPr>
        </p:nvSpPr>
        <p:spPr>
          <a:xfrm>
            <a:off x="463341" y="132891"/>
            <a:ext cx="77082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Бүх талуудтай хамтран ажиллах шаардлага </a:t>
            </a:r>
            <a:endParaRPr sz="2400">
              <a:latin typeface="Arial"/>
              <a:ea typeface="Arial"/>
              <a:cs typeface="Arial"/>
              <a:sym typeface="Arial"/>
            </a:endParaRPr>
          </a:p>
        </p:txBody>
      </p:sp>
      <p:pic>
        <p:nvPicPr>
          <p:cNvPr id="243" name="Google Shape;243;p21"/>
          <p:cNvPicPr preferRelativeResize="0"/>
          <p:nvPr/>
        </p:nvPicPr>
        <p:blipFill rotWithShape="1">
          <a:blip r:embed="rId3">
            <a:alphaModFix/>
          </a:blip>
          <a:srcRect t="12771" b="11178"/>
          <a:stretch/>
        </p:blipFill>
        <p:spPr>
          <a:xfrm>
            <a:off x="384514" y="989442"/>
            <a:ext cx="8534400" cy="3650827"/>
          </a:xfrm>
          <a:prstGeom prst="rect">
            <a:avLst/>
          </a:prstGeom>
          <a:noFill/>
          <a:ln>
            <a:noFill/>
          </a:ln>
        </p:spPr>
      </p:pic>
      <p:sp>
        <p:nvSpPr>
          <p:cNvPr id="244" name="Google Shape;244;p21"/>
          <p:cNvSpPr txBox="1"/>
          <p:nvPr/>
        </p:nvSpPr>
        <p:spPr>
          <a:xfrm>
            <a:off x="384514" y="4571862"/>
            <a:ext cx="461900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Уур амьсгалын бодлогын санаачлага</a:t>
            </a:r>
            <a:endParaRPr sz="800" b="0" i="0" u="none" strike="noStrike" cap="none">
              <a:solidFill>
                <a:schemeClr val="dk1"/>
              </a:solidFill>
              <a:latin typeface="Montserrat"/>
              <a:ea typeface="Montserrat"/>
              <a:cs typeface="Montserrat"/>
              <a:sym typeface="Montserrat"/>
            </a:endParaRPr>
          </a:p>
        </p:txBody>
      </p:sp>
      <p:sp>
        <p:nvSpPr>
          <p:cNvPr id="245" name="Google Shape;245;p21"/>
          <p:cNvSpPr txBox="1"/>
          <p:nvPr/>
        </p:nvSpPr>
        <p:spPr>
          <a:xfrm>
            <a:off x="510053" y="678139"/>
            <a:ext cx="8408861" cy="622606"/>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100"/>
              <a:buFont typeface="Arial"/>
              <a:buNone/>
            </a:pPr>
            <a:r>
              <a:rPr lang="en-US" sz="1100" b="1" i="0" u="none" strike="noStrike" cap="none">
                <a:solidFill>
                  <a:schemeClr val="dk1"/>
                </a:solidFill>
                <a:latin typeface="Arial"/>
                <a:ea typeface="Arial"/>
                <a:cs typeface="Arial"/>
                <a:sym typeface="Arial"/>
              </a:rPr>
              <a:t>2030 он гэхэд уур амьсгалтай холбоотой олон улсын хэмжээнд тохиролцсон зорилтуудыг биелүүлэх, мөн уур амьсгалын өөрчлөлтөөс үүдэлтэй болзошгүй сөрөг нөлөөллийг бууруулахын тулд шаардлагатай санхүүжилтийн хэмжээг жил бүр дор хаяж 590% нэмэгдүүлэх шаардлагатай.</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grpSp>
        <p:nvGrpSpPr>
          <p:cNvPr id="250" name="Google Shape;250;p22"/>
          <p:cNvGrpSpPr/>
          <p:nvPr/>
        </p:nvGrpSpPr>
        <p:grpSpPr>
          <a:xfrm>
            <a:off x="3128" y="1260023"/>
            <a:ext cx="6107409" cy="3089786"/>
            <a:chOff x="3128" y="0"/>
            <a:chExt cx="6107409" cy="3089786"/>
          </a:xfrm>
        </p:grpSpPr>
        <p:sp>
          <p:nvSpPr>
            <p:cNvPr id="251" name="Google Shape;251;p22"/>
            <p:cNvSpPr/>
            <p:nvPr/>
          </p:nvSpPr>
          <p:spPr>
            <a:xfrm>
              <a:off x="3128" y="0"/>
              <a:ext cx="4888430" cy="679753"/>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22"/>
            <p:cNvSpPr txBox="1"/>
            <p:nvPr/>
          </p:nvSpPr>
          <p:spPr>
            <a:xfrm>
              <a:off x="23037" y="19909"/>
              <a:ext cx="4097485" cy="639935"/>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Montserrat"/>
                  <a:ea typeface="Montserrat"/>
                  <a:cs typeface="Montserrat"/>
                  <a:sym typeface="Montserrat"/>
                </a:rPr>
                <a:t>Санхүүгийн салбар</a:t>
              </a:r>
              <a:endParaRPr sz="1400" b="0" i="0" u="none" strike="noStrike" cap="none">
                <a:solidFill>
                  <a:schemeClr val="lt1"/>
                </a:solidFill>
                <a:latin typeface="Montserrat"/>
                <a:ea typeface="Montserrat"/>
                <a:cs typeface="Montserrat"/>
                <a:sym typeface="Montserrat"/>
              </a:endParaRPr>
            </a:p>
          </p:txBody>
        </p:sp>
        <p:sp>
          <p:nvSpPr>
            <p:cNvPr id="253" name="Google Shape;253;p22"/>
            <p:cNvSpPr/>
            <p:nvPr/>
          </p:nvSpPr>
          <p:spPr>
            <a:xfrm>
              <a:off x="409406" y="803344"/>
              <a:ext cx="4888430" cy="679753"/>
            </a:xfrm>
            <a:prstGeom prst="roundRect">
              <a:avLst>
                <a:gd name="adj" fmla="val 10000"/>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22"/>
            <p:cNvSpPr txBox="1"/>
            <p:nvPr/>
          </p:nvSpPr>
          <p:spPr>
            <a:xfrm>
              <a:off x="429315" y="823253"/>
              <a:ext cx="3997366" cy="639935"/>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Montserrat"/>
                  <a:ea typeface="Montserrat"/>
                  <a:cs typeface="Montserrat"/>
                  <a:sym typeface="Montserrat"/>
                </a:rPr>
                <a:t>Эдийн засгийн өсөлтөд шаардлагатай санхүүжилт</a:t>
              </a:r>
              <a:endParaRPr sz="1400" b="0" i="0" u="none" strike="noStrike" cap="none">
                <a:solidFill>
                  <a:schemeClr val="lt1"/>
                </a:solidFill>
                <a:latin typeface="Montserrat"/>
                <a:ea typeface="Montserrat"/>
                <a:cs typeface="Montserrat"/>
                <a:sym typeface="Montserrat"/>
              </a:endParaRPr>
            </a:p>
          </p:txBody>
        </p:sp>
        <p:sp>
          <p:nvSpPr>
            <p:cNvPr id="255" name="Google Shape;255;p22"/>
            <p:cNvSpPr/>
            <p:nvPr/>
          </p:nvSpPr>
          <p:spPr>
            <a:xfrm>
              <a:off x="812701" y="1606689"/>
              <a:ext cx="4888430" cy="679753"/>
            </a:xfrm>
            <a:prstGeom prst="roundRect">
              <a:avLst>
                <a:gd name="adj" fmla="val 10000"/>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22"/>
            <p:cNvSpPr txBox="1"/>
            <p:nvPr/>
          </p:nvSpPr>
          <p:spPr>
            <a:xfrm>
              <a:off x="832610" y="1626598"/>
              <a:ext cx="4003477" cy="63993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lt1"/>
                  </a:solidFill>
                  <a:latin typeface="Montserrat"/>
                  <a:ea typeface="Montserrat"/>
                  <a:cs typeface="Montserrat"/>
                  <a:sym typeface="Montserrat"/>
                </a:rPr>
                <a:t>Тогтвортой санхүү</a:t>
              </a:r>
              <a:endParaRPr sz="1600" b="1" i="0" u="none" strike="noStrike" cap="none">
                <a:solidFill>
                  <a:schemeClr val="lt1"/>
                </a:solidFill>
                <a:latin typeface="Montserrat"/>
                <a:ea typeface="Montserrat"/>
                <a:cs typeface="Montserrat"/>
                <a:sym typeface="Montserrat"/>
              </a:endParaRPr>
            </a:p>
          </p:txBody>
        </p:sp>
        <p:sp>
          <p:nvSpPr>
            <p:cNvPr id="257" name="Google Shape;257;p22"/>
            <p:cNvSpPr/>
            <p:nvPr/>
          </p:nvSpPr>
          <p:spPr>
            <a:xfrm>
              <a:off x="1222107" y="2410033"/>
              <a:ext cx="4888430" cy="679753"/>
            </a:xfrm>
            <a:prstGeom prst="roundRect">
              <a:avLst>
                <a:gd name="adj" fmla="val 10000"/>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22"/>
            <p:cNvSpPr txBox="1"/>
            <p:nvPr/>
          </p:nvSpPr>
          <p:spPr>
            <a:xfrm>
              <a:off x="1242016" y="2429942"/>
              <a:ext cx="3997366" cy="639935"/>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Montserrat"/>
                  <a:ea typeface="Montserrat"/>
                  <a:cs typeface="Montserrat"/>
                  <a:sym typeface="Montserrat"/>
                </a:rPr>
                <a:t>Тогтвортой хөгжил</a:t>
              </a:r>
              <a:endParaRPr sz="1400" b="0" i="0" u="none" strike="noStrike" cap="none">
                <a:solidFill>
                  <a:schemeClr val="lt1"/>
                </a:solidFill>
                <a:latin typeface="Montserrat"/>
                <a:ea typeface="Montserrat"/>
                <a:cs typeface="Montserrat"/>
                <a:sym typeface="Montserrat"/>
              </a:endParaRPr>
            </a:p>
          </p:txBody>
        </p:sp>
        <p:sp>
          <p:nvSpPr>
            <p:cNvPr id="259" name="Google Shape;259;p22"/>
            <p:cNvSpPr/>
            <p:nvPr/>
          </p:nvSpPr>
          <p:spPr>
            <a:xfrm>
              <a:off x="4446590" y="520629"/>
              <a:ext cx="441839" cy="441839"/>
            </a:xfrm>
            <a:prstGeom prst="downArrow">
              <a:avLst>
                <a:gd name="adj1" fmla="val 55000"/>
                <a:gd name="adj2" fmla="val 45000"/>
              </a:avLst>
            </a:prstGeom>
            <a:solidFill>
              <a:srgbClr val="CACACA">
                <a:alpha val="89411"/>
              </a:srgbClr>
            </a:solidFill>
            <a:ln w="25400" cap="flat" cmpd="sng">
              <a:solidFill>
                <a:srgbClr val="CACACA">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2"/>
            <p:cNvSpPr txBox="1"/>
            <p:nvPr/>
          </p:nvSpPr>
          <p:spPr>
            <a:xfrm>
              <a:off x="4546004" y="520629"/>
              <a:ext cx="243011" cy="33248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 name="Google Shape;261;p22"/>
            <p:cNvSpPr/>
            <p:nvPr/>
          </p:nvSpPr>
          <p:spPr>
            <a:xfrm>
              <a:off x="4855996" y="1323973"/>
              <a:ext cx="441839" cy="441839"/>
            </a:xfrm>
            <a:prstGeom prst="downArrow">
              <a:avLst>
                <a:gd name="adj1" fmla="val 55000"/>
                <a:gd name="adj2" fmla="val 45000"/>
              </a:avLst>
            </a:prstGeom>
            <a:solidFill>
              <a:srgbClr val="EBC3C3">
                <a:alpha val="89411"/>
              </a:srgbClr>
            </a:solidFill>
            <a:ln w="25400" cap="flat" cmpd="sng">
              <a:solidFill>
                <a:srgbClr val="EBC3C3">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2"/>
            <p:cNvSpPr txBox="1"/>
            <p:nvPr/>
          </p:nvSpPr>
          <p:spPr>
            <a:xfrm>
              <a:off x="4955410" y="1323973"/>
              <a:ext cx="243011" cy="33248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3" name="Google Shape;263;p22"/>
            <p:cNvSpPr/>
            <p:nvPr/>
          </p:nvSpPr>
          <p:spPr>
            <a:xfrm>
              <a:off x="5259292" y="2127318"/>
              <a:ext cx="441839" cy="441839"/>
            </a:xfrm>
            <a:prstGeom prst="downArrow">
              <a:avLst>
                <a:gd name="adj1" fmla="val 55000"/>
                <a:gd name="adj2" fmla="val 45000"/>
              </a:avLst>
            </a:prstGeom>
            <a:solidFill>
              <a:srgbClr val="FECCCC">
                <a:alpha val="89411"/>
              </a:srgbClr>
            </a:solidFill>
            <a:ln w="25400" cap="flat" cmpd="sng">
              <a:solidFill>
                <a:srgbClr val="FECCCC">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2"/>
            <p:cNvSpPr txBox="1"/>
            <p:nvPr/>
          </p:nvSpPr>
          <p:spPr>
            <a:xfrm>
              <a:off x="5358706" y="2127318"/>
              <a:ext cx="243011" cy="33248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65" name="Google Shape;265;p22"/>
          <p:cNvSpPr txBox="1"/>
          <p:nvPr/>
        </p:nvSpPr>
        <p:spPr>
          <a:xfrm>
            <a:off x="5754413" y="1107309"/>
            <a:ext cx="3310759" cy="238071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Хэдийгээр санхүүгийн салбар нь БОНЗ болон уур амьсгалын асуудалд шууд байдлаар нөлөө үзүүлэх нь хязгаарлагдмал боловч харилцагчид, зээлдэгчиддээ илүү тогтвортой бизнесийн үйл ажиллагаа руу шилжихэд нь туслах, түүнчлэн нүүрстөрөгч багатай, хүртээмжтэй эдийн засгийг бий болгоход гол үүрэг гүйцэтгэх боломжтой!</a:t>
            </a:r>
            <a:endParaRPr sz="1400" b="0" i="0" u="none" strike="noStrike" cap="none">
              <a:solidFill>
                <a:srgbClr val="000000"/>
              </a:solidFill>
              <a:latin typeface="Arial"/>
              <a:ea typeface="Arial"/>
              <a:cs typeface="Arial"/>
              <a:sym typeface="Arial"/>
            </a:endParaRPr>
          </a:p>
        </p:txBody>
      </p:sp>
      <p:sp>
        <p:nvSpPr>
          <p:cNvPr id="266" name="Google Shape;266;p22"/>
          <p:cNvSpPr txBox="1">
            <a:spLocks noGrp="1"/>
          </p:cNvSpPr>
          <p:nvPr>
            <p:ph type="title"/>
          </p:nvPr>
        </p:nvSpPr>
        <p:spPr>
          <a:xfrm>
            <a:off x="717550" y="382588"/>
            <a:ext cx="7708900" cy="5730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Бүх талуудтай хамтран ажиллах шаардлага </a:t>
            </a:r>
            <a:endParaRPr sz="24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70"/>
        <p:cNvGrpSpPr/>
        <p:nvPr/>
      </p:nvGrpSpPr>
      <p:grpSpPr>
        <a:xfrm>
          <a:off x="0" y="0"/>
          <a:ext cx="0" cy="0"/>
          <a:chOff x="0" y="0"/>
          <a:chExt cx="0" cy="0"/>
        </a:xfrm>
      </p:grpSpPr>
      <p:sp>
        <p:nvSpPr>
          <p:cNvPr id="271" name="Google Shape;271;p23"/>
          <p:cNvSpPr/>
          <p:nvPr/>
        </p:nvSpPr>
        <p:spPr>
          <a:xfrm>
            <a:off x="3862699" y="1100768"/>
            <a:ext cx="5281301" cy="35394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2" name="Google Shape;272;p23"/>
          <p:cNvSpPr txBox="1">
            <a:spLocks noGrp="1"/>
          </p:cNvSpPr>
          <p:nvPr>
            <p:ph type="title"/>
          </p:nvPr>
        </p:nvSpPr>
        <p:spPr>
          <a:xfrm>
            <a:off x="640888" y="289171"/>
            <a:ext cx="770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latin typeface="Arial"/>
                <a:ea typeface="Arial"/>
                <a:cs typeface="Arial"/>
                <a:sym typeface="Arial"/>
              </a:rPr>
              <a:t>Эрсдэлийн удирдлага (БОНЗ)</a:t>
            </a:r>
            <a:endParaRPr sz="2400">
              <a:latin typeface="Arial"/>
              <a:ea typeface="Arial"/>
              <a:cs typeface="Arial"/>
              <a:sym typeface="Arial"/>
            </a:endParaRPr>
          </a:p>
        </p:txBody>
      </p:sp>
      <p:sp>
        <p:nvSpPr>
          <p:cNvPr id="273" name="Google Shape;273;p23"/>
          <p:cNvSpPr txBox="1"/>
          <p:nvPr/>
        </p:nvSpPr>
        <p:spPr>
          <a:xfrm>
            <a:off x="4373071" y="1100768"/>
            <a:ext cx="4660570" cy="3635291"/>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7000"/>
              </a:lnSpc>
              <a:spcBef>
                <a:spcPts val="0"/>
              </a:spcBef>
              <a:spcAft>
                <a:spcPts val="0"/>
              </a:spcAft>
              <a:buClr>
                <a:srgbClr val="000000"/>
              </a:buClr>
              <a:buSzPts val="1400"/>
              <a:buFont typeface="Arial"/>
              <a:buChar char="•"/>
            </a:pPr>
            <a:r>
              <a:rPr lang="en-US" sz="1400" b="1" i="0" u="none" strike="noStrike" cap="none">
                <a:solidFill>
                  <a:schemeClr val="lt1"/>
                </a:solidFill>
                <a:latin typeface="Arial"/>
                <a:ea typeface="Arial"/>
                <a:cs typeface="Arial"/>
                <a:sym typeface="Arial"/>
              </a:rPr>
              <a:t>Байгаль орчны эрсдэл</a:t>
            </a:r>
            <a:r>
              <a:rPr lang="en-US" sz="1400" b="0" i="0" u="none" strike="noStrike" cap="none">
                <a:solidFill>
                  <a:schemeClr val="lt1"/>
                </a:solidFill>
                <a:latin typeface="Arial"/>
                <a:ea typeface="Arial"/>
                <a:cs typeface="Arial"/>
                <a:sym typeface="Arial"/>
              </a:rPr>
              <a:t>: Биет эрсдэл (нийлүүлэлтийн сүлжээ доголдох/далайн усны түвшин нэмэгдэх/ган гачиг гэх мэт) болон Шилжилтийн эрсдэл (Тогтвортой байдлыг дэмжих зорилгоор хууль тогтоогч/зохицуулагч байгууллагын гаргаж буй шинэ дүрэм журам, шаардлага)</a:t>
            </a:r>
            <a:endParaRPr sz="1400" b="0" i="0" u="none" strike="noStrike" cap="none">
              <a:solidFill>
                <a:srgbClr val="000000"/>
              </a:solidFill>
              <a:latin typeface="Arial"/>
              <a:ea typeface="Arial"/>
              <a:cs typeface="Arial"/>
              <a:sym typeface="Arial"/>
            </a:endParaRPr>
          </a:p>
          <a:p>
            <a:pPr marL="171450" marR="0" lvl="0" indent="-171450" algn="l" rtl="0">
              <a:lnSpc>
                <a:spcPct val="107000"/>
              </a:lnSpc>
              <a:spcBef>
                <a:spcPts val="800"/>
              </a:spcBef>
              <a:spcAft>
                <a:spcPts val="0"/>
              </a:spcAft>
              <a:buClr>
                <a:srgbClr val="000000"/>
              </a:buClr>
              <a:buSzPts val="1400"/>
              <a:buFont typeface="Arial"/>
              <a:buChar char="•"/>
            </a:pPr>
            <a:r>
              <a:rPr lang="en-US" sz="1400" b="1" i="0" u="none" strike="noStrike" cap="none">
                <a:solidFill>
                  <a:schemeClr val="lt1"/>
                </a:solidFill>
                <a:latin typeface="Arial"/>
                <a:ea typeface="Arial"/>
                <a:cs typeface="Arial"/>
                <a:sym typeface="Arial"/>
              </a:rPr>
              <a:t>Нийгмийн эрсдэл </a:t>
            </a:r>
            <a:r>
              <a:rPr lang="en-US" sz="1400" b="0" i="0" u="none" strike="noStrike" cap="none">
                <a:solidFill>
                  <a:schemeClr val="lt1"/>
                </a:solidFill>
                <a:latin typeface="Arial"/>
                <a:ea typeface="Arial"/>
                <a:cs typeface="Arial"/>
                <a:sym typeface="Arial"/>
              </a:rPr>
              <a:t>(хөдөлмөрийн стандартыг дагаж мөрдөхгүй байх/ хөдөлмөрийн хөлс хангалтгүй байх/ ажлын байрны аюулгүй байдал, эрүүл ахуйн шаардлага хангаагүй байх)</a:t>
            </a:r>
            <a:endParaRPr sz="1400" b="0" i="0" u="none" strike="noStrike" cap="none">
              <a:solidFill>
                <a:srgbClr val="000000"/>
              </a:solidFill>
              <a:latin typeface="Arial"/>
              <a:ea typeface="Arial"/>
              <a:cs typeface="Arial"/>
              <a:sym typeface="Arial"/>
            </a:endParaRPr>
          </a:p>
          <a:p>
            <a:pPr marL="171450" marR="0" lvl="0" indent="-171450" algn="l" rtl="0">
              <a:lnSpc>
                <a:spcPct val="107000"/>
              </a:lnSpc>
              <a:spcBef>
                <a:spcPts val="800"/>
              </a:spcBef>
              <a:spcAft>
                <a:spcPts val="0"/>
              </a:spcAft>
              <a:buClr>
                <a:srgbClr val="000000"/>
              </a:buClr>
              <a:buSzPts val="1400"/>
              <a:buFont typeface="Arial"/>
              <a:buChar char="•"/>
            </a:pPr>
            <a:r>
              <a:rPr lang="en-US" sz="1400" b="1" i="0" u="none" strike="noStrike" cap="none">
                <a:solidFill>
                  <a:schemeClr val="lt1"/>
                </a:solidFill>
                <a:latin typeface="Arial"/>
                <a:ea typeface="Arial"/>
                <a:cs typeface="Arial"/>
                <a:sym typeface="Arial"/>
              </a:rPr>
              <a:t>Засаглалын эрсдэл </a:t>
            </a:r>
            <a:r>
              <a:rPr lang="en-US" sz="1400" b="0" i="0" u="none" strike="noStrike" cap="none">
                <a:solidFill>
                  <a:schemeClr val="lt1"/>
                </a:solidFill>
                <a:latin typeface="Arial"/>
                <a:ea typeface="Arial"/>
                <a:cs typeface="Arial"/>
                <a:sym typeface="Arial"/>
              </a:rPr>
              <a:t>(холбогдох хууль журмыг зөрчих, авлига, хээл хахууль авах)</a:t>
            </a:r>
            <a:endParaRPr sz="1400" b="0" i="0" u="none" strike="noStrike" cap="none">
              <a:solidFill>
                <a:srgbClr val="000000"/>
              </a:solidFill>
              <a:latin typeface="Arial"/>
              <a:ea typeface="Arial"/>
              <a:cs typeface="Arial"/>
              <a:sym typeface="Arial"/>
            </a:endParaRPr>
          </a:p>
          <a:p>
            <a:pPr marL="171450" marR="0" lvl="0" indent="-104775" algn="l" rtl="0">
              <a:lnSpc>
                <a:spcPct val="100000"/>
              </a:lnSpc>
              <a:spcBef>
                <a:spcPts val="140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274" name="Google Shape;274;p23" descr="50+ Mongolia Mining Photos Stock Photos, Pictures &amp; Royalty-Free Images -  iStock"/>
          <p:cNvPicPr preferRelativeResize="0"/>
          <p:nvPr/>
        </p:nvPicPr>
        <p:blipFill rotWithShape="1">
          <a:blip r:embed="rId3">
            <a:alphaModFix/>
          </a:blip>
          <a:srcRect/>
          <a:stretch/>
        </p:blipFill>
        <p:spPr>
          <a:xfrm>
            <a:off x="0" y="1485033"/>
            <a:ext cx="4341264" cy="28941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24"/>
          <p:cNvPicPr preferRelativeResize="0"/>
          <p:nvPr/>
        </p:nvPicPr>
        <p:blipFill rotWithShape="1">
          <a:blip r:embed="rId3">
            <a:alphaModFix/>
          </a:blip>
          <a:srcRect/>
          <a:stretch/>
        </p:blipFill>
        <p:spPr>
          <a:xfrm>
            <a:off x="465592" y="913147"/>
            <a:ext cx="7772400" cy="3946754"/>
          </a:xfrm>
          <a:prstGeom prst="rect">
            <a:avLst/>
          </a:prstGeom>
          <a:noFill/>
          <a:ln>
            <a:noFill/>
          </a:ln>
        </p:spPr>
      </p:pic>
      <p:sp>
        <p:nvSpPr>
          <p:cNvPr id="280" name="Google Shape;280;p24"/>
          <p:cNvSpPr txBox="1">
            <a:spLocks noGrp="1"/>
          </p:cNvSpPr>
          <p:nvPr>
            <p:ph type="title"/>
          </p:nvPr>
        </p:nvSpPr>
        <p:spPr>
          <a:xfrm>
            <a:off x="640888" y="289171"/>
            <a:ext cx="770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latin typeface="Arial"/>
                <a:ea typeface="Arial"/>
                <a:cs typeface="Arial"/>
                <a:sym typeface="Arial"/>
              </a:rPr>
              <a:t>Эрсдэлийн удирдлага (БОНЗ)</a:t>
            </a:r>
            <a:endParaRPr sz="2400">
              <a:latin typeface="Arial"/>
              <a:ea typeface="Arial"/>
              <a:cs typeface="Arial"/>
              <a:sym typeface="Arial"/>
            </a:endParaRPr>
          </a:p>
        </p:txBody>
      </p:sp>
      <p:sp>
        <p:nvSpPr>
          <p:cNvPr id="281" name="Google Shape;281;p24"/>
          <p:cNvSpPr txBox="1"/>
          <p:nvPr/>
        </p:nvSpPr>
        <p:spPr>
          <a:xfrm>
            <a:off x="533701" y="928913"/>
            <a:ext cx="6615961" cy="306109"/>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Тогтвортой санхүү яагаад санхүүгийн байгууллагуудад чухал вэ?</a:t>
            </a:r>
            <a:endParaRPr sz="1400" b="0" i="0" u="none" strike="noStrike" cap="none">
              <a:solidFill>
                <a:srgbClr val="000000"/>
              </a:solidFill>
              <a:latin typeface="Arial"/>
              <a:ea typeface="Arial"/>
              <a:cs typeface="Arial"/>
              <a:sym typeface="Arial"/>
            </a:endParaRPr>
          </a:p>
        </p:txBody>
      </p:sp>
      <p:sp>
        <p:nvSpPr>
          <p:cNvPr id="282" name="Google Shape;282;p24"/>
          <p:cNvSpPr txBox="1"/>
          <p:nvPr/>
        </p:nvSpPr>
        <p:spPr>
          <a:xfrm>
            <a:off x="3913136" y="3861021"/>
            <a:ext cx="2251182" cy="600164"/>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Байгаль орчин,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нийгмийн хүчин зүйлтэй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холбоотой эрсдэл</a:t>
            </a: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5"/>
          <p:cNvSpPr txBox="1">
            <a:spLocks noGrp="1"/>
          </p:cNvSpPr>
          <p:nvPr>
            <p:ph type="title"/>
          </p:nvPr>
        </p:nvSpPr>
        <p:spPr>
          <a:xfrm>
            <a:off x="224294" y="30550"/>
            <a:ext cx="8793582" cy="5727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800"/>
              </a:spcAft>
              <a:buSzPts val="2800"/>
              <a:buNone/>
            </a:pPr>
            <a:r>
              <a:rPr lang="en-US" sz="2400">
                <a:latin typeface="Arial"/>
                <a:ea typeface="Arial"/>
                <a:cs typeface="Arial"/>
                <a:sym typeface="Arial"/>
              </a:rPr>
              <a:t>Эрсдэлийн удирдлага (уур амьсгалын эрсдэл)</a:t>
            </a:r>
            <a:endParaRPr/>
          </a:p>
        </p:txBody>
      </p:sp>
      <p:sp>
        <p:nvSpPr>
          <p:cNvPr id="288" name="Google Shape;288;p25"/>
          <p:cNvSpPr txBox="1"/>
          <p:nvPr/>
        </p:nvSpPr>
        <p:spPr>
          <a:xfrm>
            <a:off x="469972" y="4540250"/>
            <a:ext cx="461900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Source: WRI</a:t>
            </a:r>
            <a:endParaRPr sz="1400" b="0" i="0" u="none" strike="noStrike" cap="none">
              <a:solidFill>
                <a:srgbClr val="000000"/>
              </a:solidFill>
              <a:latin typeface="Arial"/>
              <a:ea typeface="Arial"/>
              <a:cs typeface="Arial"/>
              <a:sym typeface="Arial"/>
            </a:endParaRPr>
          </a:p>
        </p:txBody>
      </p:sp>
      <p:pic>
        <p:nvPicPr>
          <p:cNvPr id="289" name="Google Shape;289;p25"/>
          <p:cNvPicPr preferRelativeResize="0"/>
          <p:nvPr/>
        </p:nvPicPr>
        <p:blipFill rotWithShape="1">
          <a:blip r:embed="rId3">
            <a:alphaModFix/>
          </a:blip>
          <a:srcRect l="2129" t="12771" r="5462" b="10685"/>
          <a:stretch/>
        </p:blipFill>
        <p:spPr>
          <a:xfrm>
            <a:off x="224294" y="603250"/>
            <a:ext cx="8449734" cy="3937000"/>
          </a:xfrm>
          <a:prstGeom prst="rect">
            <a:avLst/>
          </a:prstGeom>
          <a:noFill/>
          <a:ln>
            <a:noFill/>
          </a:ln>
        </p:spPr>
      </p:pic>
      <p:sp>
        <p:nvSpPr>
          <p:cNvPr id="290" name="Google Shape;290;p25"/>
          <p:cNvSpPr txBox="1"/>
          <p:nvPr/>
        </p:nvSpPr>
        <p:spPr>
          <a:xfrm>
            <a:off x="126124" y="603250"/>
            <a:ext cx="8695412" cy="425501"/>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Уур амьсгалын өөрчлөлттэй холбоотойгоор улс орнуудын гаргаж буй амлалт, зорилтууд  – хүлэмжийн хийн ялгаруулалтыг нэт зеро байлгах </a:t>
            </a:r>
            <a:endParaRPr sz="1050" b="1" i="0" u="none" strike="noStrike" cap="none">
              <a:solidFill>
                <a:schemeClr val="dk1"/>
              </a:solidFill>
              <a:latin typeface="Arial"/>
              <a:ea typeface="Arial"/>
              <a:cs typeface="Arial"/>
              <a:sym typeface="Arial"/>
            </a:endParaRPr>
          </a:p>
        </p:txBody>
      </p:sp>
      <p:sp>
        <p:nvSpPr>
          <p:cNvPr id="291" name="Google Shape;291;p25"/>
          <p:cNvSpPr txBox="1"/>
          <p:nvPr/>
        </p:nvSpPr>
        <p:spPr>
          <a:xfrm>
            <a:off x="126124" y="1028751"/>
            <a:ext cx="2396359" cy="944105"/>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Дэлхийн хүлэмжийн хийн нийт ялгаруулалтын 74.2 хувийг эзэлдэг 82 улс орнууд хүлэмжийн хийн ялгаруулалтыг нэт зеро байлгах зорилт дэвшүүлсэн байна.</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6" descr="What Is Stranded Assets"/>
          <p:cNvPicPr preferRelativeResize="0"/>
          <p:nvPr/>
        </p:nvPicPr>
        <p:blipFill rotWithShape="1">
          <a:blip r:embed="rId3">
            <a:alphaModFix/>
          </a:blip>
          <a:srcRect/>
          <a:stretch/>
        </p:blipFill>
        <p:spPr>
          <a:xfrm>
            <a:off x="5726258" y="1300728"/>
            <a:ext cx="3178832" cy="2306277"/>
          </a:xfrm>
          <a:prstGeom prst="rect">
            <a:avLst/>
          </a:prstGeom>
          <a:noFill/>
          <a:ln>
            <a:noFill/>
          </a:ln>
        </p:spPr>
      </p:pic>
      <p:pic>
        <p:nvPicPr>
          <p:cNvPr id="297" name="Google Shape;297;p26"/>
          <p:cNvPicPr preferRelativeResize="0"/>
          <p:nvPr/>
        </p:nvPicPr>
        <p:blipFill rotWithShape="1">
          <a:blip r:embed="rId4">
            <a:alphaModFix/>
          </a:blip>
          <a:srcRect/>
          <a:stretch/>
        </p:blipFill>
        <p:spPr>
          <a:xfrm>
            <a:off x="224294" y="685799"/>
            <a:ext cx="3178833" cy="2720490"/>
          </a:xfrm>
          <a:prstGeom prst="rect">
            <a:avLst/>
          </a:prstGeom>
          <a:noFill/>
          <a:ln>
            <a:noFill/>
          </a:ln>
        </p:spPr>
      </p:pic>
      <p:pic>
        <p:nvPicPr>
          <p:cNvPr id="298" name="Google Shape;298;p26" descr="EDITORIAL: Japan should end all support for exports of coal-fired plants |  The Asahi Shimbun: Breaking News, Japan News and Analysis"/>
          <p:cNvPicPr preferRelativeResize="0"/>
          <p:nvPr/>
        </p:nvPicPr>
        <p:blipFill rotWithShape="1">
          <a:blip r:embed="rId5">
            <a:alphaModFix/>
          </a:blip>
          <a:srcRect/>
          <a:stretch/>
        </p:blipFill>
        <p:spPr>
          <a:xfrm>
            <a:off x="2860120" y="2526722"/>
            <a:ext cx="2880755" cy="2160566"/>
          </a:xfrm>
          <a:prstGeom prst="rect">
            <a:avLst/>
          </a:prstGeom>
          <a:noFill/>
          <a:ln>
            <a:noFill/>
          </a:ln>
        </p:spPr>
      </p:pic>
      <p:sp>
        <p:nvSpPr>
          <p:cNvPr id="299" name="Google Shape;299;p26"/>
          <p:cNvSpPr txBox="1">
            <a:spLocks noGrp="1"/>
          </p:cNvSpPr>
          <p:nvPr>
            <p:ph type="title"/>
          </p:nvPr>
        </p:nvSpPr>
        <p:spPr>
          <a:xfrm>
            <a:off x="224294" y="30550"/>
            <a:ext cx="8793582" cy="5727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800"/>
              </a:spcAft>
              <a:buSzPts val="2800"/>
              <a:buNone/>
            </a:pPr>
            <a:r>
              <a:rPr lang="en-US" sz="2400">
                <a:latin typeface="Arial"/>
                <a:ea typeface="Arial"/>
                <a:cs typeface="Arial"/>
                <a:sym typeface="Arial"/>
              </a:rPr>
              <a:t>Эрсдэлийн удирдлага (уур амьсгалын эрсдэл)</a:t>
            </a:r>
            <a:endParaRPr/>
          </a:p>
        </p:txBody>
      </p:sp>
      <p:sp>
        <p:nvSpPr>
          <p:cNvPr id="300" name="Google Shape;300;p26"/>
          <p:cNvSpPr txBox="1"/>
          <p:nvPr/>
        </p:nvSpPr>
        <p:spPr>
          <a:xfrm>
            <a:off x="224294" y="685799"/>
            <a:ext cx="4655134" cy="646331"/>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Хятад улс өөрийн улс болон гадаад улс орнуудад шинээр нүүрсний эрчим хүчний үйлдвэр барихаа зогсоох амлалт өгсөн</a:t>
            </a:r>
            <a:endParaRPr sz="1200" b="0" i="0" u="none" strike="noStrike" cap="none">
              <a:solidFill>
                <a:schemeClr val="dk1"/>
              </a:solidFill>
              <a:latin typeface="Arial"/>
              <a:ea typeface="Arial"/>
              <a:cs typeface="Arial"/>
              <a:sym typeface="Arial"/>
            </a:endParaRPr>
          </a:p>
        </p:txBody>
      </p:sp>
      <p:sp>
        <p:nvSpPr>
          <p:cNvPr id="301" name="Google Shape;301;p26"/>
          <p:cNvSpPr txBox="1"/>
          <p:nvPr/>
        </p:nvSpPr>
        <p:spPr>
          <a:xfrm>
            <a:off x="4488866" y="837991"/>
            <a:ext cx="4655134" cy="874085"/>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2 их наяд ам.долларын хөрөнгө “аюултай” салбарт байна: чулуужсан түлшний салбарт ажилладаг компаниуд хөрөнгө оруулагчдын хөрөнгө оруулалтын өгөөжийг байхгүй болгох эрсдэлтэй тулгарч байна</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492" y="203713"/>
            <a:ext cx="2010756" cy="386671"/>
          </a:xfrm>
        </p:spPr>
        <p:txBody>
          <a:bodyPr/>
          <a:lstStyle/>
          <a:p>
            <a:r>
              <a:rPr lang="mn-MN" sz="2100" dirty="0">
                <a:latin typeface="Montserrat" panose="00000500000000000000" pitchFamily="50" charset="-52"/>
                <a:ea typeface="Roboto Black" panose="02000000000000000000" pitchFamily="2" charset="0"/>
              </a:rPr>
              <a:t>Гишүүд</a:t>
            </a:r>
          </a:p>
        </p:txBody>
      </p:sp>
      <p:sp>
        <p:nvSpPr>
          <p:cNvPr id="3" name="Rectangle 2">
            <a:extLst>
              <a:ext uri="{FF2B5EF4-FFF2-40B4-BE49-F238E27FC236}">
                <a16:creationId xmlns:a16="http://schemas.microsoft.com/office/drawing/2014/main" id="{659CD9BB-7E87-3EA3-1A28-4A3A946E911E}"/>
              </a:ext>
            </a:extLst>
          </p:cNvPr>
          <p:cNvSpPr/>
          <p:nvPr/>
        </p:nvSpPr>
        <p:spPr>
          <a:xfrm>
            <a:off x="863157" y="653076"/>
            <a:ext cx="1683460" cy="34289"/>
          </a:xfrm>
          <a:prstGeom prst="rect">
            <a:avLst/>
          </a:prstGeom>
          <a:solidFill>
            <a:srgbClr val="7EB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F4268216-3643-12F3-3F53-125F4B818759}"/>
              </a:ext>
            </a:extLst>
          </p:cNvPr>
          <p:cNvSpPr txBox="1"/>
          <p:nvPr/>
        </p:nvSpPr>
        <p:spPr>
          <a:xfrm>
            <a:off x="797492" y="1670845"/>
            <a:ext cx="2548580" cy="2831096"/>
          </a:xfrm>
          <a:prstGeom prst="rect">
            <a:avLst/>
          </a:prstGeom>
          <a:noFill/>
        </p:spPr>
        <p:txBody>
          <a:bodyPr wrap="square">
            <a:spAutoFit/>
          </a:bodyPr>
          <a:lstStyle/>
          <a:p>
            <a:pPr indent="-157163">
              <a:lnSpc>
                <a:spcPct val="150000"/>
              </a:lnSpc>
              <a:buClr>
                <a:srgbClr val="1C4793"/>
              </a:buClr>
              <a:buSzPts val="2100"/>
            </a:pPr>
            <a:r>
              <a:rPr lang="mn-MN" sz="1200" dirty="0">
                <a:solidFill>
                  <a:srgbClr val="77AA42"/>
                </a:solidFill>
                <a:latin typeface="Montserrat" panose="00000500000000000000" pitchFamily="50" charset="-52"/>
                <a:ea typeface="Montserrat"/>
                <a:cs typeface="Montserrat"/>
                <a:sym typeface="Montserrat"/>
              </a:rPr>
              <a:t>Банк</a:t>
            </a:r>
            <a:r>
              <a:rPr lang="en-US" sz="1200" dirty="0">
                <a:solidFill>
                  <a:srgbClr val="77AA42"/>
                </a:solidFill>
                <a:latin typeface="Montserrat" panose="00000500000000000000" pitchFamily="50" charset="-52"/>
                <a:ea typeface="Montserrat"/>
                <a:cs typeface="Montserrat"/>
                <a:sym typeface="Montserrat"/>
              </a:rPr>
              <a:t> (1</a:t>
            </a:r>
            <a:r>
              <a:rPr lang="mn-MN" sz="1200" dirty="0">
                <a:solidFill>
                  <a:srgbClr val="77AA42"/>
                </a:solidFill>
                <a:latin typeface="Montserrat" panose="00000500000000000000" pitchFamily="50" charset="-52"/>
                <a:ea typeface="Montserrat"/>
                <a:cs typeface="Montserrat"/>
                <a:sym typeface="Montserrat"/>
              </a:rPr>
              <a:t>2</a:t>
            </a:r>
            <a:r>
              <a:rPr lang="en-US" sz="1200" dirty="0">
                <a:solidFill>
                  <a:srgbClr val="77AA42"/>
                </a:solidFill>
                <a:latin typeface="Montserrat" panose="00000500000000000000" pitchFamily="50" charset="-52"/>
                <a:ea typeface="Montserrat"/>
                <a:cs typeface="Montserrat"/>
                <a:sym typeface="Montserrat"/>
              </a:rPr>
              <a:t>)</a:t>
            </a:r>
          </a:p>
          <a:p>
            <a:pPr indent="-157163">
              <a:lnSpc>
                <a:spcPct val="150000"/>
              </a:lnSpc>
              <a:buClr>
                <a:srgbClr val="1C4793"/>
              </a:buClr>
              <a:buSzPts val="2100"/>
            </a:pPr>
            <a:r>
              <a:rPr lang="mn-MN" sz="1200" dirty="0">
                <a:solidFill>
                  <a:srgbClr val="77AA42"/>
                </a:solidFill>
                <a:latin typeface="Montserrat" panose="00000500000000000000" pitchFamily="50" charset="-52"/>
                <a:ea typeface="Montserrat"/>
                <a:cs typeface="Montserrat"/>
                <a:sym typeface="Montserrat"/>
              </a:rPr>
              <a:t>Хөгжлийн банк </a:t>
            </a:r>
            <a:r>
              <a:rPr lang="en-US" sz="1200" dirty="0">
                <a:solidFill>
                  <a:srgbClr val="77AA42"/>
                </a:solidFill>
                <a:latin typeface="Montserrat" panose="00000500000000000000" pitchFamily="50" charset="-52"/>
                <a:ea typeface="Montserrat"/>
                <a:cs typeface="Montserrat"/>
                <a:sym typeface="Montserrat"/>
              </a:rPr>
              <a:t>(1)</a:t>
            </a:r>
            <a:endParaRPr lang="mn-MN" sz="1200" dirty="0">
              <a:solidFill>
                <a:srgbClr val="77AA42"/>
              </a:solidFill>
              <a:latin typeface="Montserrat" panose="00000500000000000000" pitchFamily="50" charset="-52"/>
              <a:ea typeface="Montserrat"/>
              <a:cs typeface="Montserrat"/>
              <a:sym typeface="Montserrat"/>
            </a:endParaRPr>
          </a:p>
          <a:p>
            <a:pPr indent="-157163">
              <a:lnSpc>
                <a:spcPct val="150000"/>
              </a:lnSpc>
              <a:buClr>
                <a:srgbClr val="1C4793"/>
              </a:buClr>
              <a:buSzPts val="2100"/>
            </a:pPr>
            <a:r>
              <a:rPr lang="mn-MN" sz="1200" dirty="0">
                <a:solidFill>
                  <a:srgbClr val="77AA42"/>
                </a:solidFill>
                <a:latin typeface="Montserrat" panose="00000500000000000000" pitchFamily="50" charset="-52"/>
                <a:ea typeface="Montserrat"/>
                <a:cs typeface="Montserrat"/>
                <a:sym typeface="Montserrat"/>
              </a:rPr>
              <a:t>МИК </a:t>
            </a:r>
            <a:r>
              <a:rPr lang="en-US" sz="1200" dirty="0">
                <a:solidFill>
                  <a:srgbClr val="77AA42"/>
                </a:solidFill>
                <a:latin typeface="Montserrat" panose="00000500000000000000" pitchFamily="50" charset="-52"/>
                <a:ea typeface="Montserrat"/>
                <a:cs typeface="Montserrat"/>
                <a:sym typeface="Montserrat"/>
              </a:rPr>
              <a:t>(1)</a:t>
            </a:r>
          </a:p>
          <a:p>
            <a:pPr indent="-157163">
              <a:lnSpc>
                <a:spcPct val="150000"/>
              </a:lnSpc>
              <a:buClr>
                <a:srgbClr val="1C4793"/>
              </a:buClr>
              <a:buSzPts val="2100"/>
            </a:pPr>
            <a:r>
              <a:rPr lang="mn-MN" sz="1200" dirty="0">
                <a:solidFill>
                  <a:srgbClr val="77AA42"/>
                </a:solidFill>
                <a:latin typeface="Montserrat" panose="00000500000000000000" pitchFamily="50" charset="-52"/>
                <a:ea typeface="Montserrat"/>
                <a:cs typeface="Montserrat"/>
                <a:sym typeface="Montserrat"/>
              </a:rPr>
              <a:t>Зээлийн батлан даалтын сан </a:t>
            </a:r>
            <a:r>
              <a:rPr lang="en-US" sz="1200" dirty="0">
                <a:solidFill>
                  <a:srgbClr val="77AA42"/>
                </a:solidFill>
                <a:latin typeface="Montserrat" panose="00000500000000000000" pitchFamily="50" charset="-52"/>
                <a:ea typeface="Montserrat"/>
                <a:cs typeface="Montserrat"/>
                <a:sym typeface="Montserrat"/>
              </a:rPr>
              <a:t>(1)</a:t>
            </a:r>
          </a:p>
          <a:p>
            <a:pPr indent="-157163">
              <a:lnSpc>
                <a:spcPct val="150000"/>
              </a:lnSpc>
              <a:buClr>
                <a:srgbClr val="1C4793"/>
              </a:buClr>
              <a:buSzPts val="2100"/>
            </a:pPr>
            <a:r>
              <a:rPr lang="mn-MN" sz="1200" dirty="0">
                <a:solidFill>
                  <a:srgbClr val="77AA42"/>
                </a:solidFill>
                <a:latin typeface="Montserrat" panose="00000500000000000000" pitchFamily="50" charset="-52"/>
                <a:ea typeface="Montserrat"/>
                <a:cs typeface="Montserrat"/>
                <a:sym typeface="Montserrat"/>
              </a:rPr>
              <a:t>ББСБ</a:t>
            </a:r>
            <a:r>
              <a:rPr lang="en-US" sz="1200" dirty="0">
                <a:solidFill>
                  <a:srgbClr val="77AA42"/>
                </a:solidFill>
                <a:latin typeface="Montserrat" panose="00000500000000000000" pitchFamily="50" charset="-52"/>
                <a:ea typeface="Montserrat"/>
                <a:cs typeface="Montserrat"/>
                <a:sym typeface="Montserrat"/>
              </a:rPr>
              <a:t> (14)</a:t>
            </a:r>
          </a:p>
          <a:p>
            <a:pPr indent="-157163">
              <a:lnSpc>
                <a:spcPct val="150000"/>
              </a:lnSpc>
              <a:buClr>
                <a:srgbClr val="1C4793"/>
              </a:buClr>
              <a:buSzPts val="2100"/>
            </a:pPr>
            <a:r>
              <a:rPr lang="mn-MN" sz="1200" dirty="0">
                <a:solidFill>
                  <a:srgbClr val="77AA42"/>
                </a:solidFill>
                <a:latin typeface="Montserrat" panose="00000500000000000000" pitchFamily="50" charset="-52"/>
                <a:ea typeface="Montserrat"/>
                <a:cs typeface="Montserrat"/>
                <a:sym typeface="Montserrat"/>
              </a:rPr>
              <a:t>Даатгалын компани</a:t>
            </a:r>
            <a:r>
              <a:rPr lang="en-US" sz="1200" dirty="0">
                <a:solidFill>
                  <a:srgbClr val="77AA42"/>
                </a:solidFill>
                <a:latin typeface="Montserrat" panose="00000500000000000000" pitchFamily="50" charset="-52"/>
                <a:ea typeface="Montserrat"/>
                <a:cs typeface="Montserrat"/>
                <a:sym typeface="Montserrat"/>
              </a:rPr>
              <a:t> (1)</a:t>
            </a:r>
          </a:p>
          <a:p>
            <a:pPr indent="-157163">
              <a:lnSpc>
                <a:spcPct val="150000"/>
              </a:lnSpc>
              <a:buClr>
                <a:srgbClr val="1C4793"/>
              </a:buClr>
              <a:buSzPts val="2100"/>
            </a:pPr>
            <a:r>
              <a:rPr lang="mn-MN" sz="1200" dirty="0">
                <a:solidFill>
                  <a:srgbClr val="77AA42"/>
                </a:solidFill>
                <a:latin typeface="Montserrat" panose="00000500000000000000" pitchFamily="50" charset="-52"/>
                <a:ea typeface="Montserrat"/>
                <a:cs typeface="Montserrat"/>
                <a:sym typeface="Montserrat"/>
              </a:rPr>
              <a:t>ҮЦК </a:t>
            </a:r>
            <a:r>
              <a:rPr lang="en-US" sz="1200" dirty="0">
                <a:solidFill>
                  <a:srgbClr val="77AA42"/>
                </a:solidFill>
                <a:latin typeface="Montserrat" panose="00000500000000000000" pitchFamily="50" charset="-52"/>
                <a:ea typeface="Montserrat"/>
                <a:cs typeface="Montserrat"/>
                <a:sym typeface="Montserrat"/>
              </a:rPr>
              <a:t>(</a:t>
            </a:r>
            <a:r>
              <a:rPr lang="mn-MN" sz="1200" dirty="0">
                <a:solidFill>
                  <a:srgbClr val="77AA42"/>
                </a:solidFill>
                <a:latin typeface="Montserrat" panose="00000500000000000000" pitchFamily="50" charset="-52"/>
                <a:ea typeface="Montserrat"/>
                <a:cs typeface="Montserrat"/>
                <a:sym typeface="Montserrat"/>
              </a:rPr>
              <a:t>2</a:t>
            </a:r>
            <a:r>
              <a:rPr lang="en-US" sz="1200" dirty="0">
                <a:solidFill>
                  <a:srgbClr val="77AA42"/>
                </a:solidFill>
                <a:latin typeface="Montserrat" panose="00000500000000000000" pitchFamily="50" charset="-52"/>
                <a:ea typeface="Montserrat"/>
                <a:cs typeface="Montserrat"/>
                <a:sym typeface="Montserrat"/>
              </a:rPr>
              <a:t>)</a:t>
            </a:r>
          </a:p>
          <a:p>
            <a:pPr indent="-157163">
              <a:lnSpc>
                <a:spcPct val="150000"/>
              </a:lnSpc>
              <a:buClr>
                <a:srgbClr val="1C4793"/>
              </a:buClr>
              <a:buSzPts val="2100"/>
            </a:pPr>
            <a:r>
              <a:rPr lang="mn-MN" sz="1200" dirty="0">
                <a:solidFill>
                  <a:srgbClr val="77AA42"/>
                </a:solidFill>
                <a:latin typeface="Montserrat" panose="00000500000000000000" pitchFamily="50" charset="-52"/>
                <a:ea typeface="Montserrat"/>
                <a:cs typeface="Montserrat"/>
                <a:sym typeface="Montserrat"/>
              </a:rPr>
              <a:t>Бизнесийн байгууллага </a:t>
            </a:r>
            <a:r>
              <a:rPr lang="en-US" sz="1200" dirty="0">
                <a:solidFill>
                  <a:srgbClr val="77AA42"/>
                </a:solidFill>
                <a:latin typeface="Montserrat" panose="00000500000000000000" pitchFamily="50" charset="-52"/>
                <a:ea typeface="Montserrat"/>
                <a:cs typeface="Montserrat"/>
                <a:sym typeface="Montserrat"/>
              </a:rPr>
              <a:t>(3)</a:t>
            </a:r>
          </a:p>
          <a:p>
            <a:pPr indent="-157163">
              <a:lnSpc>
                <a:spcPct val="150000"/>
              </a:lnSpc>
              <a:buClr>
                <a:srgbClr val="1C4793"/>
              </a:buClr>
              <a:buSzPts val="2100"/>
            </a:pPr>
            <a:r>
              <a:rPr lang="mn-MN" sz="1200" dirty="0">
                <a:solidFill>
                  <a:srgbClr val="77AA42"/>
                </a:solidFill>
                <a:latin typeface="Montserrat" panose="00000500000000000000" pitchFamily="50" charset="-52"/>
                <a:ea typeface="Montserrat"/>
                <a:cs typeface="Montserrat"/>
                <a:sym typeface="Montserrat"/>
              </a:rPr>
              <a:t>Судалгаа, сургалтын төв</a:t>
            </a:r>
            <a:r>
              <a:rPr lang="en-US" sz="1200" dirty="0">
                <a:solidFill>
                  <a:srgbClr val="77AA42"/>
                </a:solidFill>
                <a:latin typeface="Montserrat" panose="00000500000000000000" pitchFamily="50" charset="-52"/>
                <a:ea typeface="Montserrat"/>
                <a:cs typeface="Montserrat"/>
                <a:sym typeface="Montserrat"/>
              </a:rPr>
              <a:t> (2)</a:t>
            </a:r>
          </a:p>
        </p:txBody>
      </p:sp>
      <p:pic>
        <p:nvPicPr>
          <p:cNvPr id="9" name="Picture 8">
            <a:extLst>
              <a:ext uri="{FF2B5EF4-FFF2-40B4-BE49-F238E27FC236}">
                <a16:creationId xmlns:a16="http://schemas.microsoft.com/office/drawing/2014/main" id="{0DA673EC-0FC5-CBC2-C312-9785FDA65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073" y="1629463"/>
            <a:ext cx="5445299" cy="2822607"/>
          </a:xfrm>
          <a:prstGeom prst="rect">
            <a:avLst/>
          </a:prstGeom>
        </p:spPr>
      </p:pic>
      <p:sp>
        <p:nvSpPr>
          <p:cNvPr id="11" name="TextBox 10">
            <a:extLst>
              <a:ext uri="{FF2B5EF4-FFF2-40B4-BE49-F238E27FC236}">
                <a16:creationId xmlns:a16="http://schemas.microsoft.com/office/drawing/2014/main" id="{2DE7058A-1A3D-D119-638E-99AC485AF6E8}"/>
              </a:ext>
            </a:extLst>
          </p:cNvPr>
          <p:cNvSpPr txBox="1"/>
          <p:nvPr/>
        </p:nvSpPr>
        <p:spPr>
          <a:xfrm>
            <a:off x="797492" y="907675"/>
            <a:ext cx="4570784" cy="553998"/>
          </a:xfrm>
          <a:prstGeom prst="rect">
            <a:avLst/>
          </a:prstGeom>
          <a:noFill/>
        </p:spPr>
        <p:txBody>
          <a:bodyPr wrap="square">
            <a:spAutoFit/>
          </a:bodyPr>
          <a:lstStyle/>
          <a:p>
            <a:r>
              <a:rPr lang="en-US" sz="1500" b="1" dirty="0">
                <a:solidFill>
                  <a:srgbClr val="77AA42"/>
                </a:solidFill>
                <a:latin typeface="Montserrat" panose="00000500000000000000" pitchFamily="50" charset="-52"/>
              </a:rPr>
              <a:t>2017</a:t>
            </a:r>
            <a:r>
              <a:rPr lang="mn-MN" sz="1500" b="1" dirty="0">
                <a:solidFill>
                  <a:srgbClr val="77AA42"/>
                </a:solidFill>
                <a:latin typeface="Montserrat" panose="00000500000000000000" pitchFamily="50" charset="-52"/>
              </a:rPr>
              <a:t> үүсгэн байгуулагдсан</a:t>
            </a:r>
            <a:endParaRPr lang="en-US" sz="1500" b="1" dirty="0">
              <a:solidFill>
                <a:srgbClr val="77AA42"/>
              </a:solidFill>
              <a:latin typeface="Montserrat" panose="00000500000000000000" pitchFamily="50" charset="-52"/>
            </a:endParaRPr>
          </a:p>
          <a:p>
            <a:r>
              <a:rPr lang="en-US" sz="1500" b="1" dirty="0">
                <a:solidFill>
                  <a:srgbClr val="77AA42"/>
                </a:solidFill>
                <a:latin typeface="Montserrat" panose="00000500000000000000" pitchFamily="50" charset="-52"/>
              </a:rPr>
              <a:t>3</a:t>
            </a:r>
            <a:r>
              <a:rPr lang="mn-MN" sz="1500" b="1" dirty="0">
                <a:solidFill>
                  <a:srgbClr val="77AA42"/>
                </a:solidFill>
                <a:latin typeface="Montserrat" panose="00000500000000000000" pitchFamily="50" charset="-52"/>
              </a:rPr>
              <a:t>7</a:t>
            </a:r>
            <a:r>
              <a:rPr lang="en-US" sz="1500" b="1" dirty="0">
                <a:solidFill>
                  <a:srgbClr val="77AA42"/>
                </a:solidFill>
                <a:latin typeface="Montserrat" panose="00000500000000000000" pitchFamily="50" charset="-52"/>
              </a:rPr>
              <a:t> </a:t>
            </a:r>
            <a:r>
              <a:rPr lang="mn-MN" sz="1500" b="1" dirty="0">
                <a:solidFill>
                  <a:srgbClr val="77AA42"/>
                </a:solidFill>
                <a:latin typeface="Montserrat" panose="00000500000000000000" pitchFamily="50" charset="-52"/>
              </a:rPr>
              <a:t>гишүүн</a:t>
            </a:r>
            <a:r>
              <a:rPr lang="en-US" sz="1500" b="1" dirty="0">
                <a:solidFill>
                  <a:srgbClr val="77AA42"/>
                </a:solidFill>
                <a:latin typeface="Montserrat" panose="00000500000000000000" pitchFamily="50" charset="-52"/>
              </a:rPr>
              <a:t> (</a:t>
            </a:r>
            <a:r>
              <a:rPr lang="mn-MN" sz="1500" b="1" dirty="0">
                <a:solidFill>
                  <a:srgbClr val="77AA42"/>
                </a:solidFill>
                <a:latin typeface="Montserrat" panose="00000500000000000000" pitchFamily="50" charset="-52"/>
              </a:rPr>
              <a:t>202</a:t>
            </a:r>
            <a:r>
              <a:rPr lang="en-US" sz="1500" b="1" dirty="0">
                <a:solidFill>
                  <a:srgbClr val="77AA42"/>
                </a:solidFill>
                <a:latin typeface="Montserrat" panose="00000500000000000000" pitchFamily="50" charset="-52"/>
              </a:rPr>
              <a:t>3</a:t>
            </a:r>
            <a:r>
              <a:rPr lang="mn-MN" sz="1500" b="1" dirty="0">
                <a:solidFill>
                  <a:srgbClr val="77AA42"/>
                </a:solidFill>
                <a:latin typeface="Montserrat" panose="00000500000000000000" pitchFamily="50" charset="-52"/>
              </a:rPr>
              <a:t> оны 10 сарын байдлаар</a:t>
            </a:r>
            <a:r>
              <a:rPr lang="en-US" sz="1500" b="1" dirty="0">
                <a:solidFill>
                  <a:srgbClr val="77AA42"/>
                </a:solidFill>
                <a:latin typeface="Montserrat" panose="00000500000000000000" pitchFamily="50" charset="-52"/>
              </a:rPr>
              <a:t>)</a:t>
            </a:r>
          </a:p>
        </p:txBody>
      </p:sp>
    </p:spTree>
    <p:extLst>
      <p:ext uri="{BB962C8B-B14F-4D97-AF65-F5344CB8AC3E}">
        <p14:creationId xmlns:p14="http://schemas.microsoft.com/office/powerpoint/2010/main" val="855419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7"/>
          <p:cNvSpPr txBox="1">
            <a:spLocks noGrp="1"/>
          </p:cNvSpPr>
          <p:nvPr>
            <p:ph type="title"/>
          </p:nvPr>
        </p:nvSpPr>
        <p:spPr>
          <a:xfrm>
            <a:off x="469972" y="74966"/>
            <a:ext cx="8674028"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Хөрөнгө оруулалтын өсөн нэмэгдэж буй боломжууд</a:t>
            </a:r>
            <a:endParaRPr sz="2400">
              <a:latin typeface="Arial"/>
              <a:ea typeface="Arial"/>
              <a:cs typeface="Arial"/>
              <a:sym typeface="Arial"/>
            </a:endParaRPr>
          </a:p>
        </p:txBody>
      </p:sp>
      <p:pic>
        <p:nvPicPr>
          <p:cNvPr id="307" name="Google Shape;307;p27"/>
          <p:cNvPicPr preferRelativeResize="0"/>
          <p:nvPr/>
        </p:nvPicPr>
        <p:blipFill rotWithShape="1">
          <a:blip r:embed="rId3">
            <a:alphaModFix/>
          </a:blip>
          <a:srcRect/>
          <a:stretch/>
        </p:blipFill>
        <p:spPr>
          <a:xfrm>
            <a:off x="761643" y="521542"/>
            <a:ext cx="7255123" cy="448964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28"/>
          <p:cNvPicPr preferRelativeResize="0"/>
          <p:nvPr/>
        </p:nvPicPr>
        <p:blipFill rotWithShape="1">
          <a:blip r:embed="rId3">
            <a:alphaModFix/>
          </a:blip>
          <a:srcRect/>
          <a:stretch/>
        </p:blipFill>
        <p:spPr>
          <a:xfrm>
            <a:off x="2623559" y="859893"/>
            <a:ext cx="6520441" cy="796064"/>
          </a:xfrm>
          <a:prstGeom prst="rect">
            <a:avLst/>
          </a:prstGeom>
          <a:noFill/>
          <a:ln>
            <a:noFill/>
          </a:ln>
        </p:spPr>
      </p:pic>
      <p:pic>
        <p:nvPicPr>
          <p:cNvPr id="313" name="Google Shape;313;p28" descr="UN-convened Asset Owner Alliance to drive portfolio companies to carbon  neutrality by 2050 | WWF"/>
          <p:cNvPicPr preferRelativeResize="0"/>
          <p:nvPr/>
        </p:nvPicPr>
        <p:blipFill rotWithShape="1">
          <a:blip r:embed="rId4">
            <a:alphaModFix/>
          </a:blip>
          <a:srcRect/>
          <a:stretch/>
        </p:blipFill>
        <p:spPr>
          <a:xfrm>
            <a:off x="324741" y="800515"/>
            <a:ext cx="2401368" cy="1252380"/>
          </a:xfrm>
          <a:prstGeom prst="rect">
            <a:avLst/>
          </a:prstGeom>
          <a:noFill/>
          <a:ln>
            <a:noFill/>
          </a:ln>
        </p:spPr>
      </p:pic>
      <p:pic>
        <p:nvPicPr>
          <p:cNvPr id="314" name="Google Shape;314;p28" descr="12 of world's largest investors make bold commitment to net zero emissions  – United Nations Environment – Finance Initiative"/>
          <p:cNvPicPr preferRelativeResize="0"/>
          <p:nvPr/>
        </p:nvPicPr>
        <p:blipFill rotWithShape="1">
          <a:blip r:embed="rId5">
            <a:alphaModFix/>
          </a:blip>
          <a:srcRect/>
          <a:stretch/>
        </p:blipFill>
        <p:spPr>
          <a:xfrm>
            <a:off x="401427" y="2504846"/>
            <a:ext cx="3452571" cy="1837175"/>
          </a:xfrm>
          <a:prstGeom prst="rect">
            <a:avLst/>
          </a:prstGeom>
          <a:noFill/>
          <a:ln>
            <a:noFill/>
          </a:ln>
        </p:spPr>
      </p:pic>
      <p:pic>
        <p:nvPicPr>
          <p:cNvPr id="315" name="Google Shape;315;p28"/>
          <p:cNvPicPr preferRelativeResize="0"/>
          <p:nvPr/>
        </p:nvPicPr>
        <p:blipFill rotWithShape="1">
          <a:blip r:embed="rId6">
            <a:alphaModFix/>
          </a:blip>
          <a:srcRect l="5435" t="13964" r="9664" b="11136"/>
          <a:stretch/>
        </p:blipFill>
        <p:spPr>
          <a:xfrm>
            <a:off x="4019474" y="2052895"/>
            <a:ext cx="5124526" cy="2542949"/>
          </a:xfrm>
          <a:prstGeom prst="rect">
            <a:avLst/>
          </a:prstGeom>
          <a:noFill/>
          <a:ln>
            <a:noFill/>
          </a:ln>
        </p:spPr>
      </p:pic>
      <p:sp>
        <p:nvSpPr>
          <p:cNvPr id="316" name="Google Shape;316;p28"/>
          <p:cNvSpPr txBox="1">
            <a:spLocks noGrp="1"/>
          </p:cNvSpPr>
          <p:nvPr>
            <p:ph type="title"/>
          </p:nvPr>
        </p:nvSpPr>
        <p:spPr>
          <a:xfrm>
            <a:off x="469972" y="74966"/>
            <a:ext cx="8674028"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Хөрөнгө оруулалтын өсөн нэмэгдэж буй боломжууд</a:t>
            </a:r>
            <a:endParaRPr sz="24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29"/>
          <p:cNvPicPr preferRelativeResize="0"/>
          <p:nvPr/>
        </p:nvPicPr>
        <p:blipFill rotWithShape="1">
          <a:blip r:embed="rId3">
            <a:alphaModFix/>
          </a:blip>
          <a:srcRect/>
          <a:stretch/>
        </p:blipFill>
        <p:spPr>
          <a:xfrm>
            <a:off x="84123" y="858790"/>
            <a:ext cx="8975753" cy="3721092"/>
          </a:xfrm>
          <a:prstGeom prst="rect">
            <a:avLst/>
          </a:prstGeom>
          <a:noFill/>
          <a:ln>
            <a:noFill/>
          </a:ln>
        </p:spPr>
      </p:pic>
      <p:sp>
        <p:nvSpPr>
          <p:cNvPr id="322" name="Google Shape;322;p29"/>
          <p:cNvSpPr txBox="1">
            <a:spLocks noGrp="1"/>
          </p:cNvSpPr>
          <p:nvPr>
            <p:ph type="title"/>
          </p:nvPr>
        </p:nvSpPr>
        <p:spPr>
          <a:xfrm>
            <a:off x="469972" y="74966"/>
            <a:ext cx="8674028"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Хөрөнгө оруулалтын өсөн нэмэгдэж буй боломжууд</a:t>
            </a:r>
            <a:endParaRPr sz="2400">
              <a:latin typeface="Arial"/>
              <a:ea typeface="Arial"/>
              <a:cs typeface="Arial"/>
              <a:sym typeface="Arial"/>
            </a:endParaRPr>
          </a:p>
        </p:txBody>
      </p:sp>
      <p:sp>
        <p:nvSpPr>
          <p:cNvPr id="323" name="Google Shape;323;p29"/>
          <p:cNvSpPr txBox="1"/>
          <p:nvPr/>
        </p:nvSpPr>
        <p:spPr>
          <a:xfrm>
            <a:off x="183384" y="916397"/>
            <a:ext cx="2583465" cy="738664"/>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Цар тахлын дараах эдийн засгийг сэргээх бодлогын нөлөө </a:t>
            </a:r>
            <a:endParaRPr sz="1400" b="1" i="0" u="none" strike="noStrike" cap="none">
              <a:solidFill>
                <a:schemeClr val="dk1"/>
              </a:solidFill>
              <a:latin typeface="Arial"/>
              <a:ea typeface="Arial"/>
              <a:cs typeface="Arial"/>
              <a:sym typeface="Arial"/>
            </a:endParaRPr>
          </a:p>
        </p:txBody>
      </p:sp>
      <p:sp>
        <p:nvSpPr>
          <p:cNvPr id="324" name="Google Shape;324;p29"/>
          <p:cNvSpPr txBox="1"/>
          <p:nvPr/>
        </p:nvSpPr>
        <p:spPr>
          <a:xfrm>
            <a:off x="3063218" y="989186"/>
            <a:ext cx="2583465" cy="543162"/>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Сэргээгдэх эрчим хүчний үнэ буурч байна</a:t>
            </a:r>
            <a:endParaRPr sz="1400" b="1" i="0" u="none" strike="noStrike" cap="none">
              <a:solidFill>
                <a:schemeClr val="dk1"/>
              </a:solidFill>
              <a:latin typeface="Arial"/>
              <a:ea typeface="Arial"/>
              <a:cs typeface="Arial"/>
              <a:sym typeface="Arial"/>
            </a:endParaRPr>
          </a:p>
        </p:txBody>
      </p:sp>
      <p:sp>
        <p:nvSpPr>
          <p:cNvPr id="325" name="Google Shape;325;p29"/>
          <p:cNvSpPr txBox="1"/>
          <p:nvPr/>
        </p:nvSpPr>
        <p:spPr>
          <a:xfrm>
            <a:off x="5780698" y="989186"/>
            <a:ext cx="2911363" cy="536622"/>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Бизнесүүд улам ихээр ногоон болох хандлагатай байна</a:t>
            </a:r>
            <a:endParaRPr sz="1400" b="1" i="0" u="none" strike="noStrike" cap="none">
              <a:solidFill>
                <a:schemeClr val="dk1"/>
              </a:solidFill>
              <a:latin typeface="Arial"/>
              <a:ea typeface="Arial"/>
              <a:cs typeface="Arial"/>
              <a:sym typeface="Arial"/>
            </a:endParaRPr>
          </a:p>
        </p:txBody>
      </p:sp>
      <p:sp>
        <p:nvSpPr>
          <p:cNvPr id="326" name="Google Shape;326;p29"/>
          <p:cNvSpPr txBox="1"/>
          <p:nvPr/>
        </p:nvSpPr>
        <p:spPr>
          <a:xfrm>
            <a:off x="151854" y="2176817"/>
            <a:ext cx="2911364" cy="2308324"/>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ЕХ болон АНУ эдийн засгаа сэргээх, COVID-19 хямралын дараах нүүрстөрөгчийн ялгаруулалтыг бууруулах үйл явцыг эхлүүлэхийн тулд их хэмжээний ногоон хөрөнгө оруулалт хийхээ мэдэгдсэн.</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Тиймээс сэргээгдэх эрчим хүчний өртгийг бууруулж, нүүрстөрөгчийг их хэмжээгээр ялгаруулдаг улс орнуудаас ирэх бараа материалын импортын татварыг нэмэгдүүлэх бодлого баримтална.</a:t>
            </a:r>
            <a:endParaRPr sz="1200" b="0" i="0" u="none" strike="noStrike" cap="none">
              <a:solidFill>
                <a:schemeClr val="dk1"/>
              </a:solidFill>
              <a:latin typeface="Arial"/>
              <a:ea typeface="Arial"/>
              <a:cs typeface="Arial"/>
              <a:sym typeface="Arial"/>
            </a:endParaRPr>
          </a:p>
        </p:txBody>
      </p:sp>
      <p:sp>
        <p:nvSpPr>
          <p:cNvPr id="327" name="Google Shape;327;p29"/>
          <p:cNvSpPr txBox="1"/>
          <p:nvPr/>
        </p:nvSpPr>
        <p:spPr>
          <a:xfrm>
            <a:off x="3130949" y="2162227"/>
            <a:ext cx="2530366" cy="2354427"/>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Нүүрстөрөгчийн ялгаруулалтыг бууруулах тооцоолол тасралтгүй хувьсан өөрчлөгдөж байна.</a:t>
            </a:r>
            <a:endParaRPr sz="1200" b="0" i="0" u="none" strike="noStrike" cap="none">
              <a:solidFill>
                <a:schemeClr val="dk1"/>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2020 оны 10-р сард Олон улсын эрчим хүчний агентлагийн зүгээс “Одоогоор зах зээл дээр байгаа нарны эрчим хүчний технологиуд нь “түүхэн дэх хамгийн хямд цахилгаан эх үүсвэрийг” санал болгож байна гэж дүгнэжээ</a:t>
            </a:r>
            <a:r>
              <a:rPr lang="en-US" sz="1200" b="1"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p:txBody>
      </p:sp>
      <p:sp>
        <p:nvSpPr>
          <p:cNvPr id="328" name="Google Shape;328;p29"/>
          <p:cNvSpPr txBox="1"/>
          <p:nvPr/>
        </p:nvSpPr>
        <p:spPr>
          <a:xfrm>
            <a:off x="5904912" y="2049130"/>
            <a:ext cx="3087233" cy="2693366"/>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TESLA гэх мэт компаниудын зах зээл дээрх хувьцааны үнэ огцом өсөж, EXXON зэрэг компаниудын хувьцааны ханш унах дүр зураг ажиглагдаж байна</a:t>
            </a:r>
            <a:endParaRPr sz="1000" b="0" i="0" u="none" strike="noStrike" cap="none">
              <a:solidFill>
                <a:schemeClr val="dk1"/>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Компаниуд санхүүгийн шийдвэртээ уур амьсгалын эрсдэлийг тусгах байдал улам нэмэгдэж байна</a:t>
            </a:r>
            <a:endParaRPr sz="1000" b="0" i="0" u="none" strike="noStrike" cap="none">
              <a:solidFill>
                <a:schemeClr val="dk1"/>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Компаниуд болон хөрөнгө оруулагчид өөрсдийн үйл ажиллагаа нь уур амьсгалын шилжилтийн зорилтуудтай нийцэж байгааг харуулах, тайлагнах шаардлагатай болж байна</a:t>
            </a:r>
            <a:endParaRPr sz="1000" b="0" i="0" u="none" strike="noStrike" cap="none">
              <a:solidFill>
                <a:schemeClr val="dk1"/>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Одоогийн байдлаар олон улсын хэмжээнд 70 улс орнуудын төв банкнууд эдгээр арга хэмжээг хэрэгжүүлэхээр ажиллаж байна</a:t>
            </a: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0"/>
          <p:cNvSpPr txBox="1">
            <a:spLocks noGrp="1"/>
          </p:cNvSpPr>
          <p:nvPr>
            <p:ph type="title"/>
          </p:nvPr>
        </p:nvSpPr>
        <p:spPr>
          <a:xfrm>
            <a:off x="240707" y="71133"/>
            <a:ext cx="873709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Зохицуулалтын орчин хувьсан өөрчлөгдөж байна</a:t>
            </a:r>
            <a:endParaRPr sz="2400">
              <a:latin typeface="Arial"/>
              <a:ea typeface="Arial"/>
              <a:cs typeface="Arial"/>
              <a:sym typeface="Arial"/>
            </a:endParaRPr>
          </a:p>
        </p:txBody>
      </p:sp>
      <p:pic>
        <p:nvPicPr>
          <p:cNvPr id="334" name="Google Shape;334;p30" descr="Sustainable finance regulations platform | GSFO"/>
          <p:cNvPicPr preferRelativeResize="0"/>
          <p:nvPr/>
        </p:nvPicPr>
        <p:blipFill rotWithShape="1">
          <a:blip r:embed="rId3">
            <a:alphaModFix/>
          </a:blip>
          <a:srcRect/>
          <a:stretch/>
        </p:blipFill>
        <p:spPr>
          <a:xfrm>
            <a:off x="4572000" y="1456325"/>
            <a:ext cx="4331293" cy="2544124"/>
          </a:xfrm>
          <a:prstGeom prst="rect">
            <a:avLst/>
          </a:prstGeom>
          <a:noFill/>
          <a:ln>
            <a:noFill/>
          </a:ln>
        </p:spPr>
      </p:pic>
      <p:pic>
        <p:nvPicPr>
          <p:cNvPr id="335" name="Google Shape;335;p30" descr="A Graph on Acceleration of Sustainable Finance Framework Issuance in SBFN Countries, from 200 7 to 2021. The chart shows sustainable finance frameworks of SBFN member countries versus global frameworks; there is an increasing trend in both categories with acceleration in SBFN markets almost quadrupling between 2016 and 2021"/>
          <p:cNvPicPr preferRelativeResize="0"/>
          <p:nvPr/>
        </p:nvPicPr>
        <p:blipFill rotWithShape="1">
          <a:blip r:embed="rId4">
            <a:alphaModFix/>
          </a:blip>
          <a:srcRect t="13834"/>
          <a:stretch/>
        </p:blipFill>
        <p:spPr>
          <a:xfrm>
            <a:off x="240707" y="1248024"/>
            <a:ext cx="4331293" cy="3140935"/>
          </a:xfrm>
          <a:prstGeom prst="rect">
            <a:avLst/>
          </a:prstGeom>
          <a:noFill/>
          <a:ln>
            <a:noFill/>
          </a:ln>
        </p:spPr>
      </p:pic>
      <p:sp>
        <p:nvSpPr>
          <p:cNvPr id="336" name="Google Shape;336;p30"/>
          <p:cNvSpPr txBox="1"/>
          <p:nvPr/>
        </p:nvSpPr>
        <p:spPr>
          <a:xfrm>
            <a:off x="469971" y="4367770"/>
            <a:ext cx="461900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ОУСК- Тогвортой банк санхүүгийн байгууллагуудын холбоо</a:t>
            </a:r>
            <a:endParaRPr sz="800" b="0" i="0" u="none" strike="noStrike" cap="none">
              <a:solidFill>
                <a:schemeClr val="dk1"/>
              </a:solidFill>
              <a:latin typeface="Montserrat"/>
              <a:ea typeface="Montserrat"/>
              <a:cs typeface="Montserrat"/>
              <a:sym typeface="Montserrat"/>
            </a:endParaRPr>
          </a:p>
        </p:txBody>
      </p:sp>
      <p:sp>
        <p:nvSpPr>
          <p:cNvPr id="337" name="Google Shape;337;p30"/>
          <p:cNvSpPr txBox="1"/>
          <p:nvPr/>
        </p:nvSpPr>
        <p:spPr>
          <a:xfrm>
            <a:off x="448434" y="740222"/>
            <a:ext cx="8340842" cy="6001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Тогтвортой санхүүтэй холбоотой зохицуулалтын арга хэмжээнүүд хөгжингүй болон хөгжиж буй зах зээлүүдэд хурдацтай хөгжиж байна</a:t>
            </a:r>
            <a:endParaRPr sz="1600" b="1"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31"/>
          <p:cNvPicPr preferRelativeResize="0"/>
          <p:nvPr/>
        </p:nvPicPr>
        <p:blipFill rotWithShape="1">
          <a:blip r:embed="rId3">
            <a:alphaModFix/>
          </a:blip>
          <a:srcRect/>
          <a:stretch/>
        </p:blipFill>
        <p:spPr>
          <a:xfrm>
            <a:off x="6691358" y="705924"/>
            <a:ext cx="1393165" cy="1888645"/>
          </a:xfrm>
          <a:prstGeom prst="rect">
            <a:avLst/>
          </a:prstGeom>
          <a:noFill/>
          <a:ln>
            <a:noFill/>
          </a:ln>
        </p:spPr>
      </p:pic>
      <p:pic>
        <p:nvPicPr>
          <p:cNvPr id="343" name="Google Shape;343;p31"/>
          <p:cNvPicPr preferRelativeResize="0"/>
          <p:nvPr/>
        </p:nvPicPr>
        <p:blipFill rotWithShape="1">
          <a:blip r:embed="rId4">
            <a:alphaModFix/>
          </a:blip>
          <a:srcRect/>
          <a:stretch/>
        </p:blipFill>
        <p:spPr>
          <a:xfrm>
            <a:off x="5298193" y="730382"/>
            <a:ext cx="1393165" cy="1864187"/>
          </a:xfrm>
          <a:prstGeom prst="rect">
            <a:avLst/>
          </a:prstGeom>
          <a:noFill/>
          <a:ln>
            <a:noFill/>
          </a:ln>
        </p:spPr>
      </p:pic>
      <p:pic>
        <p:nvPicPr>
          <p:cNvPr id="344" name="Google Shape;344;p31"/>
          <p:cNvPicPr preferRelativeResize="0"/>
          <p:nvPr/>
        </p:nvPicPr>
        <p:blipFill rotWithShape="1">
          <a:blip r:embed="rId5">
            <a:alphaModFix/>
          </a:blip>
          <a:srcRect/>
          <a:stretch/>
        </p:blipFill>
        <p:spPr>
          <a:xfrm>
            <a:off x="0" y="778157"/>
            <a:ext cx="4744261" cy="2127413"/>
          </a:xfrm>
          <a:prstGeom prst="rect">
            <a:avLst/>
          </a:prstGeom>
          <a:noFill/>
          <a:ln>
            <a:noFill/>
          </a:ln>
        </p:spPr>
      </p:pic>
      <p:sp>
        <p:nvSpPr>
          <p:cNvPr id="345" name="Google Shape;345;p31"/>
          <p:cNvSpPr txBox="1"/>
          <p:nvPr/>
        </p:nvSpPr>
        <p:spPr>
          <a:xfrm>
            <a:off x="469972" y="4541473"/>
            <a:ext cx="45720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Source: IFRS Foundation</a:t>
            </a:r>
            <a:endParaRPr sz="1400" b="0" i="0" u="none" strike="noStrike" cap="none">
              <a:solidFill>
                <a:srgbClr val="000000"/>
              </a:solidFill>
              <a:latin typeface="Arial"/>
              <a:ea typeface="Arial"/>
              <a:cs typeface="Arial"/>
              <a:sym typeface="Arial"/>
            </a:endParaRPr>
          </a:p>
        </p:txBody>
      </p:sp>
      <p:pic>
        <p:nvPicPr>
          <p:cNvPr id="346" name="Google Shape;346;p31"/>
          <p:cNvPicPr preferRelativeResize="0"/>
          <p:nvPr/>
        </p:nvPicPr>
        <p:blipFill rotWithShape="1">
          <a:blip r:embed="rId6">
            <a:alphaModFix/>
          </a:blip>
          <a:srcRect/>
          <a:stretch/>
        </p:blipFill>
        <p:spPr>
          <a:xfrm>
            <a:off x="633840" y="2905570"/>
            <a:ext cx="4110421" cy="1635903"/>
          </a:xfrm>
          <a:prstGeom prst="rect">
            <a:avLst/>
          </a:prstGeom>
          <a:noFill/>
          <a:ln>
            <a:noFill/>
          </a:ln>
        </p:spPr>
      </p:pic>
      <p:sp>
        <p:nvSpPr>
          <p:cNvPr id="347" name="Google Shape;347;p31"/>
          <p:cNvSpPr txBox="1"/>
          <p:nvPr/>
        </p:nvSpPr>
        <p:spPr>
          <a:xfrm>
            <a:off x="4832889" y="2656660"/>
            <a:ext cx="4311111" cy="2677656"/>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S1: TCFD-д нийцсэн тайлагналын болон ил тод байдлын шаардлагууд: засаглал, стратеги, эрсдэлийн удирдлага, хэмжигдэхүүн ба зорилтууд (SASB)</a:t>
            </a:r>
            <a:endParaRPr sz="12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S2: Эрсдэл ба боломжуудын талаарх мэдээллийг агуулсан уур амьсгалтай холбоотой ил тод байдлын тайлагнал</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171450" marR="0" lvl="7"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Шилжилтийн төлөвлөлт</a:t>
            </a:r>
            <a:endParaRPr sz="1200" b="0" i="0" u="none" strike="noStrike" cap="none">
              <a:solidFill>
                <a:srgbClr val="000000"/>
              </a:solidFill>
              <a:latin typeface="Arial"/>
              <a:ea typeface="Arial"/>
              <a:cs typeface="Arial"/>
              <a:sym typeface="Arial"/>
            </a:endParaRPr>
          </a:p>
          <a:p>
            <a:pPr marL="171450" marR="0" lvl="7"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Уур амьсгалийн өөрчлөлтөд тэсвэртэй байдал</a:t>
            </a:r>
            <a:endParaRPr sz="1200" b="0" i="0" u="none" strike="noStrike" cap="none">
              <a:solidFill>
                <a:srgbClr val="000000"/>
              </a:solidFill>
              <a:latin typeface="Arial"/>
              <a:ea typeface="Arial"/>
              <a:cs typeface="Arial"/>
              <a:sym typeface="Arial"/>
            </a:endParaRPr>
          </a:p>
          <a:p>
            <a:pPr marL="171450" marR="0" lvl="7"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Хүлэмжийн хийн ялгаруулалтыг тооцоолох 1-3 хамрах хүрээ</a:t>
            </a:r>
            <a:endParaRPr sz="1200" b="0" i="0" u="none" strike="noStrike" cap="none">
              <a:solidFill>
                <a:srgbClr val="000000"/>
              </a:solidFill>
              <a:latin typeface="Arial"/>
              <a:ea typeface="Arial"/>
              <a:cs typeface="Arial"/>
              <a:sym typeface="Arial"/>
            </a:endParaRPr>
          </a:p>
          <a:p>
            <a:pPr marL="285750" marR="0" lvl="8" indent="-20955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a:p>
            <a:pPr marL="285750" marR="0" lvl="0" indent="-20955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a:p>
            <a:pPr marL="285750" marR="0" lvl="0" indent="-20955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48" name="Google Shape;348;p31"/>
          <p:cNvSpPr txBox="1">
            <a:spLocks noGrp="1"/>
          </p:cNvSpPr>
          <p:nvPr>
            <p:ph type="title"/>
          </p:nvPr>
        </p:nvSpPr>
        <p:spPr>
          <a:xfrm>
            <a:off x="240707" y="71133"/>
            <a:ext cx="873709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Зохицуулалтын орчин хувьсан өөрчлөгдөж байна</a:t>
            </a:r>
            <a:endParaRPr sz="240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5"/>
          <p:cNvSpPr txBox="1"/>
          <p:nvPr/>
        </p:nvSpPr>
        <p:spPr>
          <a:xfrm>
            <a:off x="469972" y="4541473"/>
            <a:ext cx="45720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Source: IFRS Foundation</a:t>
            </a:r>
            <a:endParaRPr sz="1400" b="0" i="0" u="none" strike="noStrike" cap="none">
              <a:solidFill>
                <a:srgbClr val="000000"/>
              </a:solidFill>
              <a:latin typeface="Arial"/>
              <a:ea typeface="Arial"/>
              <a:cs typeface="Arial"/>
              <a:sym typeface="Arial"/>
            </a:endParaRPr>
          </a:p>
        </p:txBody>
      </p:sp>
      <p:sp>
        <p:nvSpPr>
          <p:cNvPr id="354" name="Google Shape;354;p65"/>
          <p:cNvSpPr txBox="1"/>
          <p:nvPr/>
        </p:nvSpPr>
        <p:spPr>
          <a:xfrm>
            <a:off x="469972" y="865335"/>
            <a:ext cx="7587241" cy="433960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200"/>
              <a:buFont typeface="Arial"/>
              <a:buChar char="•"/>
            </a:pPr>
            <a:r>
              <a:rPr lang="en-US" sz="1200" b="1" i="0" u="none" strike="noStrike" cap="none">
                <a:solidFill>
                  <a:srgbClr val="000000"/>
                </a:solidFill>
                <a:latin typeface="Arial"/>
                <a:ea typeface="Arial"/>
                <a:cs typeface="Arial"/>
                <a:sym typeface="Arial"/>
              </a:rPr>
              <a:t>S1: TCFD-д нийцсэн тайлагналын болон ил тод байдлын шаардлагууд: засаглал, стратеги, эрсдэлийн удирдлага, хэмжигдэхүүн ба зорилтууд (SASB)</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1" i="0" u="none" strike="noStrike" cap="none">
                <a:solidFill>
                  <a:srgbClr val="000000"/>
                </a:solidFill>
                <a:latin typeface="Arial"/>
                <a:ea typeface="Arial"/>
                <a:cs typeface="Arial"/>
                <a:sym typeface="Arial"/>
              </a:rPr>
              <a:t>	</a:t>
            </a:r>
            <a:r>
              <a:rPr lang="en-US" sz="1200" b="0" i="0" u="none" strike="noStrike" cap="none">
                <a:solidFill>
                  <a:srgbClr val="000000"/>
                </a:solidFill>
                <a:latin typeface="Arial"/>
                <a:ea typeface="Arial"/>
                <a:cs typeface="Arial"/>
                <a:sym typeface="Arial"/>
              </a:rPr>
              <a:t>- ТУЗ-ын оролцоо (хариуцсан хороо, тайлагнал, чадавх, шийдвэр гаргалт, шагнал 	урамшууллын бодлого)</a:t>
            </a:r>
            <a:endParaRPr/>
          </a:p>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	- гүйцэтгэх удирдлагын баг (албан тушаал, хороо, дотоод хяналт)</a:t>
            </a:r>
            <a:endParaRPr/>
          </a:p>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	- эрсдэл, боломж, нөлөөллийн үнэлгээ (санхүүгийн байдалд үзүүлэх нөлөө)</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	- эрсдэлийн удирдлага</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	- стратеги (бууруулах болон дасан зохицох)</a:t>
            </a:r>
            <a:endParaRPr/>
          </a:p>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	- тайлагнал, СТОУС индикатор болон бусад индикатор</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1" i="0" u="none" strike="noStrike" cap="none">
                <a:solidFill>
                  <a:srgbClr val="000000"/>
                </a:solidFill>
                <a:latin typeface="Arial"/>
                <a:ea typeface="Arial"/>
                <a:cs typeface="Arial"/>
                <a:sym typeface="Arial"/>
              </a:rPr>
              <a:t>S2: Эрсдэл ба боломжуудын талаарх мэдээллийг агуулсан уур амьсгалтай холбоотой ил тод байдлын тайлагнал</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 ТУЗ ба гүйцэтгэх удирдлага</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 Уур амьсгалын эрсдэл, нөлөөллийн үнэлгээ</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 Шилжилтийн төлөвлөлт</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 Дасан зохицох стратеги</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 Эрсдэлийн удирдлага</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 Хүлэмжийн хий, эрсдэлд өртсөн багцын мэдээлэл (биет/шилжилтийн), ногоон зээлийн 	багцын дүн/харьцаа, эх үүсвэр, хөрөнгө оруулалтын хэмжээ </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285750" marR="0" lvl="8" indent="-20955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a:p>
            <a:pPr marL="285750" marR="0" lvl="0" indent="-20955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a:p>
            <a:pPr marL="285750" marR="0" lvl="0" indent="-20955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55" name="Google Shape;355;p65"/>
          <p:cNvSpPr txBox="1">
            <a:spLocks noGrp="1"/>
          </p:cNvSpPr>
          <p:nvPr>
            <p:ph type="title"/>
          </p:nvPr>
        </p:nvSpPr>
        <p:spPr>
          <a:xfrm>
            <a:off x="240707" y="71133"/>
            <a:ext cx="873709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Зохицуулалтын орчин хувьсан өөрчлөгдөж байна</a:t>
            </a:r>
            <a:endParaRPr sz="24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2"/>
          <p:cNvSpPr/>
          <p:nvPr/>
        </p:nvSpPr>
        <p:spPr>
          <a:xfrm>
            <a:off x="6722261" y="207914"/>
            <a:ext cx="1216200" cy="2571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32"/>
          <p:cNvSpPr/>
          <p:nvPr/>
        </p:nvSpPr>
        <p:spPr>
          <a:xfrm>
            <a:off x="7951325" y="2571750"/>
            <a:ext cx="1216200" cy="2571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2" name="Google Shape;362;p32"/>
          <p:cNvPicPr preferRelativeResize="0"/>
          <p:nvPr/>
        </p:nvPicPr>
        <p:blipFill rotWithShape="1">
          <a:blip r:embed="rId3">
            <a:alphaModFix/>
          </a:blip>
          <a:srcRect t="13951"/>
          <a:stretch/>
        </p:blipFill>
        <p:spPr>
          <a:xfrm>
            <a:off x="691437" y="1721821"/>
            <a:ext cx="5673196" cy="3499644"/>
          </a:xfrm>
          <a:prstGeom prst="rect">
            <a:avLst/>
          </a:prstGeom>
          <a:noFill/>
          <a:ln>
            <a:noFill/>
          </a:ln>
        </p:spPr>
      </p:pic>
      <p:sp>
        <p:nvSpPr>
          <p:cNvPr id="363" name="Google Shape;363;p32"/>
          <p:cNvSpPr txBox="1">
            <a:spLocks noGrp="1"/>
          </p:cNvSpPr>
          <p:nvPr>
            <p:ph type="title"/>
          </p:nvPr>
        </p:nvSpPr>
        <p:spPr>
          <a:xfrm>
            <a:off x="324846" y="72618"/>
            <a:ext cx="6151545"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400"/>
              <a:buNone/>
            </a:pPr>
            <a:r>
              <a:rPr lang="en-US" sz="2400">
                <a:latin typeface="Arial"/>
                <a:ea typeface="Arial"/>
                <a:cs typeface="Arial"/>
                <a:sym typeface="Arial"/>
              </a:rPr>
              <a:t>Зах зээлийн нөхцөл байдал хувьсан өөрчлөгдөж байна </a:t>
            </a:r>
            <a:endParaRPr sz="2400">
              <a:latin typeface="Arial"/>
              <a:ea typeface="Arial"/>
              <a:cs typeface="Arial"/>
              <a:sym typeface="Arial"/>
            </a:endParaRPr>
          </a:p>
        </p:txBody>
      </p:sp>
      <p:sp>
        <p:nvSpPr>
          <p:cNvPr id="364" name="Google Shape;364;p32"/>
          <p:cNvSpPr txBox="1"/>
          <p:nvPr/>
        </p:nvSpPr>
        <p:spPr>
          <a:xfrm>
            <a:off x="167590" y="986591"/>
            <a:ext cx="654180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БОНЗ-той холбоотой үүрэг амлалтууд нь хэрэглэгчдийн худалдан авалт болон ажилчдын сонголтод гол үүрэг үүрэг гүйцэтгэх болсон </a:t>
            </a:r>
            <a:endParaRPr sz="1400" b="0" i="0" u="none" strike="noStrike" cap="none">
              <a:solidFill>
                <a:srgbClr val="000000"/>
              </a:solidFill>
              <a:latin typeface="Arial"/>
              <a:ea typeface="Arial"/>
              <a:cs typeface="Arial"/>
              <a:sym typeface="Arial"/>
            </a:endParaRPr>
          </a:p>
        </p:txBody>
      </p:sp>
      <p:sp>
        <p:nvSpPr>
          <p:cNvPr id="365" name="Google Shape;365;p32"/>
          <p:cNvSpPr txBox="1"/>
          <p:nvPr/>
        </p:nvSpPr>
        <p:spPr>
          <a:xfrm>
            <a:off x="167590" y="1493714"/>
            <a:ext cx="6069627" cy="487529"/>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 асуудлыг анхаардаг компаниас бараа бүтээгдэхүүн/үйлчилгээ худалдаж авах эсвэл компанид ажиллах сонирхолтой байна.</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369"/>
        <p:cNvGrpSpPr/>
        <p:nvPr/>
      </p:nvGrpSpPr>
      <p:grpSpPr>
        <a:xfrm>
          <a:off x="0" y="0"/>
          <a:ext cx="0" cy="0"/>
          <a:chOff x="0" y="0"/>
          <a:chExt cx="0" cy="0"/>
        </a:xfrm>
      </p:grpSpPr>
      <p:sp>
        <p:nvSpPr>
          <p:cNvPr id="370" name="Google Shape;370;p33"/>
          <p:cNvSpPr txBox="1"/>
          <p:nvPr/>
        </p:nvSpPr>
        <p:spPr>
          <a:xfrm>
            <a:off x="469972" y="855306"/>
            <a:ext cx="823111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Санхүүгийн салбарын бүх оролцогч талууд байгаль орчин, нийгэм, уур амьсгалын нөлөөллийг илүү сайн харгалзан, илүү хариуцлагатай байх өөрчлөлтийг шаардаж байна.</a:t>
            </a:r>
            <a:endParaRPr sz="1400" b="0" i="0" u="none" strike="noStrike" cap="none">
              <a:solidFill>
                <a:srgbClr val="000000"/>
              </a:solidFill>
              <a:latin typeface="Arial"/>
              <a:ea typeface="Arial"/>
              <a:cs typeface="Arial"/>
              <a:sym typeface="Arial"/>
            </a:endParaRPr>
          </a:p>
        </p:txBody>
      </p:sp>
      <p:sp>
        <p:nvSpPr>
          <p:cNvPr id="371" name="Google Shape;371;p33"/>
          <p:cNvSpPr txBox="1">
            <a:spLocks noGrp="1"/>
          </p:cNvSpPr>
          <p:nvPr>
            <p:ph type="title"/>
          </p:nvPr>
        </p:nvSpPr>
        <p:spPr>
          <a:xfrm>
            <a:off x="308742" y="168819"/>
            <a:ext cx="8295656"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Бүх оролцогч талууд нэгдэж хамтран ажиллаж байна</a:t>
            </a:r>
            <a:endParaRPr sz="2400">
              <a:latin typeface="Arial"/>
              <a:ea typeface="Arial"/>
              <a:cs typeface="Arial"/>
              <a:sym typeface="Arial"/>
            </a:endParaRPr>
          </a:p>
        </p:txBody>
      </p:sp>
      <p:pic>
        <p:nvPicPr>
          <p:cNvPr id="372" name="Google Shape;372;p33"/>
          <p:cNvPicPr preferRelativeResize="0"/>
          <p:nvPr/>
        </p:nvPicPr>
        <p:blipFill rotWithShape="1">
          <a:blip r:embed="rId3">
            <a:alphaModFix/>
          </a:blip>
          <a:srcRect t="5135" b="3445"/>
          <a:stretch/>
        </p:blipFill>
        <p:spPr>
          <a:xfrm>
            <a:off x="308742" y="1492313"/>
            <a:ext cx="8125810" cy="3397198"/>
          </a:xfrm>
          <a:prstGeom prst="rect">
            <a:avLst/>
          </a:prstGeom>
          <a:noFill/>
          <a:ln>
            <a:noFill/>
          </a:ln>
        </p:spPr>
      </p:pic>
      <p:sp>
        <p:nvSpPr>
          <p:cNvPr id="373" name="Google Shape;373;p33"/>
          <p:cNvSpPr txBox="1"/>
          <p:nvPr/>
        </p:nvSpPr>
        <p:spPr>
          <a:xfrm>
            <a:off x="5939567" y="1790096"/>
            <a:ext cx="3078309" cy="1015663"/>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Харилцагчид өөрсдийн бизнесийн загвар, үйл ажиллагаагаа тогтвортой байдал руу шилжүүлж байна</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Өөрсдийн үйл ажиллагаанаас үүдэлтэй нүүрстөрөгчийн ялгаруулалтыг хэмжих</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Нөлөөллийг бий болгох</a:t>
            </a:r>
            <a:endParaRPr sz="1000" b="0" i="0" u="none" strike="noStrike" cap="none">
              <a:solidFill>
                <a:schemeClr val="dk1"/>
              </a:solidFill>
              <a:latin typeface="Arial"/>
              <a:ea typeface="Arial"/>
              <a:cs typeface="Arial"/>
              <a:sym typeface="Arial"/>
            </a:endParaRPr>
          </a:p>
        </p:txBody>
      </p:sp>
      <p:sp>
        <p:nvSpPr>
          <p:cNvPr id="374" name="Google Shape;374;p33"/>
          <p:cNvSpPr txBox="1"/>
          <p:nvPr/>
        </p:nvSpPr>
        <p:spPr>
          <a:xfrm>
            <a:off x="6064987" y="3016071"/>
            <a:ext cx="2952889" cy="78483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Тогтвортой байдал бол стратегийн бодлогын салшгүй нэг хэсэг юм</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Хууль ёсны үүрэг</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Тогтвортой байдлыг дэмжсэн засаглал</a:t>
            </a:r>
            <a:endParaRPr sz="1000" b="0" i="0" u="none" strike="noStrike" cap="none">
              <a:solidFill>
                <a:schemeClr val="dk1"/>
              </a:solidFill>
              <a:latin typeface="Arial"/>
              <a:ea typeface="Arial"/>
              <a:cs typeface="Arial"/>
              <a:sym typeface="Arial"/>
            </a:endParaRPr>
          </a:p>
          <a:p>
            <a:pPr marL="171450" marR="0" lvl="0" indent="-146050" algn="l" rtl="0">
              <a:lnSpc>
                <a:spcPct val="100000"/>
              </a:lnSpc>
              <a:spcBef>
                <a:spcPts val="0"/>
              </a:spcBef>
              <a:spcAft>
                <a:spcPts val="0"/>
              </a:spcAft>
              <a:buClr>
                <a:srgbClr val="000000"/>
              </a:buClr>
              <a:buSzPts val="400"/>
              <a:buFont typeface="Arial"/>
              <a:buNone/>
            </a:pPr>
            <a:endParaRPr sz="400" b="0" i="0" u="none" strike="noStrike" cap="none">
              <a:solidFill>
                <a:schemeClr val="dk1"/>
              </a:solidFill>
              <a:latin typeface="Arial"/>
              <a:ea typeface="Arial"/>
              <a:cs typeface="Arial"/>
              <a:sym typeface="Arial"/>
            </a:endParaRPr>
          </a:p>
        </p:txBody>
      </p:sp>
      <p:sp>
        <p:nvSpPr>
          <p:cNvPr id="375" name="Google Shape;375;p33"/>
          <p:cNvSpPr txBox="1"/>
          <p:nvPr/>
        </p:nvSpPr>
        <p:spPr>
          <a:xfrm>
            <a:off x="5787167" y="1554385"/>
            <a:ext cx="1031419" cy="246857"/>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Харилцагчид</a:t>
            </a:r>
            <a:endParaRPr sz="1000" b="1" i="0" u="none" strike="noStrike" cap="none">
              <a:solidFill>
                <a:schemeClr val="dk1"/>
              </a:solidFill>
              <a:latin typeface="Arial"/>
              <a:ea typeface="Arial"/>
              <a:cs typeface="Arial"/>
              <a:sym typeface="Arial"/>
            </a:endParaRPr>
          </a:p>
        </p:txBody>
      </p:sp>
      <p:sp>
        <p:nvSpPr>
          <p:cNvPr id="376" name="Google Shape;376;p33"/>
          <p:cNvSpPr txBox="1"/>
          <p:nvPr/>
        </p:nvSpPr>
        <p:spPr>
          <a:xfrm>
            <a:off x="5724104" y="3819401"/>
            <a:ext cx="2450317" cy="246221"/>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Хөрөнгө оруулагчид</a:t>
            </a:r>
            <a:endParaRPr sz="1000" b="1" i="0" u="none" strike="noStrike" cap="none">
              <a:solidFill>
                <a:schemeClr val="dk1"/>
              </a:solidFill>
              <a:latin typeface="Arial"/>
              <a:ea typeface="Arial"/>
              <a:cs typeface="Arial"/>
              <a:sym typeface="Arial"/>
            </a:endParaRPr>
          </a:p>
        </p:txBody>
      </p:sp>
      <p:sp>
        <p:nvSpPr>
          <p:cNvPr id="377" name="Google Shape;377;p33"/>
          <p:cNvSpPr txBox="1"/>
          <p:nvPr/>
        </p:nvSpPr>
        <p:spPr>
          <a:xfrm>
            <a:off x="6096519" y="2811043"/>
            <a:ext cx="2450317" cy="246221"/>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Хувьцаа эзэмшигчид </a:t>
            </a:r>
            <a:endParaRPr sz="1000" b="1" i="0" u="none" strike="noStrike" cap="none">
              <a:solidFill>
                <a:schemeClr val="dk1"/>
              </a:solidFill>
              <a:latin typeface="Arial"/>
              <a:ea typeface="Arial"/>
              <a:cs typeface="Arial"/>
              <a:sym typeface="Arial"/>
            </a:endParaRPr>
          </a:p>
        </p:txBody>
      </p:sp>
      <p:sp>
        <p:nvSpPr>
          <p:cNvPr id="378" name="Google Shape;378;p33"/>
          <p:cNvSpPr txBox="1"/>
          <p:nvPr/>
        </p:nvSpPr>
        <p:spPr>
          <a:xfrm>
            <a:off x="683693" y="4149317"/>
            <a:ext cx="2450317" cy="246221"/>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Нийгэм, олон нийт</a:t>
            </a:r>
            <a:endParaRPr sz="1000" b="1" i="0" u="none" strike="noStrike" cap="none">
              <a:solidFill>
                <a:schemeClr val="dk1"/>
              </a:solidFill>
              <a:latin typeface="Arial"/>
              <a:ea typeface="Arial"/>
              <a:cs typeface="Arial"/>
              <a:sym typeface="Arial"/>
            </a:endParaRPr>
          </a:p>
        </p:txBody>
      </p:sp>
      <p:sp>
        <p:nvSpPr>
          <p:cNvPr id="379" name="Google Shape;379;p33"/>
          <p:cNvSpPr txBox="1"/>
          <p:nvPr/>
        </p:nvSpPr>
        <p:spPr>
          <a:xfrm>
            <a:off x="0" y="2610992"/>
            <a:ext cx="2897709" cy="246221"/>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Засгийн газар, зохицуулагч байгууллагууд</a:t>
            </a:r>
            <a:endParaRPr sz="1000" b="1" i="0" u="none" strike="noStrike" cap="none">
              <a:solidFill>
                <a:schemeClr val="dk1"/>
              </a:solidFill>
              <a:latin typeface="Arial"/>
              <a:ea typeface="Arial"/>
              <a:cs typeface="Arial"/>
              <a:sym typeface="Arial"/>
            </a:endParaRPr>
          </a:p>
        </p:txBody>
      </p:sp>
      <p:sp>
        <p:nvSpPr>
          <p:cNvPr id="380" name="Google Shape;380;p33"/>
          <p:cNvSpPr txBox="1"/>
          <p:nvPr/>
        </p:nvSpPr>
        <p:spPr>
          <a:xfrm>
            <a:off x="73573" y="1506831"/>
            <a:ext cx="2897709" cy="246221"/>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Ажилчид</a:t>
            </a:r>
            <a:endParaRPr sz="1000" b="1" i="0" u="none" strike="noStrike" cap="none">
              <a:solidFill>
                <a:schemeClr val="dk1"/>
              </a:solidFill>
              <a:latin typeface="Arial"/>
              <a:ea typeface="Arial"/>
              <a:cs typeface="Arial"/>
              <a:sym typeface="Arial"/>
            </a:endParaRPr>
          </a:p>
        </p:txBody>
      </p:sp>
      <p:sp>
        <p:nvSpPr>
          <p:cNvPr id="381" name="Google Shape;381;p33"/>
          <p:cNvSpPr txBox="1"/>
          <p:nvPr/>
        </p:nvSpPr>
        <p:spPr>
          <a:xfrm>
            <a:off x="5507418" y="4068330"/>
            <a:ext cx="3581403" cy="1015663"/>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Нөлөөлөл бий болгох зорилготой хөрөнгө оруулалт</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Байгууллагын хөрөнгө оруулагчдын багц дах БОНЗ шалгуурууд</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Тайлагнах хэрэгцээ</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Тогтвортой байдлын зорилтуудыг биелүүлэхэд чиглэсэн санхүүгийн шинэ хэрэгслүүд</a:t>
            </a:r>
            <a:endParaRPr sz="1000" b="0" i="0" u="none" strike="noStrike" cap="none">
              <a:solidFill>
                <a:schemeClr val="dk1"/>
              </a:solidFill>
              <a:latin typeface="Arial"/>
              <a:ea typeface="Arial"/>
              <a:cs typeface="Arial"/>
              <a:sym typeface="Arial"/>
            </a:endParaRPr>
          </a:p>
        </p:txBody>
      </p:sp>
      <p:sp>
        <p:nvSpPr>
          <p:cNvPr id="382" name="Google Shape;382;p33"/>
          <p:cNvSpPr txBox="1"/>
          <p:nvPr/>
        </p:nvSpPr>
        <p:spPr>
          <a:xfrm>
            <a:off x="-1" y="4410056"/>
            <a:ext cx="4398579" cy="707886"/>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2030 он гэхэд хүрсэн байх зорилтууд </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Тогтвортой байдлын асуудал нь нийгмийн сайн сайхны төлөө хэрэгжүүлэх үйл ажиллагааны хөтөлбөрт багтах болсон  </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Хүйсийн эрх тэгш байдлыг хангах</a:t>
            </a:r>
            <a:endParaRPr sz="1000" b="0" i="0" u="none" strike="noStrike" cap="none">
              <a:solidFill>
                <a:schemeClr val="dk1"/>
              </a:solidFill>
              <a:latin typeface="Arial"/>
              <a:ea typeface="Arial"/>
              <a:cs typeface="Arial"/>
              <a:sym typeface="Arial"/>
            </a:endParaRPr>
          </a:p>
        </p:txBody>
      </p:sp>
      <p:sp>
        <p:nvSpPr>
          <p:cNvPr id="383" name="Google Shape;383;p33"/>
          <p:cNvSpPr txBox="1"/>
          <p:nvPr/>
        </p:nvSpPr>
        <p:spPr>
          <a:xfrm>
            <a:off x="-3238" y="2865294"/>
            <a:ext cx="3050720" cy="1169511"/>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Засгийн газар ба зохицуулагч байгууллагууд</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ҮЗХН-д нийцсэн байдал</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Нүүрстөрөгчийн татвар</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Уур амьсгалын эрсдэл = Санхүүгийн тогтворгүй байдал</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Тогтвортой байдлын зорилтуудад нийцсэн үйл ажиллагааны ангилал, таксономи</a:t>
            </a:r>
            <a:endParaRPr sz="1000" b="0" i="0" u="none" strike="noStrike" cap="none">
              <a:solidFill>
                <a:schemeClr val="dk1"/>
              </a:solidFill>
              <a:latin typeface="Arial"/>
              <a:ea typeface="Arial"/>
              <a:cs typeface="Arial"/>
              <a:sym typeface="Arial"/>
            </a:endParaRPr>
          </a:p>
        </p:txBody>
      </p:sp>
      <p:sp>
        <p:nvSpPr>
          <p:cNvPr id="384" name="Google Shape;384;p33"/>
          <p:cNvSpPr txBox="1"/>
          <p:nvPr/>
        </p:nvSpPr>
        <p:spPr>
          <a:xfrm>
            <a:off x="95065" y="1702356"/>
            <a:ext cx="2952889" cy="707886"/>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Хариуцлагатай ажил олгогчид</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Хамтран ажиллах таатай орчин</a:t>
            </a:r>
            <a:endParaRPr sz="10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Шинэ мянганд төрсөн иргэд зорилготой компанид ажилд орохыг зорих болсон</a:t>
            </a:r>
            <a:endParaRPr sz="1000" b="0" i="0" u="none" strike="noStrike" cap="none">
              <a:solidFill>
                <a:schemeClr val="dk1"/>
              </a:solidFill>
              <a:latin typeface="Arial"/>
              <a:ea typeface="Arial"/>
              <a:cs typeface="Arial"/>
              <a:sym typeface="Arial"/>
            </a:endParaRPr>
          </a:p>
        </p:txBody>
      </p:sp>
      <p:sp>
        <p:nvSpPr>
          <p:cNvPr id="385" name="Google Shape;385;p33"/>
          <p:cNvSpPr txBox="1"/>
          <p:nvPr/>
        </p:nvSpPr>
        <p:spPr>
          <a:xfrm>
            <a:off x="3855937" y="3127493"/>
            <a:ext cx="1031419" cy="553998"/>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Тогтвортой банкны үйл ажиллагаа</a:t>
            </a:r>
            <a:endParaRPr sz="1000" b="1"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4"/>
          <p:cNvSpPr txBox="1">
            <a:spLocks noGrp="1"/>
          </p:cNvSpPr>
          <p:nvPr>
            <p:ph type="title"/>
          </p:nvPr>
        </p:nvSpPr>
        <p:spPr>
          <a:xfrm>
            <a:off x="2529770" y="2851409"/>
            <a:ext cx="5901080" cy="8418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SzPts val="3600"/>
              <a:buNone/>
            </a:pPr>
            <a:r>
              <a:rPr lang="en-US" sz="2800">
                <a:latin typeface="Arial"/>
                <a:ea typeface="Arial"/>
                <a:cs typeface="Arial"/>
                <a:sym typeface="Arial"/>
              </a:rPr>
              <a:t>Монгол Улсын Тогтвортой санхүүгийн хөгжил </a:t>
            </a:r>
            <a:endParaRPr sz="2800">
              <a:latin typeface="Arial"/>
              <a:ea typeface="Arial"/>
              <a:cs typeface="Arial"/>
              <a:sym typeface="Arial"/>
            </a:endParaRPr>
          </a:p>
        </p:txBody>
      </p:sp>
      <p:sp>
        <p:nvSpPr>
          <p:cNvPr id="391" name="Google Shape;391;p34"/>
          <p:cNvSpPr txBox="1">
            <a:spLocks noGrp="1"/>
          </p:cNvSpPr>
          <p:nvPr>
            <p:ph type="title" idx="2"/>
          </p:nvPr>
        </p:nvSpPr>
        <p:spPr>
          <a:xfrm>
            <a:off x="3968350" y="1262325"/>
            <a:ext cx="4462500" cy="11418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7200"/>
              <a:buNone/>
            </a:pPr>
            <a:r>
              <a:rPr lang="en-US"/>
              <a:t>1.2</a:t>
            </a:r>
            <a:endParaRPr/>
          </a:p>
        </p:txBody>
      </p:sp>
      <p:pic>
        <p:nvPicPr>
          <p:cNvPr id="392" name="Google Shape;392;p34"/>
          <p:cNvPicPr preferRelativeResize="0"/>
          <p:nvPr/>
        </p:nvPicPr>
        <p:blipFill rotWithShape="1">
          <a:blip r:embed="rId3">
            <a:alphaModFix/>
          </a:blip>
          <a:srcRect/>
          <a:stretch/>
        </p:blipFill>
        <p:spPr>
          <a:xfrm>
            <a:off x="3982246" y="781580"/>
            <a:ext cx="1818640" cy="318770"/>
          </a:xfrm>
          <a:prstGeom prst="rect">
            <a:avLst/>
          </a:prstGeom>
          <a:noFill/>
          <a:ln>
            <a:noFill/>
          </a:ln>
        </p:spPr>
      </p:pic>
      <p:pic>
        <p:nvPicPr>
          <p:cNvPr id="393" name="Google Shape;393;p34"/>
          <p:cNvPicPr preferRelativeResize="0"/>
          <p:nvPr/>
        </p:nvPicPr>
        <p:blipFill rotWithShape="1">
          <a:blip r:embed="rId4">
            <a:alphaModFix/>
          </a:blip>
          <a:srcRect/>
          <a:stretch/>
        </p:blipFill>
        <p:spPr>
          <a:xfrm>
            <a:off x="6111401" y="783485"/>
            <a:ext cx="894080" cy="313690"/>
          </a:xfrm>
          <a:prstGeom prst="rect">
            <a:avLst/>
          </a:prstGeom>
          <a:noFill/>
          <a:ln>
            <a:noFill/>
          </a:ln>
        </p:spPr>
      </p:pic>
      <p:pic>
        <p:nvPicPr>
          <p:cNvPr id="394" name="Google Shape;394;p34"/>
          <p:cNvPicPr preferRelativeResize="0"/>
          <p:nvPr/>
        </p:nvPicPr>
        <p:blipFill rotWithShape="1">
          <a:blip r:embed="rId5">
            <a:alphaModFix/>
          </a:blip>
          <a:srcRect/>
          <a:stretch/>
        </p:blipFill>
        <p:spPr>
          <a:xfrm>
            <a:off x="7308376" y="743480"/>
            <a:ext cx="946785" cy="3917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5"/>
          <p:cNvSpPr txBox="1">
            <a:spLocks noGrp="1"/>
          </p:cNvSpPr>
          <p:nvPr>
            <p:ph type="title"/>
          </p:nvPr>
        </p:nvSpPr>
        <p:spPr>
          <a:xfrm>
            <a:off x="465591" y="283599"/>
            <a:ext cx="8310939" cy="6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Асуудал - бид ямар ирээдүйг хүсч байна вэ?</a:t>
            </a:r>
            <a:endParaRPr/>
          </a:p>
        </p:txBody>
      </p:sp>
      <p:pic>
        <p:nvPicPr>
          <p:cNvPr id="400" name="Google Shape;400;p35" descr="Mongolia to spend up to 1 percent of our GDP to combat climate change -  News.MN"/>
          <p:cNvPicPr preferRelativeResize="0"/>
          <p:nvPr/>
        </p:nvPicPr>
        <p:blipFill rotWithShape="1">
          <a:blip r:embed="rId3">
            <a:alphaModFix/>
          </a:blip>
          <a:srcRect/>
          <a:stretch/>
        </p:blipFill>
        <p:spPr>
          <a:xfrm>
            <a:off x="4319692" y="1303233"/>
            <a:ext cx="3777241" cy="2570147"/>
          </a:xfrm>
          <a:prstGeom prst="rect">
            <a:avLst/>
          </a:prstGeom>
          <a:noFill/>
          <a:ln>
            <a:noFill/>
          </a:ln>
        </p:spPr>
      </p:pic>
      <p:pic>
        <p:nvPicPr>
          <p:cNvPr id="401" name="Google Shape;401;p35" descr="Amazing Landscape Photography of Mongolia"/>
          <p:cNvPicPr preferRelativeResize="0"/>
          <p:nvPr/>
        </p:nvPicPr>
        <p:blipFill rotWithShape="1">
          <a:blip r:embed="rId4">
            <a:alphaModFix/>
          </a:blip>
          <a:srcRect/>
          <a:stretch/>
        </p:blipFill>
        <p:spPr>
          <a:xfrm>
            <a:off x="589660" y="1303233"/>
            <a:ext cx="3567023" cy="2570147"/>
          </a:xfrm>
          <a:prstGeom prst="rect">
            <a:avLst/>
          </a:prstGeom>
          <a:noFill/>
          <a:ln>
            <a:noFill/>
          </a:ln>
        </p:spPr>
      </p:pic>
      <p:sp>
        <p:nvSpPr>
          <p:cNvPr id="402" name="Google Shape;402;p35"/>
          <p:cNvSpPr txBox="1"/>
          <p:nvPr/>
        </p:nvSpPr>
        <p:spPr>
          <a:xfrm>
            <a:off x="1008404" y="4091425"/>
            <a:ext cx="6798025" cy="336631"/>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Уур амьсгалын өөрчлөлт, цөлжилт, малчдын амьжиргаа</a:t>
            </a:r>
            <a:endParaRPr sz="1600" b="1"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3575005" y="2740313"/>
            <a:ext cx="4795810" cy="841800"/>
          </a:xfrm>
          <a:prstGeom prst="rect">
            <a:avLst/>
          </a:prstGeom>
          <a:noFill/>
          <a:ln>
            <a:noFill/>
          </a:ln>
        </p:spPr>
        <p:txBody>
          <a:bodyPr spcFirstLastPara="1" wrap="square" lIns="91425" tIns="91425" rIns="91425" bIns="91425" anchor="ctr" anchorCtr="0">
            <a:noAutofit/>
          </a:bodyPr>
          <a:lstStyle/>
          <a:p>
            <a:pPr marL="0" marR="0" lvl="0" indent="0" algn="r" rtl="0">
              <a:lnSpc>
                <a:spcPct val="107000"/>
              </a:lnSpc>
              <a:spcBef>
                <a:spcPts val="0"/>
              </a:spcBef>
              <a:spcAft>
                <a:spcPts val="800"/>
              </a:spcAft>
              <a:buSzPts val="3600"/>
              <a:buNone/>
            </a:pPr>
            <a:r>
              <a:rPr lang="en-US" sz="2800" b="1">
                <a:latin typeface="Arial"/>
                <a:ea typeface="Arial"/>
                <a:cs typeface="Arial"/>
                <a:sym typeface="Arial"/>
              </a:rPr>
              <a:t>Олон улсын чиг хандлага</a:t>
            </a:r>
            <a:endParaRPr sz="2800">
              <a:latin typeface="Arial"/>
              <a:ea typeface="Arial"/>
              <a:cs typeface="Arial"/>
              <a:sym typeface="Arial"/>
            </a:endParaRPr>
          </a:p>
        </p:txBody>
      </p:sp>
      <p:sp>
        <p:nvSpPr>
          <p:cNvPr id="71" name="Google Shape;71;p9"/>
          <p:cNvSpPr txBox="1">
            <a:spLocks noGrp="1"/>
          </p:cNvSpPr>
          <p:nvPr>
            <p:ph type="title" idx="2"/>
          </p:nvPr>
        </p:nvSpPr>
        <p:spPr>
          <a:xfrm>
            <a:off x="3968350" y="1262325"/>
            <a:ext cx="4462500" cy="11418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7200"/>
              <a:buNone/>
            </a:pPr>
            <a:r>
              <a:rPr lang="en-US"/>
              <a:t>1.1</a:t>
            </a:r>
            <a:endParaRPr/>
          </a:p>
        </p:txBody>
      </p:sp>
      <p:pic>
        <p:nvPicPr>
          <p:cNvPr id="72" name="Google Shape;72;p9"/>
          <p:cNvPicPr preferRelativeResize="0"/>
          <p:nvPr/>
        </p:nvPicPr>
        <p:blipFill rotWithShape="1">
          <a:blip r:embed="rId3">
            <a:alphaModFix/>
          </a:blip>
          <a:srcRect/>
          <a:stretch/>
        </p:blipFill>
        <p:spPr>
          <a:xfrm>
            <a:off x="6261700" y="700123"/>
            <a:ext cx="1818640" cy="318770"/>
          </a:xfrm>
          <a:prstGeom prst="rect">
            <a:avLst/>
          </a:prstGeom>
          <a:noFill/>
          <a:ln>
            <a:noFill/>
          </a:ln>
        </p:spPr>
      </p:pic>
      <p:pic>
        <p:nvPicPr>
          <p:cNvPr id="73" name="Google Shape;73;p9"/>
          <p:cNvPicPr preferRelativeResize="0"/>
          <p:nvPr/>
        </p:nvPicPr>
        <p:blipFill rotWithShape="1">
          <a:blip r:embed="rId4">
            <a:alphaModFix/>
          </a:blip>
          <a:srcRect/>
          <a:stretch/>
        </p:blipFill>
        <p:spPr>
          <a:xfrm>
            <a:off x="4054373" y="702436"/>
            <a:ext cx="946785" cy="391795"/>
          </a:xfrm>
          <a:prstGeom prst="rect">
            <a:avLst/>
          </a:prstGeom>
          <a:noFill/>
          <a:ln>
            <a:noFill/>
          </a:ln>
        </p:spPr>
      </p:pic>
      <p:pic>
        <p:nvPicPr>
          <p:cNvPr id="2" name="Google Shape;393;p34">
            <a:extLst>
              <a:ext uri="{FF2B5EF4-FFF2-40B4-BE49-F238E27FC236}">
                <a16:creationId xmlns:a16="http://schemas.microsoft.com/office/drawing/2014/main" id="{0354A08E-8C3E-C04E-46F3-3A1566BBB406}"/>
              </a:ext>
            </a:extLst>
          </p:cNvPr>
          <p:cNvPicPr preferRelativeResize="0"/>
          <p:nvPr/>
        </p:nvPicPr>
        <p:blipFill rotWithShape="1">
          <a:blip r:embed="rId5">
            <a:alphaModFix/>
          </a:blip>
          <a:srcRect/>
          <a:stretch/>
        </p:blipFill>
        <p:spPr>
          <a:xfrm>
            <a:off x="5184389" y="717213"/>
            <a:ext cx="894080" cy="31369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36" descr="Ulaanbaatar makes concrete plans to address environmental challenges |  Global Opportunity Explorer"/>
          <p:cNvPicPr preferRelativeResize="0"/>
          <p:nvPr/>
        </p:nvPicPr>
        <p:blipFill rotWithShape="1">
          <a:blip r:embed="rId3">
            <a:alphaModFix/>
          </a:blip>
          <a:srcRect r="3082"/>
          <a:stretch/>
        </p:blipFill>
        <p:spPr>
          <a:xfrm>
            <a:off x="4780302" y="1323187"/>
            <a:ext cx="3628759" cy="2497126"/>
          </a:xfrm>
          <a:prstGeom prst="rect">
            <a:avLst/>
          </a:prstGeom>
          <a:noFill/>
          <a:ln>
            <a:noFill/>
          </a:ln>
        </p:spPr>
      </p:pic>
      <p:pic>
        <p:nvPicPr>
          <p:cNvPr id="408" name="Google Shape;408;p36" descr="https://scontent-sjc2-1.xx.fbcdn.net/hphotos-xpf1/v/t1.0-9/10411810_10202855607287003_3742496522269799712_n.jpg?oh=d6a593b4088043bd472802a2c78920c4&amp;oe=55E81C7C"/>
          <p:cNvPicPr preferRelativeResize="0"/>
          <p:nvPr/>
        </p:nvPicPr>
        <p:blipFill rotWithShape="1">
          <a:blip r:embed="rId4">
            <a:alphaModFix/>
          </a:blip>
          <a:srcRect l="5508" r="5505"/>
          <a:stretch/>
        </p:blipFill>
        <p:spPr>
          <a:xfrm>
            <a:off x="672069" y="1323187"/>
            <a:ext cx="3899931" cy="2497126"/>
          </a:xfrm>
          <a:prstGeom prst="rect">
            <a:avLst/>
          </a:prstGeom>
          <a:noFill/>
          <a:ln>
            <a:noFill/>
          </a:ln>
          <a:effectLst>
            <a:outerShdw blurRad="292100" dist="139700" dir="2700000" algn="tl" rotWithShape="0">
              <a:srgbClr val="333333">
                <a:alpha val="64313"/>
              </a:srgbClr>
            </a:outerShdw>
          </a:effectLst>
        </p:spPr>
      </p:pic>
      <p:sp>
        <p:nvSpPr>
          <p:cNvPr id="409" name="Google Shape;409;p36"/>
          <p:cNvSpPr txBox="1"/>
          <p:nvPr/>
        </p:nvSpPr>
        <p:spPr>
          <a:xfrm>
            <a:off x="1008404" y="4091425"/>
            <a:ext cx="6798025" cy="600101"/>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Хотжилт, буруу төлөвлөлт, агаар, хөрсний бохирдол, тэгш бус байдал</a:t>
            </a:r>
            <a:endParaRPr sz="1600" b="1" i="0" u="none" strike="noStrike" cap="none">
              <a:solidFill>
                <a:srgbClr val="000000"/>
              </a:solidFill>
              <a:latin typeface="Arial"/>
              <a:ea typeface="Arial"/>
              <a:cs typeface="Arial"/>
              <a:sym typeface="Arial"/>
            </a:endParaRPr>
          </a:p>
        </p:txBody>
      </p:sp>
      <p:sp>
        <p:nvSpPr>
          <p:cNvPr id="410" name="Google Shape;410;p36"/>
          <p:cNvSpPr txBox="1">
            <a:spLocks noGrp="1"/>
          </p:cNvSpPr>
          <p:nvPr>
            <p:ph type="title"/>
          </p:nvPr>
        </p:nvSpPr>
        <p:spPr>
          <a:xfrm>
            <a:off x="465591" y="283599"/>
            <a:ext cx="8310939" cy="64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2800"/>
              <a:buNone/>
            </a:pPr>
            <a:r>
              <a:rPr lang="en-US" sz="2400">
                <a:latin typeface="Arial"/>
                <a:ea typeface="Arial"/>
                <a:cs typeface="Arial"/>
                <a:sym typeface="Arial"/>
              </a:rPr>
              <a:t>Асуудал - бид ямар ирээдүйг хүсч байна вэ?</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7"/>
          <p:cNvSpPr txBox="1"/>
          <p:nvPr/>
        </p:nvSpPr>
        <p:spPr>
          <a:xfrm>
            <a:off x="1008402" y="3946146"/>
            <a:ext cx="6798025" cy="600101"/>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Дүрэм журмын хэрэгжилт сул, бизнесийн тогтворгүй үйл ажиллагаа, эрүүл мэнд, аюулгүй байдлын асуудал</a:t>
            </a:r>
            <a:endParaRPr sz="1600" b="1" i="0" u="none" strike="noStrike" cap="none">
              <a:solidFill>
                <a:srgbClr val="000000"/>
              </a:solidFill>
              <a:latin typeface="Arial"/>
              <a:ea typeface="Arial"/>
              <a:cs typeface="Arial"/>
              <a:sym typeface="Arial"/>
            </a:endParaRPr>
          </a:p>
        </p:txBody>
      </p:sp>
      <p:pic>
        <p:nvPicPr>
          <p:cNvPr id="416" name="Google Shape;416;p37" descr="ФОТО: Түм түжигнэж, бум бужигнахаас өмнөх НИЙСЛЭЛ УЛААНБААТАР"/>
          <p:cNvPicPr preferRelativeResize="0"/>
          <p:nvPr/>
        </p:nvPicPr>
        <p:blipFill rotWithShape="1">
          <a:blip r:embed="rId3">
            <a:alphaModFix/>
          </a:blip>
          <a:srcRect/>
          <a:stretch/>
        </p:blipFill>
        <p:spPr>
          <a:xfrm>
            <a:off x="563974" y="1263174"/>
            <a:ext cx="3630168" cy="2461131"/>
          </a:xfrm>
          <a:prstGeom prst="rect">
            <a:avLst/>
          </a:prstGeom>
          <a:noFill/>
          <a:ln>
            <a:noFill/>
          </a:ln>
        </p:spPr>
      </p:pic>
      <p:pic>
        <p:nvPicPr>
          <p:cNvPr id="417" name="Google Shape;417;p37"/>
          <p:cNvPicPr preferRelativeResize="0"/>
          <p:nvPr/>
        </p:nvPicPr>
        <p:blipFill rotWithShape="1">
          <a:blip r:embed="rId4">
            <a:alphaModFix/>
          </a:blip>
          <a:srcRect l="1801" r="1792"/>
          <a:stretch/>
        </p:blipFill>
        <p:spPr>
          <a:xfrm>
            <a:off x="4407415" y="1263174"/>
            <a:ext cx="3548719" cy="2461130"/>
          </a:xfrm>
          <a:prstGeom prst="rect">
            <a:avLst/>
          </a:prstGeom>
          <a:noFill/>
          <a:ln>
            <a:noFill/>
          </a:ln>
          <a:effectLst>
            <a:outerShdw blurRad="292100" dist="139700" dir="2700000" algn="tl" rotWithShape="0">
              <a:srgbClr val="333333">
                <a:alpha val="64313"/>
              </a:srgbClr>
            </a:outerShdw>
          </a:effectLst>
        </p:spPr>
      </p:pic>
      <p:sp>
        <p:nvSpPr>
          <p:cNvPr id="418" name="Google Shape;418;p37"/>
          <p:cNvSpPr txBox="1">
            <a:spLocks noGrp="1"/>
          </p:cNvSpPr>
          <p:nvPr>
            <p:ph type="title"/>
          </p:nvPr>
        </p:nvSpPr>
        <p:spPr>
          <a:xfrm>
            <a:off x="465591" y="283599"/>
            <a:ext cx="8310939" cy="64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2800"/>
              <a:buNone/>
            </a:pPr>
            <a:r>
              <a:rPr lang="en-US" sz="2400">
                <a:latin typeface="Arial"/>
                <a:ea typeface="Arial"/>
                <a:cs typeface="Arial"/>
                <a:sym typeface="Arial"/>
              </a:rPr>
              <a:t>Асуудал - бид ямар ирээдүйг хүсч байна вэ?</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pSp>
        <p:nvGrpSpPr>
          <p:cNvPr id="423" name="Google Shape;423;p38"/>
          <p:cNvGrpSpPr/>
          <p:nvPr/>
        </p:nvGrpSpPr>
        <p:grpSpPr>
          <a:xfrm>
            <a:off x="1078298" y="1409021"/>
            <a:ext cx="3025188" cy="2405495"/>
            <a:chOff x="2286000" y="1143000"/>
            <a:chExt cx="4723697" cy="4400700"/>
          </a:xfrm>
        </p:grpSpPr>
        <p:sp>
          <p:nvSpPr>
            <p:cNvPr id="424" name="Google Shape;424;p38"/>
            <p:cNvSpPr/>
            <p:nvPr/>
          </p:nvSpPr>
          <p:spPr>
            <a:xfrm>
              <a:off x="3236726" y="1143000"/>
              <a:ext cx="2724300" cy="2724300"/>
            </a:xfrm>
            <a:prstGeom prst="ellipse">
              <a:avLst/>
            </a:prstGeom>
            <a:solidFill>
              <a:schemeClr val="accent5">
                <a:alpha val="84705"/>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Lato"/>
                  <a:ea typeface="Lato"/>
                  <a:cs typeface="Lato"/>
                  <a:sym typeface="Lato"/>
                </a:rPr>
                <a:t>Эдийн засаг</a:t>
              </a:r>
              <a:endParaRPr sz="2000" b="1" i="0" u="none" strike="noStrike" cap="none">
                <a:solidFill>
                  <a:srgbClr val="FFFFFF"/>
                </a:solidFill>
                <a:latin typeface="Lato"/>
                <a:ea typeface="Lato"/>
                <a:cs typeface="Lato"/>
                <a:sym typeface="Lato"/>
              </a:endParaRPr>
            </a:p>
          </p:txBody>
        </p:sp>
        <p:sp>
          <p:nvSpPr>
            <p:cNvPr id="425" name="Google Shape;425;p38"/>
            <p:cNvSpPr/>
            <p:nvPr/>
          </p:nvSpPr>
          <p:spPr>
            <a:xfrm>
              <a:off x="2286000" y="2813713"/>
              <a:ext cx="2724300" cy="2724300"/>
            </a:xfrm>
            <a:prstGeom prst="ellipse">
              <a:avLst/>
            </a:prstGeom>
            <a:solidFill>
              <a:schemeClr val="accent3">
                <a:alpha val="84705"/>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Lato"/>
                  <a:ea typeface="Lato"/>
                  <a:cs typeface="Lato"/>
                  <a:sym typeface="Lato"/>
                </a:rPr>
                <a:t>Нийгэм</a:t>
              </a:r>
              <a:endParaRPr sz="2000" b="1" i="0" u="none" strike="noStrike" cap="none">
                <a:solidFill>
                  <a:srgbClr val="FFFFFF"/>
                </a:solidFill>
                <a:latin typeface="Lato"/>
                <a:ea typeface="Lato"/>
                <a:cs typeface="Lato"/>
                <a:sym typeface="Lato"/>
              </a:endParaRPr>
            </a:p>
          </p:txBody>
        </p:sp>
        <p:sp>
          <p:nvSpPr>
            <p:cNvPr id="426" name="Google Shape;426;p38"/>
            <p:cNvSpPr/>
            <p:nvPr/>
          </p:nvSpPr>
          <p:spPr>
            <a:xfrm>
              <a:off x="4285397" y="2819400"/>
              <a:ext cx="2724300" cy="2724300"/>
            </a:xfrm>
            <a:prstGeom prst="ellipse">
              <a:avLst/>
            </a:prstGeom>
            <a:solidFill>
              <a:srgbClr val="8FC252">
                <a:alpha val="84705"/>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Lato"/>
                  <a:ea typeface="Lato"/>
                  <a:cs typeface="Lato"/>
                  <a:sym typeface="Lato"/>
                </a:rPr>
                <a:t>Байгаль орчин</a:t>
              </a:r>
              <a:endParaRPr sz="2000" b="1" i="0" u="none" strike="noStrike" cap="none">
                <a:solidFill>
                  <a:srgbClr val="FFFFFF"/>
                </a:solidFill>
                <a:latin typeface="Lato"/>
                <a:ea typeface="Lato"/>
                <a:cs typeface="Lato"/>
                <a:sym typeface="Lato"/>
              </a:endParaRPr>
            </a:p>
          </p:txBody>
        </p:sp>
      </p:grpSp>
      <p:grpSp>
        <p:nvGrpSpPr>
          <p:cNvPr id="427" name="Google Shape;427;p38"/>
          <p:cNvGrpSpPr/>
          <p:nvPr/>
        </p:nvGrpSpPr>
        <p:grpSpPr>
          <a:xfrm>
            <a:off x="4774295" y="1546832"/>
            <a:ext cx="3604080" cy="2264022"/>
            <a:chOff x="4370550" y="2139218"/>
            <a:chExt cx="4660652" cy="3388709"/>
          </a:xfrm>
        </p:grpSpPr>
        <p:sp>
          <p:nvSpPr>
            <p:cNvPr id="428" name="Google Shape;428;p38"/>
            <p:cNvSpPr/>
            <p:nvPr/>
          </p:nvSpPr>
          <p:spPr>
            <a:xfrm rot="2849399">
              <a:off x="4096657" y="4198867"/>
              <a:ext cx="2647566" cy="421576"/>
            </a:xfrm>
            <a:prstGeom prst="ellipse">
              <a:avLst/>
            </a:prstGeom>
            <a:solidFill>
              <a:schemeClr val="accent3">
                <a:alpha val="84705"/>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Lato"/>
                  <a:ea typeface="Lato"/>
                  <a:cs typeface="Lato"/>
                  <a:sym typeface="Lato"/>
                </a:rPr>
                <a:t>Нийгэм</a:t>
              </a:r>
              <a:endParaRPr sz="2000" b="1" i="0" u="none" strike="noStrike" cap="none">
                <a:solidFill>
                  <a:srgbClr val="FFFFFF"/>
                </a:solidFill>
                <a:latin typeface="Lato"/>
                <a:ea typeface="Lato"/>
                <a:cs typeface="Lato"/>
                <a:sym typeface="Lato"/>
              </a:endParaRPr>
            </a:p>
          </p:txBody>
        </p:sp>
        <p:sp>
          <p:nvSpPr>
            <p:cNvPr id="429" name="Google Shape;429;p38"/>
            <p:cNvSpPr/>
            <p:nvPr/>
          </p:nvSpPr>
          <p:spPr>
            <a:xfrm>
              <a:off x="5181600" y="2139218"/>
              <a:ext cx="2770174" cy="2736000"/>
            </a:xfrm>
            <a:prstGeom prst="ellipse">
              <a:avLst/>
            </a:prstGeom>
            <a:solidFill>
              <a:schemeClr val="accent5">
                <a:alpha val="84705"/>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Lato"/>
                  <a:ea typeface="Lato"/>
                  <a:cs typeface="Lato"/>
                  <a:sym typeface="Lato"/>
                </a:rPr>
                <a:t>Эдийн засаг</a:t>
              </a:r>
              <a:endParaRPr sz="2000" b="1" i="0" u="none" strike="noStrike" cap="none">
                <a:solidFill>
                  <a:srgbClr val="FFFFFF"/>
                </a:solidFill>
                <a:latin typeface="Lato"/>
                <a:ea typeface="Lato"/>
                <a:cs typeface="Lato"/>
                <a:sym typeface="Lato"/>
              </a:endParaRPr>
            </a:p>
          </p:txBody>
        </p:sp>
        <p:sp>
          <p:nvSpPr>
            <p:cNvPr id="430" name="Google Shape;430;p38"/>
            <p:cNvSpPr/>
            <p:nvPr/>
          </p:nvSpPr>
          <p:spPr>
            <a:xfrm rot="-2011470">
              <a:off x="6310112" y="4125285"/>
              <a:ext cx="2779200" cy="626660"/>
            </a:xfrm>
            <a:prstGeom prst="ellipse">
              <a:avLst/>
            </a:prstGeom>
            <a:solidFill>
              <a:srgbClr val="8FC252">
                <a:alpha val="84705"/>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Lato"/>
                  <a:ea typeface="Lato"/>
                  <a:cs typeface="Lato"/>
                  <a:sym typeface="Lato"/>
                </a:rPr>
                <a:t>Байгаль орчин</a:t>
              </a:r>
              <a:endParaRPr sz="1800" b="1" i="0" u="none" strike="noStrike" cap="none">
                <a:solidFill>
                  <a:srgbClr val="FFFFFF"/>
                </a:solidFill>
                <a:latin typeface="Lato"/>
                <a:ea typeface="Lato"/>
                <a:cs typeface="Lato"/>
                <a:sym typeface="Lato"/>
              </a:endParaRPr>
            </a:p>
          </p:txBody>
        </p:sp>
      </p:grpSp>
      <p:sp>
        <p:nvSpPr>
          <p:cNvPr id="431" name="Google Shape;431;p38"/>
          <p:cNvSpPr/>
          <p:nvPr/>
        </p:nvSpPr>
        <p:spPr>
          <a:xfrm>
            <a:off x="1513008" y="1025829"/>
            <a:ext cx="208101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2"/>
                </a:solidFill>
                <a:latin typeface="Montserrat"/>
                <a:ea typeface="Montserrat"/>
                <a:cs typeface="Montserrat"/>
                <a:sym typeface="Montserrat"/>
              </a:rPr>
              <a:t>Тогтвортой хөгжил</a:t>
            </a:r>
            <a:endParaRPr sz="1400" b="1" i="0" u="none" strike="noStrike" cap="none">
              <a:solidFill>
                <a:schemeClr val="dk2"/>
              </a:solidFill>
              <a:latin typeface="Montserrat"/>
              <a:ea typeface="Montserrat"/>
              <a:cs typeface="Montserrat"/>
              <a:sym typeface="Montserrat"/>
            </a:endParaRPr>
          </a:p>
        </p:txBody>
      </p:sp>
      <p:sp>
        <p:nvSpPr>
          <p:cNvPr id="432" name="Google Shape;432;p38"/>
          <p:cNvSpPr/>
          <p:nvPr/>
        </p:nvSpPr>
        <p:spPr>
          <a:xfrm>
            <a:off x="5123241" y="1134965"/>
            <a:ext cx="246894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Montserrat"/>
                <a:ea typeface="Montserrat"/>
                <a:cs typeface="Montserrat"/>
                <a:sym typeface="Montserrat"/>
              </a:rPr>
              <a:t>Тогтвортой бус хөгжил</a:t>
            </a:r>
            <a:endParaRPr sz="1400" b="1" i="0" u="none" strike="noStrike" cap="none">
              <a:solidFill>
                <a:schemeClr val="dk2"/>
              </a:solidFill>
              <a:latin typeface="Montserrat"/>
              <a:ea typeface="Montserrat"/>
              <a:cs typeface="Montserrat"/>
              <a:sym typeface="Montserrat"/>
            </a:endParaRPr>
          </a:p>
        </p:txBody>
      </p:sp>
      <p:sp>
        <p:nvSpPr>
          <p:cNvPr id="433" name="Google Shape;433;p38"/>
          <p:cNvSpPr txBox="1"/>
          <p:nvPr/>
        </p:nvSpPr>
        <p:spPr>
          <a:xfrm>
            <a:off x="960015" y="4117671"/>
            <a:ext cx="3261751" cy="411600"/>
          </a:xfrm>
          <a:prstGeom prst="rect">
            <a:avLst/>
          </a:prstGeom>
          <a:solidFill>
            <a:schemeClr val="accen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chemeClr val="dk2"/>
              </a:buClr>
              <a:buSzPts val="1800"/>
              <a:buFont typeface="Montserrat"/>
              <a:buNone/>
            </a:pPr>
            <a:r>
              <a:rPr lang="en-US" sz="1400" b="0" i="0" u="none" strike="noStrike" cap="none">
                <a:solidFill>
                  <a:schemeClr val="lt1"/>
                </a:solidFill>
                <a:latin typeface="Montserrat"/>
                <a:ea typeface="Montserrat"/>
                <a:cs typeface="Montserrat"/>
                <a:sym typeface="Montserrat"/>
              </a:rPr>
              <a:t>Тогтвортой санхүү</a:t>
            </a:r>
            <a:endParaRPr sz="1400" b="0" i="0" u="none" strike="noStrike" cap="none">
              <a:solidFill>
                <a:schemeClr val="lt1"/>
              </a:solidFill>
              <a:latin typeface="Montserrat"/>
              <a:ea typeface="Montserrat"/>
              <a:cs typeface="Montserrat"/>
              <a:sym typeface="Montserrat"/>
            </a:endParaRPr>
          </a:p>
        </p:txBody>
      </p:sp>
      <p:sp>
        <p:nvSpPr>
          <p:cNvPr id="434" name="Google Shape;434;p38"/>
          <p:cNvSpPr txBox="1"/>
          <p:nvPr/>
        </p:nvSpPr>
        <p:spPr>
          <a:xfrm>
            <a:off x="4969647" y="4117671"/>
            <a:ext cx="3261751" cy="411600"/>
          </a:xfrm>
          <a:prstGeom prst="rect">
            <a:avLst/>
          </a:prstGeom>
          <a:solidFill>
            <a:schemeClr val="accen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chemeClr val="dk2"/>
              </a:buClr>
              <a:buSzPts val="1800"/>
              <a:buFont typeface="Montserrat"/>
              <a:buNone/>
            </a:pPr>
            <a:r>
              <a:rPr lang="en-US" sz="1400" b="0" i="0" u="none" strike="noStrike" cap="none">
                <a:solidFill>
                  <a:schemeClr val="lt1"/>
                </a:solidFill>
                <a:latin typeface="Montserrat"/>
                <a:ea typeface="Montserrat"/>
                <a:cs typeface="Montserrat"/>
                <a:sym typeface="Montserrat"/>
              </a:rPr>
              <a:t>Уламжлалт санхүү</a:t>
            </a:r>
            <a:endParaRPr sz="1400" b="0" i="0" u="none" strike="noStrike" cap="none">
              <a:solidFill>
                <a:schemeClr val="lt1"/>
              </a:solidFill>
              <a:latin typeface="Montserrat"/>
              <a:ea typeface="Montserrat"/>
              <a:cs typeface="Montserrat"/>
              <a:sym typeface="Montserrat"/>
            </a:endParaRPr>
          </a:p>
        </p:txBody>
      </p:sp>
      <p:sp>
        <p:nvSpPr>
          <p:cNvPr id="435" name="Google Shape;435;p38"/>
          <p:cNvSpPr txBox="1">
            <a:spLocks noGrp="1"/>
          </p:cNvSpPr>
          <p:nvPr>
            <p:ph type="title"/>
          </p:nvPr>
        </p:nvSpPr>
        <p:spPr>
          <a:xfrm>
            <a:off x="465591" y="283599"/>
            <a:ext cx="8310939" cy="6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Асуудал - бид ямар ирээдүйг хүсч байна вэ?</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6"/>
          <p:cNvSpPr txBox="1">
            <a:spLocks noGrp="1"/>
          </p:cNvSpPr>
          <p:nvPr>
            <p:ph type="title"/>
          </p:nvPr>
        </p:nvSpPr>
        <p:spPr>
          <a:xfrm>
            <a:off x="204797" y="157392"/>
            <a:ext cx="8832115"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Санхүүгийн байгууллагуудын хувьд гол шалтгаан юу байх вэ? </a:t>
            </a:r>
            <a:endParaRPr sz="2400">
              <a:latin typeface="Arial"/>
              <a:ea typeface="Arial"/>
              <a:cs typeface="Arial"/>
              <a:sym typeface="Arial"/>
            </a:endParaRPr>
          </a:p>
        </p:txBody>
      </p:sp>
      <p:pic>
        <p:nvPicPr>
          <p:cNvPr id="441" name="Google Shape;441;p66"/>
          <p:cNvPicPr preferRelativeResize="0"/>
          <p:nvPr/>
        </p:nvPicPr>
        <p:blipFill rotWithShape="1">
          <a:blip r:embed="rId3">
            <a:alphaModFix/>
          </a:blip>
          <a:srcRect/>
          <a:stretch/>
        </p:blipFill>
        <p:spPr>
          <a:xfrm>
            <a:off x="794478" y="941512"/>
            <a:ext cx="7205917" cy="378039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7"/>
          <p:cNvSpPr txBox="1">
            <a:spLocks noGrp="1"/>
          </p:cNvSpPr>
          <p:nvPr>
            <p:ph type="title"/>
          </p:nvPr>
        </p:nvSpPr>
        <p:spPr>
          <a:xfrm>
            <a:off x="563974" y="323355"/>
            <a:ext cx="8323651"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t>БОНЗ-той холбоотой эрсдэл</a:t>
            </a:r>
            <a:endParaRPr sz="2400"/>
          </a:p>
        </p:txBody>
      </p:sp>
      <p:pic>
        <p:nvPicPr>
          <p:cNvPr id="447" name="Google Shape;447;p67"/>
          <p:cNvPicPr preferRelativeResize="0"/>
          <p:nvPr/>
        </p:nvPicPr>
        <p:blipFill rotWithShape="1">
          <a:blip r:embed="rId3">
            <a:alphaModFix/>
          </a:blip>
          <a:srcRect/>
          <a:stretch/>
        </p:blipFill>
        <p:spPr>
          <a:xfrm>
            <a:off x="6111517" y="842860"/>
            <a:ext cx="2776108" cy="3415504"/>
          </a:xfrm>
          <a:prstGeom prst="rect">
            <a:avLst/>
          </a:prstGeom>
          <a:noFill/>
          <a:ln>
            <a:noFill/>
          </a:ln>
        </p:spPr>
      </p:pic>
      <p:pic>
        <p:nvPicPr>
          <p:cNvPr id="448" name="Google Shape;448;p67"/>
          <p:cNvPicPr preferRelativeResize="0"/>
          <p:nvPr/>
        </p:nvPicPr>
        <p:blipFill rotWithShape="1">
          <a:blip r:embed="rId4">
            <a:alphaModFix/>
          </a:blip>
          <a:srcRect/>
          <a:stretch/>
        </p:blipFill>
        <p:spPr>
          <a:xfrm>
            <a:off x="594061" y="1080137"/>
            <a:ext cx="1829123" cy="2890530"/>
          </a:xfrm>
          <a:prstGeom prst="rect">
            <a:avLst/>
          </a:prstGeom>
          <a:noFill/>
          <a:ln>
            <a:noFill/>
          </a:ln>
        </p:spPr>
      </p:pic>
      <p:sp>
        <p:nvSpPr>
          <p:cNvPr id="449" name="Google Shape;449;p67"/>
          <p:cNvSpPr txBox="1"/>
          <p:nvPr/>
        </p:nvSpPr>
        <p:spPr>
          <a:xfrm>
            <a:off x="594061" y="4170667"/>
            <a:ext cx="203529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chemeClr val="dk2"/>
                </a:solidFill>
                <a:latin typeface="Montserrat"/>
                <a:ea typeface="Montserrat"/>
                <a:cs typeface="Montserrat"/>
                <a:sym typeface="Montserrat"/>
              </a:rPr>
              <a:t>Нэр хүндийн эрсдэл</a:t>
            </a:r>
            <a:endParaRPr sz="1400" b="0" i="0" u="none" strike="noStrike" cap="none">
              <a:solidFill>
                <a:srgbClr val="000000"/>
              </a:solidFill>
              <a:latin typeface="Arial"/>
              <a:ea typeface="Arial"/>
              <a:cs typeface="Arial"/>
              <a:sym typeface="Arial"/>
            </a:endParaRPr>
          </a:p>
        </p:txBody>
      </p:sp>
      <p:sp>
        <p:nvSpPr>
          <p:cNvPr id="450" name="Google Shape;450;p67"/>
          <p:cNvSpPr txBox="1"/>
          <p:nvPr/>
        </p:nvSpPr>
        <p:spPr>
          <a:xfrm>
            <a:off x="6749468" y="4180395"/>
            <a:ext cx="203529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chemeClr val="dk2"/>
                </a:solidFill>
                <a:latin typeface="Montserrat"/>
                <a:ea typeface="Montserrat"/>
                <a:cs typeface="Montserrat"/>
                <a:sym typeface="Montserrat"/>
              </a:rPr>
              <a:t>Хуулийн</a:t>
            </a:r>
            <a:r>
              <a:rPr lang="en-US" sz="1400" b="1" i="0" u="none" strike="noStrike" cap="none" dirty="0">
                <a:solidFill>
                  <a:schemeClr val="dk2"/>
                </a:solidFill>
                <a:latin typeface="Montserrat"/>
                <a:ea typeface="Montserrat"/>
                <a:cs typeface="Montserrat"/>
                <a:sym typeface="Montserrat"/>
              </a:rPr>
              <a:t> </a:t>
            </a:r>
            <a:r>
              <a:rPr lang="en-US" sz="1400" b="1" i="0" u="none" strike="noStrike" cap="none" dirty="0" err="1">
                <a:solidFill>
                  <a:schemeClr val="dk2"/>
                </a:solidFill>
                <a:latin typeface="Montserrat"/>
                <a:ea typeface="Montserrat"/>
                <a:cs typeface="Montserrat"/>
                <a:sym typeface="Montserrat"/>
              </a:rPr>
              <a:t>эрсдэл</a:t>
            </a:r>
            <a:endParaRPr sz="1400" b="0" i="0" u="none" strike="noStrike" cap="none" dirty="0">
              <a:solidFill>
                <a:srgbClr val="000000"/>
              </a:solidFill>
              <a:latin typeface="Arial"/>
              <a:ea typeface="Arial"/>
              <a:cs typeface="Arial"/>
              <a:sym typeface="Arial"/>
            </a:endParaRPr>
          </a:p>
        </p:txBody>
      </p:sp>
      <p:pic>
        <p:nvPicPr>
          <p:cNvPr id="451" name="Google Shape;451;p67"/>
          <p:cNvPicPr preferRelativeResize="0"/>
          <p:nvPr/>
        </p:nvPicPr>
        <p:blipFill rotWithShape="1">
          <a:blip r:embed="rId5">
            <a:alphaModFix/>
          </a:blip>
          <a:srcRect/>
          <a:stretch/>
        </p:blipFill>
        <p:spPr>
          <a:xfrm>
            <a:off x="3219110" y="1080136"/>
            <a:ext cx="2247483" cy="2890531"/>
          </a:xfrm>
          <a:prstGeom prst="rect">
            <a:avLst/>
          </a:prstGeom>
          <a:noFill/>
          <a:ln>
            <a:noFill/>
          </a:ln>
        </p:spPr>
      </p:pic>
      <p:sp>
        <p:nvSpPr>
          <p:cNvPr id="452" name="Google Shape;452;p67"/>
          <p:cNvSpPr txBox="1"/>
          <p:nvPr/>
        </p:nvSpPr>
        <p:spPr>
          <a:xfrm>
            <a:off x="3492984" y="4180395"/>
            <a:ext cx="203529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dk2"/>
                </a:solidFill>
                <a:latin typeface="Montserrat"/>
                <a:ea typeface="Montserrat"/>
                <a:cs typeface="Montserrat"/>
                <a:sym typeface="Montserrat"/>
              </a:rPr>
              <a:t>Зээлийн эрсдэл</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9"/>
          <p:cNvSpPr txBox="1">
            <a:spLocks noGrp="1"/>
          </p:cNvSpPr>
          <p:nvPr>
            <p:ph type="title"/>
          </p:nvPr>
        </p:nvSpPr>
        <p:spPr>
          <a:xfrm>
            <a:off x="444765" y="150573"/>
            <a:ext cx="8665482" cy="6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Монгол Улс дах тогтвортой санхүүгийн хөгжил </a:t>
            </a:r>
            <a:endParaRPr sz="2400">
              <a:latin typeface="Arial"/>
              <a:ea typeface="Arial"/>
              <a:cs typeface="Arial"/>
              <a:sym typeface="Arial"/>
            </a:endParaRPr>
          </a:p>
        </p:txBody>
      </p:sp>
      <p:sp>
        <p:nvSpPr>
          <p:cNvPr id="458" name="Google Shape;458;p39"/>
          <p:cNvSpPr/>
          <p:nvPr/>
        </p:nvSpPr>
        <p:spPr>
          <a:xfrm>
            <a:off x="3146427" y="2510331"/>
            <a:ext cx="45719" cy="45719"/>
          </a:xfrm>
          <a:custGeom>
            <a:avLst/>
            <a:gdLst/>
            <a:ahLst/>
            <a:cxnLst/>
            <a:rect l="l" t="t" r="r" b="b"/>
            <a:pathLst>
              <a:path w="1" h="1" extrusionOk="0">
                <a:moveTo>
                  <a:pt x="1" y="0"/>
                </a:moveTo>
                <a:close/>
              </a:path>
            </a:pathLst>
          </a:custGeom>
          <a:solidFill>
            <a:srgbClr val="FF93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39"/>
          <p:cNvSpPr/>
          <p:nvPr/>
        </p:nvSpPr>
        <p:spPr>
          <a:xfrm>
            <a:off x="5189292" y="2510331"/>
            <a:ext cx="45719" cy="45719"/>
          </a:xfrm>
          <a:custGeom>
            <a:avLst/>
            <a:gdLst/>
            <a:ahLst/>
            <a:cxnLst/>
            <a:rect l="l" t="t" r="r" b="b"/>
            <a:pathLst>
              <a:path w="1" h="1" extrusionOk="0">
                <a:moveTo>
                  <a:pt x="1" y="0"/>
                </a:moveTo>
                <a:close/>
              </a:path>
            </a:pathLst>
          </a:custGeom>
          <a:solidFill>
            <a:srgbClr val="FF6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9"/>
          <p:cNvSpPr/>
          <p:nvPr/>
        </p:nvSpPr>
        <p:spPr>
          <a:xfrm>
            <a:off x="6703619" y="2510331"/>
            <a:ext cx="45719" cy="45719"/>
          </a:xfrm>
          <a:custGeom>
            <a:avLst/>
            <a:gdLst/>
            <a:ahLst/>
            <a:cxnLst/>
            <a:rect l="l" t="t" r="r" b="b"/>
            <a:pathLst>
              <a:path w="1" h="1" extrusionOk="0">
                <a:moveTo>
                  <a:pt x="1" y="0"/>
                </a:moveTo>
                <a:close/>
              </a:path>
            </a:pathLst>
          </a:custGeom>
          <a:solidFill>
            <a:srgbClr val="0070F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9"/>
          <p:cNvSpPr/>
          <p:nvPr/>
        </p:nvSpPr>
        <p:spPr>
          <a:xfrm>
            <a:off x="1632100" y="2151504"/>
            <a:ext cx="45719" cy="45719"/>
          </a:xfrm>
          <a:custGeom>
            <a:avLst/>
            <a:gdLst/>
            <a:ahLst/>
            <a:cxnLst/>
            <a:rect l="l" t="t" r="r" b="b"/>
            <a:pathLst>
              <a:path w="1" h="1" extrusionOk="0">
                <a:moveTo>
                  <a:pt x="0" y="1"/>
                </a:moveTo>
                <a:close/>
              </a:path>
            </a:pathLst>
          </a:custGeom>
          <a:solidFill>
            <a:srgbClr val="FFE3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9"/>
          <p:cNvSpPr/>
          <p:nvPr/>
        </p:nvSpPr>
        <p:spPr>
          <a:xfrm>
            <a:off x="3146427" y="2151504"/>
            <a:ext cx="45719" cy="45719"/>
          </a:xfrm>
          <a:custGeom>
            <a:avLst/>
            <a:gdLst/>
            <a:ahLst/>
            <a:cxnLst/>
            <a:rect l="l" t="t" r="r" b="b"/>
            <a:pathLst>
              <a:path w="1" h="1" extrusionOk="0">
                <a:moveTo>
                  <a:pt x="1" y="1"/>
                </a:moveTo>
                <a:close/>
              </a:path>
            </a:pathLst>
          </a:custGeom>
          <a:solidFill>
            <a:srgbClr val="FF4B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9"/>
          <p:cNvSpPr/>
          <p:nvPr/>
        </p:nvSpPr>
        <p:spPr>
          <a:xfrm>
            <a:off x="4227853" y="2151504"/>
            <a:ext cx="45719" cy="45719"/>
          </a:xfrm>
          <a:custGeom>
            <a:avLst/>
            <a:gdLst/>
            <a:ahLst/>
            <a:cxnLst/>
            <a:rect l="l" t="t" r="r" b="b"/>
            <a:pathLst>
              <a:path w="1" h="1" extrusionOk="0">
                <a:moveTo>
                  <a:pt x="0" y="1"/>
                </a:moveTo>
                <a:close/>
              </a:path>
            </a:pathLst>
          </a:custGeom>
          <a:solidFill>
            <a:srgbClr val="FF8D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9"/>
          <p:cNvSpPr/>
          <p:nvPr/>
        </p:nvSpPr>
        <p:spPr>
          <a:xfrm>
            <a:off x="5189292" y="2151504"/>
            <a:ext cx="45719" cy="45719"/>
          </a:xfrm>
          <a:custGeom>
            <a:avLst/>
            <a:gdLst/>
            <a:ahLst/>
            <a:cxnLst/>
            <a:rect l="l" t="t" r="r" b="b"/>
            <a:pathLst>
              <a:path w="1" h="1" extrusionOk="0">
                <a:moveTo>
                  <a:pt x="1" y="1"/>
                </a:moveTo>
                <a:close/>
              </a:path>
            </a:pathLst>
          </a:custGeom>
          <a:solidFill>
            <a:srgbClr val="00AC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9"/>
          <p:cNvSpPr/>
          <p:nvPr/>
        </p:nvSpPr>
        <p:spPr>
          <a:xfrm>
            <a:off x="6703619" y="2151504"/>
            <a:ext cx="45719" cy="45719"/>
          </a:xfrm>
          <a:custGeom>
            <a:avLst/>
            <a:gdLst/>
            <a:ahLst/>
            <a:cxnLst/>
            <a:rect l="l" t="t" r="r" b="b"/>
            <a:pathLst>
              <a:path w="1" h="1" extrusionOk="0">
                <a:moveTo>
                  <a:pt x="1" y="1"/>
                </a:moveTo>
                <a:close/>
              </a:path>
            </a:pathLst>
          </a:custGeom>
          <a:solidFill>
            <a:srgbClr val="45F2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9" descr="Эрчим хүчний зохицуулах хороо | Energy Regulatory Commission"/>
          <p:cNvSpPr/>
          <p:nvPr/>
        </p:nvSpPr>
        <p:spPr>
          <a:xfrm>
            <a:off x="4719900" y="2682240"/>
            <a:ext cx="281820" cy="2818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7" name="Google Shape;467;p39"/>
          <p:cNvGrpSpPr/>
          <p:nvPr/>
        </p:nvGrpSpPr>
        <p:grpSpPr>
          <a:xfrm>
            <a:off x="2017890" y="807929"/>
            <a:ext cx="1890961" cy="3737266"/>
            <a:chOff x="2761532" y="1402288"/>
            <a:chExt cx="2594943" cy="4042013"/>
          </a:xfrm>
        </p:grpSpPr>
        <p:sp>
          <p:nvSpPr>
            <p:cNvPr id="468" name="Google Shape;468;p39"/>
            <p:cNvSpPr/>
            <p:nvPr/>
          </p:nvSpPr>
          <p:spPr>
            <a:xfrm>
              <a:off x="2779053" y="5378324"/>
              <a:ext cx="65669" cy="65977"/>
            </a:xfrm>
            <a:custGeom>
              <a:avLst/>
              <a:gdLst/>
              <a:ahLst/>
              <a:cxnLst/>
              <a:rect l="l" t="t" r="r" b="b"/>
              <a:pathLst>
                <a:path w="214" h="215" extrusionOk="0">
                  <a:moveTo>
                    <a:pt x="107" y="0"/>
                  </a:moveTo>
                  <a:cubicBezTo>
                    <a:pt x="48" y="0"/>
                    <a:pt x="1" y="48"/>
                    <a:pt x="1" y="107"/>
                  </a:cubicBezTo>
                  <a:cubicBezTo>
                    <a:pt x="1" y="166"/>
                    <a:pt x="48" y="215"/>
                    <a:pt x="107" y="215"/>
                  </a:cubicBezTo>
                  <a:cubicBezTo>
                    <a:pt x="166" y="215"/>
                    <a:pt x="214" y="166"/>
                    <a:pt x="214" y="107"/>
                  </a:cubicBezTo>
                  <a:cubicBezTo>
                    <a:pt x="214" y="48"/>
                    <a:pt x="166" y="0"/>
                    <a:pt x="107" y="0"/>
                  </a:cubicBezTo>
                  <a:close/>
                </a:path>
              </a:pathLst>
            </a:custGeom>
            <a:solidFill>
              <a:srgbClr val="2143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9" name="Google Shape;469;p39"/>
            <p:cNvGrpSpPr/>
            <p:nvPr/>
          </p:nvGrpSpPr>
          <p:grpSpPr>
            <a:xfrm>
              <a:off x="2761532" y="1402288"/>
              <a:ext cx="2594943" cy="3987835"/>
              <a:chOff x="2761532" y="1402288"/>
              <a:chExt cx="2594943" cy="3987835"/>
            </a:xfrm>
          </p:grpSpPr>
          <p:sp>
            <p:nvSpPr>
              <p:cNvPr id="470" name="Google Shape;470;p39"/>
              <p:cNvSpPr txBox="1"/>
              <p:nvPr/>
            </p:nvSpPr>
            <p:spPr>
              <a:xfrm>
                <a:off x="2767995" y="2695371"/>
                <a:ext cx="2588480" cy="130319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2-Р ҮЕ ШАТ: ХЭРЭГЖИЛТ </a:t>
                </a:r>
                <a:endParaRPr sz="1100" b="1"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Тогтвортой санхүүгийн зарчмуудыг хэрэгжүүлэх</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БОНЗ эрсдэлийн удирдлагын тогтолцоог хөгжүүлэхэд чиглэсэн холбогдох бодлого, журам, эрсдэлийн үнэлгээний хэрэгслүүдийг боловсруулах</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Чадавх бэхжүүлэхэд чиглэсэн өргөн хүрээний үйл ажиллагаа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Хяналт ба тайлагнал</a:t>
                </a:r>
                <a:endParaRPr sz="1100" b="0" i="0" u="none" strike="noStrike" cap="none">
                  <a:solidFill>
                    <a:srgbClr val="000000"/>
                  </a:solidFill>
                  <a:latin typeface="Arial"/>
                  <a:ea typeface="Arial"/>
                  <a:cs typeface="Arial"/>
                  <a:sym typeface="Arial"/>
                </a:endParaRPr>
              </a:p>
              <a:p>
                <a:pPr marL="171450" marR="0" lvl="0" indent="-10160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471" name="Google Shape;471;p39"/>
              <p:cNvSpPr txBox="1"/>
              <p:nvPr/>
            </p:nvSpPr>
            <p:spPr>
              <a:xfrm>
                <a:off x="2761532" y="1402288"/>
                <a:ext cx="1090608" cy="4150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accent6"/>
                    </a:solidFill>
                    <a:latin typeface="Fira Sans Extra Condensed Medium"/>
                    <a:ea typeface="Fira Sans Extra Condensed Medium"/>
                    <a:cs typeface="Fira Sans Extra Condensed Medium"/>
                    <a:sym typeface="Fira Sans Extra Condensed Medium"/>
                  </a:rPr>
                  <a:t>2015</a:t>
                </a:r>
                <a:endParaRPr sz="2000" b="1" i="0" u="none" strike="noStrike" cap="none">
                  <a:solidFill>
                    <a:schemeClr val="accent6"/>
                  </a:solidFill>
                  <a:latin typeface="Fira Sans Extra Condensed Medium"/>
                  <a:ea typeface="Fira Sans Extra Condensed Medium"/>
                  <a:cs typeface="Fira Sans Extra Condensed Medium"/>
                  <a:sym typeface="Fira Sans Extra Condensed Medium"/>
                </a:endParaRPr>
              </a:p>
            </p:txBody>
          </p:sp>
          <p:grpSp>
            <p:nvGrpSpPr>
              <p:cNvPr id="472" name="Google Shape;472;p39"/>
              <p:cNvGrpSpPr/>
              <p:nvPr/>
            </p:nvGrpSpPr>
            <p:grpSpPr>
              <a:xfrm>
                <a:off x="2798664" y="1832181"/>
                <a:ext cx="932267" cy="3557942"/>
                <a:chOff x="2238540" y="1598950"/>
                <a:chExt cx="636751" cy="2430123"/>
              </a:xfrm>
            </p:grpSpPr>
            <p:sp>
              <p:nvSpPr>
                <p:cNvPr id="473" name="Google Shape;473;p39"/>
                <p:cNvSpPr/>
                <p:nvPr/>
              </p:nvSpPr>
              <p:spPr>
                <a:xfrm>
                  <a:off x="2823311" y="1598950"/>
                  <a:ext cx="51980" cy="59525"/>
                </a:xfrm>
                <a:custGeom>
                  <a:avLst/>
                  <a:gdLst/>
                  <a:ahLst/>
                  <a:cxnLst/>
                  <a:rect l="l" t="t" r="r" b="b"/>
                  <a:pathLst>
                    <a:path w="248" h="284" extrusionOk="0">
                      <a:moveTo>
                        <a:pt x="0" y="284"/>
                      </a:moveTo>
                      <a:lnTo>
                        <a:pt x="247" y="141"/>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6"/>
                    </a:solidFill>
                    <a:latin typeface="Arial"/>
                    <a:ea typeface="Arial"/>
                    <a:cs typeface="Arial"/>
                    <a:sym typeface="Arial"/>
                  </a:endParaRPr>
                </a:p>
              </p:txBody>
            </p:sp>
            <p:sp>
              <p:nvSpPr>
                <p:cNvPr id="474" name="Google Shape;474;p39"/>
                <p:cNvSpPr/>
                <p:nvPr/>
              </p:nvSpPr>
              <p:spPr>
                <a:xfrm>
                  <a:off x="2238540" y="1618441"/>
                  <a:ext cx="607197" cy="2410632"/>
                </a:xfrm>
                <a:custGeom>
                  <a:avLst/>
                  <a:gdLst/>
                  <a:ahLst/>
                  <a:cxnLst/>
                  <a:rect l="l" t="t" r="r" b="b"/>
                  <a:pathLst>
                    <a:path w="2897" h="12523" extrusionOk="0">
                      <a:moveTo>
                        <a:pt x="49" y="12523"/>
                      </a:moveTo>
                      <a:cubicBezTo>
                        <a:pt x="24" y="12523"/>
                        <a:pt x="1" y="12502"/>
                        <a:pt x="1" y="12475"/>
                      </a:cubicBezTo>
                      <a:lnTo>
                        <a:pt x="1" y="48"/>
                      </a:lnTo>
                      <a:cubicBezTo>
                        <a:pt x="1" y="22"/>
                        <a:pt x="24" y="1"/>
                        <a:pt x="49" y="1"/>
                      </a:cubicBezTo>
                      <a:lnTo>
                        <a:pt x="2834" y="1"/>
                      </a:lnTo>
                      <a:cubicBezTo>
                        <a:pt x="2897" y="1"/>
                        <a:pt x="2897" y="96"/>
                        <a:pt x="2834" y="96"/>
                      </a:cubicBezTo>
                      <a:lnTo>
                        <a:pt x="98" y="96"/>
                      </a:lnTo>
                      <a:lnTo>
                        <a:pt x="98" y="12475"/>
                      </a:lnTo>
                      <a:cubicBezTo>
                        <a:pt x="98" y="12502"/>
                        <a:pt x="75" y="12523"/>
                        <a:pt x="49" y="12523"/>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grpSp>
        <p:nvGrpSpPr>
          <p:cNvPr id="475" name="Google Shape;475;p39"/>
          <p:cNvGrpSpPr/>
          <p:nvPr/>
        </p:nvGrpSpPr>
        <p:grpSpPr>
          <a:xfrm>
            <a:off x="7020549" y="829965"/>
            <a:ext cx="1842465" cy="3719175"/>
            <a:chOff x="9539651" y="1424325"/>
            <a:chExt cx="2528392" cy="4022447"/>
          </a:xfrm>
        </p:grpSpPr>
        <p:sp>
          <p:nvSpPr>
            <p:cNvPr id="476" name="Google Shape;476;p39"/>
            <p:cNvSpPr/>
            <p:nvPr/>
          </p:nvSpPr>
          <p:spPr>
            <a:xfrm>
              <a:off x="9620228" y="5370785"/>
              <a:ext cx="75987" cy="75987"/>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7" name="Google Shape;477;p39"/>
            <p:cNvGrpSpPr/>
            <p:nvPr/>
          </p:nvGrpSpPr>
          <p:grpSpPr>
            <a:xfrm>
              <a:off x="9539651" y="1424325"/>
              <a:ext cx="2528392" cy="3955485"/>
              <a:chOff x="9539651" y="1424325"/>
              <a:chExt cx="2528392" cy="3955485"/>
            </a:xfrm>
          </p:grpSpPr>
          <p:sp>
            <p:nvSpPr>
              <p:cNvPr id="478" name="Google Shape;478;p39"/>
              <p:cNvSpPr txBox="1"/>
              <p:nvPr/>
            </p:nvSpPr>
            <p:spPr>
              <a:xfrm>
                <a:off x="9613475" y="2695532"/>
                <a:ext cx="2454568" cy="130319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5-Р ҮЕ ШАТ: МАНЛАЙЛАХ </a:t>
                </a:r>
                <a:endParaRPr sz="1100" b="1"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Ногоон зээлийн багцыг банк болон ББСБ-уудын хувьд 10% ба 5%-д хүртэл тус тус нэмэгдүүлэх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Тогтвортой санхүү нь санхүүгийн салбарын бүхий л үйл ажиллагаанд бүрэн тусгагдаж, Монгол Улс тогтвортой санхүүгийн чиглэлээр дэлхийд тэргүүлэгч болж хүлээн зөвшөөрөгдөх болно</a:t>
                </a:r>
                <a:endParaRPr sz="1100" b="0" i="0" u="none" strike="noStrike" cap="none">
                  <a:solidFill>
                    <a:srgbClr val="000000"/>
                  </a:solidFill>
                  <a:latin typeface="Arial"/>
                  <a:ea typeface="Arial"/>
                  <a:cs typeface="Arial"/>
                  <a:sym typeface="Arial"/>
                </a:endParaRPr>
              </a:p>
            </p:txBody>
          </p:sp>
          <p:sp>
            <p:nvSpPr>
              <p:cNvPr id="479" name="Google Shape;479;p39"/>
              <p:cNvSpPr txBox="1"/>
              <p:nvPr/>
            </p:nvSpPr>
            <p:spPr>
              <a:xfrm>
                <a:off x="9539651" y="1424325"/>
                <a:ext cx="1090608" cy="4150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accent6"/>
                    </a:solidFill>
                    <a:latin typeface="Fira Sans Extra Condensed Medium"/>
                    <a:ea typeface="Fira Sans Extra Condensed Medium"/>
                    <a:cs typeface="Fira Sans Extra Condensed Medium"/>
                    <a:sym typeface="Fira Sans Extra Condensed Medium"/>
                  </a:rPr>
                  <a:t>2030</a:t>
                </a:r>
                <a:endParaRPr sz="2000" b="1" i="0" u="none" strike="noStrike" cap="none">
                  <a:solidFill>
                    <a:schemeClr val="accent6"/>
                  </a:solidFill>
                  <a:latin typeface="Fira Sans Extra Condensed Medium"/>
                  <a:ea typeface="Fira Sans Extra Condensed Medium"/>
                  <a:cs typeface="Fira Sans Extra Condensed Medium"/>
                  <a:sym typeface="Fira Sans Extra Condensed Medium"/>
                </a:endParaRPr>
              </a:p>
            </p:txBody>
          </p:sp>
          <p:grpSp>
            <p:nvGrpSpPr>
              <p:cNvPr id="480" name="Google Shape;480;p39"/>
              <p:cNvGrpSpPr/>
              <p:nvPr/>
            </p:nvGrpSpPr>
            <p:grpSpPr>
              <a:xfrm>
                <a:off x="9645826" y="1832181"/>
                <a:ext cx="931961" cy="3547629"/>
                <a:chOff x="6915243" y="1598950"/>
                <a:chExt cx="636542" cy="2423079"/>
              </a:xfrm>
            </p:grpSpPr>
            <p:sp>
              <p:nvSpPr>
                <p:cNvPr id="481" name="Google Shape;481;p39"/>
                <p:cNvSpPr/>
                <p:nvPr/>
              </p:nvSpPr>
              <p:spPr>
                <a:xfrm>
                  <a:off x="7499805" y="1598950"/>
                  <a:ext cx="51980" cy="59525"/>
                </a:xfrm>
                <a:custGeom>
                  <a:avLst/>
                  <a:gdLst/>
                  <a:ahLst/>
                  <a:cxnLst/>
                  <a:rect l="l" t="t" r="r" b="b"/>
                  <a:pathLst>
                    <a:path w="248" h="284" extrusionOk="0">
                      <a:moveTo>
                        <a:pt x="1" y="1"/>
                      </a:moveTo>
                      <a:lnTo>
                        <a:pt x="1" y="284"/>
                      </a:lnTo>
                      <a:lnTo>
                        <a:pt x="248" y="141"/>
                      </a:ln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9"/>
                <p:cNvSpPr/>
                <p:nvPr/>
              </p:nvSpPr>
              <p:spPr>
                <a:xfrm>
                  <a:off x="6915243" y="1618443"/>
                  <a:ext cx="606778" cy="2403586"/>
                </a:xfrm>
                <a:custGeom>
                  <a:avLst/>
                  <a:gdLst/>
                  <a:ahLst/>
                  <a:cxnLst/>
                  <a:rect l="l" t="t" r="r" b="b"/>
                  <a:pathLst>
                    <a:path w="2895" h="12523" extrusionOk="0">
                      <a:moveTo>
                        <a:pt x="48" y="1"/>
                      </a:moveTo>
                      <a:cubicBezTo>
                        <a:pt x="21" y="1"/>
                        <a:pt x="0" y="22"/>
                        <a:pt x="0" y="48"/>
                      </a:cubicBezTo>
                      <a:lnTo>
                        <a:pt x="0" y="12475"/>
                      </a:lnTo>
                      <a:cubicBezTo>
                        <a:pt x="0" y="12502"/>
                        <a:pt x="21" y="12523"/>
                        <a:pt x="48" y="12523"/>
                      </a:cubicBezTo>
                      <a:cubicBezTo>
                        <a:pt x="75" y="12523"/>
                        <a:pt x="96" y="12502"/>
                        <a:pt x="96" y="12475"/>
                      </a:cubicBezTo>
                      <a:lnTo>
                        <a:pt x="96" y="96"/>
                      </a:lnTo>
                      <a:lnTo>
                        <a:pt x="2832" y="96"/>
                      </a:lnTo>
                      <a:cubicBezTo>
                        <a:pt x="2894" y="96"/>
                        <a:pt x="2894" y="1"/>
                        <a:pt x="28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grpSp>
        <p:nvGrpSpPr>
          <p:cNvPr id="483" name="Google Shape;483;p39"/>
          <p:cNvGrpSpPr/>
          <p:nvPr/>
        </p:nvGrpSpPr>
        <p:grpSpPr>
          <a:xfrm>
            <a:off x="5431662" y="786280"/>
            <a:ext cx="1710466" cy="3768196"/>
            <a:chOff x="7295443" y="1380639"/>
            <a:chExt cx="2347251" cy="4075465"/>
          </a:xfrm>
        </p:grpSpPr>
        <p:sp>
          <p:nvSpPr>
            <p:cNvPr id="484" name="Google Shape;484;p39"/>
            <p:cNvSpPr txBox="1"/>
            <p:nvPr/>
          </p:nvSpPr>
          <p:spPr>
            <a:xfrm>
              <a:off x="7368785" y="2713104"/>
              <a:ext cx="2273909" cy="130319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4-Р ҮЕ ШАТ: ХАМРАХ ХҮРЭЭГ УЛАМ ӨРГӨТГӨХ</a:t>
              </a:r>
              <a:endParaRPr sz="1100" b="1"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Тогтвортой санхүүгийн тогтолцоог хөгжүүлэх үндэсний замын зураг</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Тогтвортой санхүүг дэмжих бодлогын тогтолцоо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Төрийн санхүүгийн тогтолцоонд нэгтгэх</a:t>
              </a:r>
              <a:endParaRPr sz="1100" b="0" i="0" u="none" strike="noStrike" cap="none">
                <a:solidFill>
                  <a:srgbClr val="000000"/>
                </a:solidFill>
                <a:latin typeface="Arial"/>
                <a:ea typeface="Arial"/>
                <a:cs typeface="Arial"/>
                <a:sym typeface="Arial"/>
              </a:endParaRPr>
            </a:p>
            <a:p>
              <a:pPr marL="171450" marR="0" lvl="0" indent="-10160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485" name="Google Shape;485;p39"/>
            <p:cNvSpPr txBox="1"/>
            <p:nvPr/>
          </p:nvSpPr>
          <p:spPr>
            <a:xfrm>
              <a:off x="7295443" y="1380639"/>
              <a:ext cx="1090608" cy="4150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Fira Sans Extra Condensed Medium"/>
                  <a:ea typeface="Fira Sans Extra Condensed Medium"/>
                  <a:cs typeface="Fira Sans Extra Condensed Medium"/>
                  <a:sym typeface="Fira Sans Extra Condensed Medium"/>
                </a:rPr>
                <a:t>2021</a:t>
              </a:r>
              <a:endParaRPr sz="2000" b="1" i="0" u="none" strike="noStrike" cap="none">
                <a:solidFill>
                  <a:schemeClr val="accent1"/>
                </a:solidFill>
                <a:latin typeface="Fira Sans Extra Condensed Medium"/>
                <a:ea typeface="Fira Sans Extra Condensed Medium"/>
                <a:cs typeface="Fira Sans Extra Condensed Medium"/>
                <a:sym typeface="Fira Sans Extra Condensed Medium"/>
              </a:endParaRPr>
            </a:p>
          </p:txBody>
        </p:sp>
        <p:grpSp>
          <p:nvGrpSpPr>
            <p:cNvPr id="486" name="Google Shape;486;p39"/>
            <p:cNvGrpSpPr/>
            <p:nvPr/>
          </p:nvGrpSpPr>
          <p:grpSpPr>
            <a:xfrm>
              <a:off x="7334388" y="1832111"/>
              <a:ext cx="956274" cy="3623993"/>
              <a:chOff x="5386038" y="1598902"/>
              <a:chExt cx="653148" cy="2475237"/>
            </a:xfrm>
          </p:grpSpPr>
          <p:grpSp>
            <p:nvGrpSpPr>
              <p:cNvPr id="487" name="Google Shape;487;p39"/>
              <p:cNvGrpSpPr/>
              <p:nvPr/>
            </p:nvGrpSpPr>
            <p:grpSpPr>
              <a:xfrm>
                <a:off x="5402854" y="1598902"/>
                <a:ext cx="636332" cy="2423127"/>
                <a:chOff x="5187553" y="1881950"/>
                <a:chExt cx="636332" cy="2441192"/>
              </a:xfrm>
            </p:grpSpPr>
            <p:sp>
              <p:nvSpPr>
                <p:cNvPr id="488" name="Google Shape;488;p39"/>
                <p:cNvSpPr/>
                <p:nvPr/>
              </p:nvSpPr>
              <p:spPr>
                <a:xfrm>
                  <a:off x="5187553" y="1901442"/>
                  <a:ext cx="606778" cy="2421700"/>
                </a:xfrm>
                <a:custGeom>
                  <a:avLst/>
                  <a:gdLst/>
                  <a:ahLst/>
                  <a:cxnLst/>
                  <a:rect l="l" t="t" r="r" b="b"/>
                  <a:pathLst>
                    <a:path w="2895" h="12523" extrusionOk="0">
                      <a:moveTo>
                        <a:pt x="48" y="1"/>
                      </a:moveTo>
                      <a:cubicBezTo>
                        <a:pt x="22" y="1"/>
                        <a:pt x="1" y="22"/>
                        <a:pt x="1" y="48"/>
                      </a:cubicBezTo>
                      <a:lnTo>
                        <a:pt x="1" y="12475"/>
                      </a:lnTo>
                      <a:cubicBezTo>
                        <a:pt x="1" y="12502"/>
                        <a:pt x="22" y="12523"/>
                        <a:pt x="48" y="12523"/>
                      </a:cubicBezTo>
                      <a:cubicBezTo>
                        <a:pt x="73" y="12523"/>
                        <a:pt x="96" y="12502"/>
                        <a:pt x="96" y="12475"/>
                      </a:cubicBezTo>
                      <a:lnTo>
                        <a:pt x="96" y="96"/>
                      </a:lnTo>
                      <a:lnTo>
                        <a:pt x="2830" y="96"/>
                      </a:lnTo>
                      <a:cubicBezTo>
                        <a:pt x="2895" y="96"/>
                        <a:pt x="2895" y="1"/>
                        <a:pt x="28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9"/>
                <p:cNvSpPr/>
                <p:nvPr/>
              </p:nvSpPr>
              <p:spPr>
                <a:xfrm>
                  <a:off x="5771905" y="1881950"/>
                  <a:ext cx="51980" cy="59525"/>
                </a:xfrm>
                <a:custGeom>
                  <a:avLst/>
                  <a:gdLst/>
                  <a:ahLst/>
                  <a:cxnLst/>
                  <a:rect l="l" t="t" r="r" b="b"/>
                  <a:pathLst>
                    <a:path w="248" h="284" extrusionOk="0">
                      <a:moveTo>
                        <a:pt x="0" y="1"/>
                      </a:moveTo>
                      <a:lnTo>
                        <a:pt x="0" y="284"/>
                      </a:lnTo>
                      <a:lnTo>
                        <a:pt x="247" y="14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grpSp>
          <p:sp>
            <p:nvSpPr>
              <p:cNvPr id="490" name="Google Shape;490;p39"/>
              <p:cNvSpPr/>
              <p:nvPr/>
            </p:nvSpPr>
            <p:spPr>
              <a:xfrm>
                <a:off x="5386038" y="4022239"/>
                <a:ext cx="51900" cy="519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91" name="Google Shape;491;p39"/>
          <p:cNvGrpSpPr/>
          <p:nvPr/>
        </p:nvGrpSpPr>
        <p:grpSpPr>
          <a:xfrm>
            <a:off x="3814639" y="807927"/>
            <a:ext cx="1733468" cy="3748175"/>
            <a:chOff x="5038338" y="1402287"/>
            <a:chExt cx="2378816" cy="4053812"/>
          </a:xfrm>
        </p:grpSpPr>
        <p:sp>
          <p:nvSpPr>
            <p:cNvPr id="492" name="Google Shape;492;p39"/>
            <p:cNvSpPr txBox="1"/>
            <p:nvPr/>
          </p:nvSpPr>
          <p:spPr>
            <a:xfrm>
              <a:off x="5143245" y="2702415"/>
              <a:ext cx="2273909" cy="130319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3-Р ҮЕ ШАТ: ХАМРАХ ХҮРЭЭГ ӨРГӨТГӨХ</a:t>
              </a:r>
              <a:endParaRPr sz="1100" b="1"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Ногоон таксономи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ТоС Холбоо болон МНСК-г байгуулсан</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ББСБ-уудын сайн дурын үүрэг амлалт</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Хөрөнгийн зах зээлд тогтвортой санхүүгийн зарчимууд, гол элементүүдийг нэгтгэх</a:t>
              </a:r>
              <a:endParaRPr sz="1100" b="0" i="0" u="none" strike="noStrike" cap="none">
                <a:solidFill>
                  <a:srgbClr val="000000"/>
                </a:solidFill>
                <a:latin typeface="Arial"/>
                <a:ea typeface="Arial"/>
                <a:cs typeface="Arial"/>
                <a:sym typeface="Arial"/>
              </a:endParaRPr>
            </a:p>
            <a:p>
              <a:pPr marL="171450" marR="0" lvl="0" indent="-10160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493" name="Google Shape;493;p39"/>
            <p:cNvSpPr txBox="1"/>
            <p:nvPr/>
          </p:nvSpPr>
          <p:spPr>
            <a:xfrm>
              <a:off x="5038338" y="1402287"/>
              <a:ext cx="1090608" cy="4150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429393"/>
                  </a:solidFill>
                  <a:latin typeface="Fira Sans Extra Condensed Medium"/>
                  <a:ea typeface="Fira Sans Extra Condensed Medium"/>
                  <a:cs typeface="Fira Sans Extra Condensed Medium"/>
                  <a:sym typeface="Fira Sans Extra Condensed Medium"/>
                </a:rPr>
                <a:t>2018</a:t>
              </a:r>
              <a:endParaRPr sz="2000" b="1" i="0" u="none" strike="noStrike" cap="none">
                <a:solidFill>
                  <a:srgbClr val="429393"/>
                </a:solidFill>
                <a:latin typeface="Fira Sans Extra Condensed Medium"/>
                <a:ea typeface="Fira Sans Extra Condensed Medium"/>
                <a:cs typeface="Fira Sans Extra Condensed Medium"/>
                <a:sym typeface="Fira Sans Extra Condensed Medium"/>
              </a:endParaRPr>
            </a:p>
          </p:txBody>
        </p:sp>
        <p:grpSp>
          <p:nvGrpSpPr>
            <p:cNvPr id="494" name="Google Shape;494;p39"/>
            <p:cNvGrpSpPr/>
            <p:nvPr/>
          </p:nvGrpSpPr>
          <p:grpSpPr>
            <a:xfrm>
              <a:off x="5077576" y="1832181"/>
              <a:ext cx="941062" cy="3623918"/>
              <a:chOff x="3795067" y="1598950"/>
              <a:chExt cx="642758" cy="2475186"/>
            </a:xfrm>
          </p:grpSpPr>
          <p:sp>
            <p:nvSpPr>
              <p:cNvPr id="495" name="Google Shape;495;p39"/>
              <p:cNvSpPr/>
              <p:nvPr/>
            </p:nvSpPr>
            <p:spPr>
              <a:xfrm>
                <a:off x="4386265" y="1598950"/>
                <a:ext cx="51560" cy="59525"/>
              </a:xfrm>
              <a:custGeom>
                <a:avLst/>
                <a:gdLst/>
                <a:ahLst/>
                <a:cxnLst/>
                <a:rect l="l" t="t" r="r" b="b"/>
                <a:pathLst>
                  <a:path w="246" h="284" extrusionOk="0">
                    <a:moveTo>
                      <a:pt x="0" y="284"/>
                    </a:moveTo>
                    <a:lnTo>
                      <a:pt x="246" y="141"/>
                    </a:lnTo>
                    <a:lnTo>
                      <a:pt x="0" y="1"/>
                    </a:lnTo>
                    <a:close/>
                  </a:path>
                </a:pathLst>
              </a:custGeom>
              <a:solidFill>
                <a:srgbClr val="4293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6" name="Google Shape;496;p39"/>
              <p:cNvGrpSpPr/>
              <p:nvPr/>
            </p:nvGrpSpPr>
            <p:grpSpPr>
              <a:xfrm>
                <a:off x="3795067" y="1618442"/>
                <a:ext cx="613204" cy="2455694"/>
                <a:chOff x="3795067" y="1618442"/>
                <a:chExt cx="613204" cy="2455694"/>
              </a:xfrm>
            </p:grpSpPr>
            <p:sp>
              <p:nvSpPr>
                <p:cNvPr id="497" name="Google Shape;497;p39"/>
                <p:cNvSpPr/>
                <p:nvPr/>
              </p:nvSpPr>
              <p:spPr>
                <a:xfrm>
                  <a:off x="3801703" y="1618442"/>
                  <a:ext cx="606568" cy="2455430"/>
                </a:xfrm>
                <a:custGeom>
                  <a:avLst/>
                  <a:gdLst/>
                  <a:ahLst/>
                  <a:cxnLst/>
                  <a:rect l="l" t="t" r="r" b="b"/>
                  <a:pathLst>
                    <a:path w="2894" h="12523" extrusionOk="0">
                      <a:moveTo>
                        <a:pt x="48" y="12523"/>
                      </a:moveTo>
                      <a:cubicBezTo>
                        <a:pt x="21" y="12523"/>
                        <a:pt x="0" y="12502"/>
                        <a:pt x="0" y="12475"/>
                      </a:cubicBezTo>
                      <a:lnTo>
                        <a:pt x="0" y="48"/>
                      </a:lnTo>
                      <a:cubicBezTo>
                        <a:pt x="0" y="22"/>
                        <a:pt x="21" y="1"/>
                        <a:pt x="48" y="1"/>
                      </a:cubicBezTo>
                      <a:lnTo>
                        <a:pt x="2831" y="1"/>
                      </a:lnTo>
                      <a:cubicBezTo>
                        <a:pt x="2894" y="1"/>
                        <a:pt x="2894" y="96"/>
                        <a:pt x="2831" y="96"/>
                      </a:cubicBezTo>
                      <a:lnTo>
                        <a:pt x="95" y="96"/>
                      </a:lnTo>
                      <a:lnTo>
                        <a:pt x="95" y="12475"/>
                      </a:lnTo>
                      <a:cubicBezTo>
                        <a:pt x="95" y="12502"/>
                        <a:pt x="74" y="12523"/>
                        <a:pt x="48" y="12523"/>
                      </a:cubicBezTo>
                      <a:close/>
                    </a:path>
                  </a:pathLst>
                </a:custGeom>
                <a:solidFill>
                  <a:srgbClr val="4293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143A0"/>
                    </a:solidFill>
                    <a:latin typeface="Arial"/>
                    <a:ea typeface="Arial"/>
                    <a:cs typeface="Arial"/>
                    <a:sym typeface="Arial"/>
                  </a:endParaRPr>
                </a:p>
              </p:txBody>
            </p:sp>
            <p:sp>
              <p:nvSpPr>
                <p:cNvPr id="498" name="Google Shape;498;p39"/>
                <p:cNvSpPr/>
                <p:nvPr/>
              </p:nvSpPr>
              <p:spPr>
                <a:xfrm>
                  <a:off x="3795067" y="4029073"/>
                  <a:ext cx="44853" cy="45063"/>
                </a:xfrm>
                <a:custGeom>
                  <a:avLst/>
                  <a:gdLst/>
                  <a:ahLst/>
                  <a:cxnLst/>
                  <a:rect l="l" t="t" r="r" b="b"/>
                  <a:pathLst>
                    <a:path w="214" h="215" extrusionOk="0">
                      <a:moveTo>
                        <a:pt x="107" y="0"/>
                      </a:moveTo>
                      <a:cubicBezTo>
                        <a:pt x="48" y="0"/>
                        <a:pt x="1" y="48"/>
                        <a:pt x="1" y="107"/>
                      </a:cubicBezTo>
                      <a:cubicBezTo>
                        <a:pt x="1" y="166"/>
                        <a:pt x="48" y="215"/>
                        <a:pt x="107" y="215"/>
                      </a:cubicBezTo>
                      <a:cubicBezTo>
                        <a:pt x="166" y="215"/>
                        <a:pt x="214" y="166"/>
                        <a:pt x="214" y="107"/>
                      </a:cubicBezTo>
                      <a:cubicBezTo>
                        <a:pt x="214" y="48"/>
                        <a:pt x="166" y="0"/>
                        <a:pt x="107" y="0"/>
                      </a:cubicBezTo>
                      <a:close/>
                    </a:path>
                  </a:pathLst>
                </a:custGeom>
                <a:solidFill>
                  <a:srgbClr val="4293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grpSp>
        <p:nvGrpSpPr>
          <p:cNvPr id="499" name="Google Shape;499;p39"/>
          <p:cNvGrpSpPr/>
          <p:nvPr/>
        </p:nvGrpSpPr>
        <p:grpSpPr>
          <a:xfrm>
            <a:off x="398524" y="797427"/>
            <a:ext cx="1637098" cy="3736790"/>
            <a:chOff x="517324" y="1391787"/>
            <a:chExt cx="2246570" cy="4041498"/>
          </a:xfrm>
        </p:grpSpPr>
        <p:sp>
          <p:nvSpPr>
            <p:cNvPr id="500" name="Google Shape;500;p39"/>
            <p:cNvSpPr/>
            <p:nvPr/>
          </p:nvSpPr>
          <p:spPr>
            <a:xfrm>
              <a:off x="547947" y="5367308"/>
              <a:ext cx="65669" cy="65977"/>
            </a:xfrm>
            <a:custGeom>
              <a:avLst/>
              <a:gdLst/>
              <a:ahLst/>
              <a:cxnLst/>
              <a:rect l="l" t="t" r="r" b="b"/>
              <a:pathLst>
                <a:path w="214" h="215" extrusionOk="0">
                  <a:moveTo>
                    <a:pt x="107" y="0"/>
                  </a:moveTo>
                  <a:cubicBezTo>
                    <a:pt x="48" y="0"/>
                    <a:pt x="1" y="48"/>
                    <a:pt x="1" y="107"/>
                  </a:cubicBezTo>
                  <a:cubicBezTo>
                    <a:pt x="1" y="166"/>
                    <a:pt x="48" y="215"/>
                    <a:pt x="107" y="215"/>
                  </a:cubicBezTo>
                  <a:cubicBezTo>
                    <a:pt x="166" y="215"/>
                    <a:pt x="214" y="166"/>
                    <a:pt x="214" y="107"/>
                  </a:cubicBezTo>
                  <a:cubicBezTo>
                    <a:pt x="214" y="48"/>
                    <a:pt x="166" y="0"/>
                    <a:pt x="107" y="0"/>
                  </a:cubicBezTo>
                  <a:close/>
                </a:path>
              </a:pathLst>
            </a:custGeom>
            <a:solidFill>
              <a:srgbClr val="2143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1" name="Google Shape;501;p39"/>
            <p:cNvGrpSpPr/>
            <p:nvPr/>
          </p:nvGrpSpPr>
          <p:grpSpPr>
            <a:xfrm>
              <a:off x="517324" y="1391787"/>
              <a:ext cx="2246570" cy="3974600"/>
              <a:chOff x="517324" y="1391787"/>
              <a:chExt cx="2246570" cy="3974600"/>
            </a:xfrm>
          </p:grpSpPr>
          <p:sp>
            <p:nvSpPr>
              <p:cNvPr id="502" name="Google Shape;502;p39"/>
              <p:cNvSpPr txBox="1"/>
              <p:nvPr/>
            </p:nvSpPr>
            <p:spPr>
              <a:xfrm>
                <a:off x="517324" y="1391787"/>
                <a:ext cx="1090608" cy="4150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2143A0"/>
                    </a:solidFill>
                    <a:latin typeface="Fira Sans Extra Condensed Medium"/>
                    <a:ea typeface="Fira Sans Extra Condensed Medium"/>
                    <a:cs typeface="Fira Sans Extra Condensed Medium"/>
                    <a:sym typeface="Fira Sans Extra Condensed Medium"/>
                  </a:rPr>
                  <a:t>2013</a:t>
                </a:r>
                <a:endParaRPr sz="2000" b="1" i="0" u="none" strike="noStrike" cap="none">
                  <a:solidFill>
                    <a:srgbClr val="2143A0"/>
                  </a:solidFill>
                  <a:latin typeface="Fira Sans Extra Condensed Medium"/>
                  <a:ea typeface="Fira Sans Extra Condensed Medium"/>
                  <a:cs typeface="Fira Sans Extra Condensed Medium"/>
                  <a:sym typeface="Fira Sans Extra Condensed Medium"/>
                </a:endParaRPr>
              </a:p>
            </p:txBody>
          </p:sp>
          <p:sp>
            <p:nvSpPr>
              <p:cNvPr id="503" name="Google Shape;503;p39"/>
              <p:cNvSpPr txBox="1"/>
              <p:nvPr/>
            </p:nvSpPr>
            <p:spPr>
              <a:xfrm>
                <a:off x="555176" y="2730058"/>
                <a:ext cx="2208718" cy="130319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1-Р ҮЕ ШАТ: ҮҮРЭГ АМЛАЛТ</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Банкны салбарын хүлээсэн сайн дурын үүрэг амлалт</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Монголын Тогтвортой санхүүгийн зарчим ба удирдамж</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Мэдээлэл түгээх, мэдлэг, ойлголтыг сайжруулах</a:t>
                </a:r>
                <a:endParaRPr sz="1100" b="0" i="0" u="none" strike="noStrike" cap="none">
                  <a:solidFill>
                    <a:srgbClr val="000000"/>
                  </a:solidFill>
                  <a:latin typeface="Arial"/>
                  <a:ea typeface="Arial"/>
                  <a:cs typeface="Arial"/>
                  <a:sym typeface="Arial"/>
                </a:endParaRPr>
              </a:p>
            </p:txBody>
          </p:sp>
          <p:grpSp>
            <p:nvGrpSpPr>
              <p:cNvPr id="504" name="Google Shape;504;p39"/>
              <p:cNvGrpSpPr/>
              <p:nvPr/>
            </p:nvGrpSpPr>
            <p:grpSpPr>
              <a:xfrm>
                <a:off x="564660" y="1832181"/>
                <a:ext cx="931654" cy="3534206"/>
                <a:chOff x="497435" y="1881950"/>
                <a:chExt cx="636332" cy="2413911"/>
              </a:xfrm>
            </p:grpSpPr>
            <p:sp>
              <p:nvSpPr>
                <p:cNvPr id="505" name="Google Shape;505;p39"/>
                <p:cNvSpPr/>
                <p:nvPr/>
              </p:nvSpPr>
              <p:spPr>
                <a:xfrm>
                  <a:off x="497435" y="1901443"/>
                  <a:ext cx="606778" cy="2394418"/>
                </a:xfrm>
                <a:custGeom>
                  <a:avLst/>
                  <a:gdLst/>
                  <a:ahLst/>
                  <a:cxnLst/>
                  <a:rect l="l" t="t" r="r" b="b"/>
                  <a:pathLst>
                    <a:path w="2895" h="12523" extrusionOk="0">
                      <a:moveTo>
                        <a:pt x="48" y="1"/>
                      </a:moveTo>
                      <a:cubicBezTo>
                        <a:pt x="22" y="1"/>
                        <a:pt x="1" y="22"/>
                        <a:pt x="1" y="48"/>
                      </a:cubicBezTo>
                      <a:lnTo>
                        <a:pt x="1" y="12475"/>
                      </a:lnTo>
                      <a:cubicBezTo>
                        <a:pt x="1" y="12502"/>
                        <a:pt x="22" y="12523"/>
                        <a:pt x="48" y="12523"/>
                      </a:cubicBezTo>
                      <a:cubicBezTo>
                        <a:pt x="75" y="12523"/>
                        <a:pt x="96" y="12502"/>
                        <a:pt x="96" y="12475"/>
                      </a:cubicBezTo>
                      <a:lnTo>
                        <a:pt x="96" y="96"/>
                      </a:lnTo>
                      <a:lnTo>
                        <a:pt x="2832" y="96"/>
                      </a:lnTo>
                      <a:cubicBezTo>
                        <a:pt x="2895" y="96"/>
                        <a:pt x="2895" y="1"/>
                        <a:pt x="2832" y="1"/>
                      </a:cubicBezTo>
                      <a:close/>
                    </a:path>
                  </a:pathLst>
                </a:custGeom>
                <a:solidFill>
                  <a:srgbClr val="2143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9"/>
                <p:cNvSpPr/>
                <p:nvPr/>
              </p:nvSpPr>
              <p:spPr>
                <a:xfrm>
                  <a:off x="1081997" y="1881950"/>
                  <a:ext cx="51770" cy="59525"/>
                </a:xfrm>
                <a:custGeom>
                  <a:avLst/>
                  <a:gdLst/>
                  <a:ahLst/>
                  <a:cxnLst/>
                  <a:rect l="l" t="t" r="r" b="b"/>
                  <a:pathLst>
                    <a:path w="247" h="284" extrusionOk="0">
                      <a:moveTo>
                        <a:pt x="1" y="1"/>
                      </a:moveTo>
                      <a:lnTo>
                        <a:pt x="1" y="284"/>
                      </a:lnTo>
                      <a:lnTo>
                        <a:pt x="246" y="141"/>
                      </a:lnTo>
                      <a:lnTo>
                        <a:pt x="1" y="1"/>
                      </a:lnTo>
                      <a:close/>
                    </a:path>
                  </a:pathLst>
                </a:custGeom>
                <a:solidFill>
                  <a:srgbClr val="2143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grpSp>
        <p:nvGrpSpPr>
          <p:cNvPr id="507" name="Google Shape;507;p39"/>
          <p:cNvGrpSpPr/>
          <p:nvPr/>
        </p:nvGrpSpPr>
        <p:grpSpPr>
          <a:xfrm>
            <a:off x="444765" y="1547537"/>
            <a:ext cx="8403959" cy="495053"/>
            <a:chOff x="719350" y="1853225"/>
            <a:chExt cx="7705200" cy="365700"/>
          </a:xfrm>
        </p:grpSpPr>
        <p:sp>
          <p:nvSpPr>
            <p:cNvPr id="508" name="Google Shape;508;p39"/>
            <p:cNvSpPr/>
            <p:nvPr/>
          </p:nvSpPr>
          <p:spPr>
            <a:xfrm>
              <a:off x="719350" y="1853225"/>
              <a:ext cx="7705200" cy="365700"/>
            </a:xfrm>
            <a:prstGeom prst="rect">
              <a:avLst/>
            </a:prstGeom>
            <a:gradFill>
              <a:gsLst>
                <a:gs pos="0">
                  <a:srgbClr val="2143A0"/>
                </a:gs>
                <a:gs pos="29000">
                  <a:schemeClr val="accent5"/>
                </a:gs>
                <a:gs pos="67000">
                  <a:schemeClr val="accent6"/>
                </a:gs>
                <a:gs pos="97196">
                  <a:srgbClr val="92D050"/>
                </a:gs>
                <a:gs pos="100000">
                  <a:srgbClr val="92D05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9"/>
            <p:cNvSpPr/>
            <p:nvPr/>
          </p:nvSpPr>
          <p:spPr>
            <a:xfrm>
              <a:off x="8328822" y="1986282"/>
              <a:ext cx="86353" cy="99558"/>
            </a:xfrm>
            <a:custGeom>
              <a:avLst/>
              <a:gdLst/>
              <a:ahLst/>
              <a:cxnLst/>
              <a:rect l="l" t="t" r="r" b="b"/>
              <a:pathLst>
                <a:path w="412" h="475" extrusionOk="0">
                  <a:moveTo>
                    <a:pt x="1" y="1"/>
                  </a:moveTo>
                  <a:lnTo>
                    <a:pt x="1" y="474"/>
                  </a:lnTo>
                  <a:lnTo>
                    <a:pt x="411" y="238"/>
                  </a:lnTo>
                  <a:lnTo>
                    <a:pt x="1" y="1"/>
                  </a:lnTo>
                  <a:close/>
                </a:path>
              </a:pathLst>
            </a:custGeom>
            <a:solidFill>
              <a:srgbClr val="FCFC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9"/>
            <p:cNvSpPr/>
            <p:nvPr/>
          </p:nvSpPr>
          <p:spPr>
            <a:xfrm>
              <a:off x="842225" y="2026100"/>
              <a:ext cx="7486617" cy="20125"/>
            </a:xfrm>
            <a:custGeom>
              <a:avLst/>
              <a:gdLst/>
              <a:ahLst/>
              <a:cxnLst/>
              <a:rect l="l" t="t" r="r" b="b"/>
              <a:pathLst>
                <a:path w="37905" h="96" extrusionOk="0">
                  <a:moveTo>
                    <a:pt x="1" y="1"/>
                  </a:moveTo>
                  <a:lnTo>
                    <a:pt x="1" y="96"/>
                  </a:lnTo>
                  <a:lnTo>
                    <a:pt x="286" y="96"/>
                  </a:lnTo>
                  <a:lnTo>
                    <a:pt x="286" y="1"/>
                  </a:lnTo>
                  <a:close/>
                  <a:moveTo>
                    <a:pt x="569" y="1"/>
                  </a:moveTo>
                  <a:lnTo>
                    <a:pt x="569" y="96"/>
                  </a:lnTo>
                  <a:lnTo>
                    <a:pt x="854" y="96"/>
                  </a:lnTo>
                  <a:lnTo>
                    <a:pt x="854" y="1"/>
                  </a:lnTo>
                  <a:close/>
                  <a:moveTo>
                    <a:pt x="1140" y="1"/>
                  </a:moveTo>
                  <a:lnTo>
                    <a:pt x="1140" y="96"/>
                  </a:lnTo>
                  <a:lnTo>
                    <a:pt x="1425" y="96"/>
                  </a:lnTo>
                  <a:lnTo>
                    <a:pt x="1425" y="1"/>
                  </a:lnTo>
                  <a:close/>
                  <a:moveTo>
                    <a:pt x="1710" y="1"/>
                  </a:moveTo>
                  <a:lnTo>
                    <a:pt x="1710" y="96"/>
                  </a:lnTo>
                  <a:lnTo>
                    <a:pt x="1995" y="96"/>
                  </a:lnTo>
                  <a:lnTo>
                    <a:pt x="1995" y="1"/>
                  </a:lnTo>
                  <a:close/>
                  <a:moveTo>
                    <a:pt x="2280" y="1"/>
                  </a:moveTo>
                  <a:lnTo>
                    <a:pt x="2280" y="96"/>
                  </a:lnTo>
                  <a:lnTo>
                    <a:pt x="2566" y="96"/>
                  </a:lnTo>
                  <a:lnTo>
                    <a:pt x="2566" y="1"/>
                  </a:lnTo>
                  <a:close/>
                  <a:moveTo>
                    <a:pt x="2851" y="1"/>
                  </a:moveTo>
                  <a:lnTo>
                    <a:pt x="2851" y="96"/>
                  </a:lnTo>
                  <a:lnTo>
                    <a:pt x="3136" y="96"/>
                  </a:lnTo>
                  <a:lnTo>
                    <a:pt x="3136" y="1"/>
                  </a:lnTo>
                  <a:close/>
                  <a:moveTo>
                    <a:pt x="3419" y="1"/>
                  </a:moveTo>
                  <a:lnTo>
                    <a:pt x="3419" y="96"/>
                  </a:lnTo>
                  <a:lnTo>
                    <a:pt x="3704" y="96"/>
                  </a:lnTo>
                  <a:lnTo>
                    <a:pt x="3704" y="1"/>
                  </a:lnTo>
                  <a:close/>
                  <a:moveTo>
                    <a:pt x="3990" y="1"/>
                  </a:moveTo>
                  <a:lnTo>
                    <a:pt x="3990" y="96"/>
                  </a:lnTo>
                  <a:lnTo>
                    <a:pt x="4275" y="96"/>
                  </a:lnTo>
                  <a:lnTo>
                    <a:pt x="4275" y="1"/>
                  </a:lnTo>
                  <a:close/>
                  <a:moveTo>
                    <a:pt x="4558" y="1"/>
                  </a:moveTo>
                  <a:lnTo>
                    <a:pt x="4558" y="96"/>
                  </a:lnTo>
                  <a:lnTo>
                    <a:pt x="4843" y="96"/>
                  </a:lnTo>
                  <a:lnTo>
                    <a:pt x="4843" y="1"/>
                  </a:lnTo>
                  <a:close/>
                  <a:moveTo>
                    <a:pt x="5129" y="1"/>
                  </a:moveTo>
                  <a:lnTo>
                    <a:pt x="5129" y="96"/>
                  </a:lnTo>
                  <a:lnTo>
                    <a:pt x="5414" y="96"/>
                  </a:lnTo>
                  <a:lnTo>
                    <a:pt x="5414" y="1"/>
                  </a:lnTo>
                  <a:close/>
                  <a:moveTo>
                    <a:pt x="5699" y="1"/>
                  </a:moveTo>
                  <a:lnTo>
                    <a:pt x="5699" y="96"/>
                  </a:lnTo>
                  <a:lnTo>
                    <a:pt x="5984" y="96"/>
                  </a:lnTo>
                  <a:lnTo>
                    <a:pt x="5984" y="1"/>
                  </a:lnTo>
                  <a:close/>
                  <a:moveTo>
                    <a:pt x="6269" y="1"/>
                  </a:moveTo>
                  <a:lnTo>
                    <a:pt x="6269" y="96"/>
                  </a:lnTo>
                  <a:lnTo>
                    <a:pt x="6555" y="96"/>
                  </a:lnTo>
                  <a:lnTo>
                    <a:pt x="6555" y="1"/>
                  </a:lnTo>
                  <a:close/>
                  <a:moveTo>
                    <a:pt x="6840" y="1"/>
                  </a:moveTo>
                  <a:lnTo>
                    <a:pt x="6840" y="96"/>
                  </a:lnTo>
                  <a:lnTo>
                    <a:pt x="7125" y="96"/>
                  </a:lnTo>
                  <a:lnTo>
                    <a:pt x="7125" y="1"/>
                  </a:lnTo>
                  <a:close/>
                  <a:moveTo>
                    <a:pt x="7410" y="1"/>
                  </a:moveTo>
                  <a:lnTo>
                    <a:pt x="7410" y="96"/>
                  </a:lnTo>
                  <a:lnTo>
                    <a:pt x="7695" y="96"/>
                  </a:lnTo>
                  <a:lnTo>
                    <a:pt x="7695" y="1"/>
                  </a:lnTo>
                  <a:close/>
                  <a:moveTo>
                    <a:pt x="7981" y="1"/>
                  </a:moveTo>
                  <a:lnTo>
                    <a:pt x="7981" y="96"/>
                  </a:lnTo>
                  <a:lnTo>
                    <a:pt x="8266" y="96"/>
                  </a:lnTo>
                  <a:lnTo>
                    <a:pt x="8266" y="1"/>
                  </a:lnTo>
                  <a:close/>
                  <a:moveTo>
                    <a:pt x="8551" y="1"/>
                  </a:moveTo>
                  <a:lnTo>
                    <a:pt x="8551" y="96"/>
                  </a:lnTo>
                  <a:lnTo>
                    <a:pt x="8836" y="96"/>
                  </a:lnTo>
                  <a:lnTo>
                    <a:pt x="8836" y="1"/>
                  </a:lnTo>
                  <a:close/>
                  <a:moveTo>
                    <a:pt x="9120" y="1"/>
                  </a:moveTo>
                  <a:lnTo>
                    <a:pt x="9120" y="96"/>
                  </a:lnTo>
                  <a:lnTo>
                    <a:pt x="9405" y="96"/>
                  </a:lnTo>
                  <a:lnTo>
                    <a:pt x="9405" y="1"/>
                  </a:lnTo>
                  <a:close/>
                  <a:moveTo>
                    <a:pt x="9690" y="1"/>
                  </a:moveTo>
                  <a:lnTo>
                    <a:pt x="9690" y="96"/>
                  </a:lnTo>
                  <a:lnTo>
                    <a:pt x="9975" y="96"/>
                  </a:lnTo>
                  <a:lnTo>
                    <a:pt x="9975" y="1"/>
                  </a:lnTo>
                  <a:close/>
                  <a:moveTo>
                    <a:pt x="10258" y="1"/>
                  </a:moveTo>
                  <a:lnTo>
                    <a:pt x="10258" y="96"/>
                  </a:lnTo>
                  <a:lnTo>
                    <a:pt x="10544" y="96"/>
                  </a:lnTo>
                  <a:lnTo>
                    <a:pt x="10544" y="1"/>
                  </a:lnTo>
                  <a:close/>
                  <a:moveTo>
                    <a:pt x="10829" y="1"/>
                  </a:moveTo>
                  <a:lnTo>
                    <a:pt x="10829" y="96"/>
                  </a:lnTo>
                  <a:lnTo>
                    <a:pt x="11114" y="96"/>
                  </a:lnTo>
                  <a:lnTo>
                    <a:pt x="11114" y="1"/>
                  </a:lnTo>
                  <a:close/>
                  <a:moveTo>
                    <a:pt x="11399" y="1"/>
                  </a:moveTo>
                  <a:lnTo>
                    <a:pt x="11399" y="96"/>
                  </a:lnTo>
                  <a:lnTo>
                    <a:pt x="11684" y="96"/>
                  </a:lnTo>
                  <a:lnTo>
                    <a:pt x="11684" y="1"/>
                  </a:lnTo>
                  <a:close/>
                  <a:moveTo>
                    <a:pt x="11970" y="1"/>
                  </a:moveTo>
                  <a:lnTo>
                    <a:pt x="11970" y="96"/>
                  </a:lnTo>
                  <a:lnTo>
                    <a:pt x="12255" y="96"/>
                  </a:lnTo>
                  <a:lnTo>
                    <a:pt x="12255" y="1"/>
                  </a:lnTo>
                  <a:close/>
                  <a:moveTo>
                    <a:pt x="12540" y="1"/>
                  </a:moveTo>
                  <a:lnTo>
                    <a:pt x="12540" y="96"/>
                  </a:lnTo>
                  <a:lnTo>
                    <a:pt x="12825" y="96"/>
                  </a:lnTo>
                  <a:lnTo>
                    <a:pt x="12825" y="1"/>
                  </a:lnTo>
                  <a:close/>
                  <a:moveTo>
                    <a:pt x="13110" y="1"/>
                  </a:moveTo>
                  <a:lnTo>
                    <a:pt x="13110" y="96"/>
                  </a:lnTo>
                  <a:lnTo>
                    <a:pt x="13396" y="96"/>
                  </a:lnTo>
                  <a:lnTo>
                    <a:pt x="13396" y="1"/>
                  </a:lnTo>
                  <a:close/>
                  <a:moveTo>
                    <a:pt x="13681" y="1"/>
                  </a:moveTo>
                  <a:lnTo>
                    <a:pt x="13681" y="96"/>
                  </a:lnTo>
                  <a:lnTo>
                    <a:pt x="13966" y="96"/>
                  </a:lnTo>
                  <a:lnTo>
                    <a:pt x="13966" y="1"/>
                  </a:lnTo>
                  <a:close/>
                  <a:moveTo>
                    <a:pt x="14249" y="1"/>
                  </a:moveTo>
                  <a:lnTo>
                    <a:pt x="14249" y="96"/>
                  </a:lnTo>
                  <a:lnTo>
                    <a:pt x="14535" y="96"/>
                  </a:lnTo>
                  <a:lnTo>
                    <a:pt x="14535" y="1"/>
                  </a:lnTo>
                  <a:close/>
                  <a:moveTo>
                    <a:pt x="14820" y="1"/>
                  </a:moveTo>
                  <a:lnTo>
                    <a:pt x="14820" y="96"/>
                  </a:lnTo>
                  <a:lnTo>
                    <a:pt x="15105" y="96"/>
                  </a:lnTo>
                  <a:lnTo>
                    <a:pt x="15105" y="1"/>
                  </a:lnTo>
                  <a:close/>
                  <a:moveTo>
                    <a:pt x="15390" y="1"/>
                  </a:moveTo>
                  <a:lnTo>
                    <a:pt x="15390" y="96"/>
                  </a:lnTo>
                  <a:lnTo>
                    <a:pt x="15675" y="96"/>
                  </a:lnTo>
                  <a:lnTo>
                    <a:pt x="15675" y="1"/>
                  </a:lnTo>
                  <a:close/>
                  <a:moveTo>
                    <a:pt x="15961" y="1"/>
                  </a:moveTo>
                  <a:lnTo>
                    <a:pt x="15961" y="96"/>
                  </a:lnTo>
                  <a:lnTo>
                    <a:pt x="16246" y="96"/>
                  </a:lnTo>
                  <a:lnTo>
                    <a:pt x="16246" y="1"/>
                  </a:lnTo>
                  <a:close/>
                  <a:moveTo>
                    <a:pt x="16531" y="1"/>
                  </a:moveTo>
                  <a:lnTo>
                    <a:pt x="16531" y="96"/>
                  </a:lnTo>
                  <a:lnTo>
                    <a:pt x="16816" y="96"/>
                  </a:lnTo>
                  <a:lnTo>
                    <a:pt x="16816" y="1"/>
                  </a:lnTo>
                  <a:close/>
                  <a:moveTo>
                    <a:pt x="17100" y="1"/>
                  </a:moveTo>
                  <a:lnTo>
                    <a:pt x="17100" y="96"/>
                  </a:lnTo>
                  <a:lnTo>
                    <a:pt x="17385" y="96"/>
                  </a:lnTo>
                  <a:lnTo>
                    <a:pt x="17385" y="1"/>
                  </a:lnTo>
                  <a:close/>
                  <a:moveTo>
                    <a:pt x="17670" y="1"/>
                  </a:moveTo>
                  <a:lnTo>
                    <a:pt x="17670" y="96"/>
                  </a:lnTo>
                  <a:lnTo>
                    <a:pt x="17955" y="96"/>
                  </a:lnTo>
                  <a:lnTo>
                    <a:pt x="17955" y="1"/>
                  </a:lnTo>
                  <a:close/>
                  <a:moveTo>
                    <a:pt x="18238" y="1"/>
                  </a:moveTo>
                  <a:lnTo>
                    <a:pt x="18238" y="96"/>
                  </a:lnTo>
                  <a:lnTo>
                    <a:pt x="18524" y="96"/>
                  </a:lnTo>
                  <a:lnTo>
                    <a:pt x="18524" y="1"/>
                  </a:lnTo>
                  <a:close/>
                  <a:moveTo>
                    <a:pt x="18809" y="1"/>
                  </a:moveTo>
                  <a:lnTo>
                    <a:pt x="18809" y="96"/>
                  </a:lnTo>
                  <a:lnTo>
                    <a:pt x="19094" y="96"/>
                  </a:lnTo>
                  <a:lnTo>
                    <a:pt x="19094" y="1"/>
                  </a:lnTo>
                  <a:close/>
                  <a:moveTo>
                    <a:pt x="19379" y="1"/>
                  </a:moveTo>
                  <a:lnTo>
                    <a:pt x="19379" y="96"/>
                  </a:lnTo>
                  <a:lnTo>
                    <a:pt x="19664" y="96"/>
                  </a:lnTo>
                  <a:lnTo>
                    <a:pt x="19664" y="1"/>
                  </a:lnTo>
                  <a:close/>
                  <a:moveTo>
                    <a:pt x="19950" y="1"/>
                  </a:moveTo>
                  <a:lnTo>
                    <a:pt x="19950" y="96"/>
                  </a:lnTo>
                  <a:lnTo>
                    <a:pt x="20235" y="96"/>
                  </a:lnTo>
                  <a:lnTo>
                    <a:pt x="20235" y="1"/>
                  </a:lnTo>
                  <a:close/>
                  <a:moveTo>
                    <a:pt x="20520" y="1"/>
                  </a:moveTo>
                  <a:lnTo>
                    <a:pt x="20520" y="96"/>
                  </a:lnTo>
                  <a:lnTo>
                    <a:pt x="20805" y="96"/>
                  </a:lnTo>
                  <a:lnTo>
                    <a:pt x="20805" y="1"/>
                  </a:lnTo>
                  <a:close/>
                  <a:moveTo>
                    <a:pt x="21089" y="1"/>
                  </a:moveTo>
                  <a:lnTo>
                    <a:pt x="21089" y="96"/>
                  </a:lnTo>
                  <a:lnTo>
                    <a:pt x="21374" y="96"/>
                  </a:lnTo>
                  <a:lnTo>
                    <a:pt x="21374" y="1"/>
                  </a:lnTo>
                  <a:close/>
                  <a:moveTo>
                    <a:pt x="21659" y="1"/>
                  </a:moveTo>
                  <a:lnTo>
                    <a:pt x="21659" y="96"/>
                  </a:lnTo>
                  <a:lnTo>
                    <a:pt x="21944" y="96"/>
                  </a:lnTo>
                  <a:lnTo>
                    <a:pt x="21944" y="1"/>
                  </a:lnTo>
                  <a:close/>
                  <a:moveTo>
                    <a:pt x="22229" y="1"/>
                  </a:moveTo>
                  <a:lnTo>
                    <a:pt x="22229" y="96"/>
                  </a:lnTo>
                  <a:lnTo>
                    <a:pt x="22515" y="96"/>
                  </a:lnTo>
                  <a:lnTo>
                    <a:pt x="22515" y="1"/>
                  </a:lnTo>
                  <a:close/>
                  <a:moveTo>
                    <a:pt x="22800" y="1"/>
                  </a:moveTo>
                  <a:lnTo>
                    <a:pt x="22800" y="96"/>
                  </a:lnTo>
                  <a:lnTo>
                    <a:pt x="23085" y="96"/>
                  </a:lnTo>
                  <a:lnTo>
                    <a:pt x="23085" y="1"/>
                  </a:lnTo>
                  <a:close/>
                  <a:moveTo>
                    <a:pt x="23370" y="1"/>
                  </a:moveTo>
                  <a:lnTo>
                    <a:pt x="23370" y="96"/>
                  </a:lnTo>
                  <a:lnTo>
                    <a:pt x="23655" y="96"/>
                  </a:lnTo>
                  <a:lnTo>
                    <a:pt x="23655" y="1"/>
                  </a:lnTo>
                  <a:close/>
                  <a:moveTo>
                    <a:pt x="23939" y="1"/>
                  </a:moveTo>
                  <a:lnTo>
                    <a:pt x="23939" y="96"/>
                  </a:lnTo>
                  <a:lnTo>
                    <a:pt x="24224" y="96"/>
                  </a:lnTo>
                  <a:lnTo>
                    <a:pt x="24224" y="1"/>
                  </a:lnTo>
                  <a:close/>
                  <a:moveTo>
                    <a:pt x="24509" y="1"/>
                  </a:moveTo>
                  <a:lnTo>
                    <a:pt x="24509" y="96"/>
                  </a:lnTo>
                  <a:lnTo>
                    <a:pt x="24794" y="96"/>
                  </a:lnTo>
                  <a:lnTo>
                    <a:pt x="24794" y="1"/>
                  </a:lnTo>
                  <a:close/>
                  <a:moveTo>
                    <a:pt x="25080" y="1"/>
                  </a:moveTo>
                  <a:lnTo>
                    <a:pt x="25080" y="96"/>
                  </a:lnTo>
                  <a:lnTo>
                    <a:pt x="25365" y="96"/>
                  </a:lnTo>
                  <a:lnTo>
                    <a:pt x="25365" y="1"/>
                  </a:lnTo>
                  <a:close/>
                  <a:moveTo>
                    <a:pt x="25650" y="1"/>
                  </a:moveTo>
                  <a:lnTo>
                    <a:pt x="25650" y="96"/>
                  </a:lnTo>
                  <a:lnTo>
                    <a:pt x="25935" y="96"/>
                  </a:lnTo>
                  <a:lnTo>
                    <a:pt x="25935" y="1"/>
                  </a:lnTo>
                  <a:close/>
                  <a:moveTo>
                    <a:pt x="26220" y="1"/>
                  </a:moveTo>
                  <a:lnTo>
                    <a:pt x="26220" y="96"/>
                  </a:lnTo>
                  <a:lnTo>
                    <a:pt x="26506" y="96"/>
                  </a:lnTo>
                  <a:lnTo>
                    <a:pt x="26506" y="1"/>
                  </a:lnTo>
                  <a:close/>
                  <a:moveTo>
                    <a:pt x="26791" y="1"/>
                  </a:moveTo>
                  <a:lnTo>
                    <a:pt x="26791" y="96"/>
                  </a:lnTo>
                  <a:lnTo>
                    <a:pt x="27076" y="96"/>
                  </a:lnTo>
                  <a:lnTo>
                    <a:pt x="27076" y="1"/>
                  </a:lnTo>
                  <a:close/>
                  <a:moveTo>
                    <a:pt x="27361" y="1"/>
                  </a:moveTo>
                  <a:lnTo>
                    <a:pt x="27361" y="96"/>
                  </a:lnTo>
                  <a:lnTo>
                    <a:pt x="27646" y="96"/>
                  </a:lnTo>
                  <a:lnTo>
                    <a:pt x="27646" y="1"/>
                  </a:lnTo>
                  <a:close/>
                  <a:moveTo>
                    <a:pt x="27930" y="1"/>
                  </a:moveTo>
                  <a:lnTo>
                    <a:pt x="27930" y="96"/>
                  </a:lnTo>
                  <a:lnTo>
                    <a:pt x="28215" y="96"/>
                  </a:lnTo>
                  <a:lnTo>
                    <a:pt x="28215" y="1"/>
                  </a:lnTo>
                  <a:close/>
                  <a:moveTo>
                    <a:pt x="28500" y="1"/>
                  </a:moveTo>
                  <a:lnTo>
                    <a:pt x="28500" y="96"/>
                  </a:lnTo>
                  <a:lnTo>
                    <a:pt x="28785" y="96"/>
                  </a:lnTo>
                  <a:lnTo>
                    <a:pt x="28785" y="1"/>
                  </a:lnTo>
                  <a:close/>
                  <a:moveTo>
                    <a:pt x="29071" y="1"/>
                  </a:moveTo>
                  <a:lnTo>
                    <a:pt x="29071" y="96"/>
                  </a:lnTo>
                  <a:lnTo>
                    <a:pt x="29356" y="96"/>
                  </a:lnTo>
                  <a:lnTo>
                    <a:pt x="29356" y="1"/>
                  </a:lnTo>
                  <a:close/>
                  <a:moveTo>
                    <a:pt x="29641" y="1"/>
                  </a:moveTo>
                  <a:lnTo>
                    <a:pt x="29641" y="96"/>
                  </a:lnTo>
                  <a:lnTo>
                    <a:pt x="29926" y="96"/>
                  </a:lnTo>
                  <a:lnTo>
                    <a:pt x="29926" y="1"/>
                  </a:lnTo>
                  <a:close/>
                  <a:moveTo>
                    <a:pt x="30211" y="1"/>
                  </a:moveTo>
                  <a:lnTo>
                    <a:pt x="30211" y="96"/>
                  </a:lnTo>
                  <a:lnTo>
                    <a:pt x="30497" y="96"/>
                  </a:lnTo>
                  <a:lnTo>
                    <a:pt x="30497" y="1"/>
                  </a:lnTo>
                  <a:close/>
                  <a:moveTo>
                    <a:pt x="30780" y="1"/>
                  </a:moveTo>
                  <a:lnTo>
                    <a:pt x="30780" y="96"/>
                  </a:lnTo>
                  <a:lnTo>
                    <a:pt x="31065" y="96"/>
                  </a:lnTo>
                  <a:lnTo>
                    <a:pt x="31065" y="1"/>
                  </a:lnTo>
                  <a:close/>
                  <a:moveTo>
                    <a:pt x="31350" y="1"/>
                  </a:moveTo>
                  <a:lnTo>
                    <a:pt x="31350" y="96"/>
                  </a:lnTo>
                  <a:lnTo>
                    <a:pt x="31635" y="96"/>
                  </a:lnTo>
                  <a:lnTo>
                    <a:pt x="31635" y="1"/>
                  </a:lnTo>
                  <a:close/>
                  <a:moveTo>
                    <a:pt x="31919" y="1"/>
                  </a:moveTo>
                  <a:lnTo>
                    <a:pt x="31919" y="96"/>
                  </a:lnTo>
                  <a:lnTo>
                    <a:pt x="32204" y="96"/>
                  </a:lnTo>
                  <a:lnTo>
                    <a:pt x="32204" y="1"/>
                  </a:lnTo>
                  <a:close/>
                  <a:moveTo>
                    <a:pt x="32489" y="1"/>
                  </a:moveTo>
                  <a:lnTo>
                    <a:pt x="32489" y="96"/>
                  </a:lnTo>
                  <a:lnTo>
                    <a:pt x="32774" y="96"/>
                  </a:lnTo>
                  <a:lnTo>
                    <a:pt x="32774" y="1"/>
                  </a:lnTo>
                  <a:close/>
                  <a:moveTo>
                    <a:pt x="33060" y="1"/>
                  </a:moveTo>
                  <a:lnTo>
                    <a:pt x="33060" y="96"/>
                  </a:lnTo>
                  <a:lnTo>
                    <a:pt x="33345" y="96"/>
                  </a:lnTo>
                  <a:lnTo>
                    <a:pt x="33345" y="1"/>
                  </a:lnTo>
                  <a:close/>
                  <a:moveTo>
                    <a:pt x="33630" y="1"/>
                  </a:moveTo>
                  <a:lnTo>
                    <a:pt x="33630" y="96"/>
                  </a:lnTo>
                  <a:lnTo>
                    <a:pt x="33915" y="96"/>
                  </a:lnTo>
                  <a:lnTo>
                    <a:pt x="33915" y="1"/>
                  </a:lnTo>
                  <a:close/>
                  <a:moveTo>
                    <a:pt x="34200" y="1"/>
                  </a:moveTo>
                  <a:lnTo>
                    <a:pt x="34200" y="96"/>
                  </a:lnTo>
                  <a:lnTo>
                    <a:pt x="34486" y="96"/>
                  </a:lnTo>
                  <a:lnTo>
                    <a:pt x="34486" y="1"/>
                  </a:lnTo>
                  <a:close/>
                  <a:moveTo>
                    <a:pt x="34769" y="1"/>
                  </a:moveTo>
                  <a:lnTo>
                    <a:pt x="34769" y="96"/>
                  </a:lnTo>
                  <a:lnTo>
                    <a:pt x="35054" y="96"/>
                  </a:lnTo>
                  <a:lnTo>
                    <a:pt x="35054" y="1"/>
                  </a:lnTo>
                  <a:close/>
                  <a:moveTo>
                    <a:pt x="35339" y="1"/>
                  </a:moveTo>
                  <a:lnTo>
                    <a:pt x="35339" y="96"/>
                  </a:lnTo>
                  <a:lnTo>
                    <a:pt x="35625" y="96"/>
                  </a:lnTo>
                  <a:lnTo>
                    <a:pt x="35625" y="1"/>
                  </a:lnTo>
                  <a:close/>
                  <a:moveTo>
                    <a:pt x="35908" y="1"/>
                  </a:moveTo>
                  <a:lnTo>
                    <a:pt x="35908" y="96"/>
                  </a:lnTo>
                  <a:lnTo>
                    <a:pt x="36193" y="96"/>
                  </a:lnTo>
                  <a:lnTo>
                    <a:pt x="36193" y="1"/>
                  </a:lnTo>
                  <a:close/>
                  <a:moveTo>
                    <a:pt x="36478" y="1"/>
                  </a:moveTo>
                  <a:lnTo>
                    <a:pt x="36478" y="96"/>
                  </a:lnTo>
                  <a:lnTo>
                    <a:pt x="36763" y="96"/>
                  </a:lnTo>
                  <a:lnTo>
                    <a:pt x="36763" y="1"/>
                  </a:lnTo>
                  <a:close/>
                  <a:moveTo>
                    <a:pt x="37049" y="1"/>
                  </a:moveTo>
                  <a:lnTo>
                    <a:pt x="37049" y="96"/>
                  </a:lnTo>
                  <a:lnTo>
                    <a:pt x="37334" y="96"/>
                  </a:lnTo>
                  <a:lnTo>
                    <a:pt x="37334" y="1"/>
                  </a:lnTo>
                  <a:close/>
                  <a:moveTo>
                    <a:pt x="37619" y="1"/>
                  </a:moveTo>
                  <a:lnTo>
                    <a:pt x="37619" y="96"/>
                  </a:lnTo>
                  <a:lnTo>
                    <a:pt x="37904" y="96"/>
                  </a:lnTo>
                  <a:lnTo>
                    <a:pt x="37904" y="1"/>
                  </a:lnTo>
                  <a:close/>
                </a:path>
              </a:pathLst>
            </a:custGeom>
            <a:solidFill>
              <a:srgbClr val="FCFC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1" name="Google Shape;511;p39"/>
          <p:cNvSpPr txBox="1"/>
          <p:nvPr/>
        </p:nvSpPr>
        <p:spPr>
          <a:xfrm>
            <a:off x="446793" y="4801929"/>
            <a:ext cx="45720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Source: MSFA</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500"/>
                                        <p:tgtEl>
                                          <p:spTgt spid="5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9"/>
                                        </p:tgtEl>
                                        <p:attrNameLst>
                                          <p:attrName>style.visibility</p:attrName>
                                        </p:attrNameLst>
                                      </p:cBhvr>
                                      <p:to>
                                        <p:strVal val="visible"/>
                                      </p:to>
                                    </p:set>
                                    <p:animEffect transition="in" filter="fade">
                                      <p:cBhvr>
                                        <p:cTn id="12" dur="500"/>
                                        <p:tgtEl>
                                          <p:spTgt spid="4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7"/>
                                        </p:tgtEl>
                                        <p:attrNameLst>
                                          <p:attrName>style.visibility</p:attrName>
                                        </p:attrNameLst>
                                      </p:cBhvr>
                                      <p:to>
                                        <p:strVal val="visible"/>
                                      </p:to>
                                    </p:set>
                                    <p:animEffect transition="in" filter="fade">
                                      <p:cBhvr>
                                        <p:cTn id="17" dur="500"/>
                                        <p:tgtEl>
                                          <p:spTgt spid="4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1"/>
                                        </p:tgtEl>
                                        <p:attrNameLst>
                                          <p:attrName>style.visibility</p:attrName>
                                        </p:attrNameLst>
                                      </p:cBhvr>
                                      <p:to>
                                        <p:strVal val="visible"/>
                                      </p:to>
                                    </p:set>
                                    <p:animEffect transition="in" filter="fade">
                                      <p:cBhvr>
                                        <p:cTn id="22" dur="500"/>
                                        <p:tgtEl>
                                          <p:spTgt spid="4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3"/>
                                        </p:tgtEl>
                                        <p:attrNameLst>
                                          <p:attrName>style.visibility</p:attrName>
                                        </p:attrNameLst>
                                      </p:cBhvr>
                                      <p:to>
                                        <p:strVal val="visible"/>
                                      </p:to>
                                    </p:set>
                                    <p:animEffect transition="in" filter="fade">
                                      <p:cBhvr>
                                        <p:cTn id="27" dur="500"/>
                                        <p:tgtEl>
                                          <p:spTgt spid="4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5"/>
                                        </p:tgtEl>
                                        <p:attrNameLst>
                                          <p:attrName>style.visibility</p:attrName>
                                        </p:attrNameLst>
                                      </p:cBhvr>
                                      <p:to>
                                        <p:strVal val="visible"/>
                                      </p:to>
                                    </p:set>
                                    <p:animEffect transition="in" filter="fade">
                                      <p:cBhvr>
                                        <p:cTn id="32"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515"/>
        <p:cNvGrpSpPr/>
        <p:nvPr/>
      </p:nvGrpSpPr>
      <p:grpSpPr>
        <a:xfrm>
          <a:off x="0" y="0"/>
          <a:ext cx="0" cy="0"/>
          <a:chOff x="0" y="0"/>
          <a:chExt cx="0" cy="0"/>
        </a:xfrm>
      </p:grpSpPr>
      <p:sp>
        <p:nvSpPr>
          <p:cNvPr id="516" name="Google Shape;516;p40"/>
          <p:cNvSpPr txBox="1">
            <a:spLocks noGrp="1"/>
          </p:cNvSpPr>
          <p:nvPr>
            <p:ph type="title"/>
          </p:nvPr>
        </p:nvSpPr>
        <p:spPr>
          <a:xfrm>
            <a:off x="444765" y="150573"/>
            <a:ext cx="8665482" cy="64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Sustainable finance journey in Mongolia</a:t>
            </a:r>
            <a:endParaRPr/>
          </a:p>
        </p:txBody>
      </p:sp>
      <p:pic>
        <p:nvPicPr>
          <p:cNvPr id="517" name="Google Shape;517;p40" descr="A picture containing text, screenshot, clock, font&#10;&#10;Description automatically generated"/>
          <p:cNvPicPr preferRelativeResize="0"/>
          <p:nvPr/>
        </p:nvPicPr>
        <p:blipFill rotWithShape="1">
          <a:blip r:embed="rId3">
            <a:alphaModFix/>
          </a:blip>
          <a:srcRect/>
          <a:stretch/>
        </p:blipFill>
        <p:spPr>
          <a:xfrm>
            <a:off x="0" y="-28582"/>
            <a:ext cx="9245626" cy="5200664"/>
          </a:xfrm>
          <a:prstGeom prst="rect">
            <a:avLst/>
          </a:prstGeom>
          <a:noFill/>
          <a:ln>
            <a:noFill/>
          </a:ln>
        </p:spPr>
      </p:pic>
      <p:sp>
        <p:nvSpPr>
          <p:cNvPr id="518" name="Google Shape;518;p40"/>
          <p:cNvSpPr txBox="1"/>
          <p:nvPr/>
        </p:nvSpPr>
        <p:spPr>
          <a:xfrm>
            <a:off x="446793" y="4801929"/>
            <a:ext cx="45720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ТоС холбоо </a:t>
            </a:r>
            <a:endParaRPr sz="800" b="0" i="0" u="none" strike="noStrike" cap="none">
              <a:solidFill>
                <a:schemeClr val="dk1"/>
              </a:solidFill>
              <a:latin typeface="Montserrat"/>
              <a:ea typeface="Montserrat"/>
              <a:cs typeface="Montserrat"/>
              <a:sym typeface="Montserrat"/>
            </a:endParaRPr>
          </a:p>
        </p:txBody>
      </p:sp>
      <p:sp>
        <p:nvSpPr>
          <p:cNvPr id="519" name="Google Shape;519;p40"/>
          <p:cNvSpPr txBox="1"/>
          <p:nvPr/>
        </p:nvSpPr>
        <p:spPr>
          <a:xfrm>
            <a:off x="3539170" y="927704"/>
            <a:ext cx="2183713" cy="646331"/>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1. Таатай орчин, тогтолцоо (сайн дурын болон зохицуулалтын)</a:t>
            </a:r>
            <a:endParaRPr sz="1400" b="0" i="0" u="none" strike="noStrike" cap="none">
              <a:solidFill>
                <a:srgbClr val="000000"/>
              </a:solidFill>
              <a:latin typeface="Arial"/>
              <a:ea typeface="Arial"/>
              <a:cs typeface="Arial"/>
              <a:sym typeface="Arial"/>
            </a:endParaRPr>
          </a:p>
        </p:txBody>
      </p:sp>
      <p:sp>
        <p:nvSpPr>
          <p:cNvPr id="520" name="Google Shape;520;p40"/>
          <p:cNvSpPr txBox="1"/>
          <p:nvPr/>
        </p:nvSpPr>
        <p:spPr>
          <a:xfrm>
            <a:off x="444764" y="126127"/>
            <a:ext cx="7800601" cy="6477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Montserrat"/>
              <a:buNone/>
            </a:pPr>
            <a:r>
              <a:rPr lang="en-US" sz="2400" b="1" i="0" u="none" strike="noStrike" cap="none">
                <a:solidFill>
                  <a:schemeClr val="accent1"/>
                </a:solidFill>
                <a:latin typeface="Arial"/>
                <a:ea typeface="Arial"/>
                <a:cs typeface="Arial"/>
                <a:sym typeface="Arial"/>
              </a:rPr>
              <a:t>Монгол Улс дах тогтвортой санхүүгийн хөгжил </a:t>
            </a:r>
            <a:endParaRPr sz="2400" b="1" i="0" u="none" strike="noStrike" cap="none">
              <a:solidFill>
                <a:schemeClr val="accent1"/>
              </a:solidFill>
              <a:latin typeface="Arial"/>
              <a:ea typeface="Arial"/>
              <a:cs typeface="Arial"/>
              <a:sym typeface="Arial"/>
            </a:endParaRPr>
          </a:p>
        </p:txBody>
      </p:sp>
      <p:sp>
        <p:nvSpPr>
          <p:cNvPr id="521" name="Google Shape;521;p40"/>
          <p:cNvSpPr txBox="1"/>
          <p:nvPr/>
        </p:nvSpPr>
        <p:spPr>
          <a:xfrm>
            <a:off x="324318" y="907685"/>
            <a:ext cx="2890534" cy="1384995"/>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1.1 Гол бодлого, тогтолцоонууд</a:t>
            </a:r>
            <a:endParaRPr sz="1050" b="1"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МБХ болон ОУСК-ийн хамтран боловсруулсан Монголын тогтвортой санхүүгийн зарчмууд (2015 ба 2023)</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Санхүүгийн тогтвортой байдлын зөвлөлөөс баталсан Үндэсний тогтвортой санхүүгийн замын зураг (2018 ба 2022)</a:t>
            </a:r>
            <a:endParaRPr sz="1400" b="0" i="0" u="none" strike="noStrike" cap="none">
              <a:solidFill>
                <a:srgbClr val="000000"/>
              </a:solidFill>
              <a:latin typeface="Arial"/>
              <a:ea typeface="Arial"/>
              <a:cs typeface="Arial"/>
              <a:sym typeface="Arial"/>
            </a:endParaRPr>
          </a:p>
        </p:txBody>
      </p:sp>
      <p:sp>
        <p:nvSpPr>
          <p:cNvPr id="522" name="Google Shape;522;p40"/>
          <p:cNvSpPr txBox="1"/>
          <p:nvPr/>
        </p:nvSpPr>
        <p:spPr>
          <a:xfrm>
            <a:off x="324318" y="3573474"/>
            <a:ext cx="2890534" cy="1061829"/>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1.2 БОНЗ эрсдэлийн удирдлага</a:t>
            </a:r>
            <a:endParaRPr sz="1050" b="1"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МБХ-ноос гаргасан БОНЗ эрсдэлийн удирдамж (2015)</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Монголбанк болон СЗХ-наас баталсан БОНЗ эрсдэлийн удирдлагын заавар (2022 ба 2023)</a:t>
            </a:r>
            <a:endParaRPr sz="1400" b="0" i="0" u="none" strike="noStrike" cap="none">
              <a:solidFill>
                <a:srgbClr val="000000"/>
              </a:solidFill>
              <a:latin typeface="Arial"/>
              <a:ea typeface="Arial"/>
              <a:cs typeface="Arial"/>
              <a:sym typeface="Arial"/>
            </a:endParaRPr>
          </a:p>
        </p:txBody>
      </p:sp>
      <p:sp>
        <p:nvSpPr>
          <p:cNvPr id="523" name="Google Shape;523;p40"/>
          <p:cNvSpPr txBox="1"/>
          <p:nvPr/>
        </p:nvSpPr>
        <p:spPr>
          <a:xfrm>
            <a:off x="3332239" y="3172087"/>
            <a:ext cx="2890534" cy="170816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1.3 Тогтвортой санхүү</a:t>
            </a:r>
            <a:endParaRPr sz="1050" b="1"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Санхүүгийн тогтвортой байдлын зөвлөлөөс баталсан Ногоон ба Тогтвортой хөгжлийн зорилтуудтай нийцсэн үйл ажиллагаануудын ангилал, таксономи (2018 ба 2023)</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СЗХ-ноос баталсан Ногоон бонд гаргах бүртгүүлэх журам (2011)</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Жендэрийн санхүүжилтийн бодлого (2022)</a:t>
            </a:r>
            <a:endParaRPr sz="1400" b="0" i="0" u="none" strike="noStrike" cap="none">
              <a:solidFill>
                <a:srgbClr val="000000"/>
              </a:solidFill>
              <a:latin typeface="Arial"/>
              <a:ea typeface="Arial"/>
              <a:cs typeface="Arial"/>
              <a:sym typeface="Arial"/>
            </a:endParaRPr>
          </a:p>
        </p:txBody>
      </p:sp>
      <p:sp>
        <p:nvSpPr>
          <p:cNvPr id="524" name="Google Shape;524;p40"/>
          <p:cNvSpPr txBox="1"/>
          <p:nvPr/>
        </p:nvSpPr>
        <p:spPr>
          <a:xfrm>
            <a:off x="6219713" y="1250869"/>
            <a:ext cx="2890534" cy="598369"/>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1.4 Монголбанкнаас гаргах Уур амьсгалын эрсдэлийн удирдамж (2023-2024)</a:t>
            </a:r>
            <a:endParaRPr sz="1400" b="0" i="0" u="none" strike="noStrike" cap="none">
              <a:solidFill>
                <a:srgbClr val="000000"/>
              </a:solidFill>
              <a:latin typeface="Arial"/>
              <a:ea typeface="Arial"/>
              <a:cs typeface="Arial"/>
              <a:sym typeface="Arial"/>
            </a:endParaRPr>
          </a:p>
        </p:txBody>
      </p:sp>
      <p:sp>
        <p:nvSpPr>
          <p:cNvPr id="525" name="Google Shape;525;p40"/>
          <p:cNvSpPr txBox="1"/>
          <p:nvPr/>
        </p:nvSpPr>
        <p:spPr>
          <a:xfrm>
            <a:off x="6367511" y="3573473"/>
            <a:ext cx="2594937" cy="1061829"/>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1.5 Тайлагнах, ил тод байдлын зааварчилгаа</a:t>
            </a:r>
            <a:endParaRPr sz="1050" b="1"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БОНЗ тайлагналын удирдамж (2022)</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TCFD тайлагналын удирдамж (2023)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41"/>
          <p:cNvPicPr preferRelativeResize="0"/>
          <p:nvPr/>
        </p:nvPicPr>
        <p:blipFill rotWithShape="1">
          <a:blip r:embed="rId3">
            <a:alphaModFix/>
          </a:blip>
          <a:srcRect/>
          <a:stretch/>
        </p:blipFill>
        <p:spPr>
          <a:xfrm>
            <a:off x="-148494" y="0"/>
            <a:ext cx="9292494" cy="5143500"/>
          </a:xfrm>
          <a:prstGeom prst="rect">
            <a:avLst/>
          </a:prstGeom>
          <a:noFill/>
          <a:ln>
            <a:noFill/>
          </a:ln>
        </p:spPr>
      </p:pic>
      <p:sp>
        <p:nvSpPr>
          <p:cNvPr id="531" name="Google Shape;531;p41"/>
          <p:cNvSpPr txBox="1"/>
          <p:nvPr/>
        </p:nvSpPr>
        <p:spPr>
          <a:xfrm>
            <a:off x="978587" y="750833"/>
            <a:ext cx="2890534" cy="252633"/>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2. Засаглал</a:t>
            </a:r>
            <a:endParaRPr sz="1050" b="1" i="0" u="none" strike="noStrike" cap="none">
              <a:solidFill>
                <a:schemeClr val="dk1"/>
              </a:solidFill>
              <a:latin typeface="Arial"/>
              <a:ea typeface="Arial"/>
              <a:cs typeface="Arial"/>
              <a:sym typeface="Arial"/>
            </a:endParaRPr>
          </a:p>
        </p:txBody>
      </p:sp>
      <p:sp>
        <p:nvSpPr>
          <p:cNvPr id="532" name="Google Shape;532;p41"/>
          <p:cNvSpPr txBox="1"/>
          <p:nvPr/>
        </p:nvSpPr>
        <p:spPr>
          <a:xfrm>
            <a:off x="978587" y="1023330"/>
            <a:ext cx="2797254" cy="730969"/>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2.1 Хувийн хэвшлийн манлайлал</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2.2 Улс төрийн манлайлал</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2.3 Бодлого батлах, хяналт тавих</a:t>
            </a:r>
            <a:endParaRPr sz="1050" b="0" i="0" u="none" strike="noStrike" cap="none">
              <a:solidFill>
                <a:schemeClr val="dk1"/>
              </a:solidFill>
              <a:latin typeface="Arial"/>
              <a:ea typeface="Arial"/>
              <a:cs typeface="Arial"/>
              <a:sym typeface="Arial"/>
            </a:endParaRPr>
          </a:p>
        </p:txBody>
      </p:sp>
      <p:sp>
        <p:nvSpPr>
          <p:cNvPr id="533" name="Google Shape;533;p41"/>
          <p:cNvSpPr txBox="1"/>
          <p:nvPr/>
        </p:nvSpPr>
        <p:spPr>
          <a:xfrm>
            <a:off x="978587" y="2478425"/>
            <a:ext cx="4168854" cy="2516073"/>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3. Дэмжих дэд бүтэц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3.1 Үнэлгээ ба судалгаа:</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Суурь судалгаа, зах зээлийн үнэлгээ</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3.2 Хэрэгсэл, заавар, бодлогын загвар, дүн шинжилгээ хийх хэрэгсэл:</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Бодлогын загвар, дүн шинжилгээ хийх хэрэгсэл</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3.3 Бодлогын урамшуулал/хяналтын арга хэмжээ:</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Шагнал, ногоон своп, хүүгийн татаас</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3.4 Чадавхи бэхжүүлэх болон ойлголтыг сайжруулах:</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Цахим сургалтын платформууд, тэнхимээр хийх сургалтууд</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3.5 Бүтээгдэхүүн хөгжүүлэлт ба туршилтууд:</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Эрчим хүчний хэмнэлттэй орон сууц, ноолуур, хөдөө аж ахуй гэх мэт.</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3.5 Хяналт, тайлагнах, шалгах:</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50"/>
              <a:buFont typeface="Arial"/>
              <a:buChar char="•"/>
            </a:pPr>
            <a:r>
              <a:rPr lang="en-US" sz="1050" b="0" i="0" u="none" strike="noStrike" cap="none">
                <a:solidFill>
                  <a:schemeClr val="dk1"/>
                </a:solidFill>
                <a:latin typeface="Arial"/>
                <a:ea typeface="Arial"/>
                <a:cs typeface="Arial"/>
                <a:sym typeface="Arial"/>
              </a:rPr>
              <a:t>Жилийн үнэлгээ</a:t>
            </a:r>
            <a:endParaRPr sz="1050" b="0" i="0" u="none" strike="noStrike" cap="none">
              <a:solidFill>
                <a:schemeClr val="dk1"/>
              </a:solidFill>
              <a:latin typeface="Arial"/>
              <a:ea typeface="Arial"/>
              <a:cs typeface="Arial"/>
              <a:sym typeface="Arial"/>
            </a:endParaRPr>
          </a:p>
        </p:txBody>
      </p:sp>
      <p:sp>
        <p:nvSpPr>
          <p:cNvPr id="534" name="Google Shape;534;p41"/>
          <p:cNvSpPr txBox="1"/>
          <p:nvPr/>
        </p:nvSpPr>
        <p:spPr>
          <a:xfrm>
            <a:off x="6274522" y="1739761"/>
            <a:ext cx="2601311" cy="738664"/>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4 Санхүүгийн бүтээгдэхүүнүүд</a:t>
            </a:r>
            <a:endParaRPr sz="105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4.1 Ногоон болон нийгмийн зээл</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4.2 Ногоон бонд</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4.3 Ногоон нөлөөллийн сан ба даатгал</a:t>
            </a:r>
            <a:endParaRPr sz="1050" b="0" i="0" u="none" strike="noStrike" cap="none">
              <a:solidFill>
                <a:schemeClr val="dk1"/>
              </a:solidFill>
              <a:latin typeface="Arial"/>
              <a:ea typeface="Arial"/>
              <a:cs typeface="Arial"/>
              <a:sym typeface="Arial"/>
            </a:endParaRPr>
          </a:p>
        </p:txBody>
      </p:sp>
      <p:sp>
        <p:nvSpPr>
          <p:cNvPr id="535" name="Google Shape;535;p41"/>
          <p:cNvSpPr txBox="1"/>
          <p:nvPr/>
        </p:nvSpPr>
        <p:spPr>
          <a:xfrm>
            <a:off x="6274522" y="3133609"/>
            <a:ext cx="2601311" cy="900246"/>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5 Санхүүгийн зуучлагчид</a:t>
            </a:r>
            <a:endParaRPr sz="105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5.1 Санхүүгийн байгууллагууд</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5.2 Монголын ногоон санхүүжилтийн корпораци</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5.3 Тэрбум модны сан</a:t>
            </a:r>
            <a:endParaRPr sz="1050" b="0" i="0" u="none" strike="noStrike" cap="none">
              <a:solidFill>
                <a:schemeClr val="dk1"/>
              </a:solidFill>
              <a:latin typeface="Arial"/>
              <a:ea typeface="Arial"/>
              <a:cs typeface="Arial"/>
              <a:sym typeface="Arial"/>
            </a:endParaRPr>
          </a:p>
        </p:txBody>
      </p:sp>
      <p:sp>
        <p:nvSpPr>
          <p:cNvPr id="536" name="Google Shape;536;p41"/>
          <p:cNvSpPr txBox="1"/>
          <p:nvPr/>
        </p:nvSpPr>
        <p:spPr>
          <a:xfrm>
            <a:off x="5436579" y="4753303"/>
            <a:ext cx="298220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ТоС холбоо </a:t>
            </a:r>
            <a:endParaRPr sz="8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540"/>
        <p:cNvGrpSpPr/>
        <p:nvPr/>
      </p:nvGrpSpPr>
      <p:grpSpPr>
        <a:xfrm>
          <a:off x="0" y="0"/>
          <a:ext cx="0" cy="0"/>
          <a:chOff x="0" y="0"/>
          <a:chExt cx="0" cy="0"/>
        </a:xfrm>
      </p:grpSpPr>
      <p:sp>
        <p:nvSpPr>
          <p:cNvPr id="541" name="Google Shape;541;p42"/>
          <p:cNvSpPr txBox="1">
            <a:spLocks noGrp="1"/>
          </p:cNvSpPr>
          <p:nvPr>
            <p:ph type="title"/>
          </p:nvPr>
        </p:nvSpPr>
        <p:spPr>
          <a:xfrm>
            <a:off x="313361" y="249611"/>
            <a:ext cx="77082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Үндэсний тогтвортой санхүүгийн замын зураг</a:t>
            </a:r>
            <a:endParaRPr sz="2400">
              <a:latin typeface="Arial"/>
              <a:ea typeface="Arial"/>
              <a:cs typeface="Arial"/>
              <a:sym typeface="Arial"/>
            </a:endParaRPr>
          </a:p>
        </p:txBody>
      </p:sp>
      <p:sp>
        <p:nvSpPr>
          <p:cNvPr id="542" name="Google Shape;542;p42"/>
          <p:cNvSpPr/>
          <p:nvPr/>
        </p:nvSpPr>
        <p:spPr>
          <a:xfrm>
            <a:off x="3217486" y="1560159"/>
            <a:ext cx="2527016" cy="2927456"/>
          </a:xfrm>
          <a:prstGeom prst="roundRect">
            <a:avLst>
              <a:gd name="adj" fmla="val 16667"/>
            </a:avLst>
          </a:prstGeom>
          <a:solidFill>
            <a:srgbClr val="FFFFFF"/>
          </a:solidFill>
          <a:ln w="25400" cap="flat" cmpd="sng">
            <a:solidFill>
              <a:srgbClr val="00526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43" name="Google Shape;543;p42"/>
          <p:cNvSpPr/>
          <p:nvPr/>
        </p:nvSpPr>
        <p:spPr>
          <a:xfrm>
            <a:off x="482704" y="1560159"/>
            <a:ext cx="2527016" cy="2934322"/>
          </a:xfrm>
          <a:prstGeom prst="roundRect">
            <a:avLst>
              <a:gd name="adj" fmla="val 16667"/>
            </a:avLst>
          </a:prstGeom>
          <a:solidFill>
            <a:srgbClr val="FFFFFF"/>
          </a:solidFill>
          <a:ln w="25400" cap="flat" cmpd="sng">
            <a:solidFill>
              <a:srgbClr val="00526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44" name="Google Shape;544;p42"/>
          <p:cNvSpPr txBox="1"/>
          <p:nvPr/>
        </p:nvSpPr>
        <p:spPr>
          <a:xfrm>
            <a:off x="3318760" y="1784278"/>
            <a:ext cx="2324468" cy="2492950"/>
          </a:xfrm>
          <a:prstGeom prst="rect">
            <a:avLst/>
          </a:prstGeom>
          <a:noFill/>
          <a:ln>
            <a:noFill/>
          </a:ln>
        </p:spPr>
        <p:txBody>
          <a:bodyPr spcFirstLastPara="1" wrap="square" lIns="91425" tIns="45700" rIns="91425" bIns="45700" anchor="t" anchorCtr="0">
            <a:spAutoFit/>
          </a:bodyPr>
          <a:lstStyle/>
          <a:p>
            <a:pPr marL="171450" marR="0" lvl="0" indent="-95250" algn="l" rtl="0">
              <a:lnSpc>
                <a:spcPct val="100000"/>
              </a:lnSpc>
              <a:spcBef>
                <a:spcPts val="0"/>
              </a:spcBef>
              <a:spcAft>
                <a:spcPts val="0"/>
              </a:spcAft>
              <a:buClr>
                <a:srgbClr val="000000"/>
              </a:buClr>
              <a:buSzPts val="1200"/>
              <a:buFont typeface="Arial"/>
              <a:buNone/>
            </a:pPr>
            <a:endParaRPr sz="1200" b="0" i="0" u="none" strike="noStrike" cap="none">
              <a:solidFill>
                <a:schemeClr val="accent3"/>
              </a:solidFill>
              <a:latin typeface="Arial"/>
              <a:ea typeface="Arial"/>
              <a:cs typeface="Arial"/>
              <a:sym typeface="Arial"/>
            </a:endParaRPr>
          </a:p>
          <a:p>
            <a:pPr marL="171450" marR="0" lvl="0" indent="-95250" algn="l" rtl="0">
              <a:lnSpc>
                <a:spcPct val="100000"/>
              </a:lnSpc>
              <a:spcBef>
                <a:spcPts val="0"/>
              </a:spcBef>
              <a:spcAft>
                <a:spcPts val="0"/>
              </a:spcAft>
              <a:buClr>
                <a:srgbClr val="000000"/>
              </a:buClr>
              <a:buSzPts val="1200"/>
              <a:buFont typeface="Arial"/>
              <a:buNone/>
            </a:pPr>
            <a:endParaRPr sz="1200" b="0" i="0" u="none" strike="noStrike" cap="none">
              <a:solidFill>
                <a:schemeClr val="accent6"/>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Ногоон/тогтвортой санхүүжилтийн эзлэх хувийг нэмэгдүүлэх</a:t>
            </a:r>
            <a:endParaRPr sz="12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Банкны салбарт 10%</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ББСБ-ын салбарт 5%</a:t>
            </a:r>
            <a:endParaRPr sz="12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Ингэснээр ҮТХН-ийн шаардлагатай санхүүжилтийн 15%-г Банк, Банк бус санхүүгийн салбараас бүрдүүлнэ. </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45" name="Google Shape;545;p42"/>
          <p:cNvSpPr txBox="1"/>
          <p:nvPr/>
        </p:nvSpPr>
        <p:spPr>
          <a:xfrm>
            <a:off x="558898" y="1745550"/>
            <a:ext cx="2415988"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3"/>
                </a:solidFill>
                <a:latin typeface="Arial"/>
                <a:ea typeface="Arial"/>
                <a:cs typeface="Arial"/>
                <a:sym typeface="Arial"/>
              </a:rPr>
              <a:t>               Үндэслэл</a:t>
            </a:r>
            <a:endParaRPr sz="1400" b="1" i="0" u="none" strike="noStrike" cap="none">
              <a:solidFill>
                <a:schemeClr val="accent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Бодлого: Парисын хэлэлцээр, Алсын хараа - 2050, Мөнгөний бодлого, Шинэ сэргэлтийн бодлого</a:t>
            </a:r>
            <a:endParaRPr sz="12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 Хүлэмжийн хийн ялгаруулалтыг 22.7%-иар бууруулах </a:t>
            </a:r>
            <a:endParaRPr sz="1200" b="0" i="0" u="none" strike="noStrike" cap="none">
              <a:solidFill>
                <a:schemeClr val="accent6"/>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Санхүүжилтийн хэрэгцээ: Жилд 1 тэрбум доллар</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6" name="Google Shape;546;p42"/>
          <p:cNvSpPr/>
          <p:nvPr/>
        </p:nvSpPr>
        <p:spPr>
          <a:xfrm>
            <a:off x="5952268" y="1567025"/>
            <a:ext cx="2588603" cy="2927456"/>
          </a:xfrm>
          <a:prstGeom prst="roundRect">
            <a:avLst>
              <a:gd name="adj" fmla="val 16667"/>
            </a:avLst>
          </a:prstGeom>
          <a:solidFill>
            <a:srgbClr val="FFFFFF"/>
          </a:solidFill>
          <a:ln w="25400" cap="flat" cmpd="sng">
            <a:solidFill>
              <a:srgbClr val="00526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47" name="Google Shape;547;p42"/>
          <p:cNvSpPr txBox="1"/>
          <p:nvPr/>
        </p:nvSpPr>
        <p:spPr>
          <a:xfrm>
            <a:off x="6039094" y="1764090"/>
            <a:ext cx="2501777"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3"/>
                </a:solidFill>
                <a:latin typeface="Arial"/>
                <a:ea typeface="Arial"/>
                <a:cs typeface="Arial"/>
                <a:sym typeface="Arial"/>
              </a:rPr>
              <a:t>             Зорилго</a:t>
            </a:r>
            <a:endParaRPr sz="1200" b="1" i="0" u="none" strike="noStrike" cap="none">
              <a:solidFill>
                <a:schemeClr val="accent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Монгол Улсын тогтвортой хөгжил, уур амьсгалын зорилтуудтай уялдсан, нэгдмэл, олон талт хамт ажиллагааг хангасан, тогтвортой санхүүгийн системийг 2030 он хүртэл хөгжүүлэх, үүнд шаардлагатай стратегийн чиглэл, арга хэмжээг тодорхойлоход оршино.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48" name="Google Shape;548;p42"/>
          <p:cNvSpPr txBox="1"/>
          <p:nvPr/>
        </p:nvSpPr>
        <p:spPr>
          <a:xfrm>
            <a:off x="3775695" y="1734323"/>
            <a:ext cx="12064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3"/>
                </a:solidFill>
                <a:latin typeface="Arial"/>
                <a:ea typeface="Arial"/>
                <a:cs typeface="Arial"/>
                <a:sym typeface="Arial"/>
              </a:rPr>
              <a:t> Зорилт</a:t>
            </a:r>
            <a:endParaRPr sz="1600" b="0" i="0" u="none" strike="noStrike" cap="none">
              <a:solidFill>
                <a:srgbClr val="000000"/>
              </a:solidFill>
              <a:latin typeface="Arial"/>
              <a:ea typeface="Arial"/>
              <a:cs typeface="Arial"/>
              <a:sym typeface="Arial"/>
            </a:endParaRPr>
          </a:p>
        </p:txBody>
      </p:sp>
      <p:sp>
        <p:nvSpPr>
          <p:cNvPr id="549" name="Google Shape;549;p42"/>
          <p:cNvSpPr/>
          <p:nvPr/>
        </p:nvSpPr>
        <p:spPr>
          <a:xfrm>
            <a:off x="4209354" y="918768"/>
            <a:ext cx="520692" cy="453968"/>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0" name="Google Shape;550;p42"/>
          <p:cNvGrpSpPr/>
          <p:nvPr/>
        </p:nvGrpSpPr>
        <p:grpSpPr>
          <a:xfrm>
            <a:off x="1465216" y="885786"/>
            <a:ext cx="561989" cy="541150"/>
            <a:chOff x="6479471" y="2079003"/>
            <a:chExt cx="348922" cy="348706"/>
          </a:xfrm>
        </p:grpSpPr>
        <p:sp>
          <p:nvSpPr>
            <p:cNvPr id="551" name="Google Shape;551;p42"/>
            <p:cNvSpPr/>
            <p:nvPr/>
          </p:nvSpPr>
          <p:spPr>
            <a:xfrm>
              <a:off x="6479471" y="2200291"/>
              <a:ext cx="38170" cy="22566"/>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89"/>
                    <a:pt x="1166" y="0"/>
                    <a:pt x="9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2" name="Google Shape;552;p42"/>
            <p:cNvGrpSpPr/>
            <p:nvPr/>
          </p:nvGrpSpPr>
          <p:grpSpPr>
            <a:xfrm>
              <a:off x="6520582" y="2079003"/>
              <a:ext cx="307811" cy="348706"/>
              <a:chOff x="-60218325" y="2304850"/>
              <a:chExt cx="279625" cy="316775"/>
            </a:xfrm>
          </p:grpSpPr>
          <p:sp>
            <p:nvSpPr>
              <p:cNvPr id="553" name="Google Shape;553;p42"/>
              <p:cNvSpPr/>
              <p:nvPr/>
            </p:nvSpPr>
            <p:spPr>
              <a:xfrm>
                <a:off x="-60218325" y="2304850"/>
                <a:ext cx="235525" cy="316775"/>
              </a:xfrm>
              <a:custGeom>
                <a:avLst/>
                <a:gdLst/>
                <a:ahLst/>
                <a:cxnLst/>
                <a:rect l="l" t="t" r="r" b="b"/>
                <a:pathLst>
                  <a:path w="9421" h="12671" extrusionOk="0">
                    <a:moveTo>
                      <a:pt x="4884" y="825"/>
                    </a:moveTo>
                    <a:cubicBezTo>
                      <a:pt x="6994" y="825"/>
                      <a:pt x="8633" y="2463"/>
                      <a:pt x="8633" y="4542"/>
                    </a:cubicBezTo>
                    <a:cubicBezTo>
                      <a:pt x="8570" y="6023"/>
                      <a:pt x="7688" y="7378"/>
                      <a:pt x="6364" y="7945"/>
                    </a:cubicBezTo>
                    <a:cubicBezTo>
                      <a:pt x="6207" y="8039"/>
                      <a:pt x="6112" y="8165"/>
                      <a:pt x="6112" y="8354"/>
                    </a:cubicBezTo>
                    <a:lnTo>
                      <a:pt x="6112" y="8543"/>
                    </a:lnTo>
                    <a:lnTo>
                      <a:pt x="3623" y="8543"/>
                    </a:lnTo>
                    <a:lnTo>
                      <a:pt x="3623" y="8354"/>
                    </a:lnTo>
                    <a:cubicBezTo>
                      <a:pt x="3623" y="8197"/>
                      <a:pt x="3560" y="8039"/>
                      <a:pt x="3403" y="7945"/>
                    </a:cubicBezTo>
                    <a:cubicBezTo>
                      <a:pt x="1828" y="7251"/>
                      <a:pt x="914" y="5582"/>
                      <a:pt x="1229" y="3880"/>
                    </a:cubicBezTo>
                    <a:cubicBezTo>
                      <a:pt x="1481" y="2431"/>
                      <a:pt x="2647" y="1203"/>
                      <a:pt x="4096" y="888"/>
                    </a:cubicBezTo>
                    <a:cubicBezTo>
                      <a:pt x="4379" y="856"/>
                      <a:pt x="4663" y="825"/>
                      <a:pt x="4884" y="825"/>
                    </a:cubicBezTo>
                    <a:close/>
                    <a:moveTo>
                      <a:pt x="6081" y="9362"/>
                    </a:moveTo>
                    <a:lnTo>
                      <a:pt x="6081" y="10213"/>
                    </a:lnTo>
                    <a:lnTo>
                      <a:pt x="3592" y="10213"/>
                    </a:lnTo>
                    <a:lnTo>
                      <a:pt x="3592" y="9362"/>
                    </a:lnTo>
                    <a:close/>
                    <a:moveTo>
                      <a:pt x="5986" y="11032"/>
                    </a:moveTo>
                    <a:cubicBezTo>
                      <a:pt x="5829" y="11505"/>
                      <a:pt x="5419" y="11851"/>
                      <a:pt x="4852" y="11851"/>
                    </a:cubicBezTo>
                    <a:cubicBezTo>
                      <a:pt x="4316" y="11851"/>
                      <a:pt x="3875" y="11505"/>
                      <a:pt x="3686" y="11032"/>
                    </a:cubicBezTo>
                    <a:close/>
                    <a:moveTo>
                      <a:pt x="4842" y="0"/>
                    </a:moveTo>
                    <a:cubicBezTo>
                      <a:pt x="4526" y="0"/>
                      <a:pt x="4202" y="32"/>
                      <a:pt x="3875" y="100"/>
                    </a:cubicBezTo>
                    <a:cubicBezTo>
                      <a:pt x="2111" y="509"/>
                      <a:pt x="693" y="1959"/>
                      <a:pt x="378" y="3723"/>
                    </a:cubicBezTo>
                    <a:cubicBezTo>
                      <a:pt x="0" y="5834"/>
                      <a:pt x="1071" y="7724"/>
                      <a:pt x="2773" y="8575"/>
                    </a:cubicBezTo>
                    <a:lnTo>
                      <a:pt x="2773" y="10591"/>
                    </a:lnTo>
                    <a:cubicBezTo>
                      <a:pt x="2773" y="11725"/>
                      <a:pt x="3718" y="12670"/>
                      <a:pt x="4852" y="12670"/>
                    </a:cubicBezTo>
                    <a:cubicBezTo>
                      <a:pt x="5986" y="12670"/>
                      <a:pt x="6963" y="11725"/>
                      <a:pt x="6963" y="10591"/>
                    </a:cubicBezTo>
                    <a:lnTo>
                      <a:pt x="6963" y="8575"/>
                    </a:lnTo>
                    <a:cubicBezTo>
                      <a:pt x="8444" y="7787"/>
                      <a:pt x="9420" y="6243"/>
                      <a:pt x="9420" y="4511"/>
                    </a:cubicBezTo>
                    <a:cubicBezTo>
                      <a:pt x="9392" y="1995"/>
                      <a:pt x="7331" y="0"/>
                      <a:pt x="48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42"/>
              <p:cNvSpPr/>
              <p:nvPr/>
            </p:nvSpPr>
            <p:spPr>
              <a:xfrm>
                <a:off x="-60127750" y="2347500"/>
                <a:ext cx="62250" cy="145750"/>
              </a:xfrm>
              <a:custGeom>
                <a:avLst/>
                <a:gdLst/>
                <a:ahLst/>
                <a:cxnLst/>
                <a:rect l="l" t="t" r="r" b="b"/>
                <a:pathLst>
                  <a:path w="2490" h="5830" extrusionOk="0">
                    <a:moveTo>
                      <a:pt x="1229" y="1"/>
                    </a:moveTo>
                    <a:cubicBezTo>
                      <a:pt x="1009" y="1"/>
                      <a:pt x="851" y="190"/>
                      <a:pt x="851" y="379"/>
                    </a:cubicBezTo>
                    <a:lnTo>
                      <a:pt x="851" y="662"/>
                    </a:lnTo>
                    <a:cubicBezTo>
                      <a:pt x="378" y="820"/>
                      <a:pt x="0" y="1292"/>
                      <a:pt x="0" y="1828"/>
                    </a:cubicBezTo>
                    <a:cubicBezTo>
                      <a:pt x="0" y="2521"/>
                      <a:pt x="567" y="2899"/>
                      <a:pt x="1009" y="3214"/>
                    </a:cubicBezTo>
                    <a:cubicBezTo>
                      <a:pt x="1324" y="3466"/>
                      <a:pt x="1670" y="3687"/>
                      <a:pt x="1670" y="3939"/>
                    </a:cubicBezTo>
                    <a:cubicBezTo>
                      <a:pt x="1670" y="4159"/>
                      <a:pt x="1481" y="4348"/>
                      <a:pt x="1229" y="4348"/>
                    </a:cubicBezTo>
                    <a:cubicBezTo>
                      <a:pt x="1009" y="4348"/>
                      <a:pt x="851" y="4159"/>
                      <a:pt x="851" y="3939"/>
                    </a:cubicBezTo>
                    <a:cubicBezTo>
                      <a:pt x="851" y="3687"/>
                      <a:pt x="630" y="3498"/>
                      <a:pt x="441" y="3498"/>
                    </a:cubicBezTo>
                    <a:cubicBezTo>
                      <a:pt x="221" y="3498"/>
                      <a:pt x="0" y="3687"/>
                      <a:pt x="0" y="3939"/>
                    </a:cubicBezTo>
                    <a:cubicBezTo>
                      <a:pt x="0" y="4474"/>
                      <a:pt x="378" y="4915"/>
                      <a:pt x="851" y="5104"/>
                    </a:cubicBezTo>
                    <a:lnTo>
                      <a:pt x="851" y="5388"/>
                    </a:lnTo>
                    <a:cubicBezTo>
                      <a:pt x="851" y="5608"/>
                      <a:pt x="1040" y="5829"/>
                      <a:pt x="1229" y="5829"/>
                    </a:cubicBezTo>
                    <a:cubicBezTo>
                      <a:pt x="1481" y="5829"/>
                      <a:pt x="1670" y="5608"/>
                      <a:pt x="1670" y="5388"/>
                    </a:cubicBezTo>
                    <a:lnTo>
                      <a:pt x="1670" y="5104"/>
                    </a:lnTo>
                    <a:cubicBezTo>
                      <a:pt x="2143" y="4947"/>
                      <a:pt x="2489" y="4474"/>
                      <a:pt x="2489" y="3939"/>
                    </a:cubicBezTo>
                    <a:cubicBezTo>
                      <a:pt x="2489" y="3246"/>
                      <a:pt x="1954" y="2868"/>
                      <a:pt x="1513" y="2553"/>
                    </a:cubicBezTo>
                    <a:cubicBezTo>
                      <a:pt x="1198" y="2300"/>
                      <a:pt x="851" y="2080"/>
                      <a:pt x="851" y="1828"/>
                    </a:cubicBezTo>
                    <a:cubicBezTo>
                      <a:pt x="788" y="1607"/>
                      <a:pt x="1009" y="1418"/>
                      <a:pt x="1229" y="1418"/>
                    </a:cubicBezTo>
                    <a:cubicBezTo>
                      <a:pt x="1481" y="1418"/>
                      <a:pt x="1670" y="1607"/>
                      <a:pt x="1670" y="1828"/>
                    </a:cubicBezTo>
                    <a:cubicBezTo>
                      <a:pt x="1670" y="2080"/>
                      <a:pt x="1859" y="2269"/>
                      <a:pt x="2048" y="2269"/>
                    </a:cubicBezTo>
                    <a:cubicBezTo>
                      <a:pt x="2300" y="2269"/>
                      <a:pt x="2489" y="2080"/>
                      <a:pt x="2489" y="1828"/>
                    </a:cubicBezTo>
                    <a:cubicBezTo>
                      <a:pt x="2489" y="1292"/>
                      <a:pt x="2143" y="851"/>
                      <a:pt x="1670" y="662"/>
                    </a:cubicBezTo>
                    <a:lnTo>
                      <a:pt x="1670" y="379"/>
                    </a:lnTo>
                    <a:cubicBezTo>
                      <a:pt x="1670" y="158"/>
                      <a:pt x="1481" y="1"/>
                      <a:pt x="12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42"/>
              <p:cNvSpPr/>
              <p:nvPr/>
            </p:nvSpPr>
            <p:spPr>
              <a:xfrm>
                <a:off x="-60212825" y="2510750"/>
                <a:ext cx="32325" cy="30325"/>
              </a:xfrm>
              <a:custGeom>
                <a:avLst/>
                <a:gdLst/>
                <a:ahLst/>
                <a:cxnLst/>
                <a:rect l="l" t="t" r="r" b="b"/>
                <a:pathLst>
                  <a:path w="1293" h="1213" extrusionOk="0">
                    <a:moveTo>
                      <a:pt x="836" y="0"/>
                    </a:moveTo>
                    <a:cubicBezTo>
                      <a:pt x="725" y="0"/>
                      <a:pt x="615" y="39"/>
                      <a:pt x="536" y="118"/>
                    </a:cubicBezTo>
                    <a:lnTo>
                      <a:pt x="158" y="496"/>
                    </a:lnTo>
                    <a:cubicBezTo>
                      <a:pt x="1" y="654"/>
                      <a:pt x="1" y="906"/>
                      <a:pt x="158" y="1095"/>
                    </a:cubicBezTo>
                    <a:cubicBezTo>
                      <a:pt x="237" y="1174"/>
                      <a:pt x="340" y="1213"/>
                      <a:pt x="442" y="1213"/>
                    </a:cubicBezTo>
                    <a:cubicBezTo>
                      <a:pt x="544" y="1213"/>
                      <a:pt x="647" y="1174"/>
                      <a:pt x="725" y="1095"/>
                    </a:cubicBezTo>
                    <a:lnTo>
                      <a:pt x="1135" y="717"/>
                    </a:lnTo>
                    <a:cubicBezTo>
                      <a:pt x="1293" y="559"/>
                      <a:pt x="1293" y="276"/>
                      <a:pt x="1135" y="118"/>
                    </a:cubicBezTo>
                    <a:cubicBezTo>
                      <a:pt x="1056" y="39"/>
                      <a:pt x="946" y="0"/>
                      <a:pt x="8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42"/>
              <p:cNvSpPr/>
              <p:nvPr/>
            </p:nvSpPr>
            <p:spPr>
              <a:xfrm>
                <a:off x="-60012750" y="2310675"/>
                <a:ext cx="32300" cy="30350"/>
              </a:xfrm>
              <a:custGeom>
                <a:avLst/>
                <a:gdLst/>
                <a:ahLst/>
                <a:cxnLst/>
                <a:rect l="l" t="t" r="r" b="b"/>
                <a:pathLst>
                  <a:path w="1292" h="1214" extrusionOk="0">
                    <a:moveTo>
                      <a:pt x="835" y="1"/>
                    </a:moveTo>
                    <a:cubicBezTo>
                      <a:pt x="725" y="1"/>
                      <a:pt x="614" y="40"/>
                      <a:pt x="536" y="119"/>
                    </a:cubicBezTo>
                    <a:lnTo>
                      <a:pt x="126" y="528"/>
                    </a:lnTo>
                    <a:cubicBezTo>
                      <a:pt x="0" y="686"/>
                      <a:pt x="0" y="938"/>
                      <a:pt x="126" y="1096"/>
                    </a:cubicBezTo>
                    <a:cubicBezTo>
                      <a:pt x="205" y="1174"/>
                      <a:pt x="315" y="1214"/>
                      <a:pt x="425" y="1214"/>
                    </a:cubicBezTo>
                    <a:cubicBezTo>
                      <a:pt x="536" y="1214"/>
                      <a:pt x="646" y="1174"/>
                      <a:pt x="725" y="1096"/>
                    </a:cubicBezTo>
                    <a:lnTo>
                      <a:pt x="1134" y="718"/>
                    </a:lnTo>
                    <a:cubicBezTo>
                      <a:pt x="1292" y="560"/>
                      <a:pt x="1292" y="276"/>
                      <a:pt x="1134" y="119"/>
                    </a:cubicBezTo>
                    <a:cubicBezTo>
                      <a:pt x="1056" y="40"/>
                      <a:pt x="945" y="1"/>
                      <a:pt x="83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42"/>
              <p:cNvSpPr/>
              <p:nvPr/>
            </p:nvSpPr>
            <p:spPr>
              <a:xfrm>
                <a:off x="-60012750" y="2510750"/>
                <a:ext cx="32300" cy="30325"/>
              </a:xfrm>
              <a:custGeom>
                <a:avLst/>
                <a:gdLst/>
                <a:ahLst/>
                <a:cxnLst/>
                <a:rect l="l" t="t" r="r" b="b"/>
                <a:pathLst>
                  <a:path w="1292" h="1213" extrusionOk="0">
                    <a:moveTo>
                      <a:pt x="425" y="0"/>
                    </a:moveTo>
                    <a:cubicBezTo>
                      <a:pt x="315" y="0"/>
                      <a:pt x="205" y="39"/>
                      <a:pt x="126" y="118"/>
                    </a:cubicBezTo>
                    <a:cubicBezTo>
                      <a:pt x="0" y="276"/>
                      <a:pt x="0" y="559"/>
                      <a:pt x="126" y="717"/>
                    </a:cubicBezTo>
                    <a:lnTo>
                      <a:pt x="536" y="1095"/>
                    </a:lnTo>
                    <a:cubicBezTo>
                      <a:pt x="614" y="1174"/>
                      <a:pt x="725" y="1213"/>
                      <a:pt x="835" y="1213"/>
                    </a:cubicBezTo>
                    <a:cubicBezTo>
                      <a:pt x="945" y="1213"/>
                      <a:pt x="1056" y="1174"/>
                      <a:pt x="1134" y="1095"/>
                    </a:cubicBezTo>
                    <a:cubicBezTo>
                      <a:pt x="1292" y="937"/>
                      <a:pt x="1292" y="654"/>
                      <a:pt x="1134" y="496"/>
                    </a:cubicBezTo>
                    <a:lnTo>
                      <a:pt x="725" y="118"/>
                    </a:lnTo>
                    <a:cubicBezTo>
                      <a:pt x="646" y="39"/>
                      <a:pt x="536" y="0"/>
                      <a:pt x="42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42"/>
              <p:cNvSpPr/>
              <p:nvPr/>
            </p:nvSpPr>
            <p:spPr>
              <a:xfrm>
                <a:off x="-60212825" y="2310675"/>
                <a:ext cx="32325" cy="30350"/>
              </a:xfrm>
              <a:custGeom>
                <a:avLst/>
                <a:gdLst/>
                <a:ahLst/>
                <a:cxnLst/>
                <a:rect l="l" t="t" r="r" b="b"/>
                <a:pathLst>
                  <a:path w="1293" h="1214" extrusionOk="0">
                    <a:moveTo>
                      <a:pt x="442" y="1"/>
                    </a:moveTo>
                    <a:cubicBezTo>
                      <a:pt x="340" y="1"/>
                      <a:pt x="237" y="40"/>
                      <a:pt x="158" y="119"/>
                    </a:cubicBezTo>
                    <a:cubicBezTo>
                      <a:pt x="1" y="276"/>
                      <a:pt x="1" y="560"/>
                      <a:pt x="158" y="718"/>
                    </a:cubicBezTo>
                    <a:lnTo>
                      <a:pt x="536" y="1096"/>
                    </a:lnTo>
                    <a:cubicBezTo>
                      <a:pt x="615" y="1174"/>
                      <a:pt x="725" y="1214"/>
                      <a:pt x="836" y="1214"/>
                    </a:cubicBezTo>
                    <a:cubicBezTo>
                      <a:pt x="946" y="1214"/>
                      <a:pt x="1056" y="1174"/>
                      <a:pt x="1135" y="1096"/>
                    </a:cubicBezTo>
                    <a:cubicBezTo>
                      <a:pt x="1293" y="938"/>
                      <a:pt x="1293" y="686"/>
                      <a:pt x="1135" y="528"/>
                    </a:cubicBezTo>
                    <a:lnTo>
                      <a:pt x="725" y="119"/>
                    </a:lnTo>
                    <a:cubicBezTo>
                      <a:pt x="647" y="40"/>
                      <a:pt x="544" y="1"/>
                      <a:pt x="4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42"/>
              <p:cNvSpPr/>
              <p:nvPr/>
            </p:nvSpPr>
            <p:spPr>
              <a:xfrm>
                <a:off x="-59974175" y="2415250"/>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89"/>
                      <a:pt x="1230" y="0"/>
                      <a:pt x="10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60" name="Google Shape;560;p42"/>
          <p:cNvSpPr/>
          <p:nvPr/>
        </p:nvSpPr>
        <p:spPr>
          <a:xfrm>
            <a:off x="6976533" y="1030994"/>
            <a:ext cx="444307" cy="365039"/>
          </a:xfrm>
          <a:custGeom>
            <a:avLst/>
            <a:gdLst/>
            <a:ahLst/>
            <a:cxnLst/>
            <a:rect l="l" t="t" r="r" b="b"/>
            <a:pathLst>
              <a:path w="11816" h="11721" extrusionOk="0">
                <a:moveTo>
                  <a:pt x="2395" y="631"/>
                </a:moveTo>
                <a:cubicBezTo>
                  <a:pt x="2584" y="631"/>
                  <a:pt x="2742" y="789"/>
                  <a:pt x="2742" y="978"/>
                </a:cubicBezTo>
                <a:cubicBezTo>
                  <a:pt x="2742" y="1167"/>
                  <a:pt x="2584" y="1324"/>
                  <a:pt x="2395" y="1324"/>
                </a:cubicBezTo>
                <a:lnTo>
                  <a:pt x="1009" y="1324"/>
                </a:lnTo>
                <a:cubicBezTo>
                  <a:pt x="820" y="1324"/>
                  <a:pt x="663" y="1167"/>
                  <a:pt x="663" y="978"/>
                </a:cubicBezTo>
                <a:cubicBezTo>
                  <a:pt x="663" y="789"/>
                  <a:pt x="820" y="631"/>
                  <a:pt x="1009" y="631"/>
                </a:cubicBezTo>
                <a:close/>
                <a:moveTo>
                  <a:pt x="6554" y="631"/>
                </a:moveTo>
                <a:cubicBezTo>
                  <a:pt x="6774" y="631"/>
                  <a:pt x="6932" y="789"/>
                  <a:pt x="6932" y="978"/>
                </a:cubicBezTo>
                <a:cubicBezTo>
                  <a:pt x="6932" y="1167"/>
                  <a:pt x="6774" y="1324"/>
                  <a:pt x="6554" y="1324"/>
                </a:cubicBezTo>
                <a:lnTo>
                  <a:pt x="5199" y="1324"/>
                </a:lnTo>
                <a:cubicBezTo>
                  <a:pt x="4979" y="1324"/>
                  <a:pt x="4821" y="1167"/>
                  <a:pt x="4821" y="978"/>
                </a:cubicBezTo>
                <a:cubicBezTo>
                  <a:pt x="4821" y="789"/>
                  <a:pt x="4979" y="631"/>
                  <a:pt x="5199" y="631"/>
                </a:cubicBezTo>
                <a:close/>
                <a:moveTo>
                  <a:pt x="10776" y="631"/>
                </a:moveTo>
                <a:cubicBezTo>
                  <a:pt x="10965" y="631"/>
                  <a:pt x="11122" y="789"/>
                  <a:pt x="11122" y="978"/>
                </a:cubicBezTo>
                <a:cubicBezTo>
                  <a:pt x="11122" y="1167"/>
                  <a:pt x="10965" y="1324"/>
                  <a:pt x="10776" y="1324"/>
                </a:cubicBezTo>
                <a:lnTo>
                  <a:pt x="9389" y="1324"/>
                </a:lnTo>
                <a:cubicBezTo>
                  <a:pt x="9200" y="1324"/>
                  <a:pt x="9043" y="1167"/>
                  <a:pt x="9043" y="978"/>
                </a:cubicBezTo>
                <a:cubicBezTo>
                  <a:pt x="9043" y="789"/>
                  <a:pt x="9200" y="631"/>
                  <a:pt x="9389" y="631"/>
                </a:cubicBezTo>
                <a:close/>
                <a:moveTo>
                  <a:pt x="7279" y="4790"/>
                </a:moveTo>
                <a:cubicBezTo>
                  <a:pt x="7468" y="4790"/>
                  <a:pt x="7625" y="4947"/>
                  <a:pt x="7625" y="5136"/>
                </a:cubicBezTo>
                <a:lnTo>
                  <a:pt x="7625" y="6554"/>
                </a:lnTo>
                <a:cubicBezTo>
                  <a:pt x="7625" y="6775"/>
                  <a:pt x="7468" y="6932"/>
                  <a:pt x="7279" y="6932"/>
                </a:cubicBezTo>
                <a:lnTo>
                  <a:pt x="4506" y="6932"/>
                </a:lnTo>
                <a:cubicBezTo>
                  <a:pt x="4317" y="6932"/>
                  <a:pt x="4160" y="6775"/>
                  <a:pt x="4160" y="6554"/>
                </a:cubicBezTo>
                <a:lnTo>
                  <a:pt x="4160" y="5136"/>
                </a:lnTo>
                <a:cubicBezTo>
                  <a:pt x="4160" y="4947"/>
                  <a:pt x="4317" y="4790"/>
                  <a:pt x="4506" y="4790"/>
                </a:cubicBezTo>
                <a:close/>
                <a:moveTo>
                  <a:pt x="2395" y="10398"/>
                </a:moveTo>
                <a:cubicBezTo>
                  <a:pt x="2584" y="10398"/>
                  <a:pt x="2742" y="10555"/>
                  <a:pt x="2742" y="10744"/>
                </a:cubicBezTo>
                <a:cubicBezTo>
                  <a:pt x="2742" y="10933"/>
                  <a:pt x="2584" y="11091"/>
                  <a:pt x="2395" y="11091"/>
                </a:cubicBezTo>
                <a:lnTo>
                  <a:pt x="1009" y="11091"/>
                </a:lnTo>
                <a:cubicBezTo>
                  <a:pt x="820" y="11091"/>
                  <a:pt x="663" y="10933"/>
                  <a:pt x="663" y="10744"/>
                </a:cubicBezTo>
                <a:cubicBezTo>
                  <a:pt x="663" y="10555"/>
                  <a:pt x="820" y="10398"/>
                  <a:pt x="1009" y="10398"/>
                </a:cubicBezTo>
                <a:close/>
                <a:moveTo>
                  <a:pt x="6585" y="10398"/>
                </a:moveTo>
                <a:cubicBezTo>
                  <a:pt x="6806" y="10398"/>
                  <a:pt x="6964" y="10555"/>
                  <a:pt x="6964" y="10744"/>
                </a:cubicBezTo>
                <a:cubicBezTo>
                  <a:pt x="6964" y="10933"/>
                  <a:pt x="6806" y="11091"/>
                  <a:pt x="6585" y="11091"/>
                </a:cubicBezTo>
                <a:lnTo>
                  <a:pt x="5231" y="11091"/>
                </a:lnTo>
                <a:cubicBezTo>
                  <a:pt x="5010" y="11091"/>
                  <a:pt x="4853" y="10933"/>
                  <a:pt x="4853" y="10744"/>
                </a:cubicBezTo>
                <a:cubicBezTo>
                  <a:pt x="4853" y="10555"/>
                  <a:pt x="5010" y="10398"/>
                  <a:pt x="5231" y="10398"/>
                </a:cubicBezTo>
                <a:close/>
                <a:moveTo>
                  <a:pt x="10776" y="10398"/>
                </a:moveTo>
                <a:cubicBezTo>
                  <a:pt x="10965" y="10398"/>
                  <a:pt x="11122" y="10555"/>
                  <a:pt x="11122" y="10744"/>
                </a:cubicBezTo>
                <a:cubicBezTo>
                  <a:pt x="11122" y="10933"/>
                  <a:pt x="10965" y="11091"/>
                  <a:pt x="10776" y="11091"/>
                </a:cubicBezTo>
                <a:lnTo>
                  <a:pt x="9389" y="11091"/>
                </a:lnTo>
                <a:cubicBezTo>
                  <a:pt x="9200" y="11091"/>
                  <a:pt x="9043" y="10933"/>
                  <a:pt x="9043" y="10744"/>
                </a:cubicBezTo>
                <a:cubicBezTo>
                  <a:pt x="9043" y="10555"/>
                  <a:pt x="9200" y="10398"/>
                  <a:pt x="9389" y="10398"/>
                </a:cubicBezTo>
                <a:close/>
                <a:moveTo>
                  <a:pt x="1009" y="1"/>
                </a:moveTo>
                <a:cubicBezTo>
                  <a:pt x="410" y="1"/>
                  <a:pt x="1" y="474"/>
                  <a:pt x="1" y="1009"/>
                </a:cubicBezTo>
                <a:cubicBezTo>
                  <a:pt x="1" y="1608"/>
                  <a:pt x="473" y="2049"/>
                  <a:pt x="1009" y="2049"/>
                </a:cubicBezTo>
                <a:lnTo>
                  <a:pt x="1356" y="2049"/>
                </a:lnTo>
                <a:lnTo>
                  <a:pt x="1356" y="2395"/>
                </a:lnTo>
                <a:cubicBezTo>
                  <a:pt x="1356" y="2994"/>
                  <a:pt x="1828" y="3403"/>
                  <a:pt x="2395" y="3403"/>
                </a:cubicBezTo>
                <a:lnTo>
                  <a:pt x="5546" y="3403"/>
                </a:lnTo>
                <a:lnTo>
                  <a:pt x="5546" y="4128"/>
                </a:lnTo>
                <a:lnTo>
                  <a:pt x="4506" y="4128"/>
                </a:lnTo>
                <a:cubicBezTo>
                  <a:pt x="3939" y="4128"/>
                  <a:pt x="3466" y="4601"/>
                  <a:pt x="3466" y="5136"/>
                </a:cubicBezTo>
                <a:lnTo>
                  <a:pt x="3466" y="6554"/>
                </a:lnTo>
                <a:cubicBezTo>
                  <a:pt x="3466" y="7153"/>
                  <a:pt x="3939" y="7594"/>
                  <a:pt x="4506" y="7594"/>
                </a:cubicBezTo>
                <a:lnTo>
                  <a:pt x="5546" y="7594"/>
                </a:lnTo>
                <a:lnTo>
                  <a:pt x="5546" y="8287"/>
                </a:lnTo>
                <a:lnTo>
                  <a:pt x="2395" y="8287"/>
                </a:lnTo>
                <a:cubicBezTo>
                  <a:pt x="1797" y="8287"/>
                  <a:pt x="1356" y="8759"/>
                  <a:pt x="1356" y="9326"/>
                </a:cubicBezTo>
                <a:lnTo>
                  <a:pt x="1356" y="9673"/>
                </a:lnTo>
                <a:lnTo>
                  <a:pt x="1009" y="9673"/>
                </a:lnTo>
                <a:cubicBezTo>
                  <a:pt x="410" y="9673"/>
                  <a:pt x="1" y="10146"/>
                  <a:pt x="1" y="10713"/>
                </a:cubicBezTo>
                <a:cubicBezTo>
                  <a:pt x="1" y="11280"/>
                  <a:pt x="473" y="11721"/>
                  <a:pt x="1009" y="11721"/>
                </a:cubicBezTo>
                <a:lnTo>
                  <a:pt x="2395" y="11721"/>
                </a:lnTo>
                <a:cubicBezTo>
                  <a:pt x="2994" y="11721"/>
                  <a:pt x="3403" y="11248"/>
                  <a:pt x="3403" y="10713"/>
                </a:cubicBezTo>
                <a:cubicBezTo>
                  <a:pt x="3403" y="10114"/>
                  <a:pt x="2931" y="9673"/>
                  <a:pt x="2395" y="9673"/>
                </a:cubicBezTo>
                <a:lnTo>
                  <a:pt x="2049" y="9673"/>
                </a:lnTo>
                <a:lnTo>
                  <a:pt x="2049" y="9326"/>
                </a:lnTo>
                <a:cubicBezTo>
                  <a:pt x="2049" y="9137"/>
                  <a:pt x="2206" y="8980"/>
                  <a:pt x="2395" y="8980"/>
                </a:cubicBezTo>
                <a:lnTo>
                  <a:pt x="5546" y="8980"/>
                </a:lnTo>
                <a:lnTo>
                  <a:pt x="5546" y="9673"/>
                </a:lnTo>
                <a:lnTo>
                  <a:pt x="5199" y="9673"/>
                </a:lnTo>
                <a:cubicBezTo>
                  <a:pt x="4601" y="9673"/>
                  <a:pt x="4160" y="10146"/>
                  <a:pt x="4160" y="10713"/>
                </a:cubicBezTo>
                <a:cubicBezTo>
                  <a:pt x="4160" y="11280"/>
                  <a:pt x="4632" y="11721"/>
                  <a:pt x="5199" y="11721"/>
                </a:cubicBezTo>
                <a:lnTo>
                  <a:pt x="6554" y="11721"/>
                </a:lnTo>
                <a:cubicBezTo>
                  <a:pt x="7153" y="11721"/>
                  <a:pt x="7594" y="11248"/>
                  <a:pt x="7594" y="10713"/>
                </a:cubicBezTo>
                <a:cubicBezTo>
                  <a:pt x="7594" y="10114"/>
                  <a:pt x="7121" y="9673"/>
                  <a:pt x="6554" y="9673"/>
                </a:cubicBezTo>
                <a:lnTo>
                  <a:pt x="6207" y="9673"/>
                </a:lnTo>
                <a:lnTo>
                  <a:pt x="6207" y="8980"/>
                </a:lnTo>
                <a:lnTo>
                  <a:pt x="9358" y="8980"/>
                </a:lnTo>
                <a:cubicBezTo>
                  <a:pt x="9547" y="8980"/>
                  <a:pt x="9704" y="9137"/>
                  <a:pt x="9704" y="9326"/>
                </a:cubicBezTo>
                <a:lnTo>
                  <a:pt x="9704" y="9673"/>
                </a:lnTo>
                <a:lnTo>
                  <a:pt x="9358" y="9673"/>
                </a:lnTo>
                <a:cubicBezTo>
                  <a:pt x="8759" y="9673"/>
                  <a:pt x="8350" y="10146"/>
                  <a:pt x="8350" y="10713"/>
                </a:cubicBezTo>
                <a:cubicBezTo>
                  <a:pt x="8350" y="11280"/>
                  <a:pt x="8791" y="11721"/>
                  <a:pt x="9358" y="11721"/>
                </a:cubicBezTo>
                <a:lnTo>
                  <a:pt x="10744" y="11721"/>
                </a:lnTo>
                <a:cubicBezTo>
                  <a:pt x="11311" y="11721"/>
                  <a:pt x="11752" y="11248"/>
                  <a:pt x="11752" y="10713"/>
                </a:cubicBezTo>
                <a:cubicBezTo>
                  <a:pt x="11752" y="10114"/>
                  <a:pt x="11280" y="9673"/>
                  <a:pt x="10744" y="9673"/>
                </a:cubicBezTo>
                <a:lnTo>
                  <a:pt x="10366" y="9673"/>
                </a:lnTo>
                <a:lnTo>
                  <a:pt x="10366" y="9326"/>
                </a:lnTo>
                <a:cubicBezTo>
                  <a:pt x="10366" y="8728"/>
                  <a:pt x="9925" y="8287"/>
                  <a:pt x="9358" y="8287"/>
                </a:cubicBezTo>
                <a:lnTo>
                  <a:pt x="6207" y="8287"/>
                </a:lnTo>
                <a:lnTo>
                  <a:pt x="6207" y="7594"/>
                </a:lnTo>
                <a:lnTo>
                  <a:pt x="7216" y="7594"/>
                </a:lnTo>
                <a:cubicBezTo>
                  <a:pt x="7814" y="7594"/>
                  <a:pt x="8287" y="7121"/>
                  <a:pt x="8287" y="6554"/>
                </a:cubicBezTo>
                <a:lnTo>
                  <a:pt x="8287" y="5136"/>
                </a:lnTo>
                <a:cubicBezTo>
                  <a:pt x="8287" y="4569"/>
                  <a:pt x="7814" y="4128"/>
                  <a:pt x="7216" y="4128"/>
                </a:cubicBezTo>
                <a:lnTo>
                  <a:pt x="6207" y="4128"/>
                </a:lnTo>
                <a:lnTo>
                  <a:pt x="6207" y="3403"/>
                </a:lnTo>
                <a:lnTo>
                  <a:pt x="9389" y="3403"/>
                </a:lnTo>
                <a:cubicBezTo>
                  <a:pt x="9988" y="3403"/>
                  <a:pt x="10429" y="2931"/>
                  <a:pt x="10429" y="2395"/>
                </a:cubicBezTo>
                <a:lnTo>
                  <a:pt x="10429" y="2049"/>
                </a:lnTo>
                <a:lnTo>
                  <a:pt x="10776" y="2049"/>
                </a:lnTo>
                <a:cubicBezTo>
                  <a:pt x="11374" y="2049"/>
                  <a:pt x="11815" y="1576"/>
                  <a:pt x="11815" y="1009"/>
                </a:cubicBezTo>
                <a:cubicBezTo>
                  <a:pt x="11815" y="411"/>
                  <a:pt x="11343" y="1"/>
                  <a:pt x="10776" y="1"/>
                </a:cubicBezTo>
                <a:lnTo>
                  <a:pt x="9389" y="1"/>
                </a:lnTo>
                <a:cubicBezTo>
                  <a:pt x="8822" y="1"/>
                  <a:pt x="8381" y="474"/>
                  <a:pt x="8381" y="1009"/>
                </a:cubicBezTo>
                <a:cubicBezTo>
                  <a:pt x="8381" y="1608"/>
                  <a:pt x="8854" y="2049"/>
                  <a:pt x="9389" y="2049"/>
                </a:cubicBezTo>
                <a:lnTo>
                  <a:pt x="9767" y="2049"/>
                </a:lnTo>
                <a:lnTo>
                  <a:pt x="9767" y="2395"/>
                </a:lnTo>
                <a:cubicBezTo>
                  <a:pt x="9767" y="2584"/>
                  <a:pt x="9610" y="2742"/>
                  <a:pt x="9389" y="2742"/>
                </a:cubicBezTo>
                <a:lnTo>
                  <a:pt x="6239" y="2742"/>
                </a:lnTo>
                <a:lnTo>
                  <a:pt x="6239" y="2049"/>
                </a:lnTo>
                <a:lnTo>
                  <a:pt x="6617" y="2049"/>
                </a:lnTo>
                <a:cubicBezTo>
                  <a:pt x="7184" y="2049"/>
                  <a:pt x="7625" y="1576"/>
                  <a:pt x="7625" y="1009"/>
                </a:cubicBezTo>
                <a:cubicBezTo>
                  <a:pt x="7625" y="411"/>
                  <a:pt x="7153" y="1"/>
                  <a:pt x="6617" y="1"/>
                </a:cubicBezTo>
                <a:lnTo>
                  <a:pt x="5231" y="1"/>
                </a:lnTo>
                <a:cubicBezTo>
                  <a:pt x="4632" y="1"/>
                  <a:pt x="4191" y="474"/>
                  <a:pt x="4191" y="1009"/>
                </a:cubicBezTo>
                <a:cubicBezTo>
                  <a:pt x="4191" y="1608"/>
                  <a:pt x="4664" y="2049"/>
                  <a:pt x="5231" y="2049"/>
                </a:cubicBezTo>
                <a:lnTo>
                  <a:pt x="5577" y="2049"/>
                </a:lnTo>
                <a:lnTo>
                  <a:pt x="5577" y="2742"/>
                </a:lnTo>
                <a:lnTo>
                  <a:pt x="2427" y="2742"/>
                </a:lnTo>
                <a:cubicBezTo>
                  <a:pt x="2238" y="2742"/>
                  <a:pt x="2080" y="2584"/>
                  <a:pt x="2080" y="2395"/>
                </a:cubicBezTo>
                <a:lnTo>
                  <a:pt x="2080" y="2049"/>
                </a:lnTo>
                <a:lnTo>
                  <a:pt x="2427" y="2049"/>
                </a:lnTo>
                <a:cubicBezTo>
                  <a:pt x="3025" y="2049"/>
                  <a:pt x="3466" y="1576"/>
                  <a:pt x="3466" y="1009"/>
                </a:cubicBezTo>
                <a:cubicBezTo>
                  <a:pt x="3466" y="411"/>
                  <a:pt x="2994" y="1"/>
                  <a:pt x="24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42"/>
          <p:cNvSpPr txBox="1"/>
          <p:nvPr/>
        </p:nvSpPr>
        <p:spPr>
          <a:xfrm>
            <a:off x="482704" y="4549864"/>
            <a:ext cx="298220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ТоС холбоо </a:t>
            </a:r>
            <a:endParaRPr sz="8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565"/>
        <p:cNvGrpSpPr/>
        <p:nvPr/>
      </p:nvGrpSpPr>
      <p:grpSpPr>
        <a:xfrm>
          <a:off x="0" y="0"/>
          <a:ext cx="0" cy="0"/>
          <a:chOff x="0" y="0"/>
          <a:chExt cx="0" cy="0"/>
        </a:xfrm>
      </p:grpSpPr>
      <p:sp>
        <p:nvSpPr>
          <p:cNvPr id="566" name="Google Shape;566;p43"/>
          <p:cNvSpPr txBox="1"/>
          <p:nvPr/>
        </p:nvSpPr>
        <p:spPr>
          <a:xfrm>
            <a:off x="202428" y="4579883"/>
            <a:ext cx="298220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ТоС холбоо </a:t>
            </a:r>
            <a:endParaRPr sz="800" b="0" i="0" u="none" strike="noStrike" cap="none">
              <a:solidFill>
                <a:schemeClr val="dk1"/>
              </a:solidFill>
              <a:latin typeface="Montserrat"/>
              <a:ea typeface="Montserrat"/>
              <a:cs typeface="Montserrat"/>
              <a:sym typeface="Montserrat"/>
            </a:endParaRPr>
          </a:p>
        </p:txBody>
      </p:sp>
      <p:sp>
        <p:nvSpPr>
          <p:cNvPr id="567" name="Google Shape;567;p43"/>
          <p:cNvSpPr txBox="1">
            <a:spLocks noGrp="1"/>
          </p:cNvSpPr>
          <p:nvPr>
            <p:ph type="title"/>
          </p:nvPr>
        </p:nvSpPr>
        <p:spPr>
          <a:xfrm>
            <a:off x="313361" y="249611"/>
            <a:ext cx="77082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Үндэсний тогтвортой санхүүгийн замын зураг</a:t>
            </a:r>
            <a:endParaRPr sz="2400">
              <a:latin typeface="Arial"/>
              <a:ea typeface="Arial"/>
              <a:cs typeface="Arial"/>
              <a:sym typeface="Arial"/>
            </a:endParaRPr>
          </a:p>
        </p:txBody>
      </p:sp>
      <p:pic>
        <p:nvPicPr>
          <p:cNvPr id="568" name="Google Shape;568;p43"/>
          <p:cNvPicPr preferRelativeResize="0"/>
          <p:nvPr/>
        </p:nvPicPr>
        <p:blipFill rotWithShape="1">
          <a:blip r:embed="rId3">
            <a:alphaModFix/>
          </a:blip>
          <a:srcRect/>
          <a:stretch/>
        </p:blipFill>
        <p:spPr>
          <a:xfrm>
            <a:off x="94556" y="822311"/>
            <a:ext cx="8954887" cy="37575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0"/>
          <p:cNvSpPr txBox="1">
            <a:spLocks noGrp="1"/>
          </p:cNvSpPr>
          <p:nvPr>
            <p:ph type="title"/>
          </p:nvPr>
        </p:nvSpPr>
        <p:spPr>
          <a:xfrm>
            <a:off x="3730075" y="1631700"/>
            <a:ext cx="4700700" cy="1090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SzPts val="2800"/>
              <a:buNone/>
            </a:pPr>
            <a:r>
              <a:rPr lang="en-US" sz="2800" b="1">
                <a:latin typeface="Arial"/>
                <a:ea typeface="Arial"/>
                <a:cs typeface="Arial"/>
                <a:sym typeface="Arial"/>
              </a:rPr>
              <a:t>Хүн төрөлхтөнд тулгарч буй хамгийн том эрсдэлүүд юу вэ?</a:t>
            </a:r>
            <a:endParaRPr sz="2800">
              <a:latin typeface="Arial"/>
              <a:ea typeface="Arial"/>
              <a:cs typeface="Arial"/>
              <a:sym typeface="Arial"/>
            </a:endParaRPr>
          </a:p>
        </p:txBody>
      </p:sp>
      <p:sp>
        <p:nvSpPr>
          <p:cNvPr id="79" name="Google Shape;79;p10"/>
          <p:cNvSpPr txBox="1">
            <a:spLocks noGrp="1"/>
          </p:cNvSpPr>
          <p:nvPr>
            <p:ph type="subTitle" idx="1"/>
          </p:nvPr>
        </p:nvSpPr>
        <p:spPr>
          <a:xfrm>
            <a:off x="4572000" y="3125467"/>
            <a:ext cx="3731358" cy="861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SzPts val="1400"/>
              <a:buNone/>
            </a:pPr>
            <a:r>
              <a:rPr lang="en-US" sz="1600">
                <a:latin typeface="Arial"/>
                <a:ea typeface="Arial"/>
                <a:cs typeface="Arial"/>
                <a:sym typeface="Arial"/>
              </a:rPr>
              <a:t>Дэлхийн эдийн засгийн форум жил бүр дэлхийн эрсдэлийн тайланг гаргадаг</a:t>
            </a:r>
            <a:endParaRPr sz="1600">
              <a:latin typeface="Arial"/>
              <a:ea typeface="Arial"/>
              <a:cs typeface="Arial"/>
              <a:sym typeface="Arial"/>
            </a:endParaRPr>
          </a:p>
          <a:p>
            <a:pPr marL="0" marR="0" lvl="0" indent="0" algn="r" rtl="0">
              <a:lnSpc>
                <a:spcPct val="100000"/>
              </a:lnSpc>
              <a:spcBef>
                <a:spcPts val="0"/>
              </a:spcBef>
              <a:spcAft>
                <a:spcPts val="0"/>
              </a:spcAft>
              <a:buSzPts val="1400"/>
              <a:buNone/>
            </a:pPr>
            <a:r>
              <a:rPr lang="en-US" sz="1600">
                <a:latin typeface="Arial"/>
                <a:ea typeface="Arial"/>
                <a:cs typeface="Arial"/>
                <a:sym typeface="Arial"/>
              </a:rPr>
              <a:t> </a:t>
            </a:r>
            <a:endParaRPr/>
          </a:p>
        </p:txBody>
      </p:sp>
      <p:pic>
        <p:nvPicPr>
          <p:cNvPr id="80" name="Google Shape;80;p10" descr="Nationalism: Global risks rise as banks beat a retreat | Euromoney"/>
          <p:cNvPicPr preferRelativeResize="0"/>
          <p:nvPr/>
        </p:nvPicPr>
        <p:blipFill rotWithShape="1">
          <a:blip r:embed="rId3">
            <a:alphaModFix/>
          </a:blip>
          <a:srcRect/>
          <a:stretch/>
        </p:blipFill>
        <p:spPr>
          <a:xfrm>
            <a:off x="343435" y="1551270"/>
            <a:ext cx="3514058" cy="234126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572"/>
        <p:cNvGrpSpPr/>
        <p:nvPr/>
      </p:nvGrpSpPr>
      <p:grpSpPr>
        <a:xfrm>
          <a:off x="0" y="0"/>
          <a:ext cx="0" cy="0"/>
          <a:chOff x="0" y="0"/>
          <a:chExt cx="0" cy="0"/>
        </a:xfrm>
      </p:grpSpPr>
      <p:sp>
        <p:nvSpPr>
          <p:cNvPr id="573" name="Google Shape;573;p44"/>
          <p:cNvSpPr txBox="1">
            <a:spLocks noGrp="1"/>
          </p:cNvSpPr>
          <p:nvPr>
            <p:ph type="title"/>
          </p:nvPr>
        </p:nvSpPr>
        <p:spPr>
          <a:xfrm>
            <a:off x="313360" y="249611"/>
            <a:ext cx="9577771"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latin typeface="Arial"/>
                <a:ea typeface="Arial"/>
                <a:cs typeface="Arial"/>
                <a:sym typeface="Arial"/>
              </a:rPr>
              <a:t>Монгол Улсын Тогтвортой санхүүгийн зарчмууд</a:t>
            </a:r>
            <a:endParaRPr sz="2400">
              <a:latin typeface="Arial"/>
              <a:ea typeface="Arial"/>
              <a:cs typeface="Arial"/>
              <a:sym typeface="Arial"/>
            </a:endParaRPr>
          </a:p>
        </p:txBody>
      </p:sp>
      <p:grpSp>
        <p:nvGrpSpPr>
          <p:cNvPr id="574" name="Google Shape;574;p44"/>
          <p:cNvGrpSpPr/>
          <p:nvPr/>
        </p:nvGrpSpPr>
        <p:grpSpPr>
          <a:xfrm>
            <a:off x="1277810" y="1119093"/>
            <a:ext cx="6575679" cy="3233547"/>
            <a:chOff x="1703746" y="1732956"/>
            <a:chExt cx="8767572" cy="4311396"/>
          </a:xfrm>
        </p:grpSpPr>
        <p:sp>
          <p:nvSpPr>
            <p:cNvPr id="575" name="Google Shape;575;p44"/>
            <p:cNvSpPr/>
            <p:nvPr/>
          </p:nvSpPr>
          <p:spPr>
            <a:xfrm>
              <a:off x="1703746" y="1732956"/>
              <a:ext cx="2114700" cy="2114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76" name="Google Shape;576;p44"/>
            <p:cNvSpPr/>
            <p:nvPr/>
          </p:nvSpPr>
          <p:spPr>
            <a:xfrm>
              <a:off x="8339683" y="1732956"/>
              <a:ext cx="2114700" cy="2114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77" name="Google Shape;577;p44"/>
            <p:cNvSpPr/>
            <p:nvPr/>
          </p:nvSpPr>
          <p:spPr>
            <a:xfrm>
              <a:off x="1720681" y="3929652"/>
              <a:ext cx="2114700" cy="2114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78" name="Google Shape;578;p44"/>
            <p:cNvSpPr/>
            <p:nvPr/>
          </p:nvSpPr>
          <p:spPr>
            <a:xfrm>
              <a:off x="8356618" y="3929652"/>
              <a:ext cx="2114700" cy="2114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79" name="Google Shape;579;p44"/>
            <p:cNvSpPr/>
            <p:nvPr/>
          </p:nvSpPr>
          <p:spPr>
            <a:xfrm>
              <a:off x="3915725" y="1732956"/>
              <a:ext cx="2114700" cy="2114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80" name="Google Shape;580;p44"/>
            <p:cNvSpPr/>
            <p:nvPr/>
          </p:nvSpPr>
          <p:spPr>
            <a:xfrm>
              <a:off x="6127704" y="1732956"/>
              <a:ext cx="2114700" cy="2114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81" name="Google Shape;581;p44"/>
            <p:cNvSpPr/>
            <p:nvPr/>
          </p:nvSpPr>
          <p:spPr>
            <a:xfrm>
              <a:off x="3932660" y="3929652"/>
              <a:ext cx="2114700" cy="2114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82" name="Google Shape;582;p44"/>
            <p:cNvSpPr/>
            <p:nvPr/>
          </p:nvSpPr>
          <p:spPr>
            <a:xfrm>
              <a:off x="6144639" y="3929652"/>
              <a:ext cx="2114700" cy="2114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nvGrpSpPr>
          <p:cNvPr id="583" name="Google Shape;583;p44"/>
          <p:cNvGrpSpPr/>
          <p:nvPr/>
        </p:nvGrpSpPr>
        <p:grpSpPr>
          <a:xfrm>
            <a:off x="6254763" y="1119093"/>
            <a:ext cx="2635207" cy="1586025"/>
            <a:chOff x="8339683" y="1732956"/>
            <a:chExt cx="3513609" cy="2114700"/>
          </a:xfrm>
        </p:grpSpPr>
        <p:sp>
          <p:nvSpPr>
            <p:cNvPr id="584" name="Google Shape;584;p44"/>
            <p:cNvSpPr/>
            <p:nvPr/>
          </p:nvSpPr>
          <p:spPr>
            <a:xfrm>
              <a:off x="8339683" y="1732956"/>
              <a:ext cx="2114700" cy="21147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85" name="Google Shape;585;p44"/>
            <p:cNvSpPr/>
            <p:nvPr/>
          </p:nvSpPr>
          <p:spPr>
            <a:xfrm>
              <a:off x="10245885" y="2528695"/>
              <a:ext cx="1607407" cy="553997"/>
            </a:xfrm>
            <a:prstGeom prst="roundRect">
              <a:avLst>
                <a:gd name="adj" fmla="val 0"/>
              </a:avLst>
            </a:prstGeom>
            <a:solidFill>
              <a:schemeClr val="accent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Poppins"/>
                  <a:ea typeface="Poppins"/>
                  <a:cs typeface="Poppins"/>
                  <a:sym typeface="Poppins"/>
                </a:rPr>
                <a:t>Үлгэрлэн манлайлах</a:t>
              </a:r>
              <a:endParaRPr sz="1400" b="0" i="0" u="none" strike="noStrike" cap="none">
                <a:solidFill>
                  <a:srgbClr val="000000"/>
                </a:solidFill>
                <a:latin typeface="Arial"/>
                <a:ea typeface="Arial"/>
                <a:cs typeface="Arial"/>
                <a:sym typeface="Arial"/>
              </a:endParaRPr>
            </a:p>
          </p:txBody>
        </p:sp>
      </p:grpSp>
      <p:grpSp>
        <p:nvGrpSpPr>
          <p:cNvPr id="586" name="Google Shape;586;p44"/>
          <p:cNvGrpSpPr/>
          <p:nvPr/>
        </p:nvGrpSpPr>
        <p:grpSpPr>
          <a:xfrm>
            <a:off x="623637" y="2766615"/>
            <a:ext cx="7229852" cy="1586025"/>
            <a:chOff x="831516" y="3929652"/>
            <a:chExt cx="9639802" cy="2114700"/>
          </a:xfrm>
        </p:grpSpPr>
        <p:grpSp>
          <p:nvGrpSpPr>
            <p:cNvPr id="587" name="Google Shape;587;p44"/>
            <p:cNvGrpSpPr/>
            <p:nvPr/>
          </p:nvGrpSpPr>
          <p:grpSpPr>
            <a:xfrm>
              <a:off x="1720681" y="3929652"/>
              <a:ext cx="8750637" cy="2114700"/>
              <a:chOff x="1720681" y="3929652"/>
              <a:chExt cx="8750637" cy="2114700"/>
            </a:xfrm>
          </p:grpSpPr>
          <p:sp>
            <p:nvSpPr>
              <p:cNvPr id="588" name="Google Shape;588;p44"/>
              <p:cNvSpPr/>
              <p:nvPr/>
            </p:nvSpPr>
            <p:spPr>
              <a:xfrm>
                <a:off x="1720681" y="3929652"/>
                <a:ext cx="2114700" cy="21147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89" name="Google Shape;589;p44"/>
              <p:cNvSpPr/>
              <p:nvPr/>
            </p:nvSpPr>
            <p:spPr>
              <a:xfrm>
                <a:off x="3932660" y="3929652"/>
                <a:ext cx="2114700" cy="21147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90" name="Google Shape;590;p44"/>
              <p:cNvSpPr/>
              <p:nvPr/>
            </p:nvSpPr>
            <p:spPr>
              <a:xfrm>
                <a:off x="6144639" y="3929652"/>
                <a:ext cx="2114700" cy="21147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91" name="Google Shape;591;p44"/>
              <p:cNvSpPr/>
              <p:nvPr/>
            </p:nvSpPr>
            <p:spPr>
              <a:xfrm>
                <a:off x="8356618" y="3929652"/>
                <a:ext cx="2114700" cy="21147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sp>
          <p:nvSpPr>
            <p:cNvPr id="592" name="Google Shape;592;p44"/>
            <p:cNvSpPr/>
            <p:nvPr/>
          </p:nvSpPr>
          <p:spPr>
            <a:xfrm>
              <a:off x="831516" y="4831117"/>
              <a:ext cx="891697" cy="338555"/>
            </a:xfrm>
            <a:prstGeom prst="roundRect">
              <a:avLst>
                <a:gd name="adj" fmla="val 0"/>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14316B"/>
                  </a:solidFill>
                  <a:latin typeface="Poppins"/>
                  <a:ea typeface="Poppins"/>
                  <a:cs typeface="Poppins"/>
                  <a:sym typeface="Poppins"/>
                </a:rPr>
                <a:t>Дэмжих</a:t>
              </a:r>
              <a:endParaRPr sz="1400" b="0" i="0" u="none" strike="noStrike" cap="none">
                <a:solidFill>
                  <a:srgbClr val="000000"/>
                </a:solidFill>
                <a:latin typeface="Arial"/>
                <a:ea typeface="Arial"/>
                <a:cs typeface="Arial"/>
                <a:sym typeface="Arial"/>
              </a:endParaRPr>
            </a:p>
          </p:txBody>
        </p:sp>
        <p:sp>
          <p:nvSpPr>
            <p:cNvPr id="593" name="Google Shape;593;p44"/>
            <p:cNvSpPr/>
            <p:nvPr/>
          </p:nvSpPr>
          <p:spPr>
            <a:xfrm>
              <a:off x="3706940" y="4849485"/>
              <a:ext cx="354163" cy="338555"/>
            </a:xfrm>
            <a:prstGeom prst="roundRect">
              <a:avLst>
                <a:gd name="adj" fmla="val 0"/>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1" i="0" u="none" strike="noStrike" cap="none">
                <a:solidFill>
                  <a:srgbClr val="14316B"/>
                </a:solidFill>
                <a:latin typeface="Poppins"/>
                <a:ea typeface="Poppins"/>
                <a:cs typeface="Poppins"/>
                <a:sym typeface="Poppins"/>
              </a:endParaRPr>
            </a:p>
          </p:txBody>
        </p:sp>
        <p:sp>
          <p:nvSpPr>
            <p:cNvPr id="594" name="Google Shape;594;p44"/>
            <p:cNvSpPr/>
            <p:nvPr/>
          </p:nvSpPr>
          <p:spPr>
            <a:xfrm>
              <a:off x="5921526" y="4849485"/>
              <a:ext cx="354163" cy="338555"/>
            </a:xfrm>
            <a:prstGeom prst="roundRect">
              <a:avLst>
                <a:gd name="adj" fmla="val 0"/>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1" i="0" u="none" strike="noStrike" cap="none">
                <a:solidFill>
                  <a:srgbClr val="14316B"/>
                </a:solidFill>
                <a:latin typeface="Poppins"/>
                <a:ea typeface="Poppins"/>
                <a:cs typeface="Poppins"/>
                <a:sym typeface="Poppins"/>
              </a:endParaRPr>
            </a:p>
          </p:txBody>
        </p:sp>
        <p:sp>
          <p:nvSpPr>
            <p:cNvPr id="595" name="Google Shape;595;p44"/>
            <p:cNvSpPr/>
            <p:nvPr/>
          </p:nvSpPr>
          <p:spPr>
            <a:xfrm>
              <a:off x="8136111" y="4849485"/>
              <a:ext cx="354163" cy="338555"/>
            </a:xfrm>
            <a:prstGeom prst="roundRect">
              <a:avLst>
                <a:gd name="adj" fmla="val 0"/>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1" i="0" u="none" strike="noStrike" cap="none">
                <a:solidFill>
                  <a:srgbClr val="14316B"/>
                </a:solidFill>
                <a:latin typeface="Poppins"/>
                <a:ea typeface="Poppins"/>
                <a:cs typeface="Poppins"/>
                <a:sym typeface="Poppins"/>
              </a:endParaRPr>
            </a:p>
          </p:txBody>
        </p:sp>
      </p:grpSp>
      <p:grpSp>
        <p:nvGrpSpPr>
          <p:cNvPr id="596" name="Google Shape;596;p44"/>
          <p:cNvGrpSpPr/>
          <p:nvPr/>
        </p:nvGrpSpPr>
        <p:grpSpPr>
          <a:xfrm>
            <a:off x="448873" y="1119093"/>
            <a:ext cx="5732931" cy="1586025"/>
            <a:chOff x="598496" y="1732956"/>
            <a:chExt cx="7643908" cy="2114700"/>
          </a:xfrm>
        </p:grpSpPr>
        <p:sp>
          <p:nvSpPr>
            <p:cNvPr id="597" name="Google Shape;597;p44"/>
            <p:cNvSpPr/>
            <p:nvPr/>
          </p:nvSpPr>
          <p:spPr>
            <a:xfrm>
              <a:off x="1703746" y="1732956"/>
              <a:ext cx="2114700" cy="21147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98" name="Google Shape;598;p44"/>
            <p:cNvSpPr/>
            <p:nvPr/>
          </p:nvSpPr>
          <p:spPr>
            <a:xfrm>
              <a:off x="3915725" y="1732956"/>
              <a:ext cx="2114700" cy="21147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99" name="Google Shape;599;p44"/>
            <p:cNvSpPr/>
            <p:nvPr/>
          </p:nvSpPr>
          <p:spPr>
            <a:xfrm>
              <a:off x="6127704" y="1732956"/>
              <a:ext cx="2114700" cy="21147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600" name="Google Shape;600;p44"/>
            <p:cNvSpPr/>
            <p:nvPr/>
          </p:nvSpPr>
          <p:spPr>
            <a:xfrm>
              <a:off x="598496" y="2620047"/>
              <a:ext cx="1064823" cy="338555"/>
            </a:xfrm>
            <a:prstGeom prst="roundRect">
              <a:avLst>
                <a:gd name="adj" fmla="val 0"/>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Poppins"/>
                  <a:ea typeface="Poppins"/>
                  <a:cs typeface="Poppins"/>
                  <a:sym typeface="Poppins"/>
                </a:rPr>
                <a:t>Хамгаалах</a:t>
              </a:r>
              <a:endParaRPr sz="1400" b="0" i="0" u="none" strike="noStrike" cap="none">
                <a:solidFill>
                  <a:srgbClr val="000000"/>
                </a:solidFill>
                <a:latin typeface="Arial"/>
                <a:ea typeface="Arial"/>
                <a:cs typeface="Arial"/>
                <a:sym typeface="Arial"/>
              </a:endParaRPr>
            </a:p>
          </p:txBody>
        </p:sp>
        <p:sp>
          <p:nvSpPr>
            <p:cNvPr id="601" name="Google Shape;601;p44"/>
            <p:cNvSpPr/>
            <p:nvPr/>
          </p:nvSpPr>
          <p:spPr>
            <a:xfrm>
              <a:off x="3688031" y="2620047"/>
              <a:ext cx="354163" cy="338555"/>
            </a:xfrm>
            <a:prstGeom prst="roundRect">
              <a:avLst>
                <a:gd name="adj" fmla="val 0"/>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1" i="0" u="none" strike="noStrike" cap="none">
                <a:solidFill>
                  <a:srgbClr val="14316B"/>
                </a:solidFill>
                <a:latin typeface="Poppins"/>
                <a:ea typeface="Poppins"/>
                <a:cs typeface="Poppins"/>
                <a:sym typeface="Poppins"/>
              </a:endParaRPr>
            </a:p>
          </p:txBody>
        </p:sp>
        <p:sp>
          <p:nvSpPr>
            <p:cNvPr id="602" name="Google Shape;602;p44"/>
            <p:cNvSpPr/>
            <p:nvPr/>
          </p:nvSpPr>
          <p:spPr>
            <a:xfrm>
              <a:off x="5913059" y="2620047"/>
              <a:ext cx="354163" cy="338555"/>
            </a:xfrm>
            <a:prstGeom prst="roundRect">
              <a:avLst>
                <a:gd name="adj" fmla="val 0"/>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1" i="0" u="none" strike="noStrike" cap="none">
                <a:solidFill>
                  <a:srgbClr val="14316B"/>
                </a:solidFill>
                <a:latin typeface="Poppins"/>
                <a:ea typeface="Poppins"/>
                <a:cs typeface="Poppins"/>
                <a:sym typeface="Poppins"/>
              </a:endParaRPr>
            </a:p>
          </p:txBody>
        </p:sp>
      </p:grpSp>
      <p:pic>
        <p:nvPicPr>
          <p:cNvPr id="603" name="Google Shape;603;p44" descr="C:\Users\noomii\AppData\Local\Microsoft\Windows\Temporary Internet Files\Content.Outlook\L250T6GO\Banking in Mongolia MNG-41 (3).jpg"/>
          <p:cNvPicPr preferRelativeResize="0"/>
          <p:nvPr/>
        </p:nvPicPr>
        <p:blipFill rotWithShape="1">
          <a:blip r:embed="rId3">
            <a:alphaModFix/>
          </a:blip>
          <a:srcRect l="1897" t="7522" r="76992" b="59714"/>
          <a:stretch/>
        </p:blipFill>
        <p:spPr>
          <a:xfrm>
            <a:off x="1487085" y="1315667"/>
            <a:ext cx="1192877" cy="1192877"/>
          </a:xfrm>
          <a:custGeom>
            <a:avLst/>
            <a:gdLst/>
            <a:ahLst/>
            <a:cxnLst/>
            <a:rect l="l" t="t" r="r" b="b"/>
            <a:pathLst>
              <a:path w="1790700" h="1790700" extrusionOk="0">
                <a:moveTo>
                  <a:pt x="895350" y="0"/>
                </a:moveTo>
                <a:cubicBezTo>
                  <a:pt x="1389838" y="0"/>
                  <a:pt x="1790700" y="400862"/>
                  <a:pt x="1790700" y="895350"/>
                </a:cubicBezTo>
                <a:cubicBezTo>
                  <a:pt x="1790700" y="1389838"/>
                  <a:pt x="1389838" y="1790700"/>
                  <a:pt x="895350" y="1790700"/>
                </a:cubicBezTo>
                <a:cubicBezTo>
                  <a:pt x="400862" y="1790700"/>
                  <a:pt x="0" y="1389838"/>
                  <a:pt x="0" y="895350"/>
                </a:cubicBezTo>
                <a:cubicBezTo>
                  <a:pt x="0" y="400862"/>
                  <a:pt x="400862" y="0"/>
                  <a:pt x="895350" y="0"/>
                </a:cubicBezTo>
                <a:close/>
              </a:path>
            </a:pathLst>
          </a:custGeom>
          <a:noFill/>
          <a:ln>
            <a:noFill/>
          </a:ln>
        </p:spPr>
      </p:pic>
      <p:pic>
        <p:nvPicPr>
          <p:cNvPr id="604" name="Google Shape;604;p44" descr="C:\Users\noomii\AppData\Local\Microsoft\Windows\Temporary Internet Files\Content.Outlook\L250T6GO\Banking in Mongolia MNG-41 (3).jpg"/>
          <p:cNvPicPr preferRelativeResize="0"/>
          <p:nvPr/>
        </p:nvPicPr>
        <p:blipFill rotWithShape="1">
          <a:blip r:embed="rId3">
            <a:alphaModFix/>
          </a:blip>
          <a:srcRect l="26600" t="7522" r="52289" b="59714"/>
          <a:stretch/>
        </p:blipFill>
        <p:spPr>
          <a:xfrm>
            <a:off x="3146069" y="1315667"/>
            <a:ext cx="1192877" cy="1192877"/>
          </a:xfrm>
          <a:custGeom>
            <a:avLst/>
            <a:gdLst/>
            <a:ahLst/>
            <a:cxnLst/>
            <a:rect l="l" t="t" r="r" b="b"/>
            <a:pathLst>
              <a:path w="1790700" h="1790700" extrusionOk="0">
                <a:moveTo>
                  <a:pt x="895350" y="0"/>
                </a:moveTo>
                <a:cubicBezTo>
                  <a:pt x="1389838" y="0"/>
                  <a:pt x="1790700" y="400862"/>
                  <a:pt x="1790700" y="895350"/>
                </a:cubicBezTo>
                <a:cubicBezTo>
                  <a:pt x="1790700" y="1389838"/>
                  <a:pt x="1389838" y="1790700"/>
                  <a:pt x="895350" y="1790700"/>
                </a:cubicBezTo>
                <a:cubicBezTo>
                  <a:pt x="400862" y="1790700"/>
                  <a:pt x="0" y="1389838"/>
                  <a:pt x="0" y="895350"/>
                </a:cubicBezTo>
                <a:cubicBezTo>
                  <a:pt x="0" y="400862"/>
                  <a:pt x="400862" y="0"/>
                  <a:pt x="895350" y="0"/>
                </a:cubicBezTo>
                <a:close/>
              </a:path>
            </a:pathLst>
          </a:custGeom>
          <a:noFill/>
          <a:ln>
            <a:noFill/>
          </a:ln>
        </p:spPr>
      </p:pic>
      <p:pic>
        <p:nvPicPr>
          <p:cNvPr id="605" name="Google Shape;605;p44" descr="C:\Users\noomii\AppData\Local\Microsoft\Windows\Temporary Internet Files\Content.Outlook\L250T6GO\Banking in Mongolia MNG-41 (3).jpg"/>
          <p:cNvPicPr preferRelativeResize="0"/>
          <p:nvPr/>
        </p:nvPicPr>
        <p:blipFill rotWithShape="1">
          <a:blip r:embed="rId3">
            <a:alphaModFix/>
          </a:blip>
          <a:srcRect l="51751" t="7522" r="27139" b="59714"/>
          <a:stretch/>
        </p:blipFill>
        <p:spPr>
          <a:xfrm>
            <a:off x="4805053" y="1315667"/>
            <a:ext cx="1192877" cy="1192877"/>
          </a:xfrm>
          <a:custGeom>
            <a:avLst/>
            <a:gdLst/>
            <a:ahLst/>
            <a:cxnLst/>
            <a:rect l="l" t="t" r="r" b="b"/>
            <a:pathLst>
              <a:path w="1790700" h="1790700" extrusionOk="0">
                <a:moveTo>
                  <a:pt x="895350" y="0"/>
                </a:moveTo>
                <a:cubicBezTo>
                  <a:pt x="1389838" y="0"/>
                  <a:pt x="1790700" y="400862"/>
                  <a:pt x="1790700" y="895350"/>
                </a:cubicBezTo>
                <a:cubicBezTo>
                  <a:pt x="1790700" y="1389838"/>
                  <a:pt x="1389838" y="1790700"/>
                  <a:pt x="895350" y="1790700"/>
                </a:cubicBezTo>
                <a:cubicBezTo>
                  <a:pt x="400862" y="1790700"/>
                  <a:pt x="0" y="1389838"/>
                  <a:pt x="0" y="895350"/>
                </a:cubicBezTo>
                <a:cubicBezTo>
                  <a:pt x="0" y="400862"/>
                  <a:pt x="400862" y="0"/>
                  <a:pt x="895350" y="0"/>
                </a:cubicBezTo>
                <a:close/>
              </a:path>
            </a:pathLst>
          </a:custGeom>
          <a:noFill/>
          <a:ln>
            <a:noFill/>
          </a:ln>
        </p:spPr>
      </p:pic>
      <p:pic>
        <p:nvPicPr>
          <p:cNvPr id="606" name="Google Shape;606;p44" descr="C:\Users\noomii\AppData\Local\Microsoft\Windows\Temporary Internet Files\Content.Outlook\L250T6GO\Banking in Mongolia MNG-41 (3).jpg"/>
          <p:cNvPicPr preferRelativeResize="0"/>
          <p:nvPr/>
        </p:nvPicPr>
        <p:blipFill rotWithShape="1">
          <a:blip r:embed="rId3">
            <a:alphaModFix/>
          </a:blip>
          <a:srcRect l="76544" t="61618" r="2346" b="5617"/>
          <a:stretch/>
        </p:blipFill>
        <p:spPr>
          <a:xfrm>
            <a:off x="6464038" y="1315667"/>
            <a:ext cx="1192877" cy="1192877"/>
          </a:xfrm>
          <a:custGeom>
            <a:avLst/>
            <a:gdLst/>
            <a:ahLst/>
            <a:cxnLst/>
            <a:rect l="l" t="t" r="r" b="b"/>
            <a:pathLst>
              <a:path w="1790700" h="1790700" extrusionOk="0">
                <a:moveTo>
                  <a:pt x="895350" y="0"/>
                </a:moveTo>
                <a:cubicBezTo>
                  <a:pt x="1389838" y="0"/>
                  <a:pt x="1790700" y="400862"/>
                  <a:pt x="1790700" y="895350"/>
                </a:cubicBezTo>
                <a:cubicBezTo>
                  <a:pt x="1790700" y="1389838"/>
                  <a:pt x="1389838" y="1790700"/>
                  <a:pt x="895350" y="1790700"/>
                </a:cubicBezTo>
                <a:cubicBezTo>
                  <a:pt x="400862" y="1790700"/>
                  <a:pt x="0" y="1389838"/>
                  <a:pt x="0" y="895350"/>
                </a:cubicBezTo>
                <a:cubicBezTo>
                  <a:pt x="0" y="400862"/>
                  <a:pt x="400862" y="0"/>
                  <a:pt x="895350" y="0"/>
                </a:cubicBezTo>
                <a:close/>
              </a:path>
            </a:pathLst>
          </a:custGeom>
          <a:noFill/>
          <a:ln>
            <a:noFill/>
          </a:ln>
        </p:spPr>
      </p:pic>
      <p:pic>
        <p:nvPicPr>
          <p:cNvPr id="607" name="Google Shape;607;p44" descr="C:\Users\noomii\AppData\Local\Microsoft\Windows\Temporary Internet Files\Content.Outlook\L250T6GO\Banking in Mongolia MNG-41 (3).jpg"/>
          <p:cNvPicPr preferRelativeResize="0"/>
          <p:nvPr/>
        </p:nvPicPr>
        <p:blipFill rotWithShape="1">
          <a:blip r:embed="rId3">
            <a:alphaModFix/>
          </a:blip>
          <a:srcRect l="1897" t="61618" r="76992" b="5617"/>
          <a:stretch/>
        </p:blipFill>
        <p:spPr>
          <a:xfrm>
            <a:off x="1487085" y="2965440"/>
            <a:ext cx="1192877" cy="1192877"/>
          </a:xfrm>
          <a:custGeom>
            <a:avLst/>
            <a:gdLst/>
            <a:ahLst/>
            <a:cxnLst/>
            <a:rect l="l" t="t" r="r" b="b"/>
            <a:pathLst>
              <a:path w="1790700" h="1790700" extrusionOk="0">
                <a:moveTo>
                  <a:pt x="895350" y="0"/>
                </a:moveTo>
                <a:cubicBezTo>
                  <a:pt x="1389838" y="0"/>
                  <a:pt x="1790700" y="400862"/>
                  <a:pt x="1790700" y="895350"/>
                </a:cubicBezTo>
                <a:cubicBezTo>
                  <a:pt x="1790700" y="1389838"/>
                  <a:pt x="1389838" y="1790700"/>
                  <a:pt x="895350" y="1790700"/>
                </a:cubicBezTo>
                <a:cubicBezTo>
                  <a:pt x="400862" y="1790700"/>
                  <a:pt x="0" y="1389838"/>
                  <a:pt x="0" y="895350"/>
                </a:cubicBezTo>
                <a:cubicBezTo>
                  <a:pt x="0" y="400862"/>
                  <a:pt x="400862" y="0"/>
                  <a:pt x="895350" y="0"/>
                </a:cubicBezTo>
                <a:close/>
              </a:path>
            </a:pathLst>
          </a:custGeom>
          <a:noFill/>
          <a:ln>
            <a:noFill/>
          </a:ln>
        </p:spPr>
      </p:pic>
      <p:pic>
        <p:nvPicPr>
          <p:cNvPr id="608" name="Google Shape;608;p44" descr="C:\Users\noomii\AppData\Local\Microsoft\Windows\Temporary Internet Files\Content.Outlook\L250T6GO\Banking in Mongolia MNG-41 (3).jpg"/>
          <p:cNvPicPr preferRelativeResize="0"/>
          <p:nvPr/>
        </p:nvPicPr>
        <p:blipFill rotWithShape="1">
          <a:blip r:embed="rId3">
            <a:alphaModFix/>
          </a:blip>
          <a:srcRect l="26600" t="61618" r="52289" b="5617"/>
          <a:stretch/>
        </p:blipFill>
        <p:spPr>
          <a:xfrm>
            <a:off x="3146069" y="2963189"/>
            <a:ext cx="1192877" cy="1192877"/>
          </a:xfrm>
          <a:custGeom>
            <a:avLst/>
            <a:gdLst/>
            <a:ahLst/>
            <a:cxnLst/>
            <a:rect l="l" t="t" r="r" b="b"/>
            <a:pathLst>
              <a:path w="1790700" h="1790700" extrusionOk="0">
                <a:moveTo>
                  <a:pt x="895350" y="0"/>
                </a:moveTo>
                <a:cubicBezTo>
                  <a:pt x="1389838" y="0"/>
                  <a:pt x="1790700" y="400862"/>
                  <a:pt x="1790700" y="895350"/>
                </a:cubicBezTo>
                <a:cubicBezTo>
                  <a:pt x="1790700" y="1389838"/>
                  <a:pt x="1389838" y="1790700"/>
                  <a:pt x="895350" y="1790700"/>
                </a:cubicBezTo>
                <a:cubicBezTo>
                  <a:pt x="400862" y="1790700"/>
                  <a:pt x="0" y="1389838"/>
                  <a:pt x="0" y="895350"/>
                </a:cubicBezTo>
                <a:cubicBezTo>
                  <a:pt x="0" y="400862"/>
                  <a:pt x="400862" y="0"/>
                  <a:pt x="895350" y="0"/>
                </a:cubicBezTo>
                <a:close/>
              </a:path>
            </a:pathLst>
          </a:custGeom>
          <a:noFill/>
          <a:ln>
            <a:noFill/>
          </a:ln>
        </p:spPr>
      </p:pic>
      <p:pic>
        <p:nvPicPr>
          <p:cNvPr id="609" name="Google Shape;609;p44" descr="C:\Users\noomii\AppData\Local\Microsoft\Windows\Temporary Internet Files\Content.Outlook\L250T6GO\Banking in Mongolia MNG-41 (3).jpg"/>
          <p:cNvPicPr preferRelativeResize="0"/>
          <p:nvPr/>
        </p:nvPicPr>
        <p:blipFill rotWithShape="1">
          <a:blip r:embed="rId3">
            <a:alphaModFix/>
          </a:blip>
          <a:srcRect l="51422" t="61618" r="27469" b="5617"/>
          <a:stretch/>
        </p:blipFill>
        <p:spPr>
          <a:xfrm>
            <a:off x="4805053" y="2965440"/>
            <a:ext cx="1192877" cy="1192877"/>
          </a:xfrm>
          <a:custGeom>
            <a:avLst/>
            <a:gdLst/>
            <a:ahLst/>
            <a:cxnLst/>
            <a:rect l="l" t="t" r="r" b="b"/>
            <a:pathLst>
              <a:path w="1790700" h="1790700" extrusionOk="0">
                <a:moveTo>
                  <a:pt x="895350" y="0"/>
                </a:moveTo>
                <a:cubicBezTo>
                  <a:pt x="1389838" y="0"/>
                  <a:pt x="1790700" y="400862"/>
                  <a:pt x="1790700" y="895350"/>
                </a:cubicBezTo>
                <a:cubicBezTo>
                  <a:pt x="1790700" y="1389838"/>
                  <a:pt x="1389838" y="1790700"/>
                  <a:pt x="895350" y="1790700"/>
                </a:cubicBezTo>
                <a:cubicBezTo>
                  <a:pt x="400862" y="1790700"/>
                  <a:pt x="0" y="1389838"/>
                  <a:pt x="0" y="895350"/>
                </a:cubicBezTo>
                <a:cubicBezTo>
                  <a:pt x="0" y="400862"/>
                  <a:pt x="400862" y="0"/>
                  <a:pt x="895350" y="0"/>
                </a:cubicBezTo>
                <a:close/>
              </a:path>
            </a:pathLst>
          </a:custGeom>
          <a:noFill/>
          <a:ln>
            <a:noFill/>
          </a:ln>
        </p:spPr>
      </p:pic>
      <p:pic>
        <p:nvPicPr>
          <p:cNvPr id="610" name="Google Shape;610;p44" descr="C:\Users\noomii\AppData\Local\Microsoft\Windows\Temporary Internet Files\Content.Outlook\L250T6GO\Banking in Mongolia MNG-41 (3).jpg"/>
          <p:cNvPicPr preferRelativeResize="0"/>
          <p:nvPr/>
        </p:nvPicPr>
        <p:blipFill rotWithShape="1">
          <a:blip r:embed="rId3">
            <a:alphaModFix/>
          </a:blip>
          <a:srcRect l="76544" t="7522" r="2346" b="59714"/>
          <a:stretch/>
        </p:blipFill>
        <p:spPr>
          <a:xfrm>
            <a:off x="6464038" y="2963189"/>
            <a:ext cx="1192877" cy="1192877"/>
          </a:xfrm>
          <a:custGeom>
            <a:avLst/>
            <a:gdLst/>
            <a:ahLst/>
            <a:cxnLst/>
            <a:rect l="l" t="t" r="r" b="b"/>
            <a:pathLst>
              <a:path w="1790700" h="1790700" extrusionOk="0">
                <a:moveTo>
                  <a:pt x="895350" y="0"/>
                </a:moveTo>
                <a:cubicBezTo>
                  <a:pt x="1389838" y="0"/>
                  <a:pt x="1790700" y="400862"/>
                  <a:pt x="1790700" y="895350"/>
                </a:cubicBezTo>
                <a:cubicBezTo>
                  <a:pt x="1790700" y="1389838"/>
                  <a:pt x="1389838" y="1790700"/>
                  <a:pt x="895350" y="1790700"/>
                </a:cubicBezTo>
                <a:cubicBezTo>
                  <a:pt x="400862" y="1790700"/>
                  <a:pt x="0" y="1389838"/>
                  <a:pt x="0" y="895350"/>
                </a:cubicBezTo>
                <a:cubicBezTo>
                  <a:pt x="0" y="400862"/>
                  <a:pt x="400862" y="0"/>
                  <a:pt x="895350" y="0"/>
                </a:cubicBezTo>
                <a:close/>
              </a:path>
            </a:pathLst>
          </a:custGeom>
          <a:noFill/>
          <a:ln>
            <a:noFill/>
          </a:ln>
        </p:spPr>
      </p:pic>
      <p:sp>
        <p:nvSpPr>
          <p:cNvPr id="611" name="Google Shape;611;p44"/>
          <p:cNvSpPr txBox="1"/>
          <p:nvPr/>
        </p:nvSpPr>
        <p:spPr>
          <a:xfrm>
            <a:off x="249724" y="4465201"/>
            <a:ext cx="298220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ТоС холбоо </a:t>
            </a:r>
            <a:endParaRPr sz="800" b="0" i="0" u="none" strike="noStrike" cap="none">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596"/>
                                        </p:tgtEl>
                                        <p:attrNameLst>
                                          <p:attrName>style.visibility</p:attrName>
                                        </p:attrNameLst>
                                      </p:cBhvr>
                                      <p:to>
                                        <p:strVal val="visible"/>
                                      </p:to>
                                    </p:set>
                                  </p:childTnLst>
                                </p:cTn>
                              </p:par>
                              <p:par>
                                <p:cTn id="7" presetID="1" presetClass="entr" presetSubtype="0" fill="hold" nodeType="withEffect">
                                  <p:stCondLst>
                                    <p:cond delay="5500"/>
                                  </p:stCondLst>
                                  <p:childTnLst>
                                    <p:set>
                                      <p:cBhvr>
                                        <p:cTn id="8" dur="1" fill="hold">
                                          <p:stCondLst>
                                            <p:cond delay="0"/>
                                          </p:stCondLst>
                                        </p:cTn>
                                        <p:tgtEl>
                                          <p:spTgt spid="586"/>
                                        </p:tgtEl>
                                        <p:attrNameLst>
                                          <p:attrName>style.visibility</p:attrName>
                                        </p:attrNameLst>
                                      </p:cBhvr>
                                      <p:to>
                                        <p:strVal val="visible"/>
                                      </p:to>
                                    </p:set>
                                  </p:childTnLst>
                                </p:cTn>
                              </p:par>
                              <p:par>
                                <p:cTn id="9" presetID="1" presetClass="entr" presetSubtype="0" fill="hold" nodeType="withEffect">
                                  <p:stCondLst>
                                    <p:cond delay="6000"/>
                                  </p:stCondLst>
                                  <p:childTnLst>
                                    <p:set>
                                      <p:cBhvr>
                                        <p:cTn id="10"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615"/>
        <p:cNvGrpSpPr/>
        <p:nvPr/>
      </p:nvGrpSpPr>
      <p:grpSpPr>
        <a:xfrm>
          <a:off x="0" y="0"/>
          <a:ext cx="0" cy="0"/>
          <a:chOff x="0" y="0"/>
          <a:chExt cx="0" cy="0"/>
        </a:xfrm>
      </p:grpSpPr>
      <p:sp>
        <p:nvSpPr>
          <p:cNvPr id="616" name="Google Shape;616;p45"/>
          <p:cNvSpPr txBox="1">
            <a:spLocks noGrp="1"/>
          </p:cNvSpPr>
          <p:nvPr>
            <p:ph type="title"/>
          </p:nvPr>
        </p:nvSpPr>
        <p:spPr>
          <a:xfrm>
            <a:off x="313360" y="249611"/>
            <a:ext cx="957777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800"/>
              </a:spcAft>
              <a:buSzPts val="2800"/>
              <a:buNone/>
            </a:pPr>
            <a:r>
              <a:rPr lang="en-US" sz="2400">
                <a:latin typeface="Arial"/>
                <a:ea typeface="Arial"/>
                <a:cs typeface="Arial"/>
                <a:sym typeface="Arial"/>
              </a:rPr>
              <a:t>5 салбаруудын удирдамж</a:t>
            </a:r>
            <a:endParaRPr sz="2400">
              <a:latin typeface="Arial"/>
              <a:ea typeface="Arial"/>
              <a:cs typeface="Arial"/>
              <a:sym typeface="Arial"/>
            </a:endParaRPr>
          </a:p>
        </p:txBody>
      </p:sp>
      <p:grpSp>
        <p:nvGrpSpPr>
          <p:cNvPr id="617" name="Google Shape;617;p45"/>
          <p:cNvGrpSpPr/>
          <p:nvPr/>
        </p:nvGrpSpPr>
        <p:grpSpPr>
          <a:xfrm>
            <a:off x="383975" y="1126867"/>
            <a:ext cx="6694158" cy="1667366"/>
            <a:chOff x="419256" y="1502489"/>
            <a:chExt cx="11168064" cy="2223155"/>
          </a:xfrm>
        </p:grpSpPr>
        <p:grpSp>
          <p:nvGrpSpPr>
            <p:cNvPr id="618" name="Google Shape;618;p45"/>
            <p:cNvGrpSpPr/>
            <p:nvPr/>
          </p:nvGrpSpPr>
          <p:grpSpPr>
            <a:xfrm>
              <a:off x="419256" y="1502489"/>
              <a:ext cx="5452068" cy="2223155"/>
              <a:chOff x="419256" y="1502489"/>
              <a:chExt cx="5452068" cy="2223155"/>
            </a:xfrm>
          </p:grpSpPr>
          <p:sp>
            <p:nvSpPr>
              <p:cNvPr id="619" name="Google Shape;619;p45"/>
              <p:cNvSpPr/>
              <p:nvPr/>
            </p:nvSpPr>
            <p:spPr>
              <a:xfrm>
                <a:off x="419256" y="1502489"/>
                <a:ext cx="2593756" cy="2223155"/>
              </a:xfrm>
              <a:prstGeom prst="rect">
                <a:avLst/>
              </a:prstGeom>
              <a:blipFill rotWithShape="1">
                <a:blip r:embed="rId3">
                  <a:alphaModFix/>
                </a:blip>
                <a:stretch>
                  <a:fillRect l="-13996" r="-13997"/>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45"/>
              <p:cNvSpPr/>
              <p:nvPr/>
            </p:nvSpPr>
            <p:spPr>
              <a:xfrm>
                <a:off x="419256" y="3058697"/>
                <a:ext cx="2593756" cy="533557"/>
              </a:xfrm>
              <a:custGeom>
                <a:avLst/>
                <a:gdLst/>
                <a:ahLst/>
                <a:cxnLst/>
                <a:rect l="l" t="t" r="r" b="b"/>
                <a:pathLst>
                  <a:path w="2295283" h="472159" extrusionOk="0">
                    <a:moveTo>
                      <a:pt x="0" y="0"/>
                    </a:moveTo>
                    <a:lnTo>
                      <a:pt x="2295283" y="0"/>
                    </a:lnTo>
                    <a:lnTo>
                      <a:pt x="2295283" y="472159"/>
                    </a:lnTo>
                    <a:lnTo>
                      <a:pt x="0" y="472159"/>
                    </a:lnTo>
                    <a:lnTo>
                      <a:pt x="0" y="0"/>
                    </a:lnTo>
                    <a:close/>
                  </a:path>
                </a:pathLst>
              </a:custGeom>
              <a:solidFill>
                <a:srgbClr val="17346E">
                  <a:alpha val="40000"/>
                </a:srgbClr>
              </a:solidFill>
              <a:ln>
                <a:noFill/>
              </a:ln>
            </p:spPr>
            <p:txBody>
              <a:bodyPr spcFirstLastPara="1" wrap="square" lIns="32375" tIns="32375" rIns="32375" bIns="323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Poppins"/>
                    <a:ea typeface="Poppins"/>
                    <a:cs typeface="Poppins"/>
                    <a:sym typeface="Poppins"/>
                  </a:rPr>
                  <a:t>Construction</a:t>
                </a:r>
                <a:endParaRPr sz="1400" b="0" i="0" u="none" strike="noStrike" cap="none">
                  <a:solidFill>
                    <a:srgbClr val="000000"/>
                  </a:solidFill>
                  <a:latin typeface="Arial"/>
                  <a:ea typeface="Arial"/>
                  <a:cs typeface="Arial"/>
                  <a:sym typeface="Arial"/>
                </a:endParaRPr>
              </a:p>
            </p:txBody>
          </p:sp>
          <p:sp>
            <p:nvSpPr>
              <p:cNvPr id="621" name="Google Shape;621;p45"/>
              <p:cNvSpPr/>
              <p:nvPr/>
            </p:nvSpPr>
            <p:spPr>
              <a:xfrm>
                <a:off x="3277568" y="1502489"/>
                <a:ext cx="2593756" cy="2223155"/>
              </a:xfrm>
              <a:prstGeom prst="rect">
                <a:avLst/>
              </a:prstGeom>
              <a:blipFill rotWithShape="1">
                <a:blip r:embed="rId4">
                  <a:alphaModFix/>
                </a:blip>
                <a:stretch>
                  <a:fillRect l="-13996" r="-13997"/>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45"/>
              <p:cNvSpPr/>
              <p:nvPr/>
            </p:nvSpPr>
            <p:spPr>
              <a:xfrm>
                <a:off x="3277568" y="3058697"/>
                <a:ext cx="2593756" cy="533557"/>
              </a:xfrm>
              <a:custGeom>
                <a:avLst/>
                <a:gdLst/>
                <a:ahLst/>
                <a:cxnLst/>
                <a:rect l="l" t="t" r="r" b="b"/>
                <a:pathLst>
                  <a:path w="2295283" h="472159" extrusionOk="0">
                    <a:moveTo>
                      <a:pt x="0" y="0"/>
                    </a:moveTo>
                    <a:lnTo>
                      <a:pt x="2295283" y="0"/>
                    </a:lnTo>
                    <a:lnTo>
                      <a:pt x="2295283" y="472159"/>
                    </a:lnTo>
                    <a:lnTo>
                      <a:pt x="0" y="472159"/>
                    </a:lnTo>
                    <a:lnTo>
                      <a:pt x="0" y="0"/>
                    </a:lnTo>
                    <a:close/>
                  </a:path>
                </a:pathLst>
              </a:custGeom>
              <a:solidFill>
                <a:srgbClr val="17346E">
                  <a:alpha val="40000"/>
                </a:srgbClr>
              </a:solidFill>
              <a:ln>
                <a:noFill/>
              </a:ln>
            </p:spPr>
            <p:txBody>
              <a:bodyPr spcFirstLastPara="1" wrap="square" lIns="32375" tIns="32375" rIns="32375" bIns="323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Poppins"/>
                    <a:ea typeface="Poppins"/>
                    <a:cs typeface="Poppins"/>
                    <a:sym typeface="Poppins"/>
                  </a:rPr>
                  <a:t>Mining</a:t>
                </a:r>
                <a:endParaRPr sz="1400" b="0" i="0" u="none" strike="noStrike" cap="none">
                  <a:solidFill>
                    <a:srgbClr val="000000"/>
                  </a:solidFill>
                  <a:latin typeface="Arial"/>
                  <a:ea typeface="Arial"/>
                  <a:cs typeface="Arial"/>
                  <a:sym typeface="Arial"/>
                </a:endParaRPr>
              </a:p>
            </p:txBody>
          </p:sp>
        </p:grpSp>
        <p:grpSp>
          <p:nvGrpSpPr>
            <p:cNvPr id="623" name="Google Shape;623;p45"/>
            <p:cNvGrpSpPr/>
            <p:nvPr/>
          </p:nvGrpSpPr>
          <p:grpSpPr>
            <a:xfrm>
              <a:off x="6135252" y="1502489"/>
              <a:ext cx="5452068" cy="2223155"/>
              <a:chOff x="419256" y="3985020"/>
              <a:chExt cx="5452068" cy="2223155"/>
            </a:xfrm>
          </p:grpSpPr>
          <p:sp>
            <p:nvSpPr>
              <p:cNvPr id="624" name="Google Shape;624;p45"/>
              <p:cNvSpPr/>
              <p:nvPr/>
            </p:nvSpPr>
            <p:spPr>
              <a:xfrm>
                <a:off x="419256" y="3985020"/>
                <a:ext cx="2593756" cy="2223155"/>
              </a:xfrm>
              <a:prstGeom prst="rect">
                <a:avLst/>
              </a:prstGeom>
              <a:blipFill rotWithShape="1">
                <a:blip r:embed="rId5">
                  <a:alphaModFix/>
                </a:blip>
                <a:stretch>
                  <a:fillRect l="-25995" r="-25996"/>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45"/>
              <p:cNvSpPr/>
              <p:nvPr/>
            </p:nvSpPr>
            <p:spPr>
              <a:xfrm>
                <a:off x="419256" y="5541229"/>
                <a:ext cx="2593756" cy="533557"/>
              </a:xfrm>
              <a:custGeom>
                <a:avLst/>
                <a:gdLst/>
                <a:ahLst/>
                <a:cxnLst/>
                <a:rect l="l" t="t" r="r" b="b"/>
                <a:pathLst>
                  <a:path w="2295283" h="472159" extrusionOk="0">
                    <a:moveTo>
                      <a:pt x="0" y="0"/>
                    </a:moveTo>
                    <a:lnTo>
                      <a:pt x="2295283" y="0"/>
                    </a:lnTo>
                    <a:lnTo>
                      <a:pt x="2295283" y="472159"/>
                    </a:lnTo>
                    <a:lnTo>
                      <a:pt x="0" y="472159"/>
                    </a:lnTo>
                    <a:lnTo>
                      <a:pt x="0" y="0"/>
                    </a:lnTo>
                    <a:close/>
                  </a:path>
                </a:pathLst>
              </a:custGeom>
              <a:solidFill>
                <a:srgbClr val="17346E">
                  <a:alpha val="40000"/>
                </a:srgbClr>
              </a:solidFill>
              <a:ln>
                <a:noFill/>
              </a:ln>
            </p:spPr>
            <p:txBody>
              <a:bodyPr spcFirstLastPara="1" wrap="square" lIns="32375" tIns="32375" rIns="32375" bIns="323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Poppins"/>
                    <a:ea typeface="Poppins"/>
                    <a:cs typeface="Poppins"/>
                    <a:sym typeface="Poppins"/>
                  </a:rPr>
                  <a:t>Agriculture</a:t>
                </a:r>
                <a:endParaRPr sz="1400" b="0" i="0" u="none" strike="noStrike" cap="none">
                  <a:solidFill>
                    <a:srgbClr val="000000"/>
                  </a:solidFill>
                  <a:latin typeface="Arial"/>
                  <a:ea typeface="Arial"/>
                  <a:cs typeface="Arial"/>
                  <a:sym typeface="Arial"/>
                </a:endParaRPr>
              </a:p>
            </p:txBody>
          </p:sp>
          <p:sp>
            <p:nvSpPr>
              <p:cNvPr id="626" name="Google Shape;626;p45"/>
              <p:cNvSpPr/>
              <p:nvPr/>
            </p:nvSpPr>
            <p:spPr>
              <a:xfrm>
                <a:off x="3277568" y="3985020"/>
                <a:ext cx="2593756" cy="2223155"/>
              </a:xfrm>
              <a:prstGeom prst="rect">
                <a:avLst/>
              </a:prstGeom>
              <a:blipFill rotWithShape="1">
                <a:blip r:embed="rId6">
                  <a:alphaModFix/>
                </a:blip>
                <a:stretch>
                  <a:fillRect l="-8998" r="-8997"/>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45"/>
              <p:cNvSpPr/>
              <p:nvPr/>
            </p:nvSpPr>
            <p:spPr>
              <a:xfrm>
                <a:off x="3277568" y="5541229"/>
                <a:ext cx="2593756" cy="533557"/>
              </a:xfrm>
              <a:custGeom>
                <a:avLst/>
                <a:gdLst/>
                <a:ahLst/>
                <a:cxnLst/>
                <a:rect l="l" t="t" r="r" b="b"/>
                <a:pathLst>
                  <a:path w="2295283" h="472159" extrusionOk="0">
                    <a:moveTo>
                      <a:pt x="0" y="0"/>
                    </a:moveTo>
                    <a:lnTo>
                      <a:pt x="2295283" y="0"/>
                    </a:lnTo>
                    <a:lnTo>
                      <a:pt x="2295283" y="472159"/>
                    </a:lnTo>
                    <a:lnTo>
                      <a:pt x="0" y="472159"/>
                    </a:lnTo>
                    <a:lnTo>
                      <a:pt x="0" y="0"/>
                    </a:lnTo>
                    <a:close/>
                  </a:path>
                </a:pathLst>
              </a:custGeom>
              <a:solidFill>
                <a:srgbClr val="17346E">
                  <a:alpha val="40000"/>
                </a:srgbClr>
              </a:solidFill>
              <a:ln>
                <a:noFill/>
              </a:ln>
            </p:spPr>
            <p:txBody>
              <a:bodyPr spcFirstLastPara="1" wrap="square" lIns="32375" tIns="32375" rIns="32375" bIns="323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Poppins"/>
                    <a:ea typeface="Poppins"/>
                    <a:cs typeface="Poppins"/>
                    <a:sym typeface="Poppins"/>
                  </a:rPr>
                  <a:t>Manufacturing</a:t>
                </a:r>
                <a:endParaRPr sz="1400" b="0" i="0" u="none" strike="noStrike" cap="none">
                  <a:solidFill>
                    <a:srgbClr val="000000"/>
                  </a:solidFill>
                  <a:latin typeface="Arial"/>
                  <a:ea typeface="Arial"/>
                  <a:cs typeface="Arial"/>
                  <a:sym typeface="Arial"/>
                </a:endParaRPr>
              </a:p>
            </p:txBody>
          </p:sp>
        </p:grpSp>
      </p:grpSp>
      <p:grpSp>
        <p:nvGrpSpPr>
          <p:cNvPr id="628" name="Google Shape;628;p45"/>
          <p:cNvGrpSpPr/>
          <p:nvPr/>
        </p:nvGrpSpPr>
        <p:grpSpPr>
          <a:xfrm>
            <a:off x="383976" y="2923577"/>
            <a:ext cx="4089052" cy="1670227"/>
            <a:chOff x="511967" y="3898101"/>
            <a:chExt cx="5452069" cy="2226969"/>
          </a:xfrm>
        </p:grpSpPr>
        <p:sp>
          <p:nvSpPr>
            <p:cNvPr id="629" name="Google Shape;629;p45"/>
            <p:cNvSpPr/>
            <p:nvPr/>
          </p:nvSpPr>
          <p:spPr>
            <a:xfrm>
              <a:off x="511967" y="3898101"/>
              <a:ext cx="5452069" cy="22269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630" name="Google Shape;630;p45"/>
            <p:cNvSpPr/>
            <p:nvPr/>
          </p:nvSpPr>
          <p:spPr>
            <a:xfrm>
              <a:off x="635987" y="4101070"/>
              <a:ext cx="5204028" cy="1600438"/>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ЗОРИЛГО</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Эдгээр салбаруудад ажиллаж буй зээлдэгч, харилцагчдын үйл ажиллагаатай холбоотой БОНЗ эрсдлийг тодорхойлох, ангилах, үнэлэх, удирдах, бууруулах арга хэмжээ авахад санхүүгийн байгууллагуудад туслах.</a:t>
              </a:r>
              <a:endParaRPr sz="1400" b="0" i="0" u="none" strike="noStrike" cap="none">
                <a:solidFill>
                  <a:srgbClr val="000000"/>
                </a:solidFill>
                <a:latin typeface="Arial"/>
                <a:ea typeface="Arial"/>
                <a:cs typeface="Arial"/>
                <a:sym typeface="Arial"/>
              </a:endParaRPr>
            </a:p>
          </p:txBody>
        </p:sp>
      </p:grpSp>
      <p:grpSp>
        <p:nvGrpSpPr>
          <p:cNvPr id="631" name="Google Shape;631;p45"/>
          <p:cNvGrpSpPr/>
          <p:nvPr/>
        </p:nvGrpSpPr>
        <p:grpSpPr>
          <a:xfrm>
            <a:off x="4670973" y="2923574"/>
            <a:ext cx="4089052" cy="1670227"/>
            <a:chOff x="6227963" y="3898099"/>
            <a:chExt cx="5452069" cy="2226969"/>
          </a:xfrm>
        </p:grpSpPr>
        <p:sp>
          <p:nvSpPr>
            <p:cNvPr id="632" name="Google Shape;632;p45"/>
            <p:cNvSpPr/>
            <p:nvPr/>
          </p:nvSpPr>
          <p:spPr>
            <a:xfrm>
              <a:off x="6227963" y="3898099"/>
              <a:ext cx="5452069" cy="222696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633" name="Google Shape;633;p45"/>
            <p:cNvSpPr/>
            <p:nvPr/>
          </p:nvSpPr>
          <p:spPr>
            <a:xfrm>
              <a:off x="6351982" y="4031488"/>
              <a:ext cx="4982765" cy="1846659"/>
            </a:xfrm>
            <a:prstGeom prst="rect">
              <a:avLst/>
            </a:prstGeom>
            <a:solidFill>
              <a:schemeClr val="accent1"/>
            </a:solid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chemeClr val="lt1"/>
                  </a:solidFill>
                  <a:latin typeface="Arial"/>
                  <a:ea typeface="Arial"/>
                  <a:cs typeface="Arial"/>
                  <a:sym typeface="Arial"/>
                </a:rPr>
                <a:t>Байгаль орчин, нийгэмд үзүүлэх сөрөг нөлөөлөл өндөр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chemeClr val="lt1"/>
                  </a:solidFill>
                  <a:latin typeface="Arial"/>
                  <a:ea typeface="Arial"/>
                  <a:cs typeface="Arial"/>
                  <a:sym typeface="Arial"/>
                </a:rPr>
                <a:t>Байгаль орчин, нийгэмд үзүүлэх нөлөөлөлтэй холбоотой бодлого стандарт, дүрэм, журамтай байх</a:t>
              </a:r>
              <a:endParaRPr sz="1200" b="0" i="0" u="none" strike="noStrike" cap="none">
                <a:solidFill>
                  <a:schemeClr val="lt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chemeClr val="lt1"/>
                  </a:solidFill>
                  <a:latin typeface="Arial"/>
                  <a:ea typeface="Arial"/>
                  <a:cs typeface="Arial"/>
                  <a:sym typeface="Arial"/>
                </a:rPr>
                <a:t>Оршин суугчид, нутгийн иргэд, ажилчдын эрхийг зөрчих магадлал өндөр</a:t>
              </a:r>
              <a:endParaRPr sz="1200" b="0" i="0" u="none" strike="noStrike" cap="none">
                <a:solidFill>
                  <a:schemeClr val="lt1"/>
                </a:solidFill>
                <a:latin typeface="Arial"/>
                <a:ea typeface="Arial"/>
                <a:cs typeface="Arial"/>
                <a:sym typeface="Arial"/>
              </a:endParaRPr>
            </a:p>
          </p:txBody>
        </p:sp>
      </p:grpSp>
      <p:pic>
        <p:nvPicPr>
          <p:cNvPr id="634" name="Google Shape;634;p45" descr="Multicolored Yarns In The Textile Machine Stock Photo - Download Image Now  - Textile Industry, Textile, Textile Factory - iStock"/>
          <p:cNvPicPr preferRelativeResize="0"/>
          <p:nvPr/>
        </p:nvPicPr>
        <p:blipFill rotWithShape="1">
          <a:blip r:embed="rId7">
            <a:alphaModFix/>
          </a:blip>
          <a:srcRect r="31956" b="7208"/>
          <a:stretch/>
        </p:blipFill>
        <p:spPr>
          <a:xfrm>
            <a:off x="7234163" y="1126867"/>
            <a:ext cx="1525862" cy="1667366"/>
          </a:xfrm>
          <a:prstGeom prst="rect">
            <a:avLst/>
          </a:prstGeom>
          <a:noFill/>
          <a:ln>
            <a:noFill/>
          </a:ln>
        </p:spPr>
      </p:pic>
      <p:sp>
        <p:nvSpPr>
          <p:cNvPr id="635" name="Google Shape;635;p45"/>
          <p:cNvSpPr/>
          <p:nvPr/>
        </p:nvSpPr>
        <p:spPr>
          <a:xfrm>
            <a:off x="7225286" y="2319627"/>
            <a:ext cx="1525862" cy="400168"/>
          </a:xfrm>
          <a:custGeom>
            <a:avLst/>
            <a:gdLst/>
            <a:ahLst/>
            <a:cxnLst/>
            <a:rect l="l" t="t" r="r" b="b"/>
            <a:pathLst>
              <a:path w="2295283" h="472159" extrusionOk="0">
                <a:moveTo>
                  <a:pt x="0" y="0"/>
                </a:moveTo>
                <a:lnTo>
                  <a:pt x="2295283" y="0"/>
                </a:lnTo>
                <a:lnTo>
                  <a:pt x="2295283" y="472159"/>
                </a:lnTo>
                <a:lnTo>
                  <a:pt x="0" y="472159"/>
                </a:lnTo>
                <a:lnTo>
                  <a:pt x="0" y="0"/>
                </a:lnTo>
                <a:close/>
              </a:path>
            </a:pathLst>
          </a:custGeom>
          <a:solidFill>
            <a:srgbClr val="17346E">
              <a:alpha val="40000"/>
            </a:srgbClr>
          </a:solidFill>
          <a:ln>
            <a:noFill/>
          </a:ln>
        </p:spPr>
        <p:txBody>
          <a:bodyPr spcFirstLastPara="1" wrap="square" lIns="32375" tIns="32375" rIns="32375" bIns="323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Poppins"/>
                <a:ea typeface="Poppins"/>
                <a:cs typeface="Poppins"/>
                <a:sym typeface="Poppins"/>
              </a:rPr>
              <a:t>Textile</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fade">
                                      <p:cBhvr>
                                        <p:cTn id="7" dur="3000"/>
                                        <p:tgtEl>
                                          <p:spTgt spid="617"/>
                                        </p:tgtEl>
                                      </p:cBhvr>
                                    </p:animEffect>
                                  </p:childTnLst>
                                </p:cTn>
                              </p:par>
                              <p:par>
                                <p:cTn id="8" presetID="10" presetClass="entr" presetSubtype="0" fill="hold" nodeType="withEffect">
                                  <p:stCondLst>
                                    <p:cond delay="9000"/>
                                  </p:stCondLst>
                                  <p:childTnLst>
                                    <p:set>
                                      <p:cBhvr>
                                        <p:cTn id="9" dur="1" fill="hold">
                                          <p:stCondLst>
                                            <p:cond delay="0"/>
                                          </p:stCondLst>
                                        </p:cTn>
                                        <p:tgtEl>
                                          <p:spTgt spid="628"/>
                                        </p:tgtEl>
                                        <p:attrNameLst>
                                          <p:attrName>style.visibility</p:attrName>
                                        </p:attrNameLst>
                                      </p:cBhvr>
                                      <p:to>
                                        <p:strVal val="visible"/>
                                      </p:to>
                                    </p:set>
                                    <p:animEffect transition="in" filter="fade">
                                      <p:cBhvr>
                                        <p:cTn id="10" dur="500"/>
                                        <p:tgtEl>
                                          <p:spTgt spid="628"/>
                                        </p:tgtEl>
                                      </p:cBhvr>
                                    </p:animEffect>
                                  </p:childTnLst>
                                </p:cTn>
                              </p:par>
                              <p:par>
                                <p:cTn id="11" presetID="10" presetClass="entr" presetSubtype="0" fill="hold" nodeType="withEffect">
                                  <p:stCondLst>
                                    <p:cond delay="31000"/>
                                  </p:stCondLst>
                                  <p:childTnLst>
                                    <p:set>
                                      <p:cBhvr>
                                        <p:cTn id="12" dur="1" fill="hold">
                                          <p:stCondLst>
                                            <p:cond delay="0"/>
                                          </p:stCondLst>
                                        </p:cTn>
                                        <p:tgtEl>
                                          <p:spTgt spid="631"/>
                                        </p:tgtEl>
                                        <p:attrNameLst>
                                          <p:attrName>style.visibility</p:attrName>
                                        </p:attrNameLst>
                                      </p:cBhvr>
                                      <p:to>
                                        <p:strVal val="visible"/>
                                      </p:to>
                                    </p:set>
                                    <p:animEffect transition="in" filter="fade">
                                      <p:cBhvr>
                                        <p:cTn id="13" dur="5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6"/>
          <p:cNvSpPr txBox="1">
            <a:spLocks noGrp="1"/>
          </p:cNvSpPr>
          <p:nvPr>
            <p:ph type="title"/>
          </p:nvPr>
        </p:nvSpPr>
        <p:spPr>
          <a:xfrm>
            <a:off x="313360" y="249611"/>
            <a:ext cx="957777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800"/>
              </a:spcAft>
              <a:buSzPts val="2800"/>
              <a:buNone/>
            </a:pPr>
            <a:r>
              <a:rPr lang="en-US" sz="2400">
                <a:latin typeface="Arial"/>
                <a:ea typeface="Arial"/>
                <a:cs typeface="Arial"/>
                <a:sym typeface="Arial"/>
              </a:rPr>
              <a:t>Бусад гол бодлого, баримт бичгүүд </a:t>
            </a:r>
            <a:endParaRPr sz="2400">
              <a:latin typeface="Arial"/>
              <a:ea typeface="Arial"/>
              <a:cs typeface="Arial"/>
              <a:sym typeface="Arial"/>
            </a:endParaRPr>
          </a:p>
        </p:txBody>
      </p:sp>
      <p:grpSp>
        <p:nvGrpSpPr>
          <p:cNvPr id="641" name="Google Shape;641;p46"/>
          <p:cNvGrpSpPr/>
          <p:nvPr/>
        </p:nvGrpSpPr>
        <p:grpSpPr>
          <a:xfrm>
            <a:off x="834137" y="1644223"/>
            <a:ext cx="7475726" cy="130127"/>
            <a:chOff x="0" y="6350"/>
            <a:chExt cx="19935269" cy="347004"/>
          </a:xfrm>
        </p:grpSpPr>
        <p:cxnSp>
          <p:nvCxnSpPr>
            <p:cNvPr id="642" name="Google Shape;642;p46"/>
            <p:cNvCxnSpPr/>
            <p:nvPr/>
          </p:nvCxnSpPr>
          <p:spPr>
            <a:xfrm>
              <a:off x="66035" y="6350"/>
              <a:ext cx="19803198" cy="12700"/>
            </a:xfrm>
            <a:prstGeom prst="straightConnector1">
              <a:avLst/>
            </a:prstGeom>
            <a:noFill/>
            <a:ln w="12700" cap="flat" cmpd="sng">
              <a:solidFill>
                <a:srgbClr val="A6A6A6"/>
              </a:solidFill>
              <a:prstDash val="lgDash"/>
              <a:round/>
              <a:headEnd type="none" w="sm" len="sm"/>
              <a:tailEnd type="none" w="sm" len="sm"/>
            </a:ln>
          </p:spPr>
        </p:cxnSp>
        <p:sp>
          <p:nvSpPr>
            <p:cNvPr id="643" name="Google Shape;643;p46"/>
            <p:cNvSpPr/>
            <p:nvPr/>
          </p:nvSpPr>
          <p:spPr>
            <a:xfrm rot="5400000">
              <a:off x="-101117" y="107467"/>
              <a:ext cx="334303" cy="132070"/>
            </a:xfrm>
            <a:custGeom>
              <a:avLst/>
              <a:gdLst/>
              <a:ahLst/>
              <a:cxnLst/>
              <a:rect l="l" t="t" r="r" b="b"/>
              <a:pathLst>
                <a:path w="334303" h="132070" extrusionOk="0">
                  <a:moveTo>
                    <a:pt x="0" y="0"/>
                  </a:moveTo>
                  <a:lnTo>
                    <a:pt x="334304" y="0"/>
                  </a:lnTo>
                  <a:lnTo>
                    <a:pt x="334304" y="132070"/>
                  </a:lnTo>
                  <a:lnTo>
                    <a:pt x="0" y="132070"/>
                  </a:lnTo>
                  <a:lnTo>
                    <a:pt x="0" y="0"/>
                  </a:lnTo>
                  <a:close/>
                </a:path>
              </a:pathLst>
            </a:custGeom>
            <a:blipFill rotWithShape="1">
              <a:blip r:embed="rId3">
                <a:alphaModFix/>
              </a:blip>
              <a:stretch>
                <a:fillRect l="-24728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46"/>
            <p:cNvSpPr/>
            <p:nvPr/>
          </p:nvSpPr>
          <p:spPr>
            <a:xfrm rot="5400000">
              <a:off x="3199908" y="107467"/>
              <a:ext cx="334303" cy="132070"/>
            </a:xfrm>
            <a:custGeom>
              <a:avLst/>
              <a:gdLst/>
              <a:ahLst/>
              <a:cxnLst/>
              <a:rect l="l" t="t" r="r" b="b"/>
              <a:pathLst>
                <a:path w="334303" h="132070" extrusionOk="0">
                  <a:moveTo>
                    <a:pt x="0" y="0"/>
                  </a:moveTo>
                  <a:lnTo>
                    <a:pt x="334304" y="0"/>
                  </a:lnTo>
                  <a:lnTo>
                    <a:pt x="334304" y="132070"/>
                  </a:lnTo>
                  <a:lnTo>
                    <a:pt x="0" y="132070"/>
                  </a:lnTo>
                  <a:lnTo>
                    <a:pt x="0" y="0"/>
                  </a:lnTo>
                  <a:close/>
                </a:path>
              </a:pathLst>
            </a:custGeom>
            <a:blipFill rotWithShape="1">
              <a:blip r:embed="rId3">
                <a:alphaModFix/>
              </a:blip>
              <a:stretch>
                <a:fillRect l="-24728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46"/>
            <p:cNvSpPr/>
            <p:nvPr/>
          </p:nvSpPr>
          <p:spPr>
            <a:xfrm rot="5400000">
              <a:off x="6500933" y="107467"/>
              <a:ext cx="334303" cy="132070"/>
            </a:xfrm>
            <a:custGeom>
              <a:avLst/>
              <a:gdLst/>
              <a:ahLst/>
              <a:cxnLst/>
              <a:rect l="l" t="t" r="r" b="b"/>
              <a:pathLst>
                <a:path w="334303" h="132070" extrusionOk="0">
                  <a:moveTo>
                    <a:pt x="0" y="0"/>
                  </a:moveTo>
                  <a:lnTo>
                    <a:pt x="334303" y="0"/>
                  </a:lnTo>
                  <a:lnTo>
                    <a:pt x="334303" y="132070"/>
                  </a:lnTo>
                  <a:lnTo>
                    <a:pt x="0" y="132070"/>
                  </a:lnTo>
                  <a:lnTo>
                    <a:pt x="0" y="0"/>
                  </a:lnTo>
                  <a:close/>
                </a:path>
              </a:pathLst>
            </a:custGeom>
            <a:blipFill rotWithShape="1">
              <a:blip r:embed="rId3">
                <a:alphaModFix/>
              </a:blip>
              <a:stretch>
                <a:fillRect l="-24728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46"/>
            <p:cNvSpPr/>
            <p:nvPr/>
          </p:nvSpPr>
          <p:spPr>
            <a:xfrm rot="5400000">
              <a:off x="9801958" y="107467"/>
              <a:ext cx="334303" cy="132070"/>
            </a:xfrm>
            <a:custGeom>
              <a:avLst/>
              <a:gdLst/>
              <a:ahLst/>
              <a:cxnLst/>
              <a:rect l="l" t="t" r="r" b="b"/>
              <a:pathLst>
                <a:path w="334303" h="132070" extrusionOk="0">
                  <a:moveTo>
                    <a:pt x="0" y="0"/>
                  </a:moveTo>
                  <a:lnTo>
                    <a:pt x="334303" y="0"/>
                  </a:lnTo>
                  <a:lnTo>
                    <a:pt x="334303" y="132070"/>
                  </a:lnTo>
                  <a:lnTo>
                    <a:pt x="0" y="132070"/>
                  </a:lnTo>
                  <a:lnTo>
                    <a:pt x="0" y="0"/>
                  </a:lnTo>
                  <a:close/>
                </a:path>
              </a:pathLst>
            </a:custGeom>
            <a:blipFill rotWithShape="1">
              <a:blip r:embed="rId3">
                <a:alphaModFix/>
              </a:blip>
              <a:stretch>
                <a:fillRect l="-24728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46"/>
            <p:cNvSpPr/>
            <p:nvPr/>
          </p:nvSpPr>
          <p:spPr>
            <a:xfrm rot="5400000">
              <a:off x="16401057" y="120167"/>
              <a:ext cx="334303" cy="132070"/>
            </a:xfrm>
            <a:custGeom>
              <a:avLst/>
              <a:gdLst/>
              <a:ahLst/>
              <a:cxnLst/>
              <a:rect l="l" t="t" r="r" b="b"/>
              <a:pathLst>
                <a:path w="334303" h="132070" extrusionOk="0">
                  <a:moveTo>
                    <a:pt x="0" y="0"/>
                  </a:moveTo>
                  <a:lnTo>
                    <a:pt x="334304" y="0"/>
                  </a:lnTo>
                  <a:lnTo>
                    <a:pt x="334304" y="132070"/>
                  </a:lnTo>
                  <a:lnTo>
                    <a:pt x="0" y="132070"/>
                  </a:lnTo>
                  <a:lnTo>
                    <a:pt x="0" y="0"/>
                  </a:lnTo>
                  <a:close/>
                </a:path>
              </a:pathLst>
            </a:custGeom>
            <a:blipFill rotWithShape="1">
              <a:blip r:embed="rId3">
                <a:alphaModFix/>
              </a:blip>
              <a:stretch>
                <a:fillRect l="-24728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46"/>
            <p:cNvSpPr/>
            <p:nvPr/>
          </p:nvSpPr>
          <p:spPr>
            <a:xfrm rot="5400000">
              <a:off x="19702082" y="120167"/>
              <a:ext cx="334303" cy="132070"/>
            </a:xfrm>
            <a:custGeom>
              <a:avLst/>
              <a:gdLst/>
              <a:ahLst/>
              <a:cxnLst/>
              <a:rect l="l" t="t" r="r" b="b"/>
              <a:pathLst>
                <a:path w="334303" h="132070" extrusionOk="0">
                  <a:moveTo>
                    <a:pt x="0" y="0"/>
                  </a:moveTo>
                  <a:lnTo>
                    <a:pt x="334303" y="0"/>
                  </a:lnTo>
                  <a:lnTo>
                    <a:pt x="334303" y="132070"/>
                  </a:lnTo>
                  <a:lnTo>
                    <a:pt x="0" y="132070"/>
                  </a:lnTo>
                  <a:lnTo>
                    <a:pt x="0" y="0"/>
                  </a:lnTo>
                  <a:close/>
                </a:path>
              </a:pathLst>
            </a:custGeom>
            <a:blipFill rotWithShape="1">
              <a:blip r:embed="rId3">
                <a:alphaModFix/>
              </a:blip>
              <a:stretch>
                <a:fillRect l="-24728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46"/>
            <p:cNvSpPr/>
            <p:nvPr/>
          </p:nvSpPr>
          <p:spPr>
            <a:xfrm rot="5400000">
              <a:off x="13109028" y="113817"/>
              <a:ext cx="334303" cy="132070"/>
            </a:xfrm>
            <a:custGeom>
              <a:avLst/>
              <a:gdLst/>
              <a:ahLst/>
              <a:cxnLst/>
              <a:rect l="l" t="t" r="r" b="b"/>
              <a:pathLst>
                <a:path w="334303" h="132070" extrusionOk="0">
                  <a:moveTo>
                    <a:pt x="0" y="0"/>
                  </a:moveTo>
                  <a:lnTo>
                    <a:pt x="334303" y="0"/>
                  </a:lnTo>
                  <a:lnTo>
                    <a:pt x="334303" y="132070"/>
                  </a:lnTo>
                  <a:lnTo>
                    <a:pt x="0" y="132070"/>
                  </a:lnTo>
                  <a:lnTo>
                    <a:pt x="0" y="0"/>
                  </a:lnTo>
                  <a:close/>
                </a:path>
              </a:pathLst>
            </a:custGeom>
            <a:blipFill rotWithShape="1">
              <a:blip r:embed="rId3">
                <a:alphaModFix/>
              </a:blip>
              <a:stretch>
                <a:fillRect l="-24728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50" name="Google Shape;650;p46"/>
          <p:cNvGrpSpPr/>
          <p:nvPr/>
        </p:nvGrpSpPr>
        <p:grpSpPr>
          <a:xfrm>
            <a:off x="0" y="1851689"/>
            <a:ext cx="1462548" cy="2523390"/>
            <a:chOff x="18425" y="2446683"/>
            <a:chExt cx="1950064" cy="3364521"/>
          </a:xfrm>
        </p:grpSpPr>
        <p:grpSp>
          <p:nvGrpSpPr>
            <p:cNvPr id="651" name="Google Shape;651;p46"/>
            <p:cNvGrpSpPr/>
            <p:nvPr/>
          </p:nvGrpSpPr>
          <p:grpSpPr>
            <a:xfrm>
              <a:off x="643820" y="2446683"/>
              <a:ext cx="1002761" cy="2264193"/>
              <a:chOff x="643820" y="2446683"/>
              <a:chExt cx="1002761" cy="2264193"/>
            </a:xfrm>
          </p:grpSpPr>
          <p:grpSp>
            <p:nvGrpSpPr>
              <p:cNvPr id="652" name="Google Shape;652;p46"/>
              <p:cNvGrpSpPr/>
              <p:nvPr/>
            </p:nvGrpSpPr>
            <p:grpSpPr>
              <a:xfrm>
                <a:off x="998010" y="2446683"/>
                <a:ext cx="294381" cy="362315"/>
                <a:chOff x="0" y="0"/>
                <a:chExt cx="660400" cy="812800"/>
              </a:xfrm>
            </p:grpSpPr>
            <p:sp>
              <p:nvSpPr>
                <p:cNvPr id="653" name="Google Shape;653;p46"/>
                <p:cNvSpPr/>
                <p:nvPr/>
              </p:nvSpPr>
              <p:spPr>
                <a:xfrm>
                  <a:off x="0" y="0"/>
                  <a:ext cx="660400" cy="614609"/>
                </a:xfrm>
                <a:custGeom>
                  <a:avLst/>
                  <a:gdLst/>
                  <a:ahLst/>
                  <a:cxnLst/>
                  <a:rect l="l" t="t" r="r" b="b"/>
                  <a:pathLst>
                    <a:path w="660400" h="614609"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100"/>
                      </a:cubicBezTo>
                      <a:lnTo>
                        <a:pt x="660400" y="614609"/>
                      </a:lnTo>
                      <a:lnTo>
                        <a:pt x="0" y="614609"/>
                      </a:lnTo>
                      <a:lnTo>
                        <a:pt x="0" y="324315"/>
                      </a:lnTo>
                      <a:cubicBezTo>
                        <a:pt x="1782" y="185660"/>
                        <a:pt x="93019" y="64045"/>
                        <a:pt x="220252" y="19070"/>
                      </a:cubicBezTo>
                      <a:close/>
                    </a:path>
                  </a:pathLst>
                </a:custGeom>
                <a:solidFill>
                  <a:srgbClr val="55A3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46"/>
                <p:cNvSpPr txBox="1"/>
                <p:nvPr/>
              </p:nvSpPr>
              <p:spPr>
                <a:xfrm>
                  <a:off x="0" y="60325"/>
                  <a:ext cx="660400" cy="752475"/>
                </a:xfrm>
                <a:prstGeom prst="rect">
                  <a:avLst/>
                </a:prstGeom>
                <a:noFill/>
                <a:ln>
                  <a:noFill/>
                </a:ln>
              </p:spPr>
              <p:txBody>
                <a:bodyPr spcFirstLastPara="1" wrap="square" lIns="25400" tIns="25400" rIns="25400" bIns="25400" anchor="ctr" anchorCtr="0">
                  <a:noAutofit/>
                </a:bodyPr>
                <a:lstStyle/>
                <a:p>
                  <a:pPr marL="0" marR="0" lvl="0" indent="0" algn="ctr" rtl="0">
                    <a:lnSpc>
                      <a:spcPct val="183222"/>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655" name="Google Shape;655;p46"/>
              <p:cNvSpPr/>
              <p:nvPr/>
            </p:nvSpPr>
            <p:spPr>
              <a:xfrm>
                <a:off x="1048979" y="4521650"/>
                <a:ext cx="192444" cy="189226"/>
              </a:xfrm>
              <a:custGeom>
                <a:avLst/>
                <a:gdLst/>
                <a:ahLst/>
                <a:cxnLst/>
                <a:rect l="l" t="t" r="r" b="b"/>
                <a:pathLst>
                  <a:path w="1320007" h="1297940" extrusionOk="0">
                    <a:moveTo>
                      <a:pt x="0" y="0"/>
                    </a:moveTo>
                    <a:lnTo>
                      <a:pt x="660004" y="1297940"/>
                    </a:lnTo>
                    <a:lnTo>
                      <a:pt x="1320007" y="0"/>
                    </a:lnTo>
                    <a:close/>
                  </a:path>
                </a:pathLst>
              </a:custGeom>
              <a:solidFill>
                <a:srgbClr val="55A36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46"/>
              <p:cNvSpPr/>
              <p:nvPr/>
            </p:nvSpPr>
            <p:spPr>
              <a:xfrm>
                <a:off x="643820" y="2703458"/>
                <a:ext cx="1002761" cy="1818193"/>
              </a:xfrm>
              <a:custGeom>
                <a:avLst/>
                <a:gdLst/>
                <a:ahLst/>
                <a:cxnLst/>
                <a:rect l="l" t="t" r="r" b="b"/>
                <a:pathLst>
                  <a:path w="2005522" h="3636385" extrusionOk="0">
                    <a:moveTo>
                      <a:pt x="0" y="0"/>
                    </a:moveTo>
                    <a:lnTo>
                      <a:pt x="2005522" y="0"/>
                    </a:lnTo>
                    <a:lnTo>
                      <a:pt x="2005522" y="3636385"/>
                    </a:lnTo>
                    <a:lnTo>
                      <a:pt x="0" y="3636385"/>
                    </a:lnTo>
                    <a:lnTo>
                      <a:pt x="0" y="0"/>
                    </a:lnTo>
                    <a:close/>
                  </a:path>
                </a:pathLst>
              </a:cu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57" name="Google Shape;657;p46"/>
            <p:cNvSpPr txBox="1"/>
            <p:nvPr/>
          </p:nvSpPr>
          <p:spPr>
            <a:xfrm>
              <a:off x="18425" y="4949001"/>
              <a:ext cx="1950064" cy="862203"/>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БОНЗ Эрсдэлийн удирдлагын удирдамж (банкнууд болон ББСБ-ууд)</a:t>
              </a:r>
              <a:endParaRPr sz="1400" b="0" i="0" u="none" strike="noStrike" cap="none">
                <a:solidFill>
                  <a:srgbClr val="000000"/>
                </a:solidFill>
                <a:latin typeface="Arial"/>
                <a:ea typeface="Arial"/>
                <a:cs typeface="Arial"/>
                <a:sym typeface="Arial"/>
              </a:endParaRPr>
            </a:p>
          </p:txBody>
        </p:sp>
      </p:grpSp>
      <p:grpSp>
        <p:nvGrpSpPr>
          <p:cNvPr id="658" name="Google Shape;658;p46"/>
          <p:cNvGrpSpPr/>
          <p:nvPr/>
        </p:nvGrpSpPr>
        <p:grpSpPr>
          <a:xfrm>
            <a:off x="1589622" y="1835013"/>
            <a:ext cx="1066748" cy="2211477"/>
            <a:chOff x="2119497" y="2446683"/>
            <a:chExt cx="1422331" cy="2948637"/>
          </a:xfrm>
        </p:grpSpPr>
        <p:grpSp>
          <p:nvGrpSpPr>
            <p:cNvPr id="659" name="Google Shape;659;p46"/>
            <p:cNvGrpSpPr/>
            <p:nvPr/>
          </p:nvGrpSpPr>
          <p:grpSpPr>
            <a:xfrm>
              <a:off x="2648523" y="2446683"/>
              <a:ext cx="294381" cy="362315"/>
              <a:chOff x="0" y="0"/>
              <a:chExt cx="660400" cy="812800"/>
            </a:xfrm>
          </p:grpSpPr>
          <p:sp>
            <p:nvSpPr>
              <p:cNvPr id="660" name="Google Shape;660;p46"/>
              <p:cNvSpPr/>
              <p:nvPr/>
            </p:nvSpPr>
            <p:spPr>
              <a:xfrm>
                <a:off x="0" y="0"/>
                <a:ext cx="660400" cy="614609"/>
              </a:xfrm>
              <a:custGeom>
                <a:avLst/>
                <a:gdLst/>
                <a:ahLst/>
                <a:cxnLst/>
                <a:rect l="l" t="t" r="r" b="b"/>
                <a:pathLst>
                  <a:path w="660400" h="614609"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100"/>
                    </a:cubicBezTo>
                    <a:lnTo>
                      <a:pt x="660400" y="614609"/>
                    </a:lnTo>
                    <a:lnTo>
                      <a:pt x="0" y="614609"/>
                    </a:lnTo>
                    <a:lnTo>
                      <a:pt x="0" y="324315"/>
                    </a:lnTo>
                    <a:cubicBezTo>
                      <a:pt x="1782" y="185660"/>
                      <a:pt x="93019" y="64045"/>
                      <a:pt x="220252" y="19070"/>
                    </a:cubicBezTo>
                    <a:close/>
                  </a:path>
                </a:pathLst>
              </a:custGeom>
              <a:solidFill>
                <a:srgbClr val="388D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46"/>
              <p:cNvSpPr txBox="1"/>
              <p:nvPr/>
            </p:nvSpPr>
            <p:spPr>
              <a:xfrm>
                <a:off x="0" y="60325"/>
                <a:ext cx="660400" cy="752475"/>
              </a:xfrm>
              <a:prstGeom prst="rect">
                <a:avLst/>
              </a:prstGeom>
              <a:noFill/>
              <a:ln>
                <a:noFill/>
              </a:ln>
            </p:spPr>
            <p:txBody>
              <a:bodyPr spcFirstLastPara="1" wrap="square" lIns="25400" tIns="25400" rIns="25400" bIns="25400" anchor="ctr" anchorCtr="0">
                <a:noAutofit/>
              </a:bodyPr>
              <a:lstStyle/>
              <a:p>
                <a:pPr marL="0" marR="0" lvl="0" indent="0" algn="ctr" rtl="0">
                  <a:lnSpc>
                    <a:spcPct val="183222"/>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662" name="Google Shape;662;p46"/>
            <p:cNvSpPr/>
            <p:nvPr/>
          </p:nvSpPr>
          <p:spPr>
            <a:xfrm>
              <a:off x="2699491" y="4521650"/>
              <a:ext cx="192444" cy="189226"/>
            </a:xfrm>
            <a:custGeom>
              <a:avLst/>
              <a:gdLst/>
              <a:ahLst/>
              <a:cxnLst/>
              <a:rect l="l" t="t" r="r" b="b"/>
              <a:pathLst>
                <a:path w="1320007" h="1297940" extrusionOk="0">
                  <a:moveTo>
                    <a:pt x="0" y="0"/>
                  </a:moveTo>
                  <a:lnTo>
                    <a:pt x="660004" y="1297940"/>
                  </a:lnTo>
                  <a:lnTo>
                    <a:pt x="1320007" y="0"/>
                  </a:lnTo>
                  <a:close/>
                </a:path>
              </a:pathLst>
            </a:custGeom>
            <a:solidFill>
              <a:srgbClr val="388D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46"/>
            <p:cNvSpPr/>
            <p:nvPr/>
          </p:nvSpPr>
          <p:spPr>
            <a:xfrm>
              <a:off x="2119497" y="2703458"/>
              <a:ext cx="1352432" cy="1774741"/>
            </a:xfrm>
            <a:custGeom>
              <a:avLst/>
              <a:gdLst/>
              <a:ahLst/>
              <a:cxnLst/>
              <a:rect l="l" t="t" r="r" b="b"/>
              <a:pathLst>
                <a:path w="2704864" h="3549481" extrusionOk="0">
                  <a:moveTo>
                    <a:pt x="0" y="0"/>
                  </a:moveTo>
                  <a:lnTo>
                    <a:pt x="2704864" y="0"/>
                  </a:lnTo>
                  <a:lnTo>
                    <a:pt x="2704864" y="3549481"/>
                  </a:lnTo>
                  <a:lnTo>
                    <a:pt x="0" y="3549481"/>
                  </a:lnTo>
                  <a:lnTo>
                    <a:pt x="0" y="0"/>
                  </a:lnTo>
                  <a:close/>
                </a:path>
              </a:pathLst>
            </a:custGeom>
            <a:blipFill rotWithShape="1">
              <a:blip r:embed="rId5">
                <a:alphaModFix/>
              </a:blip>
              <a:stretch>
                <a:fillRect b="-7416"/>
              </a:stretch>
            </a:blip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46"/>
            <p:cNvSpPr txBox="1"/>
            <p:nvPr/>
          </p:nvSpPr>
          <p:spPr>
            <a:xfrm>
              <a:off x="2242040" y="4972212"/>
              <a:ext cx="1299788" cy="423108"/>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Ногоон таксономи </a:t>
              </a:r>
              <a:endParaRPr sz="1000" b="1" i="0" u="none" strike="noStrike" cap="none">
                <a:solidFill>
                  <a:srgbClr val="000000"/>
                </a:solidFill>
                <a:latin typeface="Arial"/>
                <a:ea typeface="Arial"/>
                <a:cs typeface="Arial"/>
                <a:sym typeface="Arial"/>
              </a:endParaRPr>
            </a:p>
          </p:txBody>
        </p:sp>
      </p:grpSp>
      <p:grpSp>
        <p:nvGrpSpPr>
          <p:cNvPr id="665" name="Google Shape;665;p46"/>
          <p:cNvGrpSpPr/>
          <p:nvPr/>
        </p:nvGrpSpPr>
        <p:grpSpPr>
          <a:xfrm>
            <a:off x="2863184" y="1834994"/>
            <a:ext cx="992495" cy="3205513"/>
            <a:chOff x="3783171" y="2446683"/>
            <a:chExt cx="1323326" cy="4274019"/>
          </a:xfrm>
        </p:grpSpPr>
        <p:grpSp>
          <p:nvGrpSpPr>
            <p:cNvPr id="666" name="Google Shape;666;p46"/>
            <p:cNvGrpSpPr/>
            <p:nvPr/>
          </p:nvGrpSpPr>
          <p:grpSpPr>
            <a:xfrm>
              <a:off x="4299036" y="2446683"/>
              <a:ext cx="294381" cy="362315"/>
              <a:chOff x="0" y="0"/>
              <a:chExt cx="660400" cy="812800"/>
            </a:xfrm>
          </p:grpSpPr>
          <p:sp>
            <p:nvSpPr>
              <p:cNvPr id="667" name="Google Shape;667;p46"/>
              <p:cNvSpPr/>
              <p:nvPr/>
            </p:nvSpPr>
            <p:spPr>
              <a:xfrm>
                <a:off x="0" y="0"/>
                <a:ext cx="660400" cy="614609"/>
              </a:xfrm>
              <a:custGeom>
                <a:avLst/>
                <a:gdLst/>
                <a:ahLst/>
                <a:cxnLst/>
                <a:rect l="l" t="t" r="r" b="b"/>
                <a:pathLst>
                  <a:path w="660400" h="614609"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100"/>
                    </a:cubicBezTo>
                    <a:lnTo>
                      <a:pt x="660400" y="614609"/>
                    </a:lnTo>
                    <a:lnTo>
                      <a:pt x="0" y="614609"/>
                    </a:lnTo>
                    <a:lnTo>
                      <a:pt x="0" y="324315"/>
                    </a:lnTo>
                    <a:cubicBezTo>
                      <a:pt x="1782" y="185660"/>
                      <a:pt x="93019" y="64045"/>
                      <a:pt x="220252" y="19070"/>
                    </a:cubicBezTo>
                    <a:close/>
                  </a:path>
                </a:pathLst>
              </a:custGeom>
              <a:solidFill>
                <a:srgbClr val="34B7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46"/>
              <p:cNvSpPr txBox="1"/>
              <p:nvPr/>
            </p:nvSpPr>
            <p:spPr>
              <a:xfrm>
                <a:off x="0" y="60325"/>
                <a:ext cx="660400" cy="752475"/>
              </a:xfrm>
              <a:prstGeom prst="rect">
                <a:avLst/>
              </a:prstGeom>
              <a:noFill/>
              <a:ln>
                <a:noFill/>
              </a:ln>
            </p:spPr>
            <p:txBody>
              <a:bodyPr spcFirstLastPara="1" wrap="square" lIns="25400" tIns="25400" rIns="25400" bIns="25400" anchor="ctr" anchorCtr="0">
                <a:noAutofit/>
              </a:bodyPr>
              <a:lstStyle/>
              <a:p>
                <a:pPr marL="0" marR="0" lvl="0" indent="0" algn="ctr" rtl="0">
                  <a:lnSpc>
                    <a:spcPct val="183222"/>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669" name="Google Shape;669;p46"/>
            <p:cNvSpPr/>
            <p:nvPr/>
          </p:nvSpPr>
          <p:spPr>
            <a:xfrm>
              <a:off x="4350004" y="4521650"/>
              <a:ext cx="192444" cy="189226"/>
            </a:xfrm>
            <a:custGeom>
              <a:avLst/>
              <a:gdLst/>
              <a:ahLst/>
              <a:cxnLst/>
              <a:rect l="l" t="t" r="r" b="b"/>
              <a:pathLst>
                <a:path w="1320007" h="1297940" extrusionOk="0">
                  <a:moveTo>
                    <a:pt x="0" y="0"/>
                  </a:moveTo>
                  <a:lnTo>
                    <a:pt x="660004" y="1297940"/>
                  </a:lnTo>
                  <a:lnTo>
                    <a:pt x="1320007" y="0"/>
                  </a:lnTo>
                  <a:close/>
                </a:path>
              </a:pathLst>
            </a:custGeom>
            <a:solidFill>
              <a:srgbClr val="34B7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46"/>
            <p:cNvSpPr/>
            <p:nvPr/>
          </p:nvSpPr>
          <p:spPr>
            <a:xfrm>
              <a:off x="3785956" y="2737102"/>
              <a:ext cx="1320541" cy="1707451"/>
            </a:xfrm>
            <a:custGeom>
              <a:avLst/>
              <a:gdLst/>
              <a:ahLst/>
              <a:cxnLst/>
              <a:rect l="l" t="t" r="r" b="b"/>
              <a:pathLst>
                <a:path w="2641082" h="3414902" extrusionOk="0">
                  <a:moveTo>
                    <a:pt x="0" y="0"/>
                  </a:moveTo>
                  <a:lnTo>
                    <a:pt x="2641081" y="0"/>
                  </a:lnTo>
                  <a:lnTo>
                    <a:pt x="2641081" y="3414902"/>
                  </a:lnTo>
                  <a:lnTo>
                    <a:pt x="0" y="3414902"/>
                  </a:lnTo>
                  <a:lnTo>
                    <a:pt x="0" y="0"/>
                  </a:lnTo>
                  <a:close/>
                </a:path>
              </a:pathLst>
            </a:custGeom>
            <a:blipFill rotWithShape="1">
              <a:blip r:embed="rId6">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46"/>
            <p:cNvSpPr txBox="1"/>
            <p:nvPr/>
          </p:nvSpPr>
          <p:spPr>
            <a:xfrm>
              <a:off x="3783171" y="4974069"/>
              <a:ext cx="1299787" cy="1746633"/>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Тогтвортой хөгжлийн зорилтуудыг биелүүлэхэд чиглэсэн үйл ажиллагаануудын ангилал, таксономи </a:t>
              </a:r>
              <a:endParaRPr sz="1000" b="1" i="0" u="none" strike="noStrike" cap="none">
                <a:solidFill>
                  <a:srgbClr val="000000"/>
                </a:solidFill>
                <a:latin typeface="Arial"/>
                <a:ea typeface="Arial"/>
                <a:cs typeface="Arial"/>
                <a:sym typeface="Arial"/>
              </a:endParaRPr>
            </a:p>
          </p:txBody>
        </p:sp>
      </p:grpSp>
      <p:grpSp>
        <p:nvGrpSpPr>
          <p:cNvPr id="672" name="Google Shape;672;p46"/>
          <p:cNvGrpSpPr/>
          <p:nvPr/>
        </p:nvGrpSpPr>
        <p:grpSpPr>
          <a:xfrm>
            <a:off x="3955678" y="1834994"/>
            <a:ext cx="1197746" cy="2540086"/>
            <a:chOff x="5317378" y="2446683"/>
            <a:chExt cx="1596995" cy="3386780"/>
          </a:xfrm>
        </p:grpSpPr>
        <p:grpSp>
          <p:nvGrpSpPr>
            <p:cNvPr id="673" name="Google Shape;673;p46"/>
            <p:cNvGrpSpPr/>
            <p:nvPr/>
          </p:nvGrpSpPr>
          <p:grpSpPr>
            <a:xfrm>
              <a:off x="5949548" y="2446683"/>
              <a:ext cx="294381" cy="362315"/>
              <a:chOff x="0" y="0"/>
              <a:chExt cx="660400" cy="812800"/>
            </a:xfrm>
          </p:grpSpPr>
          <p:sp>
            <p:nvSpPr>
              <p:cNvPr id="674" name="Google Shape;674;p46"/>
              <p:cNvSpPr/>
              <p:nvPr/>
            </p:nvSpPr>
            <p:spPr>
              <a:xfrm>
                <a:off x="0" y="0"/>
                <a:ext cx="660400" cy="614609"/>
              </a:xfrm>
              <a:custGeom>
                <a:avLst/>
                <a:gdLst/>
                <a:ahLst/>
                <a:cxnLst/>
                <a:rect l="l" t="t" r="r" b="b"/>
                <a:pathLst>
                  <a:path w="660400" h="614609"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100"/>
                    </a:cubicBezTo>
                    <a:lnTo>
                      <a:pt x="660400" y="614609"/>
                    </a:lnTo>
                    <a:lnTo>
                      <a:pt x="0" y="614609"/>
                    </a:lnTo>
                    <a:lnTo>
                      <a:pt x="0" y="324315"/>
                    </a:lnTo>
                    <a:cubicBezTo>
                      <a:pt x="1782" y="185660"/>
                      <a:pt x="93019" y="64045"/>
                      <a:pt x="220252" y="19070"/>
                    </a:cubicBezTo>
                    <a:close/>
                  </a:path>
                </a:pathLst>
              </a:custGeom>
              <a:solidFill>
                <a:srgbClr val="7030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46"/>
              <p:cNvSpPr txBox="1"/>
              <p:nvPr/>
            </p:nvSpPr>
            <p:spPr>
              <a:xfrm>
                <a:off x="0" y="60325"/>
                <a:ext cx="660400" cy="752475"/>
              </a:xfrm>
              <a:prstGeom prst="rect">
                <a:avLst/>
              </a:prstGeom>
              <a:noFill/>
              <a:ln>
                <a:noFill/>
              </a:ln>
            </p:spPr>
            <p:txBody>
              <a:bodyPr spcFirstLastPara="1" wrap="square" lIns="25400" tIns="25400" rIns="25400" bIns="25400" anchor="ctr" anchorCtr="0">
                <a:noAutofit/>
              </a:bodyPr>
              <a:lstStyle/>
              <a:p>
                <a:pPr marL="0" marR="0" lvl="0" indent="0" algn="ctr" rtl="0">
                  <a:lnSpc>
                    <a:spcPct val="183222"/>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676" name="Google Shape;676;p46"/>
            <p:cNvSpPr/>
            <p:nvPr/>
          </p:nvSpPr>
          <p:spPr>
            <a:xfrm>
              <a:off x="6000516" y="4521650"/>
              <a:ext cx="192444" cy="189226"/>
            </a:xfrm>
            <a:custGeom>
              <a:avLst/>
              <a:gdLst/>
              <a:ahLst/>
              <a:cxnLst/>
              <a:rect l="l" t="t" r="r" b="b"/>
              <a:pathLst>
                <a:path w="1320007" h="1297940" extrusionOk="0">
                  <a:moveTo>
                    <a:pt x="0" y="0"/>
                  </a:moveTo>
                  <a:lnTo>
                    <a:pt x="660004" y="1297940"/>
                  </a:lnTo>
                  <a:lnTo>
                    <a:pt x="1320007" y="0"/>
                  </a:lnTo>
                  <a:close/>
                </a:path>
              </a:pathLst>
            </a:custGeom>
            <a:solidFill>
              <a:srgbClr val="7030A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46"/>
            <p:cNvSpPr/>
            <p:nvPr/>
          </p:nvSpPr>
          <p:spPr>
            <a:xfrm>
              <a:off x="5446844" y="2720652"/>
              <a:ext cx="1338063" cy="1707451"/>
            </a:xfrm>
            <a:custGeom>
              <a:avLst/>
              <a:gdLst/>
              <a:ahLst/>
              <a:cxnLst/>
              <a:rect l="l" t="t" r="r" b="b"/>
              <a:pathLst>
                <a:path w="2676126" h="3414902" extrusionOk="0">
                  <a:moveTo>
                    <a:pt x="0" y="0"/>
                  </a:moveTo>
                  <a:lnTo>
                    <a:pt x="2676126" y="0"/>
                  </a:lnTo>
                  <a:lnTo>
                    <a:pt x="2676126" y="3414902"/>
                  </a:lnTo>
                  <a:lnTo>
                    <a:pt x="0" y="3414902"/>
                  </a:lnTo>
                  <a:lnTo>
                    <a:pt x="0" y="0"/>
                  </a:lnTo>
                  <a:close/>
                </a:path>
              </a:pathLst>
            </a:custGeom>
            <a:blipFill rotWithShape="1">
              <a:blip r:embed="rId7">
                <a:alphaModFix/>
              </a:blip>
              <a:stretch>
                <a:fillRect b="-100000"/>
              </a:stretch>
            </a:blip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46"/>
            <p:cNvSpPr txBox="1"/>
            <p:nvPr/>
          </p:nvSpPr>
          <p:spPr>
            <a:xfrm>
              <a:off x="5317378" y="4971261"/>
              <a:ext cx="1596995" cy="862202"/>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Жендэрийн санхүүжилтийн тогтолцоо ба хэрэгслүүд</a:t>
              </a:r>
              <a:endParaRPr sz="1000" b="1" i="0" u="none" strike="noStrike" cap="none">
                <a:solidFill>
                  <a:srgbClr val="000000"/>
                </a:solidFill>
                <a:latin typeface="Arial"/>
                <a:ea typeface="Arial"/>
                <a:cs typeface="Arial"/>
                <a:sym typeface="Arial"/>
              </a:endParaRPr>
            </a:p>
          </p:txBody>
        </p:sp>
      </p:grpSp>
      <p:grpSp>
        <p:nvGrpSpPr>
          <p:cNvPr id="679" name="Google Shape;679;p46"/>
          <p:cNvGrpSpPr/>
          <p:nvPr/>
        </p:nvGrpSpPr>
        <p:grpSpPr>
          <a:xfrm>
            <a:off x="5321911" y="1839775"/>
            <a:ext cx="979277" cy="2661790"/>
            <a:chOff x="7095881" y="2453033"/>
            <a:chExt cx="1305703" cy="3549052"/>
          </a:xfrm>
        </p:grpSpPr>
        <p:grpSp>
          <p:nvGrpSpPr>
            <p:cNvPr id="680" name="Google Shape;680;p46"/>
            <p:cNvGrpSpPr/>
            <p:nvPr/>
          </p:nvGrpSpPr>
          <p:grpSpPr>
            <a:xfrm>
              <a:off x="7598585" y="2453033"/>
              <a:ext cx="294381" cy="362315"/>
              <a:chOff x="0" y="0"/>
              <a:chExt cx="660400" cy="812800"/>
            </a:xfrm>
          </p:grpSpPr>
          <p:sp>
            <p:nvSpPr>
              <p:cNvPr id="681" name="Google Shape;681;p46"/>
              <p:cNvSpPr/>
              <p:nvPr/>
            </p:nvSpPr>
            <p:spPr>
              <a:xfrm>
                <a:off x="0" y="0"/>
                <a:ext cx="660400" cy="614609"/>
              </a:xfrm>
              <a:custGeom>
                <a:avLst/>
                <a:gdLst/>
                <a:ahLst/>
                <a:cxnLst/>
                <a:rect l="l" t="t" r="r" b="b"/>
                <a:pathLst>
                  <a:path w="660400" h="614609"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100"/>
                    </a:cubicBezTo>
                    <a:lnTo>
                      <a:pt x="660400" y="614609"/>
                    </a:lnTo>
                    <a:lnTo>
                      <a:pt x="0" y="614609"/>
                    </a:lnTo>
                    <a:lnTo>
                      <a:pt x="0" y="324315"/>
                    </a:lnTo>
                    <a:cubicBezTo>
                      <a:pt x="1782" y="185660"/>
                      <a:pt x="93019" y="64045"/>
                      <a:pt x="220252" y="19070"/>
                    </a:cubicBezTo>
                    <a:close/>
                  </a:path>
                </a:pathLst>
              </a:custGeom>
              <a:solidFill>
                <a:srgbClr val="A6A6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46"/>
              <p:cNvSpPr txBox="1"/>
              <p:nvPr/>
            </p:nvSpPr>
            <p:spPr>
              <a:xfrm>
                <a:off x="0" y="60325"/>
                <a:ext cx="660400" cy="752475"/>
              </a:xfrm>
              <a:prstGeom prst="rect">
                <a:avLst/>
              </a:prstGeom>
              <a:noFill/>
              <a:ln>
                <a:noFill/>
              </a:ln>
            </p:spPr>
            <p:txBody>
              <a:bodyPr spcFirstLastPara="1" wrap="square" lIns="25400" tIns="25400" rIns="25400" bIns="25400" anchor="ctr" anchorCtr="0">
                <a:noAutofit/>
              </a:bodyPr>
              <a:lstStyle/>
              <a:p>
                <a:pPr marL="0" marR="0" lvl="0" indent="0" algn="ctr" rtl="0">
                  <a:lnSpc>
                    <a:spcPct val="183222"/>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683" name="Google Shape;683;p46"/>
            <p:cNvSpPr/>
            <p:nvPr/>
          </p:nvSpPr>
          <p:spPr>
            <a:xfrm>
              <a:off x="7649553" y="4528000"/>
              <a:ext cx="192444" cy="189226"/>
            </a:xfrm>
            <a:custGeom>
              <a:avLst/>
              <a:gdLst/>
              <a:ahLst/>
              <a:cxnLst/>
              <a:rect l="l" t="t" r="r" b="b"/>
              <a:pathLst>
                <a:path w="1320007" h="1297940" extrusionOk="0">
                  <a:moveTo>
                    <a:pt x="0" y="0"/>
                  </a:moveTo>
                  <a:lnTo>
                    <a:pt x="660004" y="1297940"/>
                  </a:lnTo>
                  <a:lnTo>
                    <a:pt x="1320007" y="0"/>
                  </a:lnTo>
                  <a:close/>
                </a:path>
              </a:pathLst>
            </a:custGeom>
            <a:solidFill>
              <a:srgbClr val="A6A6A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46"/>
            <p:cNvSpPr/>
            <p:nvPr/>
          </p:nvSpPr>
          <p:spPr>
            <a:xfrm>
              <a:off x="7098962" y="2745674"/>
              <a:ext cx="1302622" cy="1690307"/>
            </a:xfrm>
            <a:custGeom>
              <a:avLst/>
              <a:gdLst/>
              <a:ahLst/>
              <a:cxnLst/>
              <a:rect l="l" t="t" r="r" b="b"/>
              <a:pathLst>
                <a:path w="2605244" h="3380614" extrusionOk="0">
                  <a:moveTo>
                    <a:pt x="0" y="0"/>
                  </a:moveTo>
                  <a:lnTo>
                    <a:pt x="2605244" y="0"/>
                  </a:lnTo>
                  <a:lnTo>
                    <a:pt x="2605244" y="3380614"/>
                  </a:lnTo>
                  <a:lnTo>
                    <a:pt x="0" y="3380614"/>
                  </a:lnTo>
                  <a:lnTo>
                    <a:pt x="0" y="0"/>
                  </a:lnTo>
                  <a:close/>
                </a:path>
              </a:pathLst>
            </a:custGeom>
            <a:blipFill rotWithShape="1">
              <a:blip r:embed="rId8">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46"/>
            <p:cNvSpPr txBox="1"/>
            <p:nvPr/>
          </p:nvSpPr>
          <p:spPr>
            <a:xfrm>
              <a:off x="7095881" y="4920336"/>
              <a:ext cx="1299787" cy="1081749"/>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Ногоон хөрөнгийн зах зээлийг хөгжүүлэх замын зураг</a:t>
              </a:r>
              <a:endParaRPr sz="1000" b="1" i="0" u="none" strike="noStrike" cap="none">
                <a:solidFill>
                  <a:srgbClr val="000000"/>
                </a:solidFill>
                <a:latin typeface="Arial"/>
                <a:ea typeface="Arial"/>
                <a:cs typeface="Arial"/>
                <a:sym typeface="Arial"/>
              </a:endParaRPr>
            </a:p>
          </p:txBody>
        </p:sp>
      </p:grpSp>
      <p:grpSp>
        <p:nvGrpSpPr>
          <p:cNvPr id="686" name="Google Shape;686;p46"/>
          <p:cNvGrpSpPr/>
          <p:nvPr/>
        </p:nvGrpSpPr>
        <p:grpSpPr>
          <a:xfrm>
            <a:off x="6559796" y="1839775"/>
            <a:ext cx="974840" cy="2497130"/>
            <a:chOff x="8746394" y="2453033"/>
            <a:chExt cx="1299787" cy="3329506"/>
          </a:xfrm>
        </p:grpSpPr>
        <p:grpSp>
          <p:nvGrpSpPr>
            <p:cNvPr id="687" name="Google Shape;687;p46"/>
            <p:cNvGrpSpPr/>
            <p:nvPr/>
          </p:nvGrpSpPr>
          <p:grpSpPr>
            <a:xfrm>
              <a:off x="8830649" y="2453033"/>
              <a:ext cx="1197311" cy="2264193"/>
              <a:chOff x="8830649" y="2453033"/>
              <a:chExt cx="1197311" cy="2264193"/>
            </a:xfrm>
          </p:grpSpPr>
          <p:grpSp>
            <p:nvGrpSpPr>
              <p:cNvPr id="688" name="Google Shape;688;p46"/>
              <p:cNvGrpSpPr/>
              <p:nvPr/>
            </p:nvGrpSpPr>
            <p:grpSpPr>
              <a:xfrm>
                <a:off x="9249097" y="2453033"/>
                <a:ext cx="294381" cy="362315"/>
                <a:chOff x="0" y="0"/>
                <a:chExt cx="660400" cy="812800"/>
              </a:xfrm>
            </p:grpSpPr>
            <p:sp>
              <p:nvSpPr>
                <p:cNvPr id="689" name="Google Shape;689;p46"/>
                <p:cNvSpPr/>
                <p:nvPr/>
              </p:nvSpPr>
              <p:spPr>
                <a:xfrm>
                  <a:off x="0" y="0"/>
                  <a:ext cx="660400" cy="614609"/>
                </a:xfrm>
                <a:custGeom>
                  <a:avLst/>
                  <a:gdLst/>
                  <a:ahLst/>
                  <a:cxnLst/>
                  <a:rect l="l" t="t" r="r" b="b"/>
                  <a:pathLst>
                    <a:path w="660400" h="614609"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100"/>
                      </a:cubicBezTo>
                      <a:lnTo>
                        <a:pt x="660400" y="614609"/>
                      </a:lnTo>
                      <a:lnTo>
                        <a:pt x="0" y="614609"/>
                      </a:lnTo>
                      <a:lnTo>
                        <a:pt x="0" y="324315"/>
                      </a:lnTo>
                      <a:cubicBezTo>
                        <a:pt x="1782" y="185660"/>
                        <a:pt x="93019" y="64045"/>
                        <a:pt x="220252" y="19070"/>
                      </a:cubicBezTo>
                      <a:close/>
                    </a:path>
                  </a:pathLst>
                </a:custGeom>
                <a:solidFill>
                  <a:srgbClr val="344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46"/>
                <p:cNvSpPr txBox="1"/>
                <p:nvPr/>
              </p:nvSpPr>
              <p:spPr>
                <a:xfrm>
                  <a:off x="0" y="60325"/>
                  <a:ext cx="660400" cy="752475"/>
                </a:xfrm>
                <a:prstGeom prst="rect">
                  <a:avLst/>
                </a:prstGeom>
                <a:noFill/>
                <a:ln>
                  <a:noFill/>
                </a:ln>
              </p:spPr>
              <p:txBody>
                <a:bodyPr spcFirstLastPara="1" wrap="square" lIns="25400" tIns="25400" rIns="25400" bIns="25400" anchor="ctr" anchorCtr="0">
                  <a:noAutofit/>
                </a:bodyPr>
                <a:lstStyle/>
                <a:p>
                  <a:pPr marL="0" marR="0" lvl="0" indent="0" algn="ctr" rtl="0">
                    <a:lnSpc>
                      <a:spcPct val="183222"/>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691" name="Google Shape;691;p46"/>
              <p:cNvSpPr/>
              <p:nvPr/>
            </p:nvSpPr>
            <p:spPr>
              <a:xfrm>
                <a:off x="9300066" y="4528000"/>
                <a:ext cx="192443" cy="189226"/>
              </a:xfrm>
              <a:custGeom>
                <a:avLst/>
                <a:gdLst/>
                <a:ahLst/>
                <a:cxnLst/>
                <a:rect l="l" t="t" r="r" b="b"/>
                <a:pathLst>
                  <a:path w="1320007" h="1297940" extrusionOk="0">
                    <a:moveTo>
                      <a:pt x="0" y="0"/>
                    </a:moveTo>
                    <a:lnTo>
                      <a:pt x="660004" y="1297940"/>
                    </a:lnTo>
                    <a:lnTo>
                      <a:pt x="1320007" y="0"/>
                    </a:lnTo>
                    <a:close/>
                  </a:path>
                </a:pathLst>
              </a:custGeom>
              <a:solidFill>
                <a:srgbClr val="34BC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2" name="Google Shape;692;p46"/>
              <p:cNvSpPr/>
              <p:nvPr/>
            </p:nvSpPr>
            <p:spPr>
              <a:xfrm>
                <a:off x="8830649" y="2745674"/>
                <a:ext cx="1197311" cy="1682429"/>
              </a:xfrm>
              <a:custGeom>
                <a:avLst/>
                <a:gdLst/>
                <a:ahLst/>
                <a:cxnLst/>
                <a:rect l="l" t="t" r="r" b="b"/>
                <a:pathLst>
                  <a:path w="2394623" h="3364858" extrusionOk="0">
                    <a:moveTo>
                      <a:pt x="0" y="0"/>
                    </a:moveTo>
                    <a:lnTo>
                      <a:pt x="2394623" y="0"/>
                    </a:lnTo>
                    <a:lnTo>
                      <a:pt x="2394623" y="3364858"/>
                    </a:lnTo>
                    <a:lnTo>
                      <a:pt x="0" y="3364858"/>
                    </a:lnTo>
                    <a:lnTo>
                      <a:pt x="0" y="0"/>
                    </a:lnTo>
                    <a:close/>
                  </a:path>
                </a:pathLst>
              </a:custGeom>
              <a:blipFill rotWithShape="1">
                <a:blip r:embed="rId9">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93" name="Google Shape;693;p46"/>
            <p:cNvSpPr txBox="1"/>
            <p:nvPr/>
          </p:nvSpPr>
          <p:spPr>
            <a:xfrm>
              <a:off x="8746394" y="4920337"/>
              <a:ext cx="1299787" cy="862202"/>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Ногоон бонд гаргах бүртгүүлэх журам</a:t>
              </a:r>
              <a:endParaRPr sz="1000" b="1" i="0" u="none" strike="noStrike" cap="none">
                <a:solidFill>
                  <a:srgbClr val="000000"/>
                </a:solidFill>
                <a:latin typeface="Arial"/>
                <a:ea typeface="Arial"/>
                <a:cs typeface="Arial"/>
                <a:sym typeface="Arial"/>
              </a:endParaRPr>
            </a:p>
          </p:txBody>
        </p:sp>
      </p:grpSp>
      <p:grpSp>
        <p:nvGrpSpPr>
          <p:cNvPr id="694" name="Google Shape;694;p46"/>
          <p:cNvGrpSpPr/>
          <p:nvPr/>
        </p:nvGrpSpPr>
        <p:grpSpPr>
          <a:xfrm>
            <a:off x="7742430" y="1839775"/>
            <a:ext cx="1085341" cy="2332469"/>
            <a:chOff x="10323239" y="2453033"/>
            <a:chExt cx="1447121" cy="3109958"/>
          </a:xfrm>
        </p:grpSpPr>
        <p:grpSp>
          <p:nvGrpSpPr>
            <p:cNvPr id="695" name="Google Shape;695;p46"/>
            <p:cNvGrpSpPr/>
            <p:nvPr/>
          </p:nvGrpSpPr>
          <p:grpSpPr>
            <a:xfrm>
              <a:off x="10899609" y="2453033"/>
              <a:ext cx="294381" cy="362315"/>
              <a:chOff x="0" y="0"/>
              <a:chExt cx="660400" cy="812800"/>
            </a:xfrm>
          </p:grpSpPr>
          <p:sp>
            <p:nvSpPr>
              <p:cNvPr id="696" name="Google Shape;696;p46"/>
              <p:cNvSpPr/>
              <p:nvPr/>
            </p:nvSpPr>
            <p:spPr>
              <a:xfrm>
                <a:off x="0" y="0"/>
                <a:ext cx="660400" cy="614609"/>
              </a:xfrm>
              <a:custGeom>
                <a:avLst/>
                <a:gdLst/>
                <a:ahLst/>
                <a:cxnLst/>
                <a:rect l="l" t="t" r="r" b="b"/>
                <a:pathLst>
                  <a:path w="660400" h="614609"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100"/>
                    </a:cubicBezTo>
                    <a:lnTo>
                      <a:pt x="660400" y="614609"/>
                    </a:lnTo>
                    <a:lnTo>
                      <a:pt x="0" y="614609"/>
                    </a:lnTo>
                    <a:lnTo>
                      <a:pt x="0" y="324315"/>
                    </a:lnTo>
                    <a:cubicBezTo>
                      <a:pt x="1782" y="185660"/>
                      <a:pt x="93019" y="64045"/>
                      <a:pt x="220252" y="19070"/>
                    </a:cubicBezTo>
                    <a:close/>
                  </a:path>
                </a:pathLst>
              </a:custGeom>
              <a:solidFill>
                <a:srgbClr val="F9A6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46"/>
              <p:cNvSpPr txBox="1"/>
              <p:nvPr/>
            </p:nvSpPr>
            <p:spPr>
              <a:xfrm>
                <a:off x="0" y="60325"/>
                <a:ext cx="660400" cy="752475"/>
              </a:xfrm>
              <a:prstGeom prst="rect">
                <a:avLst/>
              </a:prstGeom>
              <a:noFill/>
              <a:ln>
                <a:noFill/>
              </a:ln>
            </p:spPr>
            <p:txBody>
              <a:bodyPr spcFirstLastPara="1" wrap="square" lIns="25400" tIns="25400" rIns="25400" bIns="25400" anchor="ctr" anchorCtr="0">
                <a:noAutofit/>
              </a:bodyPr>
              <a:lstStyle/>
              <a:p>
                <a:pPr marL="0" marR="0" lvl="0" indent="0" algn="ctr" rtl="0">
                  <a:lnSpc>
                    <a:spcPct val="183222"/>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698" name="Google Shape;698;p46"/>
            <p:cNvSpPr/>
            <p:nvPr/>
          </p:nvSpPr>
          <p:spPr>
            <a:xfrm>
              <a:off x="10950578" y="4528000"/>
              <a:ext cx="192443" cy="189226"/>
            </a:xfrm>
            <a:custGeom>
              <a:avLst/>
              <a:gdLst/>
              <a:ahLst/>
              <a:cxnLst/>
              <a:rect l="l" t="t" r="r" b="b"/>
              <a:pathLst>
                <a:path w="1320007" h="1297940" extrusionOk="0">
                  <a:moveTo>
                    <a:pt x="0" y="0"/>
                  </a:moveTo>
                  <a:lnTo>
                    <a:pt x="660004" y="1297940"/>
                  </a:lnTo>
                  <a:lnTo>
                    <a:pt x="1320007" y="0"/>
                  </a:lnTo>
                  <a:close/>
                </a:path>
              </a:pathLst>
            </a:custGeom>
            <a:solidFill>
              <a:srgbClr val="F9A6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46"/>
            <p:cNvSpPr/>
            <p:nvPr/>
          </p:nvSpPr>
          <p:spPr>
            <a:xfrm>
              <a:off x="10323239" y="2714406"/>
              <a:ext cx="1447121" cy="1713697"/>
            </a:xfrm>
            <a:custGeom>
              <a:avLst/>
              <a:gdLst/>
              <a:ahLst/>
              <a:cxnLst/>
              <a:rect l="l" t="t" r="r" b="b"/>
              <a:pathLst>
                <a:path w="2894243" h="3427393" extrusionOk="0">
                  <a:moveTo>
                    <a:pt x="0" y="0"/>
                  </a:moveTo>
                  <a:lnTo>
                    <a:pt x="2894243" y="0"/>
                  </a:lnTo>
                  <a:lnTo>
                    <a:pt x="2894243" y="3427394"/>
                  </a:lnTo>
                  <a:lnTo>
                    <a:pt x="0" y="3427394"/>
                  </a:lnTo>
                  <a:lnTo>
                    <a:pt x="0" y="0"/>
                  </a:lnTo>
                  <a:close/>
                </a:path>
              </a:pathLst>
            </a:custGeom>
            <a:blipFill rotWithShape="1">
              <a:blip r:embed="rId10">
                <a:alphaModFix/>
              </a:blip>
              <a:stretch>
                <a:fillRect l="-13428" t="-9906" r="-25282" b="-20668"/>
              </a:stretch>
            </a:blip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46"/>
            <p:cNvSpPr txBox="1"/>
            <p:nvPr/>
          </p:nvSpPr>
          <p:spPr>
            <a:xfrm>
              <a:off x="10396906" y="4920337"/>
              <a:ext cx="1299786" cy="642654"/>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БОНЗ тайлагналын удирдамж</a:t>
              </a:r>
              <a:endParaRPr sz="1000" b="1" i="0" u="none" strike="noStrike" cap="none">
                <a:solidFill>
                  <a:srgbClr val="000000"/>
                </a:solidFill>
                <a:latin typeface="Arial"/>
                <a:ea typeface="Arial"/>
                <a:cs typeface="Arial"/>
                <a:sym typeface="Arial"/>
              </a:endParaRPr>
            </a:p>
          </p:txBody>
        </p:sp>
      </p:grpSp>
      <p:sp>
        <p:nvSpPr>
          <p:cNvPr id="701" name="Google Shape;701;p46"/>
          <p:cNvSpPr txBox="1"/>
          <p:nvPr/>
        </p:nvSpPr>
        <p:spPr>
          <a:xfrm>
            <a:off x="1820927" y="1028358"/>
            <a:ext cx="5502143"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Монгол Улсын Тогтвортой санхүүгийн зарчмууд болон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Үндэсний тогтвортой санхүүгийн замын зураг</a:t>
            </a:r>
            <a:endParaRPr sz="1400" b="1" i="0" u="none" strike="noStrike" cap="none">
              <a:solidFill>
                <a:srgbClr val="000000"/>
              </a:solidFill>
              <a:latin typeface="Arial"/>
              <a:ea typeface="Arial"/>
              <a:cs typeface="Arial"/>
              <a:sym typeface="Arial"/>
            </a:endParaRPr>
          </a:p>
        </p:txBody>
      </p:sp>
      <p:sp>
        <p:nvSpPr>
          <p:cNvPr id="702" name="Google Shape;702;p46"/>
          <p:cNvSpPr txBox="1"/>
          <p:nvPr/>
        </p:nvSpPr>
        <p:spPr>
          <a:xfrm>
            <a:off x="249724" y="4465201"/>
            <a:ext cx="298220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Эх сурвалж: ТоС холбоо </a:t>
            </a:r>
            <a:endParaRPr sz="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1"/>
                                        </p:tgtEl>
                                        <p:attrNameLst>
                                          <p:attrName>style.visibility</p:attrName>
                                        </p:attrNameLst>
                                      </p:cBhvr>
                                      <p:to>
                                        <p:strVal val="visible"/>
                                      </p:to>
                                    </p:set>
                                    <p:animEffect transition="in" filter="fade">
                                      <p:cBhvr>
                                        <p:cTn id="7" dur="500"/>
                                        <p:tgtEl>
                                          <p:spTgt spid="7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1"/>
                                        </p:tgtEl>
                                        <p:attrNameLst>
                                          <p:attrName>style.visibility</p:attrName>
                                        </p:attrNameLst>
                                      </p:cBhvr>
                                      <p:to>
                                        <p:strVal val="visible"/>
                                      </p:to>
                                    </p:set>
                                    <p:animEffect transition="in" filter="fade">
                                      <p:cBhvr>
                                        <p:cTn id="12" dur="500"/>
                                        <p:tgtEl>
                                          <p:spTgt spid="6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0"/>
                                        </p:tgtEl>
                                        <p:attrNameLst>
                                          <p:attrName>style.visibility</p:attrName>
                                        </p:attrNameLst>
                                      </p:cBhvr>
                                      <p:to>
                                        <p:strVal val="visible"/>
                                      </p:to>
                                    </p:set>
                                    <p:animEffect transition="in" filter="fade">
                                      <p:cBhvr>
                                        <p:cTn id="17" dur="500"/>
                                        <p:tgtEl>
                                          <p:spTgt spid="6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8"/>
                                        </p:tgtEl>
                                        <p:attrNameLst>
                                          <p:attrName>style.visibility</p:attrName>
                                        </p:attrNameLst>
                                      </p:cBhvr>
                                      <p:to>
                                        <p:strVal val="visible"/>
                                      </p:to>
                                    </p:set>
                                    <p:animEffect transition="in" filter="fade">
                                      <p:cBhvr>
                                        <p:cTn id="22" dur="500"/>
                                        <p:tgtEl>
                                          <p:spTgt spid="6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5"/>
                                        </p:tgtEl>
                                        <p:attrNameLst>
                                          <p:attrName>style.visibility</p:attrName>
                                        </p:attrNameLst>
                                      </p:cBhvr>
                                      <p:to>
                                        <p:strVal val="visible"/>
                                      </p:to>
                                    </p:set>
                                    <p:animEffect transition="in" filter="fade">
                                      <p:cBhvr>
                                        <p:cTn id="27" dur="500"/>
                                        <p:tgtEl>
                                          <p:spTgt spid="6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2"/>
                                        </p:tgtEl>
                                        <p:attrNameLst>
                                          <p:attrName>style.visibility</p:attrName>
                                        </p:attrNameLst>
                                      </p:cBhvr>
                                      <p:to>
                                        <p:strVal val="visible"/>
                                      </p:to>
                                    </p:set>
                                    <p:animEffect transition="in" filter="fade">
                                      <p:cBhvr>
                                        <p:cTn id="32" dur="500"/>
                                        <p:tgtEl>
                                          <p:spTgt spid="6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79"/>
                                        </p:tgtEl>
                                        <p:attrNameLst>
                                          <p:attrName>style.visibility</p:attrName>
                                        </p:attrNameLst>
                                      </p:cBhvr>
                                      <p:to>
                                        <p:strVal val="visible"/>
                                      </p:to>
                                    </p:set>
                                    <p:animEffect transition="in" filter="fade">
                                      <p:cBhvr>
                                        <p:cTn id="37" dur="500"/>
                                        <p:tgtEl>
                                          <p:spTgt spid="67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86"/>
                                        </p:tgtEl>
                                        <p:attrNameLst>
                                          <p:attrName>style.visibility</p:attrName>
                                        </p:attrNameLst>
                                      </p:cBhvr>
                                      <p:to>
                                        <p:strVal val="visible"/>
                                      </p:to>
                                    </p:set>
                                    <p:animEffect transition="in" filter="fade">
                                      <p:cBhvr>
                                        <p:cTn id="42" dur="500"/>
                                        <p:tgtEl>
                                          <p:spTgt spid="68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94"/>
                                        </p:tgtEl>
                                        <p:attrNameLst>
                                          <p:attrName>style.visibility</p:attrName>
                                        </p:attrNameLst>
                                      </p:cBhvr>
                                      <p:to>
                                        <p:strVal val="visible"/>
                                      </p:to>
                                    </p:set>
                                    <p:animEffect transition="in" filter="fade">
                                      <p:cBhvr>
                                        <p:cTn id="47" dur="5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7"/>
          <p:cNvSpPr txBox="1">
            <a:spLocks noGrp="1"/>
          </p:cNvSpPr>
          <p:nvPr>
            <p:ph type="title"/>
          </p:nvPr>
        </p:nvSpPr>
        <p:spPr>
          <a:xfrm>
            <a:off x="313360" y="249611"/>
            <a:ext cx="957777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800"/>
              </a:spcAft>
              <a:buSzPts val="2800"/>
              <a:buNone/>
            </a:pPr>
            <a:r>
              <a:rPr lang="en-US" sz="2400">
                <a:latin typeface="Arial"/>
                <a:ea typeface="Arial"/>
                <a:cs typeface="Arial"/>
                <a:sym typeface="Arial"/>
              </a:rPr>
              <a:t>Таксономи </a:t>
            </a:r>
            <a:endParaRPr sz="2400">
              <a:latin typeface="Arial"/>
              <a:ea typeface="Arial"/>
              <a:cs typeface="Arial"/>
              <a:sym typeface="Arial"/>
            </a:endParaRPr>
          </a:p>
        </p:txBody>
      </p:sp>
      <p:sp>
        <p:nvSpPr>
          <p:cNvPr id="708" name="Google Shape;708;p47"/>
          <p:cNvSpPr txBox="1"/>
          <p:nvPr/>
        </p:nvSpPr>
        <p:spPr>
          <a:xfrm>
            <a:off x="3662592" y="3260008"/>
            <a:ext cx="143863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B0F0"/>
                </a:solidFill>
                <a:latin typeface="Arial"/>
                <a:ea typeface="Arial"/>
                <a:cs typeface="Arial"/>
                <a:sym typeface="Arial"/>
              </a:rPr>
              <a:t>51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Sub-category</a:t>
            </a:r>
            <a:endParaRPr sz="1050" b="1" i="0" u="none" strike="noStrike" cap="none">
              <a:solidFill>
                <a:srgbClr val="000000"/>
              </a:solidFill>
              <a:latin typeface="Arial"/>
              <a:ea typeface="Arial"/>
              <a:cs typeface="Arial"/>
              <a:sym typeface="Arial"/>
            </a:endParaRPr>
          </a:p>
        </p:txBody>
      </p:sp>
      <p:sp>
        <p:nvSpPr>
          <p:cNvPr id="709" name="Google Shape;709;p47"/>
          <p:cNvSpPr txBox="1"/>
          <p:nvPr/>
        </p:nvSpPr>
        <p:spPr>
          <a:xfrm>
            <a:off x="4751384" y="3262807"/>
            <a:ext cx="143863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B0F0"/>
                </a:solidFill>
                <a:latin typeface="Arial"/>
                <a:ea typeface="Arial"/>
                <a:cs typeface="Arial"/>
                <a:sym typeface="Arial"/>
              </a:rPr>
              <a:t>137</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Activities</a:t>
            </a:r>
            <a:endParaRPr sz="1400" b="0" i="0" u="none" strike="noStrike" cap="none">
              <a:solidFill>
                <a:srgbClr val="000000"/>
              </a:solidFill>
              <a:latin typeface="Arial"/>
              <a:ea typeface="Arial"/>
              <a:cs typeface="Arial"/>
              <a:sym typeface="Arial"/>
            </a:endParaRPr>
          </a:p>
        </p:txBody>
      </p:sp>
      <p:sp>
        <p:nvSpPr>
          <p:cNvPr id="710" name="Google Shape;710;p47"/>
          <p:cNvSpPr txBox="1"/>
          <p:nvPr/>
        </p:nvSpPr>
        <p:spPr>
          <a:xfrm>
            <a:off x="5927922" y="3262808"/>
            <a:ext cx="139512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B0F0"/>
                </a:solidFill>
                <a:latin typeface="Arial"/>
                <a:ea typeface="Arial"/>
                <a:cs typeface="Arial"/>
                <a:sym typeface="Arial"/>
              </a:rPr>
              <a:t>80+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Organizations provided their comment</a:t>
            </a:r>
            <a:endParaRPr sz="1400" b="0" i="0" u="none" strike="noStrike" cap="none">
              <a:solidFill>
                <a:srgbClr val="000000"/>
              </a:solidFill>
              <a:latin typeface="Arial"/>
              <a:ea typeface="Arial"/>
              <a:cs typeface="Arial"/>
              <a:sym typeface="Arial"/>
            </a:endParaRPr>
          </a:p>
        </p:txBody>
      </p:sp>
      <p:sp>
        <p:nvSpPr>
          <p:cNvPr id="711" name="Google Shape;711;p47"/>
          <p:cNvSpPr txBox="1"/>
          <p:nvPr/>
        </p:nvSpPr>
        <p:spPr>
          <a:xfrm>
            <a:off x="7136556" y="3262808"/>
            <a:ext cx="143863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B0F0"/>
                </a:solidFill>
                <a:latin typeface="Arial"/>
                <a:ea typeface="Arial"/>
                <a:cs typeface="Arial"/>
                <a:sym typeface="Arial"/>
              </a:rPr>
              <a:t>150+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Organizations participated in the consultations</a:t>
            </a:r>
            <a:endParaRPr sz="1400" b="0" i="0" u="none" strike="noStrike" cap="none">
              <a:solidFill>
                <a:srgbClr val="000000"/>
              </a:solidFill>
              <a:latin typeface="Arial"/>
              <a:ea typeface="Arial"/>
              <a:cs typeface="Arial"/>
              <a:sym typeface="Arial"/>
            </a:endParaRPr>
          </a:p>
        </p:txBody>
      </p:sp>
      <p:sp>
        <p:nvSpPr>
          <p:cNvPr id="712" name="Google Shape;712;p47"/>
          <p:cNvSpPr txBox="1"/>
          <p:nvPr/>
        </p:nvSpPr>
        <p:spPr>
          <a:xfrm>
            <a:off x="227672" y="822311"/>
            <a:ext cx="3647186" cy="38933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Arial"/>
                <a:ea typeface="Arial"/>
                <a:cs typeface="Arial"/>
                <a:sym typeface="Arial"/>
              </a:rPr>
              <a:t>Ангиллууд:</a:t>
            </a:r>
            <a:endParaRPr sz="13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Эрчим хүчний үйлдвэрлэл ба холбогдох дэд бүтэц</a:t>
            </a:r>
            <a:endParaRPr sz="13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Эрчим хүчний хэмнэлт</a:t>
            </a:r>
            <a:endParaRPr sz="13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Тогтвортой хотжилт ба орон сууц</a:t>
            </a:r>
            <a:endParaRPr sz="13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Бохирдлоос урьдчилан сэргийлэх, хянах</a:t>
            </a:r>
            <a:endParaRPr sz="13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Усны тогтвортой хэрэглээ</a:t>
            </a:r>
            <a:endParaRPr sz="13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Тогтвортой хөдөө аж ахуй, хүнсний аюулгүй байдал</a:t>
            </a:r>
            <a:endParaRPr sz="13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Тогтвортой газар ашиглалт, ойн аж ахуй, биологийн олон янз байдлыг хамгаалах, эко аялал жуулчлал</a:t>
            </a:r>
            <a:endParaRPr sz="13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Нүүрс төрөгчийн хий бага ялгаруулдаг тээвэр</a:t>
            </a:r>
            <a:endParaRPr sz="13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Мэдээлэл, харилцаа холбоо, технологи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Эрүүл мэнд</a:t>
            </a:r>
            <a:endParaRPr sz="13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Боловсрол ба соёл</a:t>
            </a:r>
            <a:endParaRPr sz="13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300"/>
              <a:buFont typeface="Arial"/>
              <a:buAutoNum type="arabicPeriod"/>
            </a:pPr>
            <a:r>
              <a:rPr lang="en-US" sz="1300" b="0" i="0" u="none" strike="noStrike" cap="none">
                <a:solidFill>
                  <a:srgbClr val="000000"/>
                </a:solidFill>
                <a:latin typeface="Arial"/>
                <a:ea typeface="Arial"/>
                <a:cs typeface="Arial"/>
                <a:sym typeface="Arial"/>
              </a:rPr>
              <a:t>Орлогод нийцсэн дэд бүтэц</a:t>
            </a:r>
            <a:endParaRPr sz="1300" b="0" i="0" u="none" strike="noStrike" cap="none">
              <a:solidFill>
                <a:srgbClr val="000000"/>
              </a:solidFill>
              <a:latin typeface="Arial"/>
              <a:ea typeface="Arial"/>
              <a:cs typeface="Arial"/>
              <a:sym typeface="Arial"/>
            </a:endParaRPr>
          </a:p>
          <a:p>
            <a:pPr marL="257175" marR="0" lvl="0" indent="-174625"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grpSp>
        <p:nvGrpSpPr>
          <p:cNvPr id="713" name="Google Shape;713;p47"/>
          <p:cNvGrpSpPr/>
          <p:nvPr/>
        </p:nvGrpSpPr>
        <p:grpSpPr>
          <a:xfrm>
            <a:off x="4016057" y="993895"/>
            <a:ext cx="4507487" cy="2096931"/>
            <a:chOff x="0" y="-30955"/>
            <a:chExt cx="8420799" cy="4489161"/>
          </a:xfrm>
        </p:grpSpPr>
        <p:sp>
          <p:nvSpPr>
            <p:cNvPr id="714" name="Google Shape;714;p47"/>
            <p:cNvSpPr/>
            <p:nvPr/>
          </p:nvSpPr>
          <p:spPr>
            <a:xfrm>
              <a:off x="0" y="1383288"/>
              <a:ext cx="3069772" cy="496388"/>
            </a:xfrm>
            <a:prstGeom prst="roundRect">
              <a:avLst>
                <a:gd name="adj" fmla="val 16667"/>
              </a:avLst>
            </a:pr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715" name="Google Shape;715;p47"/>
            <p:cNvSpPr/>
            <p:nvPr/>
          </p:nvSpPr>
          <p:spPr>
            <a:xfrm rot="-5400000">
              <a:off x="2151017" y="2669980"/>
              <a:ext cx="3069772" cy="496388"/>
            </a:xfrm>
            <a:prstGeom prst="roundRect">
              <a:avLst>
                <a:gd name="adj" fmla="val 16667"/>
              </a:avLst>
            </a:pr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716" name="Google Shape;716;p47"/>
            <p:cNvSpPr/>
            <p:nvPr/>
          </p:nvSpPr>
          <p:spPr>
            <a:xfrm rot="-5400000">
              <a:off x="3015342" y="2669980"/>
              <a:ext cx="3069772" cy="496388"/>
            </a:xfrm>
            <a:prstGeom prst="roundRect">
              <a:avLst>
                <a:gd name="adj" fmla="val 16667"/>
              </a:avLst>
            </a:pr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717" name="Google Shape;717;p47"/>
            <p:cNvSpPr/>
            <p:nvPr/>
          </p:nvSpPr>
          <p:spPr>
            <a:xfrm rot="-5400000">
              <a:off x="3879667" y="2669980"/>
              <a:ext cx="3069772" cy="496388"/>
            </a:xfrm>
            <a:prstGeom prst="roundRect">
              <a:avLst>
                <a:gd name="adj" fmla="val 16667"/>
              </a:avLst>
            </a:pr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718" name="Google Shape;718;p47"/>
            <p:cNvSpPr/>
            <p:nvPr/>
          </p:nvSpPr>
          <p:spPr>
            <a:xfrm rot="-5400000">
              <a:off x="4743992" y="2669980"/>
              <a:ext cx="3069772" cy="496388"/>
            </a:xfrm>
            <a:prstGeom prst="roundRect">
              <a:avLst>
                <a:gd name="adj" fmla="val 16667"/>
              </a:avLst>
            </a:pr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719" name="Google Shape;719;p47"/>
            <p:cNvSpPr/>
            <p:nvPr/>
          </p:nvSpPr>
          <p:spPr>
            <a:xfrm rot="-5400000">
              <a:off x="5608317" y="2669980"/>
              <a:ext cx="3069772" cy="496388"/>
            </a:xfrm>
            <a:prstGeom prst="roundRect">
              <a:avLst>
                <a:gd name="adj" fmla="val 16667"/>
              </a:avLst>
            </a:pr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720" name="Google Shape;720;p47"/>
            <p:cNvSpPr/>
            <p:nvPr/>
          </p:nvSpPr>
          <p:spPr>
            <a:xfrm rot="-5400000">
              <a:off x="6472642" y="2669980"/>
              <a:ext cx="3069772" cy="496388"/>
            </a:xfrm>
            <a:prstGeom prst="roundRect">
              <a:avLst>
                <a:gd name="adj" fmla="val 16667"/>
              </a:avLst>
            </a:pr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721" name="Google Shape;721;p47"/>
            <p:cNvSpPr/>
            <p:nvPr/>
          </p:nvSpPr>
          <p:spPr>
            <a:xfrm rot="-5400000">
              <a:off x="-413655" y="3066220"/>
              <a:ext cx="2277292" cy="496388"/>
            </a:xfrm>
            <a:prstGeom prst="roundRect">
              <a:avLst>
                <a:gd name="adj" fmla="val 16667"/>
              </a:avLst>
            </a:pr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722" name="Google Shape;722;p47"/>
            <p:cNvSpPr/>
            <p:nvPr/>
          </p:nvSpPr>
          <p:spPr>
            <a:xfrm rot="-5400000">
              <a:off x="1105995" y="3066220"/>
              <a:ext cx="2277292" cy="496388"/>
            </a:xfrm>
            <a:prstGeom prst="roundRect">
              <a:avLst>
                <a:gd name="adj" fmla="val 16667"/>
              </a:avLst>
            </a:pr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723" name="Google Shape;723;p47"/>
            <p:cNvCxnSpPr/>
            <p:nvPr/>
          </p:nvCxnSpPr>
          <p:spPr>
            <a:xfrm rot="10800000" flipH="1">
              <a:off x="1574076" y="711931"/>
              <a:ext cx="6420388" cy="5144"/>
            </a:xfrm>
            <a:prstGeom prst="straightConnector1">
              <a:avLst/>
            </a:prstGeom>
            <a:noFill/>
            <a:ln w="9525" cap="flat" cmpd="sng">
              <a:solidFill>
                <a:srgbClr val="0037A2"/>
              </a:solidFill>
              <a:prstDash val="solid"/>
              <a:round/>
              <a:headEnd type="none" w="sm" len="sm"/>
              <a:tailEnd type="none" w="sm" len="sm"/>
            </a:ln>
          </p:spPr>
        </p:cxnSp>
        <p:cxnSp>
          <p:nvCxnSpPr>
            <p:cNvPr id="724" name="Google Shape;724;p47"/>
            <p:cNvCxnSpPr/>
            <p:nvPr/>
          </p:nvCxnSpPr>
          <p:spPr>
            <a:xfrm>
              <a:off x="1587139" y="717082"/>
              <a:ext cx="0" cy="666205"/>
            </a:xfrm>
            <a:prstGeom prst="straightConnector1">
              <a:avLst/>
            </a:prstGeom>
            <a:noFill/>
            <a:ln w="9525" cap="flat" cmpd="sng">
              <a:solidFill>
                <a:srgbClr val="0037A2"/>
              </a:solidFill>
              <a:prstDash val="solid"/>
              <a:round/>
              <a:headEnd type="none" w="sm" len="sm"/>
              <a:tailEnd type="triangle" w="med" len="med"/>
            </a:ln>
          </p:spPr>
        </p:cxnSp>
        <p:cxnSp>
          <p:nvCxnSpPr>
            <p:cNvPr id="725" name="Google Shape;725;p47"/>
            <p:cNvCxnSpPr/>
            <p:nvPr/>
          </p:nvCxnSpPr>
          <p:spPr>
            <a:xfrm>
              <a:off x="3685903" y="717079"/>
              <a:ext cx="0" cy="666205"/>
            </a:xfrm>
            <a:prstGeom prst="straightConnector1">
              <a:avLst/>
            </a:prstGeom>
            <a:noFill/>
            <a:ln w="9525" cap="flat" cmpd="sng">
              <a:solidFill>
                <a:srgbClr val="0037A2"/>
              </a:solidFill>
              <a:prstDash val="solid"/>
              <a:round/>
              <a:headEnd type="none" w="sm" len="sm"/>
              <a:tailEnd type="triangle" w="med" len="med"/>
            </a:ln>
          </p:spPr>
        </p:cxnSp>
        <p:cxnSp>
          <p:nvCxnSpPr>
            <p:cNvPr id="726" name="Google Shape;726;p47"/>
            <p:cNvCxnSpPr/>
            <p:nvPr/>
          </p:nvCxnSpPr>
          <p:spPr>
            <a:xfrm>
              <a:off x="4537165" y="717079"/>
              <a:ext cx="0" cy="666205"/>
            </a:xfrm>
            <a:prstGeom prst="straightConnector1">
              <a:avLst/>
            </a:prstGeom>
            <a:noFill/>
            <a:ln w="9525" cap="flat" cmpd="sng">
              <a:solidFill>
                <a:srgbClr val="0037A2"/>
              </a:solidFill>
              <a:prstDash val="solid"/>
              <a:round/>
              <a:headEnd type="none" w="sm" len="sm"/>
              <a:tailEnd type="triangle" w="med" len="med"/>
            </a:ln>
          </p:spPr>
        </p:cxnSp>
        <p:cxnSp>
          <p:nvCxnSpPr>
            <p:cNvPr id="727" name="Google Shape;727;p47"/>
            <p:cNvCxnSpPr/>
            <p:nvPr/>
          </p:nvCxnSpPr>
          <p:spPr>
            <a:xfrm>
              <a:off x="5414553" y="717079"/>
              <a:ext cx="0" cy="666205"/>
            </a:xfrm>
            <a:prstGeom prst="straightConnector1">
              <a:avLst/>
            </a:prstGeom>
            <a:noFill/>
            <a:ln w="9525" cap="flat" cmpd="sng">
              <a:solidFill>
                <a:srgbClr val="0037A2"/>
              </a:solidFill>
              <a:prstDash val="solid"/>
              <a:round/>
              <a:headEnd type="none" w="sm" len="sm"/>
              <a:tailEnd type="triangle" w="med" len="med"/>
            </a:ln>
          </p:spPr>
        </p:cxnSp>
        <p:cxnSp>
          <p:nvCxnSpPr>
            <p:cNvPr id="728" name="Google Shape;728;p47"/>
            <p:cNvCxnSpPr/>
            <p:nvPr/>
          </p:nvCxnSpPr>
          <p:spPr>
            <a:xfrm>
              <a:off x="6265815" y="717079"/>
              <a:ext cx="0" cy="666205"/>
            </a:xfrm>
            <a:prstGeom prst="straightConnector1">
              <a:avLst/>
            </a:prstGeom>
            <a:noFill/>
            <a:ln w="9525" cap="flat" cmpd="sng">
              <a:solidFill>
                <a:srgbClr val="0037A2"/>
              </a:solidFill>
              <a:prstDash val="solid"/>
              <a:round/>
              <a:headEnd type="none" w="sm" len="sm"/>
              <a:tailEnd type="triangle" w="med" len="med"/>
            </a:ln>
          </p:spPr>
        </p:cxnSp>
        <p:cxnSp>
          <p:nvCxnSpPr>
            <p:cNvPr id="729" name="Google Shape;729;p47"/>
            <p:cNvCxnSpPr/>
            <p:nvPr/>
          </p:nvCxnSpPr>
          <p:spPr>
            <a:xfrm>
              <a:off x="7143203" y="717079"/>
              <a:ext cx="0" cy="666205"/>
            </a:xfrm>
            <a:prstGeom prst="straightConnector1">
              <a:avLst/>
            </a:prstGeom>
            <a:noFill/>
            <a:ln w="9525" cap="flat" cmpd="sng">
              <a:solidFill>
                <a:srgbClr val="0037A2"/>
              </a:solidFill>
              <a:prstDash val="solid"/>
              <a:round/>
              <a:headEnd type="none" w="sm" len="sm"/>
              <a:tailEnd type="triangle" w="med" len="med"/>
            </a:ln>
          </p:spPr>
        </p:cxnSp>
        <p:cxnSp>
          <p:nvCxnSpPr>
            <p:cNvPr id="730" name="Google Shape;730;p47"/>
            <p:cNvCxnSpPr/>
            <p:nvPr/>
          </p:nvCxnSpPr>
          <p:spPr>
            <a:xfrm>
              <a:off x="7994465" y="717079"/>
              <a:ext cx="0" cy="666205"/>
            </a:xfrm>
            <a:prstGeom prst="straightConnector1">
              <a:avLst/>
            </a:prstGeom>
            <a:noFill/>
            <a:ln w="9525" cap="flat" cmpd="sng">
              <a:solidFill>
                <a:srgbClr val="0037A2"/>
              </a:solidFill>
              <a:prstDash val="solid"/>
              <a:round/>
              <a:headEnd type="none" w="sm" len="sm"/>
              <a:tailEnd type="triangle" w="med" len="med"/>
            </a:ln>
          </p:spPr>
        </p:cxnSp>
        <p:cxnSp>
          <p:nvCxnSpPr>
            <p:cNvPr id="731" name="Google Shape;731;p47"/>
            <p:cNvCxnSpPr/>
            <p:nvPr/>
          </p:nvCxnSpPr>
          <p:spPr>
            <a:xfrm>
              <a:off x="724991" y="1879676"/>
              <a:ext cx="0" cy="296092"/>
            </a:xfrm>
            <a:prstGeom prst="straightConnector1">
              <a:avLst/>
            </a:prstGeom>
            <a:noFill/>
            <a:ln w="9525" cap="flat" cmpd="sng">
              <a:solidFill>
                <a:srgbClr val="0037A2"/>
              </a:solidFill>
              <a:prstDash val="solid"/>
              <a:round/>
              <a:headEnd type="none" w="sm" len="sm"/>
              <a:tailEnd type="triangle" w="med" len="med"/>
            </a:ln>
          </p:spPr>
        </p:cxnSp>
        <p:cxnSp>
          <p:nvCxnSpPr>
            <p:cNvPr id="732" name="Google Shape;732;p47"/>
            <p:cNvCxnSpPr/>
            <p:nvPr/>
          </p:nvCxnSpPr>
          <p:spPr>
            <a:xfrm>
              <a:off x="2262055" y="1875320"/>
              <a:ext cx="0" cy="296092"/>
            </a:xfrm>
            <a:prstGeom prst="straightConnector1">
              <a:avLst/>
            </a:prstGeom>
            <a:noFill/>
            <a:ln w="9525" cap="flat" cmpd="sng">
              <a:solidFill>
                <a:srgbClr val="0037A2"/>
              </a:solidFill>
              <a:prstDash val="solid"/>
              <a:round/>
              <a:headEnd type="none" w="sm" len="sm"/>
              <a:tailEnd type="triangle" w="med" len="med"/>
            </a:ln>
          </p:spPr>
        </p:cxnSp>
        <p:sp>
          <p:nvSpPr>
            <p:cNvPr id="733" name="Google Shape;733;p47"/>
            <p:cNvSpPr txBox="1"/>
            <p:nvPr/>
          </p:nvSpPr>
          <p:spPr>
            <a:xfrm>
              <a:off x="174155" y="1401488"/>
              <a:ext cx="3050807" cy="473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FFFFFF"/>
                  </a:solidFill>
                  <a:latin typeface="Arial"/>
                  <a:ea typeface="Arial"/>
                  <a:cs typeface="Arial"/>
                  <a:sym typeface="Arial"/>
                </a:rPr>
                <a:t>Prior sectors (or thematic areas)</a:t>
              </a:r>
              <a:endParaRPr sz="900" b="0" i="0" u="none" strike="noStrike" cap="none">
                <a:solidFill>
                  <a:srgbClr val="000000"/>
                </a:solidFill>
                <a:latin typeface="Times New Roman"/>
                <a:ea typeface="Times New Roman"/>
                <a:cs typeface="Times New Roman"/>
                <a:sym typeface="Times New Roman"/>
              </a:endParaRPr>
            </a:p>
          </p:txBody>
        </p:sp>
        <p:sp>
          <p:nvSpPr>
            <p:cNvPr id="734" name="Google Shape;734;p47"/>
            <p:cNvSpPr txBox="1"/>
            <p:nvPr/>
          </p:nvSpPr>
          <p:spPr>
            <a:xfrm rot="-5400000">
              <a:off x="-622124" y="2822580"/>
              <a:ext cx="2723602" cy="4981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FFFFFF"/>
                  </a:solidFill>
                  <a:latin typeface="Arial"/>
                  <a:ea typeface="Arial"/>
                  <a:cs typeface="Arial"/>
                  <a:sym typeface="Arial"/>
                </a:rPr>
                <a:t>Sub-category</a:t>
              </a:r>
              <a:endParaRPr sz="900" b="0" i="0" u="none" strike="noStrike" cap="none">
                <a:solidFill>
                  <a:srgbClr val="000000"/>
                </a:solidFill>
                <a:latin typeface="Times New Roman"/>
                <a:ea typeface="Times New Roman"/>
                <a:cs typeface="Times New Roman"/>
                <a:sym typeface="Times New Roman"/>
              </a:endParaRPr>
            </a:p>
          </p:txBody>
        </p:sp>
        <p:sp>
          <p:nvSpPr>
            <p:cNvPr id="735" name="Google Shape;735;p47"/>
            <p:cNvSpPr txBox="1"/>
            <p:nvPr/>
          </p:nvSpPr>
          <p:spPr>
            <a:xfrm rot="-5400000">
              <a:off x="879472" y="2787812"/>
              <a:ext cx="2723601" cy="6043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FFFFFF"/>
                  </a:solidFill>
                  <a:latin typeface="Arial"/>
                  <a:ea typeface="Arial"/>
                  <a:cs typeface="Arial"/>
                  <a:sym typeface="Arial"/>
                </a:rPr>
                <a:t>Eligible project</a:t>
              </a:r>
              <a:endParaRPr sz="9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FFFFFF"/>
                  </a:solidFill>
                  <a:latin typeface="Arial"/>
                  <a:ea typeface="Arial"/>
                  <a:cs typeface="Arial"/>
                  <a:sym typeface="Arial"/>
                </a:rPr>
                <a:t> activities</a:t>
              </a:r>
              <a:endParaRPr sz="900" b="0" i="0" u="none" strike="noStrike" cap="none">
                <a:solidFill>
                  <a:srgbClr val="000000"/>
                </a:solidFill>
                <a:latin typeface="Times New Roman"/>
                <a:ea typeface="Times New Roman"/>
                <a:cs typeface="Times New Roman"/>
                <a:sym typeface="Times New Roman"/>
              </a:endParaRPr>
            </a:p>
          </p:txBody>
        </p:sp>
        <p:sp>
          <p:nvSpPr>
            <p:cNvPr id="736" name="Google Shape;736;p47"/>
            <p:cNvSpPr txBox="1"/>
            <p:nvPr/>
          </p:nvSpPr>
          <p:spPr>
            <a:xfrm rot="-5400000">
              <a:off x="2334582" y="2770721"/>
              <a:ext cx="2723603" cy="6008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FFFFFF"/>
                  </a:solidFill>
                  <a:latin typeface="Arial"/>
                  <a:ea typeface="Arial"/>
                  <a:cs typeface="Arial"/>
                  <a:sym typeface="Arial"/>
                </a:rPr>
                <a:t>Project specification &amp; clear description</a:t>
              </a:r>
              <a:endParaRPr sz="900" b="0" i="0" u="none" strike="noStrike" cap="none">
                <a:solidFill>
                  <a:srgbClr val="000000"/>
                </a:solidFill>
                <a:latin typeface="Times New Roman"/>
                <a:ea typeface="Times New Roman"/>
                <a:cs typeface="Times New Roman"/>
                <a:sym typeface="Times New Roman"/>
              </a:endParaRPr>
            </a:p>
          </p:txBody>
        </p:sp>
        <p:sp>
          <p:nvSpPr>
            <p:cNvPr id="737" name="Google Shape;737;p47"/>
            <p:cNvSpPr txBox="1"/>
            <p:nvPr/>
          </p:nvSpPr>
          <p:spPr>
            <a:xfrm rot="-5400000">
              <a:off x="3210822" y="2759116"/>
              <a:ext cx="2723603" cy="6240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FFFFFF"/>
                  </a:solidFill>
                  <a:latin typeface="Arial"/>
                  <a:ea typeface="Arial"/>
                  <a:cs typeface="Arial"/>
                  <a:sym typeface="Arial"/>
                </a:rPr>
                <a:t>Industrial classification of all economic activities </a:t>
              </a:r>
              <a:endParaRPr sz="900" b="0" i="0" u="none" strike="noStrike" cap="none">
                <a:solidFill>
                  <a:srgbClr val="000000"/>
                </a:solidFill>
                <a:latin typeface="Times New Roman"/>
                <a:ea typeface="Times New Roman"/>
                <a:cs typeface="Times New Roman"/>
                <a:sym typeface="Times New Roman"/>
              </a:endParaRPr>
            </a:p>
          </p:txBody>
        </p:sp>
        <p:sp>
          <p:nvSpPr>
            <p:cNvPr id="738" name="Google Shape;738;p47"/>
            <p:cNvSpPr txBox="1"/>
            <p:nvPr/>
          </p:nvSpPr>
          <p:spPr>
            <a:xfrm rot="-5400000">
              <a:off x="4074436" y="2785356"/>
              <a:ext cx="2723603" cy="6220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FFFFFF"/>
                  </a:solidFill>
                  <a:latin typeface="Arial"/>
                  <a:ea typeface="Arial"/>
                  <a:cs typeface="Arial"/>
                  <a:sym typeface="Arial"/>
                </a:rPr>
                <a:t>Relevant SDGs and Targets</a:t>
              </a:r>
              <a:endParaRPr sz="900" b="0" i="0" u="none" strike="noStrike" cap="none">
                <a:solidFill>
                  <a:srgbClr val="000000"/>
                </a:solidFill>
                <a:latin typeface="Times New Roman"/>
                <a:ea typeface="Times New Roman"/>
                <a:cs typeface="Times New Roman"/>
                <a:sym typeface="Times New Roman"/>
              </a:endParaRPr>
            </a:p>
          </p:txBody>
        </p:sp>
        <p:sp>
          <p:nvSpPr>
            <p:cNvPr id="739" name="Google Shape;739;p47"/>
            <p:cNvSpPr txBox="1"/>
            <p:nvPr/>
          </p:nvSpPr>
          <p:spPr>
            <a:xfrm rot="-5400000">
              <a:off x="4960951" y="2756772"/>
              <a:ext cx="2723603" cy="6679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FFFFFF"/>
                  </a:solidFill>
                  <a:latin typeface="Arial"/>
                  <a:ea typeface="Arial"/>
                  <a:cs typeface="Arial"/>
                  <a:sym typeface="Arial"/>
                </a:rPr>
                <a:t>Impact and Outcome of each eligible project</a:t>
              </a:r>
              <a:endParaRPr sz="900" b="0" i="0" u="none" strike="noStrike" cap="none">
                <a:solidFill>
                  <a:srgbClr val="000000"/>
                </a:solidFill>
                <a:latin typeface="Times New Roman"/>
                <a:ea typeface="Times New Roman"/>
                <a:cs typeface="Times New Roman"/>
                <a:sym typeface="Times New Roman"/>
              </a:endParaRPr>
            </a:p>
          </p:txBody>
        </p:sp>
        <p:sp>
          <p:nvSpPr>
            <p:cNvPr id="740" name="Google Shape;740;p47"/>
            <p:cNvSpPr txBox="1"/>
            <p:nvPr/>
          </p:nvSpPr>
          <p:spPr>
            <a:xfrm rot="-5400000">
              <a:off x="5818547" y="2834959"/>
              <a:ext cx="2723603" cy="4734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FFFFFF"/>
                  </a:solidFill>
                  <a:latin typeface="Arial"/>
                  <a:ea typeface="Arial"/>
                  <a:cs typeface="Arial"/>
                  <a:sym typeface="Arial"/>
                </a:rPr>
                <a:t>Target groups</a:t>
              </a:r>
              <a:endParaRPr sz="900" b="0" i="0" u="none" strike="noStrike" cap="none">
                <a:solidFill>
                  <a:srgbClr val="000000"/>
                </a:solidFill>
                <a:latin typeface="Times New Roman"/>
                <a:ea typeface="Times New Roman"/>
                <a:cs typeface="Times New Roman"/>
                <a:sym typeface="Times New Roman"/>
              </a:endParaRPr>
            </a:p>
          </p:txBody>
        </p:sp>
        <p:sp>
          <p:nvSpPr>
            <p:cNvPr id="741" name="Google Shape;741;p47"/>
            <p:cNvSpPr txBox="1"/>
            <p:nvPr/>
          </p:nvSpPr>
          <p:spPr>
            <a:xfrm rot="-5400000">
              <a:off x="6700732" y="2712879"/>
              <a:ext cx="2723604" cy="7165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FFFFFF"/>
                  </a:solidFill>
                  <a:latin typeface="Arial"/>
                  <a:ea typeface="Arial"/>
                  <a:cs typeface="Arial"/>
                  <a:sym typeface="Arial"/>
                </a:rPr>
                <a:t>Impact indicators as reporting criteria</a:t>
              </a:r>
              <a:endParaRPr sz="900" b="0" i="0" u="none" strike="noStrike" cap="none">
                <a:solidFill>
                  <a:srgbClr val="000000"/>
                </a:solidFill>
                <a:latin typeface="Times New Roman"/>
                <a:ea typeface="Times New Roman"/>
                <a:cs typeface="Times New Roman"/>
                <a:sym typeface="Times New Roman"/>
              </a:endParaRPr>
            </a:p>
          </p:txBody>
        </p:sp>
        <p:sp>
          <p:nvSpPr>
            <p:cNvPr id="742" name="Google Shape;742;p47"/>
            <p:cNvSpPr/>
            <p:nvPr/>
          </p:nvSpPr>
          <p:spPr>
            <a:xfrm>
              <a:off x="2187196" y="0"/>
              <a:ext cx="5045267" cy="431074"/>
            </a:xfrm>
            <a:prstGeom prst="roundRect">
              <a:avLst>
                <a:gd name="adj" fmla="val 16667"/>
              </a:avLst>
            </a:pr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743" name="Google Shape;743;p47"/>
            <p:cNvSpPr txBox="1"/>
            <p:nvPr/>
          </p:nvSpPr>
          <p:spPr>
            <a:xfrm>
              <a:off x="2515968" y="-30955"/>
              <a:ext cx="4737489" cy="4793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Mongolia SDG Finance Taxonomy framework</a:t>
              </a:r>
              <a:endParaRPr sz="900" b="0" i="0" u="none" strike="noStrike" cap="none">
                <a:solidFill>
                  <a:srgbClr val="000000"/>
                </a:solidFill>
                <a:latin typeface="Times New Roman"/>
                <a:ea typeface="Times New Roman"/>
                <a:cs typeface="Times New Roman"/>
                <a:sym typeface="Times New Roman"/>
              </a:endParaRPr>
            </a:p>
          </p:txBody>
        </p:sp>
        <p:cxnSp>
          <p:nvCxnSpPr>
            <p:cNvPr id="744" name="Google Shape;744;p47"/>
            <p:cNvCxnSpPr/>
            <p:nvPr/>
          </p:nvCxnSpPr>
          <p:spPr>
            <a:xfrm>
              <a:off x="4884840" y="431074"/>
              <a:ext cx="0" cy="280857"/>
            </a:xfrm>
            <a:prstGeom prst="straightConnector1">
              <a:avLst/>
            </a:prstGeom>
            <a:noFill/>
            <a:ln w="9525" cap="flat" cmpd="sng">
              <a:solidFill>
                <a:srgbClr val="0037A2"/>
              </a:solidFill>
              <a:prstDash val="solid"/>
              <a:round/>
              <a:headEnd type="none" w="sm" len="sm"/>
              <a:tailEnd type="triangle" w="med" len="med"/>
            </a:ln>
          </p:spPr>
        </p:cxn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48"/>
          <p:cNvSpPr/>
          <p:nvPr/>
        </p:nvSpPr>
        <p:spPr>
          <a:xfrm>
            <a:off x="1132719" y="3250621"/>
            <a:ext cx="270714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1D51"/>
              </a:solidFill>
              <a:latin typeface="Arial"/>
              <a:ea typeface="Arial"/>
              <a:cs typeface="Arial"/>
              <a:sym typeface="Arial"/>
            </a:endParaRPr>
          </a:p>
        </p:txBody>
      </p:sp>
      <p:sp>
        <p:nvSpPr>
          <p:cNvPr id="750" name="Google Shape;750;p48"/>
          <p:cNvSpPr txBox="1"/>
          <p:nvPr/>
        </p:nvSpPr>
        <p:spPr>
          <a:xfrm>
            <a:off x="6192837" y="2813537"/>
            <a:ext cx="1844299"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ЭНД ЗУРАГ БАЙРЛАНА</a:t>
            </a:r>
            <a:endParaRPr sz="1400" b="0" i="0" u="none" strike="noStrike" cap="none">
              <a:solidFill>
                <a:srgbClr val="000000"/>
              </a:solidFill>
              <a:latin typeface="Arial"/>
              <a:ea typeface="Arial"/>
              <a:cs typeface="Arial"/>
              <a:sym typeface="Arial"/>
            </a:endParaRPr>
          </a:p>
        </p:txBody>
      </p:sp>
      <p:graphicFrame>
        <p:nvGraphicFramePr>
          <p:cNvPr id="751" name="Google Shape;751;p48"/>
          <p:cNvGraphicFramePr/>
          <p:nvPr/>
        </p:nvGraphicFramePr>
        <p:xfrm>
          <a:off x="343476" y="1421930"/>
          <a:ext cx="8134850" cy="2951150"/>
        </p:xfrm>
        <a:graphic>
          <a:graphicData uri="http://schemas.openxmlformats.org/drawingml/2006/table">
            <a:tbl>
              <a:tblPr>
                <a:noFill/>
                <a:tableStyleId>{0A6597D3-FBC2-44BE-8298-438A1CE46D19}</a:tableStyleId>
              </a:tblPr>
              <a:tblGrid>
                <a:gridCol w="314700">
                  <a:extLst>
                    <a:ext uri="{9D8B030D-6E8A-4147-A177-3AD203B41FA5}">
                      <a16:colId xmlns:a16="http://schemas.microsoft.com/office/drawing/2014/main" val="20000"/>
                    </a:ext>
                  </a:extLst>
                </a:gridCol>
                <a:gridCol w="409650">
                  <a:extLst>
                    <a:ext uri="{9D8B030D-6E8A-4147-A177-3AD203B41FA5}">
                      <a16:colId xmlns:a16="http://schemas.microsoft.com/office/drawing/2014/main" val="20001"/>
                    </a:ext>
                  </a:extLst>
                </a:gridCol>
                <a:gridCol w="842300">
                  <a:extLst>
                    <a:ext uri="{9D8B030D-6E8A-4147-A177-3AD203B41FA5}">
                      <a16:colId xmlns:a16="http://schemas.microsoft.com/office/drawing/2014/main" val="20002"/>
                    </a:ext>
                  </a:extLst>
                </a:gridCol>
                <a:gridCol w="1294100">
                  <a:extLst>
                    <a:ext uri="{9D8B030D-6E8A-4147-A177-3AD203B41FA5}">
                      <a16:colId xmlns:a16="http://schemas.microsoft.com/office/drawing/2014/main" val="20003"/>
                    </a:ext>
                  </a:extLst>
                </a:gridCol>
                <a:gridCol w="334950">
                  <a:extLst>
                    <a:ext uri="{9D8B030D-6E8A-4147-A177-3AD203B41FA5}">
                      <a16:colId xmlns:a16="http://schemas.microsoft.com/office/drawing/2014/main" val="20004"/>
                    </a:ext>
                  </a:extLst>
                </a:gridCol>
                <a:gridCol w="1703000">
                  <a:extLst>
                    <a:ext uri="{9D8B030D-6E8A-4147-A177-3AD203B41FA5}">
                      <a16:colId xmlns:a16="http://schemas.microsoft.com/office/drawing/2014/main" val="20005"/>
                    </a:ext>
                  </a:extLst>
                </a:gridCol>
                <a:gridCol w="665150">
                  <a:extLst>
                    <a:ext uri="{9D8B030D-6E8A-4147-A177-3AD203B41FA5}">
                      <a16:colId xmlns:a16="http://schemas.microsoft.com/office/drawing/2014/main" val="20006"/>
                    </a:ext>
                  </a:extLst>
                </a:gridCol>
                <a:gridCol w="1167000">
                  <a:extLst>
                    <a:ext uri="{9D8B030D-6E8A-4147-A177-3AD203B41FA5}">
                      <a16:colId xmlns:a16="http://schemas.microsoft.com/office/drawing/2014/main" val="20007"/>
                    </a:ext>
                  </a:extLst>
                </a:gridCol>
                <a:gridCol w="686950">
                  <a:extLst>
                    <a:ext uri="{9D8B030D-6E8A-4147-A177-3AD203B41FA5}">
                      <a16:colId xmlns:a16="http://schemas.microsoft.com/office/drawing/2014/main" val="20008"/>
                    </a:ext>
                  </a:extLst>
                </a:gridCol>
                <a:gridCol w="717050">
                  <a:extLst>
                    <a:ext uri="{9D8B030D-6E8A-4147-A177-3AD203B41FA5}">
                      <a16:colId xmlns:a16="http://schemas.microsoft.com/office/drawing/2014/main" val="20009"/>
                    </a:ext>
                  </a:extLst>
                </a:gridCol>
              </a:tblGrid>
              <a:tr h="624025">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Ангилал</a:t>
                      </a:r>
                      <a:endParaRPr sz="900" b="1" i="0" u="none" strike="noStrike" cap="none">
                        <a:solidFill>
                          <a:schemeClr val="lt1"/>
                        </a:solidFill>
                        <a:latin typeface="Arial"/>
                        <a:ea typeface="Arial"/>
                        <a:cs typeface="Arial"/>
                        <a:sym typeface="Arial"/>
                      </a:endParaRPr>
                    </a:p>
                  </a:txBody>
                  <a:tcPr marL="0" marR="0" marT="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Дэд ангилал</a:t>
                      </a:r>
                      <a:endParaRPr sz="900" b="1" i="0" u="none" strike="noStrike" cap="none">
                        <a:solidFill>
                          <a:schemeClr val="lt1"/>
                        </a:solidFill>
                        <a:latin typeface="Arial"/>
                        <a:ea typeface="Arial"/>
                        <a:cs typeface="Arial"/>
                        <a:sym typeface="Arial"/>
                      </a:endParaRPr>
                    </a:p>
                  </a:txBody>
                  <a:tcPr marL="0" marR="0" marT="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Үйл ажиллагаа</a:t>
                      </a:r>
                      <a:endParaRPr sz="900" b="1" i="0" u="none" strike="noStrike" cap="none">
                        <a:solidFill>
                          <a:schemeClr val="lt1"/>
                        </a:solidFill>
                        <a:latin typeface="Arial"/>
                        <a:ea typeface="Arial"/>
                        <a:cs typeface="Arial"/>
                        <a:sym typeface="Arial"/>
                      </a:endParaRPr>
                    </a:p>
                  </a:txBody>
                  <a:tcPr marL="0" marR="0" marT="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Жишээ үйл ажиллагаа</a:t>
                      </a:r>
                      <a:endParaRPr sz="900" b="1" i="0" u="none" strike="noStrike" cap="none">
                        <a:solidFill>
                          <a:schemeClr val="lt1"/>
                        </a:solidFill>
                        <a:latin typeface="Arial"/>
                        <a:ea typeface="Arial"/>
                        <a:cs typeface="Arial"/>
                        <a:sym typeface="Arial"/>
                      </a:endParaRPr>
                    </a:p>
                  </a:txBody>
                  <a:tcPr marL="0" marR="0" marT="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u="none" strike="noStrike" cap="none">
                          <a:solidFill>
                            <a:schemeClr val="lt1"/>
                          </a:solidFill>
                          <a:latin typeface="Arial"/>
                          <a:ea typeface="Arial"/>
                          <a:cs typeface="Arial"/>
                          <a:sym typeface="Arial"/>
                        </a:rPr>
                        <a:t> ТХЗ</a:t>
                      </a:r>
                      <a:endParaRPr sz="900" b="1" i="0" u="none" strike="noStrike" cap="none">
                        <a:solidFill>
                          <a:schemeClr val="lt1"/>
                        </a:solidFill>
                        <a:latin typeface="Arial"/>
                        <a:ea typeface="Arial"/>
                        <a:cs typeface="Arial"/>
                        <a:sym typeface="Arial"/>
                      </a:endParaRPr>
                    </a:p>
                  </a:txBody>
                  <a:tcPr marL="0" marR="0" marT="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u="none" strike="noStrike" cap="none">
                          <a:solidFill>
                            <a:schemeClr val="lt1"/>
                          </a:solidFill>
                          <a:latin typeface="Arial"/>
                          <a:ea typeface="Arial"/>
                          <a:cs typeface="Arial"/>
                          <a:sym typeface="Arial"/>
                        </a:rPr>
                        <a:t>Нөлөөллийн үзүүлэлт</a:t>
                      </a:r>
                      <a:endParaRPr sz="900" b="1" i="0" u="none" strike="noStrike" cap="none">
                        <a:solidFill>
                          <a:schemeClr val="lt1"/>
                        </a:solidFill>
                        <a:latin typeface="Arial"/>
                        <a:ea typeface="Arial"/>
                        <a:cs typeface="Arial"/>
                        <a:sym typeface="Arial"/>
                      </a:endParaRPr>
                    </a:p>
                  </a:txBody>
                  <a:tcPr marL="0" marR="0" marT="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Шалгуур</a:t>
                      </a:r>
                      <a:endParaRPr sz="900" b="1" i="0" u="none" strike="noStrike" cap="none">
                        <a:solidFill>
                          <a:schemeClr val="lt1"/>
                        </a:solidFill>
                        <a:latin typeface="Arial"/>
                        <a:ea typeface="Arial"/>
                        <a:cs typeface="Arial"/>
                        <a:sym typeface="Arial"/>
                      </a:endParaRPr>
                    </a:p>
                  </a:txBody>
                  <a:tcPr marL="0" marR="0" marT="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u="none" strike="noStrike" cap="none">
                          <a:solidFill>
                            <a:schemeClr val="lt1"/>
                          </a:solidFill>
                          <a:latin typeface="Arial"/>
                          <a:ea typeface="Arial"/>
                          <a:cs typeface="Arial"/>
                          <a:sym typeface="Arial"/>
                        </a:rPr>
                        <a:t>Баталгаажуулалт</a:t>
                      </a:r>
                      <a:endParaRPr sz="900" b="1" i="0" u="none" strike="noStrike" cap="none">
                        <a:solidFill>
                          <a:schemeClr val="lt1"/>
                        </a:solidFill>
                        <a:latin typeface="Arial"/>
                        <a:ea typeface="Arial"/>
                        <a:cs typeface="Arial"/>
                        <a:sym typeface="Arial"/>
                      </a:endParaRPr>
                    </a:p>
                  </a:txBody>
                  <a:tcPr marL="0" marR="0" marT="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Үндэсний стандарт</a:t>
                      </a:r>
                      <a:endParaRPr sz="900" b="1" i="0" u="none" strike="noStrike" cap="none">
                        <a:solidFill>
                          <a:schemeClr val="lt1"/>
                        </a:solidFill>
                        <a:latin typeface="Arial"/>
                        <a:ea typeface="Arial"/>
                        <a:cs typeface="Arial"/>
                        <a:sym typeface="Arial"/>
                      </a:endParaRPr>
                    </a:p>
                  </a:txBody>
                  <a:tcPr marL="0" marR="0" marT="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ОУ стандарт</a:t>
                      </a:r>
                      <a:endParaRPr sz="900" b="1" i="0" u="none" strike="noStrike" cap="none">
                        <a:solidFill>
                          <a:schemeClr val="lt1"/>
                        </a:solidFill>
                        <a:latin typeface="Arial"/>
                        <a:ea typeface="Arial"/>
                        <a:cs typeface="Arial"/>
                        <a:sym typeface="Arial"/>
                      </a:endParaRPr>
                    </a:p>
                  </a:txBody>
                  <a:tcPr marL="0" marR="0" marT="0" marB="0" anchor="ctr">
                    <a:solidFill>
                      <a:srgbClr val="002060"/>
                    </a:solidFill>
                  </a:tcPr>
                </a:tc>
                <a:extLst>
                  <a:ext uri="{0D108BD9-81ED-4DB2-BD59-A6C34878D82A}">
                    <a16:rowId xmlns:a16="http://schemas.microsoft.com/office/drawing/2014/main" val="10000"/>
                  </a:ext>
                </a:extLst>
              </a:tr>
              <a:tr h="2327125">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 </a:t>
                      </a:r>
                      <a:r>
                        <a:rPr lang="en-US" sz="900" b="0" i="0" u="none" strike="noStrike" cap="none">
                          <a:solidFill>
                            <a:schemeClr val="dk1"/>
                          </a:solidFill>
                          <a:latin typeface="Arial"/>
                          <a:ea typeface="Arial"/>
                          <a:cs typeface="Arial"/>
                          <a:sym typeface="Arial"/>
                        </a:rPr>
                        <a:t> 5. Тогтвортой ус ба хог хаягдал</a:t>
                      </a:r>
                      <a:endParaRPr sz="9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 5.2 Хог хаягдал</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5.2.4 Үйлдвэр, бизнес болон гэр ахуйн хог хаягдлыг дахин боловсруулах, дахин ашиглах, нөхөн сэргээх</a:t>
                      </a:r>
                      <a:endParaRPr sz="900" b="0" i="0" u="none" strike="noStrike" cap="none">
                        <a:solidFill>
                          <a:schemeClr val="dk1"/>
                        </a:solidFill>
                        <a:latin typeface="Arial"/>
                        <a:ea typeface="Arial"/>
                        <a:cs typeface="Arial"/>
                        <a:sym typeface="Arial"/>
                      </a:endParaRPr>
                    </a:p>
                  </a:txBody>
                  <a:tcPr marL="0" marR="0" marT="0" marB="0"/>
                </a:tc>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Үйлдвэр, бизнес болон гэр ахуйн хог хаягдлыг дахин боловсруулах, дахин ашиглах, нөхөн сэргээхэд чиглэсэн холбогдох машин, тоног төхөөрөмж, технологийг үйлдвэрлэх, борлуулах</a:t>
                      </a:r>
                      <a:endParaRPr sz="900" b="0" i="0" u="none" strike="noStrike" cap="none">
                        <a:solidFill>
                          <a:schemeClr val="dk1"/>
                        </a:solidFill>
                        <a:latin typeface="Arial"/>
                        <a:ea typeface="Arial"/>
                        <a:cs typeface="Arial"/>
                        <a:sym typeface="Arial"/>
                      </a:endParaRPr>
                    </a:p>
                  </a:txBody>
                  <a:tcPr marL="0" marR="0" marT="0" marB="0"/>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6.3, 6.6</a:t>
                      </a:r>
                      <a:br>
                        <a:rPr lang="en-US" sz="900" u="none" strike="noStrike" cap="none">
                          <a:latin typeface="Arial"/>
                          <a:ea typeface="Arial"/>
                          <a:cs typeface="Arial"/>
                          <a:sym typeface="Arial"/>
                        </a:rPr>
                      </a:br>
                      <a:r>
                        <a:rPr lang="en-US" sz="900" u="none" strike="noStrike" cap="none">
                          <a:latin typeface="Arial"/>
                          <a:ea typeface="Arial"/>
                          <a:cs typeface="Arial"/>
                          <a:sym typeface="Arial"/>
                        </a:rPr>
                        <a:t>9.4</a:t>
                      </a:r>
                      <a:br>
                        <a:rPr lang="en-US" sz="900" u="none" strike="noStrike" cap="none">
                          <a:latin typeface="Arial"/>
                          <a:ea typeface="Arial"/>
                          <a:cs typeface="Arial"/>
                          <a:sym typeface="Arial"/>
                        </a:rPr>
                      </a:br>
                      <a:r>
                        <a:rPr lang="en-US" sz="900" u="none" strike="noStrike" cap="none">
                          <a:latin typeface="Arial"/>
                          <a:ea typeface="Arial"/>
                          <a:cs typeface="Arial"/>
                          <a:sym typeface="Arial"/>
                        </a:rPr>
                        <a:t>13.1</a:t>
                      </a:r>
                      <a:br>
                        <a:rPr lang="en-US" sz="900" u="none" strike="noStrike" cap="none">
                          <a:latin typeface="Arial"/>
                          <a:ea typeface="Arial"/>
                          <a:cs typeface="Arial"/>
                          <a:sym typeface="Arial"/>
                        </a:rPr>
                      </a:br>
                      <a:r>
                        <a:rPr lang="en-US" sz="900" u="none" strike="noStrike" cap="none">
                          <a:latin typeface="Arial"/>
                          <a:ea typeface="Arial"/>
                          <a:cs typeface="Arial"/>
                          <a:sym typeface="Arial"/>
                        </a:rPr>
                        <a:t>14.1</a:t>
                      </a:r>
                      <a:br>
                        <a:rPr lang="en-US" sz="900" u="none" strike="noStrike" cap="none">
                          <a:latin typeface="Arial"/>
                          <a:ea typeface="Arial"/>
                          <a:cs typeface="Arial"/>
                          <a:sym typeface="Arial"/>
                        </a:rPr>
                      </a:br>
                      <a:r>
                        <a:rPr lang="en-US" sz="900" u="none" strike="noStrike" cap="none">
                          <a:latin typeface="Arial"/>
                          <a:ea typeface="Arial"/>
                          <a:cs typeface="Arial"/>
                          <a:sym typeface="Arial"/>
                        </a:rPr>
                        <a:t>15.1</a:t>
                      </a:r>
                      <a:endParaRPr sz="900" b="0" i="0" u="none" strike="noStrike" cap="none">
                        <a:solidFill>
                          <a:srgbClr val="000000"/>
                        </a:solidFill>
                        <a:latin typeface="Arial"/>
                        <a:ea typeface="Arial"/>
                        <a:cs typeface="Arial"/>
                        <a:sym typeface="Arial"/>
                      </a:endParaRPr>
                    </a:p>
                  </a:txBody>
                  <a:tcPr marL="0" marR="0" marT="0" marB="0"/>
                </a:tc>
                <a:tc>
                  <a:txBody>
                    <a:bodyPr/>
                    <a:lstStyle/>
                    <a:p>
                      <a:pPr marL="228600" marR="0" lvl="0" indent="-228600" algn="l" rtl="0">
                        <a:lnSpc>
                          <a:spcPct val="100000"/>
                        </a:lnSpc>
                        <a:spcBef>
                          <a:spcPts val="0"/>
                        </a:spcBef>
                        <a:spcAft>
                          <a:spcPts val="0"/>
                        </a:spcAft>
                        <a:buClr>
                          <a:srgbClr val="000000"/>
                        </a:buClr>
                        <a:buSzPts val="900"/>
                        <a:buFont typeface="Arial"/>
                        <a:buAutoNum type="arabicPeriod"/>
                      </a:pPr>
                      <a:r>
                        <a:rPr lang="en-US" sz="900" b="0" i="0" u="none" strike="noStrike" cap="none">
                          <a:solidFill>
                            <a:schemeClr val="dk1"/>
                          </a:solidFill>
                          <a:latin typeface="Arial"/>
                          <a:ea typeface="Arial"/>
                          <a:cs typeface="Arial"/>
                          <a:sym typeface="Arial"/>
                        </a:rPr>
                        <a:t>Зохих стандартын дагуу дахин боловсруулсан хог хаягдлын хэмжээ</a:t>
                      </a:r>
                      <a:endParaRPr sz="900" b="0" i="0" u="none" strike="noStrike" cap="none">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900"/>
                        <a:buFont typeface="Arial"/>
                        <a:buAutoNum type="arabicPeriod"/>
                      </a:pPr>
                      <a:r>
                        <a:rPr lang="en-US" sz="900" b="0" i="0" u="none" strike="noStrike" cap="none">
                          <a:solidFill>
                            <a:schemeClr val="dk1"/>
                          </a:solidFill>
                          <a:latin typeface="Arial"/>
                          <a:ea typeface="Arial"/>
                          <a:cs typeface="Arial"/>
                          <a:sym typeface="Arial"/>
                        </a:rPr>
                        <a:t>Хог хаягдлын хорт нөлөөнд өртсөн хүмүүсийн тоо, хүйс</a:t>
                      </a:r>
                      <a:endParaRPr sz="900" b="0" i="0" u="none" strike="noStrike" cap="none">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900"/>
                        <a:buFont typeface="Arial"/>
                        <a:buAutoNum type="arabicPeriod"/>
                      </a:pPr>
                      <a:r>
                        <a:rPr lang="en-US" sz="900" b="0" i="0" u="none" strike="noStrike" cap="none">
                          <a:solidFill>
                            <a:schemeClr val="dk1"/>
                          </a:solidFill>
                          <a:latin typeface="Arial"/>
                          <a:ea typeface="Arial"/>
                          <a:cs typeface="Arial"/>
                          <a:sym typeface="Arial"/>
                        </a:rPr>
                        <a:t>Зардлын хэмнэлт</a:t>
                      </a:r>
                      <a:endParaRPr sz="900" b="0" i="0" u="none" strike="noStrike" cap="none">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900"/>
                        <a:buFont typeface="Arial"/>
                        <a:buAutoNum type="arabicPeriod"/>
                      </a:pPr>
                      <a:r>
                        <a:rPr lang="en-US" sz="900" b="0" i="0" u="none" strike="noStrike" cap="none">
                          <a:solidFill>
                            <a:schemeClr val="dk1"/>
                          </a:solidFill>
                          <a:latin typeface="Arial"/>
                          <a:ea typeface="Arial"/>
                          <a:cs typeface="Arial"/>
                          <a:sym typeface="Arial"/>
                        </a:rPr>
                        <a:t>Дахин боловсруулсан, дахин ашигласан, нөхөн сэргээсэн хог хаягдлаас үүсэх хүлэмжийн хийг бууруулах тооцоолол</a:t>
                      </a:r>
                      <a:endParaRPr sz="900" b="0" i="0" u="none" strike="noStrike" cap="none">
                        <a:solidFill>
                          <a:schemeClr val="dk1"/>
                        </a:solidFill>
                        <a:latin typeface="Arial"/>
                        <a:ea typeface="Arial"/>
                        <a:cs typeface="Arial"/>
                        <a:sym typeface="Arial"/>
                      </a:endParaRPr>
                    </a:p>
                  </a:txBody>
                  <a:tcPr marL="0" marR="0" marT="0" marB="0"/>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a:txBody>
                  <a:tcPr marL="0" marR="0" marT="0" marB="0"/>
                </a:tc>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Хэрэгжилтийн өмнөх: Суурь үнэлгээ/Хог хаягдлын аудит</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Хэрэгжилтийн дараах: Жилийн явцын тайлан</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 </a:t>
                      </a:r>
                      <a:endParaRPr sz="1400" u="none" strike="noStrike" cap="none"/>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Үнэлгээний стандарт/хэрэгсэл: ТоС холбооноос боловсруулсан үнэлгээний хэрэгсэл, техник эдийн засгийн үндэслэл, БОН эрсдэлийн нөлөөллийн үнэлгээ</a:t>
                      </a:r>
                      <a:endParaRPr sz="900" b="0" i="0" u="none" strike="noStrike" cap="none">
                        <a:solidFill>
                          <a:schemeClr val="dk1"/>
                        </a:solidFill>
                        <a:latin typeface="Arial"/>
                        <a:ea typeface="Arial"/>
                        <a:cs typeface="Arial"/>
                        <a:sym typeface="Arial"/>
                      </a:endParaRPr>
                    </a:p>
                  </a:txBody>
                  <a:tcPr marL="0" marR="0" marT="0" marB="0"/>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Хог хаягдлын тухай хууль</a:t>
                      </a:r>
                      <a:endParaRPr sz="900" b="0" i="0" u="none" strike="noStrike" cap="none">
                        <a:solidFill>
                          <a:srgbClr val="000000"/>
                        </a:solidFill>
                        <a:latin typeface="Arial"/>
                        <a:ea typeface="Arial"/>
                        <a:cs typeface="Arial"/>
                        <a:sym typeface="Arial"/>
                      </a:endParaRPr>
                    </a:p>
                  </a:txBody>
                  <a:tcPr marL="0" marR="0" marT="0" marB="0"/>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ISO 9001, ISO 14001. ISO 45001</a:t>
                      </a:r>
                      <a:endParaRPr sz="900" b="0" i="0" u="none" strike="noStrike" cap="none">
                        <a:solidFill>
                          <a:srgbClr val="000000"/>
                        </a:solidFill>
                        <a:latin typeface="Arial"/>
                        <a:ea typeface="Arial"/>
                        <a:cs typeface="Arial"/>
                        <a:sym typeface="Arial"/>
                      </a:endParaRPr>
                    </a:p>
                  </a:txBody>
                  <a:tcPr marL="0" marR="0" marT="0" marB="0"/>
                </a:tc>
                <a:extLst>
                  <a:ext uri="{0D108BD9-81ED-4DB2-BD59-A6C34878D82A}">
                    <a16:rowId xmlns:a16="http://schemas.microsoft.com/office/drawing/2014/main" val="10001"/>
                  </a:ext>
                </a:extLst>
              </a:tr>
            </a:tbl>
          </a:graphicData>
        </a:graphic>
      </p:graphicFrame>
      <p:sp>
        <p:nvSpPr>
          <p:cNvPr id="752" name="Google Shape;752;p48"/>
          <p:cNvSpPr txBox="1"/>
          <p:nvPr/>
        </p:nvSpPr>
        <p:spPr>
          <a:xfrm>
            <a:off x="255061" y="1013121"/>
            <a:ext cx="7626547" cy="45835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800"/>
              </a:spcAft>
              <a:buClr>
                <a:srgbClr val="000000"/>
              </a:buClr>
              <a:buSzPts val="1600"/>
              <a:buFont typeface="Arial"/>
              <a:buNone/>
            </a:pPr>
            <a:r>
              <a:rPr lang="en-US" sz="1600" b="0" i="0" u="none" strike="noStrike" cap="none">
                <a:solidFill>
                  <a:srgbClr val="000000"/>
                </a:solidFill>
                <a:latin typeface="Arial"/>
                <a:ea typeface="Arial"/>
                <a:cs typeface="Arial"/>
                <a:sym typeface="Arial"/>
              </a:rPr>
              <a:t>Жишээлбэл: Тогтвортой ус ба хог хаягдал</a:t>
            </a:r>
            <a:endParaRPr sz="1600" b="0" i="0" u="none" strike="noStrike" cap="none">
              <a:solidFill>
                <a:srgbClr val="000000"/>
              </a:solidFill>
              <a:latin typeface="Arial"/>
              <a:ea typeface="Arial"/>
              <a:cs typeface="Arial"/>
              <a:sym typeface="Arial"/>
            </a:endParaRPr>
          </a:p>
        </p:txBody>
      </p:sp>
      <p:sp>
        <p:nvSpPr>
          <p:cNvPr id="753" name="Google Shape;753;p48"/>
          <p:cNvSpPr txBox="1">
            <a:spLocks noGrp="1"/>
          </p:cNvSpPr>
          <p:nvPr>
            <p:ph type="title"/>
          </p:nvPr>
        </p:nvSpPr>
        <p:spPr>
          <a:xfrm>
            <a:off x="313360" y="249611"/>
            <a:ext cx="957777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800"/>
              </a:spcAft>
              <a:buSzPts val="2800"/>
              <a:buNone/>
            </a:pPr>
            <a:r>
              <a:rPr lang="en-US" sz="2400">
                <a:latin typeface="Arial"/>
                <a:ea typeface="Arial"/>
                <a:cs typeface="Arial"/>
                <a:sym typeface="Arial"/>
              </a:rPr>
              <a:t>Таксономи </a:t>
            </a:r>
            <a:endParaRPr sz="2400">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757"/>
        <p:cNvGrpSpPr/>
        <p:nvPr/>
      </p:nvGrpSpPr>
      <p:grpSpPr>
        <a:xfrm>
          <a:off x="0" y="0"/>
          <a:ext cx="0" cy="0"/>
          <a:chOff x="0" y="0"/>
          <a:chExt cx="0" cy="0"/>
        </a:xfrm>
      </p:grpSpPr>
      <p:grpSp>
        <p:nvGrpSpPr>
          <p:cNvPr id="758" name="Google Shape;758;p68"/>
          <p:cNvGrpSpPr/>
          <p:nvPr/>
        </p:nvGrpSpPr>
        <p:grpSpPr>
          <a:xfrm>
            <a:off x="0" y="-117009"/>
            <a:ext cx="317155" cy="5260383"/>
            <a:chOff x="0" y="-104575"/>
            <a:chExt cx="317163" cy="5260514"/>
          </a:xfrm>
        </p:grpSpPr>
        <p:pic>
          <p:nvPicPr>
            <p:cNvPr id="759" name="Google Shape;759;p68"/>
            <p:cNvPicPr preferRelativeResize="0"/>
            <p:nvPr/>
          </p:nvPicPr>
          <p:blipFill rotWithShape="1">
            <a:blip r:embed="rId3">
              <a:alphaModFix/>
            </a:blip>
            <a:srcRect/>
            <a:stretch/>
          </p:blipFill>
          <p:spPr>
            <a:xfrm>
              <a:off x="0" y="0"/>
              <a:ext cx="317163" cy="2332649"/>
            </a:xfrm>
            <a:prstGeom prst="rect">
              <a:avLst/>
            </a:prstGeom>
            <a:noFill/>
            <a:ln>
              <a:noFill/>
            </a:ln>
          </p:spPr>
        </p:pic>
        <p:grpSp>
          <p:nvGrpSpPr>
            <p:cNvPr id="760" name="Google Shape;760;p68"/>
            <p:cNvGrpSpPr/>
            <p:nvPr/>
          </p:nvGrpSpPr>
          <p:grpSpPr>
            <a:xfrm>
              <a:off x="0" y="-104575"/>
              <a:ext cx="317100" cy="5260514"/>
              <a:chOff x="0" y="-104575"/>
              <a:chExt cx="317100" cy="5260514"/>
            </a:xfrm>
          </p:grpSpPr>
          <p:sp>
            <p:nvSpPr>
              <p:cNvPr id="761" name="Google Shape;761;p68"/>
              <p:cNvSpPr/>
              <p:nvPr/>
            </p:nvSpPr>
            <p:spPr>
              <a:xfrm>
                <a:off x="0" y="12439"/>
                <a:ext cx="317100" cy="5143500"/>
              </a:xfrm>
              <a:prstGeom prst="rect">
                <a:avLst/>
              </a:prstGeom>
              <a:solidFill>
                <a:srgbClr val="002060">
                  <a:alpha val="60000"/>
                </a:srgbClr>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62" name="Google Shape;762;p68"/>
              <p:cNvSpPr txBox="1"/>
              <p:nvPr/>
            </p:nvSpPr>
            <p:spPr>
              <a:xfrm rot="-5400000">
                <a:off x="-1104745" y="3635507"/>
                <a:ext cx="2491800" cy="230786"/>
              </a:xfrm>
              <a:prstGeom prst="rect">
                <a:avLst/>
              </a:prstGeom>
              <a:noFill/>
              <a:ln>
                <a:noFill/>
              </a:ln>
            </p:spPr>
            <p:txBody>
              <a:bodyPr spcFirstLastPara="1" wrap="square" lIns="91425" tIns="45675" rIns="91425" bIns="45675" anchor="t" anchorCtr="0">
                <a:spAutoFit/>
              </a:bodyPr>
              <a:lstStyle/>
              <a:p>
                <a:pPr marL="0" marR="0" lvl="0" indent="0" algn="ct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MSFA</a:t>
                </a:r>
                <a:endParaRPr sz="900" b="0" i="0" u="none" strike="noStrike" cap="none">
                  <a:solidFill>
                    <a:schemeClr val="lt1"/>
                  </a:solidFill>
                  <a:latin typeface="Arial"/>
                  <a:ea typeface="Arial"/>
                  <a:cs typeface="Arial"/>
                  <a:sym typeface="Arial"/>
                </a:endParaRPr>
              </a:p>
            </p:txBody>
          </p:sp>
          <p:sp>
            <p:nvSpPr>
              <p:cNvPr id="763" name="Google Shape;763;p68"/>
              <p:cNvSpPr txBox="1"/>
              <p:nvPr/>
            </p:nvSpPr>
            <p:spPr>
              <a:xfrm rot="-5400000">
                <a:off x="-1084166" y="1025932"/>
                <a:ext cx="2491800" cy="230786"/>
              </a:xfrm>
              <a:prstGeom prst="rect">
                <a:avLst/>
              </a:prstGeom>
              <a:noFill/>
              <a:ln>
                <a:noFill/>
              </a:ln>
            </p:spPr>
            <p:txBody>
              <a:bodyPr spcFirstLastPara="1" wrap="square" lIns="91425" tIns="45675" rIns="91425" bIns="45675" anchor="t" anchorCtr="0">
                <a:spAutoFit/>
              </a:bodyPr>
              <a:lstStyle/>
              <a:p>
                <a:pPr marL="0" marR="0" lvl="0" indent="0" algn="ct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ТоС Холбоо</a:t>
                </a:r>
                <a:endParaRPr sz="900" b="0" i="0" u="none" strike="noStrike" cap="none">
                  <a:solidFill>
                    <a:schemeClr val="lt1"/>
                  </a:solidFill>
                  <a:latin typeface="Arial"/>
                  <a:ea typeface="Arial"/>
                  <a:cs typeface="Arial"/>
                  <a:sym typeface="Arial"/>
                </a:endParaRPr>
              </a:p>
            </p:txBody>
          </p:sp>
        </p:grpSp>
      </p:grpSp>
      <p:sp>
        <p:nvSpPr>
          <p:cNvPr id="764" name="Google Shape;764;p68"/>
          <p:cNvSpPr txBox="1"/>
          <p:nvPr/>
        </p:nvSpPr>
        <p:spPr>
          <a:xfrm>
            <a:off x="439140" y="58910"/>
            <a:ext cx="7626600" cy="419293"/>
          </a:xfrm>
          <a:prstGeom prst="rect">
            <a:avLst/>
          </a:prstGeom>
          <a:noFill/>
          <a:ln>
            <a:noFill/>
          </a:ln>
        </p:spPr>
        <p:txBody>
          <a:bodyPr spcFirstLastPara="1" wrap="square" lIns="91425" tIns="45675" rIns="91425" bIns="45675" anchor="t" anchorCtr="0">
            <a:spAutoFit/>
          </a:bodyPr>
          <a:lstStyle/>
          <a:p>
            <a:pPr marL="0" marR="0" lvl="0" indent="0" algn="l" rtl="0">
              <a:lnSpc>
                <a:spcPct val="100000"/>
              </a:lnSpc>
              <a:spcBef>
                <a:spcPts val="0"/>
              </a:spcBef>
              <a:spcAft>
                <a:spcPts val="0"/>
              </a:spcAft>
              <a:buNone/>
            </a:pPr>
            <a:r>
              <a:rPr lang="en-US" sz="2125" b="1" i="0" u="none" strike="noStrike" cap="none">
                <a:solidFill>
                  <a:srgbClr val="1C4792"/>
                </a:solidFill>
                <a:latin typeface="Montserrat"/>
                <a:ea typeface="Montserrat"/>
                <a:cs typeface="Montserrat"/>
                <a:sym typeface="Montserrat"/>
              </a:rPr>
              <a:t>Ногоон таксономи: Текстилийн салбарын жишээ</a:t>
            </a:r>
            <a:endParaRPr sz="1575" b="1" i="0" u="none" strike="noStrike" cap="none">
              <a:solidFill>
                <a:srgbClr val="1C4792"/>
              </a:solidFill>
              <a:latin typeface="Arial"/>
              <a:ea typeface="Arial"/>
              <a:cs typeface="Arial"/>
              <a:sym typeface="Arial"/>
            </a:endParaRPr>
          </a:p>
        </p:txBody>
      </p:sp>
      <p:cxnSp>
        <p:nvCxnSpPr>
          <p:cNvPr id="765" name="Google Shape;765;p68"/>
          <p:cNvCxnSpPr/>
          <p:nvPr/>
        </p:nvCxnSpPr>
        <p:spPr>
          <a:xfrm>
            <a:off x="354074" y="526018"/>
            <a:ext cx="1441575" cy="0"/>
          </a:xfrm>
          <a:prstGeom prst="straightConnector1">
            <a:avLst/>
          </a:prstGeom>
          <a:noFill/>
          <a:ln w="38100" cap="flat" cmpd="sng">
            <a:solidFill>
              <a:srgbClr val="002060"/>
            </a:solidFill>
            <a:prstDash val="solid"/>
            <a:round/>
            <a:headEnd type="none" w="sm" len="sm"/>
            <a:tailEnd type="none" w="sm" len="sm"/>
          </a:ln>
        </p:spPr>
      </p:cxnSp>
      <p:pic>
        <p:nvPicPr>
          <p:cNvPr id="766" name="Google Shape;766;p68" descr="Logo&#10;&#10;Description automatically generated"/>
          <p:cNvPicPr preferRelativeResize="0"/>
          <p:nvPr/>
        </p:nvPicPr>
        <p:blipFill rotWithShape="1">
          <a:blip r:embed="rId4">
            <a:alphaModFix/>
          </a:blip>
          <a:srcRect/>
          <a:stretch/>
        </p:blipFill>
        <p:spPr>
          <a:xfrm>
            <a:off x="8187720" y="155202"/>
            <a:ext cx="817242" cy="312298"/>
          </a:xfrm>
          <a:prstGeom prst="rect">
            <a:avLst/>
          </a:prstGeom>
          <a:noFill/>
          <a:ln>
            <a:noFill/>
          </a:ln>
        </p:spPr>
      </p:pic>
      <p:sp>
        <p:nvSpPr>
          <p:cNvPr id="767" name="Google Shape;767;p68"/>
          <p:cNvSpPr txBox="1"/>
          <p:nvPr/>
        </p:nvSpPr>
        <p:spPr>
          <a:xfrm>
            <a:off x="6253918" y="-218068"/>
            <a:ext cx="13860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endParaRPr sz="1350" b="0" i="0" u="none" strike="noStrike" cap="none">
              <a:solidFill>
                <a:schemeClr val="dk1"/>
              </a:solidFill>
              <a:latin typeface="Calibri"/>
              <a:ea typeface="Calibri"/>
              <a:cs typeface="Calibri"/>
              <a:sym typeface="Calibri"/>
            </a:endParaRPr>
          </a:p>
        </p:txBody>
      </p:sp>
      <p:pic>
        <p:nvPicPr>
          <p:cNvPr id="768" name="Google Shape;768;p68"/>
          <p:cNvPicPr preferRelativeResize="0"/>
          <p:nvPr/>
        </p:nvPicPr>
        <p:blipFill rotWithShape="1">
          <a:blip r:embed="rId5">
            <a:alphaModFix/>
          </a:blip>
          <a:srcRect/>
          <a:stretch/>
        </p:blipFill>
        <p:spPr>
          <a:xfrm>
            <a:off x="439144" y="748033"/>
            <a:ext cx="8674970" cy="40550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grpSp>
        <p:nvGrpSpPr>
          <p:cNvPr id="773" name="Google Shape;773;p69"/>
          <p:cNvGrpSpPr/>
          <p:nvPr/>
        </p:nvGrpSpPr>
        <p:grpSpPr>
          <a:xfrm>
            <a:off x="0" y="-117009"/>
            <a:ext cx="317155" cy="5260383"/>
            <a:chOff x="0" y="-104575"/>
            <a:chExt cx="317163" cy="5260514"/>
          </a:xfrm>
        </p:grpSpPr>
        <p:pic>
          <p:nvPicPr>
            <p:cNvPr id="774" name="Google Shape;774;p69"/>
            <p:cNvPicPr preferRelativeResize="0"/>
            <p:nvPr/>
          </p:nvPicPr>
          <p:blipFill rotWithShape="1">
            <a:blip r:embed="rId3">
              <a:alphaModFix/>
            </a:blip>
            <a:srcRect/>
            <a:stretch/>
          </p:blipFill>
          <p:spPr>
            <a:xfrm>
              <a:off x="0" y="0"/>
              <a:ext cx="317163" cy="2332649"/>
            </a:xfrm>
            <a:prstGeom prst="rect">
              <a:avLst/>
            </a:prstGeom>
            <a:noFill/>
            <a:ln>
              <a:noFill/>
            </a:ln>
          </p:spPr>
        </p:pic>
        <p:grpSp>
          <p:nvGrpSpPr>
            <p:cNvPr id="775" name="Google Shape;775;p69"/>
            <p:cNvGrpSpPr/>
            <p:nvPr/>
          </p:nvGrpSpPr>
          <p:grpSpPr>
            <a:xfrm>
              <a:off x="0" y="-104575"/>
              <a:ext cx="317100" cy="5260514"/>
              <a:chOff x="0" y="-104575"/>
              <a:chExt cx="317100" cy="5260514"/>
            </a:xfrm>
          </p:grpSpPr>
          <p:sp>
            <p:nvSpPr>
              <p:cNvPr id="776" name="Google Shape;776;p69"/>
              <p:cNvSpPr/>
              <p:nvPr/>
            </p:nvSpPr>
            <p:spPr>
              <a:xfrm>
                <a:off x="0" y="12439"/>
                <a:ext cx="317100" cy="5143500"/>
              </a:xfrm>
              <a:prstGeom prst="rect">
                <a:avLst/>
              </a:prstGeom>
              <a:solidFill>
                <a:srgbClr val="002060">
                  <a:alpha val="60000"/>
                </a:srgbClr>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7" name="Google Shape;777;p69"/>
              <p:cNvSpPr txBox="1"/>
              <p:nvPr/>
            </p:nvSpPr>
            <p:spPr>
              <a:xfrm rot="-5400000">
                <a:off x="-1104745" y="3635507"/>
                <a:ext cx="2491800" cy="230786"/>
              </a:xfrm>
              <a:prstGeom prst="rect">
                <a:avLst/>
              </a:prstGeom>
              <a:noFill/>
              <a:ln>
                <a:noFill/>
              </a:ln>
            </p:spPr>
            <p:txBody>
              <a:bodyPr spcFirstLastPara="1" wrap="square" lIns="91425" tIns="45675" rIns="91425" bIns="45675" anchor="t" anchorCtr="0">
                <a:spAutoFit/>
              </a:bodyPr>
              <a:lstStyle/>
              <a:p>
                <a:pPr marL="0" marR="0" lvl="0" indent="0" algn="ct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MSFA</a:t>
                </a:r>
                <a:endParaRPr sz="900" b="0" i="0" u="none" strike="noStrike" cap="none">
                  <a:solidFill>
                    <a:schemeClr val="lt1"/>
                  </a:solidFill>
                  <a:latin typeface="Arial"/>
                  <a:ea typeface="Arial"/>
                  <a:cs typeface="Arial"/>
                  <a:sym typeface="Arial"/>
                </a:endParaRPr>
              </a:p>
            </p:txBody>
          </p:sp>
          <p:sp>
            <p:nvSpPr>
              <p:cNvPr id="778" name="Google Shape;778;p69"/>
              <p:cNvSpPr txBox="1"/>
              <p:nvPr/>
            </p:nvSpPr>
            <p:spPr>
              <a:xfrm rot="-5400000">
                <a:off x="-1084166" y="1025932"/>
                <a:ext cx="2491800" cy="230786"/>
              </a:xfrm>
              <a:prstGeom prst="rect">
                <a:avLst/>
              </a:prstGeom>
              <a:noFill/>
              <a:ln>
                <a:noFill/>
              </a:ln>
            </p:spPr>
            <p:txBody>
              <a:bodyPr spcFirstLastPara="1" wrap="square" lIns="91425" tIns="45675" rIns="91425" bIns="45675" anchor="t" anchorCtr="0">
                <a:spAutoFit/>
              </a:bodyPr>
              <a:lstStyle/>
              <a:p>
                <a:pPr marL="0" marR="0" lvl="0" indent="0" algn="ct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ТоС Холбоо</a:t>
                </a:r>
                <a:endParaRPr sz="900" b="0" i="0" u="none" strike="noStrike" cap="none">
                  <a:solidFill>
                    <a:schemeClr val="lt1"/>
                  </a:solidFill>
                  <a:latin typeface="Arial"/>
                  <a:ea typeface="Arial"/>
                  <a:cs typeface="Arial"/>
                  <a:sym typeface="Arial"/>
                </a:endParaRPr>
              </a:p>
            </p:txBody>
          </p:sp>
        </p:grpSp>
      </p:grpSp>
      <p:sp>
        <p:nvSpPr>
          <p:cNvPr id="779" name="Google Shape;779;p69"/>
          <p:cNvSpPr txBox="1"/>
          <p:nvPr/>
        </p:nvSpPr>
        <p:spPr>
          <a:xfrm>
            <a:off x="439140" y="58910"/>
            <a:ext cx="7626600" cy="419293"/>
          </a:xfrm>
          <a:prstGeom prst="rect">
            <a:avLst/>
          </a:prstGeom>
          <a:noFill/>
          <a:ln>
            <a:noFill/>
          </a:ln>
        </p:spPr>
        <p:txBody>
          <a:bodyPr spcFirstLastPara="1" wrap="square" lIns="91425" tIns="45675" rIns="91425" bIns="45675" anchor="t" anchorCtr="0">
            <a:spAutoFit/>
          </a:bodyPr>
          <a:lstStyle/>
          <a:p>
            <a:pPr marL="0" marR="0" lvl="0" indent="0" algn="l" rtl="0">
              <a:lnSpc>
                <a:spcPct val="100000"/>
              </a:lnSpc>
              <a:spcBef>
                <a:spcPts val="0"/>
              </a:spcBef>
              <a:spcAft>
                <a:spcPts val="0"/>
              </a:spcAft>
              <a:buNone/>
            </a:pPr>
            <a:r>
              <a:rPr lang="en-US" sz="2125" b="1" i="0" u="none" strike="noStrike" cap="none">
                <a:solidFill>
                  <a:srgbClr val="1C4792"/>
                </a:solidFill>
                <a:latin typeface="Montserrat"/>
                <a:ea typeface="Montserrat"/>
                <a:cs typeface="Montserrat"/>
                <a:sym typeface="Montserrat"/>
              </a:rPr>
              <a:t>Ногоон зээл олгох үйл явц</a:t>
            </a:r>
            <a:endParaRPr sz="1575" b="1" i="0" u="none" strike="noStrike" cap="none">
              <a:solidFill>
                <a:srgbClr val="1C4792"/>
              </a:solidFill>
              <a:latin typeface="Arial"/>
              <a:ea typeface="Arial"/>
              <a:cs typeface="Arial"/>
              <a:sym typeface="Arial"/>
            </a:endParaRPr>
          </a:p>
        </p:txBody>
      </p:sp>
      <p:cxnSp>
        <p:nvCxnSpPr>
          <p:cNvPr id="780" name="Google Shape;780;p69"/>
          <p:cNvCxnSpPr/>
          <p:nvPr/>
        </p:nvCxnSpPr>
        <p:spPr>
          <a:xfrm>
            <a:off x="354074" y="526018"/>
            <a:ext cx="1441575" cy="0"/>
          </a:xfrm>
          <a:prstGeom prst="straightConnector1">
            <a:avLst/>
          </a:prstGeom>
          <a:noFill/>
          <a:ln w="38100" cap="flat" cmpd="sng">
            <a:solidFill>
              <a:srgbClr val="002060"/>
            </a:solidFill>
            <a:prstDash val="solid"/>
            <a:round/>
            <a:headEnd type="none" w="sm" len="sm"/>
            <a:tailEnd type="none" w="sm" len="sm"/>
          </a:ln>
        </p:spPr>
      </p:cxnSp>
      <p:pic>
        <p:nvPicPr>
          <p:cNvPr id="781" name="Google Shape;781;p69" descr="Logo&#10;&#10;Description automatically generated"/>
          <p:cNvPicPr preferRelativeResize="0"/>
          <p:nvPr/>
        </p:nvPicPr>
        <p:blipFill rotWithShape="1">
          <a:blip r:embed="rId4">
            <a:alphaModFix/>
          </a:blip>
          <a:srcRect/>
          <a:stretch/>
        </p:blipFill>
        <p:spPr>
          <a:xfrm>
            <a:off x="8187720" y="155202"/>
            <a:ext cx="817242" cy="312298"/>
          </a:xfrm>
          <a:prstGeom prst="rect">
            <a:avLst/>
          </a:prstGeom>
          <a:noFill/>
          <a:ln>
            <a:noFill/>
          </a:ln>
        </p:spPr>
      </p:pic>
      <p:sp>
        <p:nvSpPr>
          <p:cNvPr id="782" name="Google Shape;782;p69"/>
          <p:cNvSpPr txBox="1"/>
          <p:nvPr/>
        </p:nvSpPr>
        <p:spPr>
          <a:xfrm>
            <a:off x="6253918" y="-218068"/>
            <a:ext cx="13860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endParaRPr sz="1350" b="0" i="0" u="none" strike="noStrike" cap="none">
              <a:solidFill>
                <a:schemeClr val="dk1"/>
              </a:solidFill>
              <a:latin typeface="Calibri"/>
              <a:ea typeface="Calibri"/>
              <a:cs typeface="Calibri"/>
              <a:sym typeface="Calibri"/>
            </a:endParaRPr>
          </a:p>
        </p:txBody>
      </p:sp>
      <p:pic>
        <p:nvPicPr>
          <p:cNvPr id="783" name="Google Shape;783;p69"/>
          <p:cNvPicPr preferRelativeResize="0"/>
          <p:nvPr/>
        </p:nvPicPr>
        <p:blipFill rotWithShape="1">
          <a:blip r:embed="rId5">
            <a:alphaModFix/>
          </a:blip>
          <a:srcRect/>
          <a:stretch/>
        </p:blipFill>
        <p:spPr>
          <a:xfrm>
            <a:off x="754894" y="58912"/>
            <a:ext cx="8026426" cy="3869288"/>
          </a:xfrm>
          <a:prstGeom prst="rect">
            <a:avLst/>
          </a:prstGeom>
          <a:noFill/>
          <a:ln>
            <a:noFill/>
          </a:ln>
        </p:spPr>
      </p:pic>
      <p:pic>
        <p:nvPicPr>
          <p:cNvPr id="784" name="Google Shape;784;p69"/>
          <p:cNvPicPr preferRelativeResize="0"/>
          <p:nvPr/>
        </p:nvPicPr>
        <p:blipFill rotWithShape="1">
          <a:blip r:embed="rId6">
            <a:alphaModFix/>
          </a:blip>
          <a:srcRect/>
          <a:stretch/>
        </p:blipFill>
        <p:spPr>
          <a:xfrm>
            <a:off x="1405667" y="3079012"/>
            <a:ext cx="4621725" cy="193128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grpSp>
        <p:nvGrpSpPr>
          <p:cNvPr id="789" name="Google Shape;789;p70"/>
          <p:cNvGrpSpPr/>
          <p:nvPr/>
        </p:nvGrpSpPr>
        <p:grpSpPr>
          <a:xfrm>
            <a:off x="0" y="-117009"/>
            <a:ext cx="317155" cy="5260383"/>
            <a:chOff x="0" y="-104575"/>
            <a:chExt cx="317163" cy="5260514"/>
          </a:xfrm>
        </p:grpSpPr>
        <p:pic>
          <p:nvPicPr>
            <p:cNvPr id="790" name="Google Shape;790;p70"/>
            <p:cNvPicPr preferRelativeResize="0"/>
            <p:nvPr/>
          </p:nvPicPr>
          <p:blipFill rotWithShape="1">
            <a:blip r:embed="rId3">
              <a:alphaModFix/>
            </a:blip>
            <a:srcRect/>
            <a:stretch/>
          </p:blipFill>
          <p:spPr>
            <a:xfrm>
              <a:off x="0" y="0"/>
              <a:ext cx="317163" cy="2332649"/>
            </a:xfrm>
            <a:prstGeom prst="rect">
              <a:avLst/>
            </a:prstGeom>
            <a:noFill/>
            <a:ln>
              <a:noFill/>
            </a:ln>
          </p:spPr>
        </p:pic>
        <p:grpSp>
          <p:nvGrpSpPr>
            <p:cNvPr id="791" name="Google Shape;791;p70"/>
            <p:cNvGrpSpPr/>
            <p:nvPr/>
          </p:nvGrpSpPr>
          <p:grpSpPr>
            <a:xfrm>
              <a:off x="0" y="-104575"/>
              <a:ext cx="317100" cy="5260514"/>
              <a:chOff x="0" y="-104575"/>
              <a:chExt cx="317100" cy="5260514"/>
            </a:xfrm>
          </p:grpSpPr>
          <p:sp>
            <p:nvSpPr>
              <p:cNvPr id="792" name="Google Shape;792;p70"/>
              <p:cNvSpPr/>
              <p:nvPr/>
            </p:nvSpPr>
            <p:spPr>
              <a:xfrm>
                <a:off x="0" y="12439"/>
                <a:ext cx="317100" cy="5143500"/>
              </a:xfrm>
              <a:prstGeom prst="rect">
                <a:avLst/>
              </a:prstGeom>
              <a:solidFill>
                <a:srgbClr val="002060">
                  <a:alpha val="60000"/>
                </a:srgbClr>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3" name="Google Shape;793;p70"/>
              <p:cNvSpPr txBox="1"/>
              <p:nvPr/>
            </p:nvSpPr>
            <p:spPr>
              <a:xfrm rot="-5400000">
                <a:off x="-1104745" y="3635507"/>
                <a:ext cx="2491800" cy="230786"/>
              </a:xfrm>
              <a:prstGeom prst="rect">
                <a:avLst/>
              </a:prstGeom>
              <a:noFill/>
              <a:ln>
                <a:noFill/>
              </a:ln>
            </p:spPr>
            <p:txBody>
              <a:bodyPr spcFirstLastPara="1" wrap="square" lIns="91425" tIns="45675" rIns="91425" bIns="45675" anchor="t" anchorCtr="0">
                <a:spAutoFit/>
              </a:bodyPr>
              <a:lstStyle/>
              <a:p>
                <a:pPr marL="0" marR="0" lvl="0" indent="0" algn="ct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MSFA</a:t>
                </a:r>
                <a:endParaRPr sz="900" b="0" i="0" u="none" strike="noStrike" cap="none">
                  <a:solidFill>
                    <a:schemeClr val="lt1"/>
                  </a:solidFill>
                  <a:latin typeface="Arial"/>
                  <a:ea typeface="Arial"/>
                  <a:cs typeface="Arial"/>
                  <a:sym typeface="Arial"/>
                </a:endParaRPr>
              </a:p>
            </p:txBody>
          </p:sp>
          <p:sp>
            <p:nvSpPr>
              <p:cNvPr id="794" name="Google Shape;794;p70"/>
              <p:cNvSpPr txBox="1"/>
              <p:nvPr/>
            </p:nvSpPr>
            <p:spPr>
              <a:xfrm rot="-5400000">
                <a:off x="-1084166" y="1025932"/>
                <a:ext cx="2491800" cy="230786"/>
              </a:xfrm>
              <a:prstGeom prst="rect">
                <a:avLst/>
              </a:prstGeom>
              <a:noFill/>
              <a:ln>
                <a:noFill/>
              </a:ln>
            </p:spPr>
            <p:txBody>
              <a:bodyPr spcFirstLastPara="1" wrap="square" lIns="91425" tIns="45675" rIns="91425" bIns="45675" anchor="t" anchorCtr="0">
                <a:spAutoFit/>
              </a:bodyPr>
              <a:lstStyle/>
              <a:p>
                <a:pPr marL="0" marR="0" lvl="0" indent="0" algn="ct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ТоС Холбоо</a:t>
                </a:r>
                <a:endParaRPr sz="900" b="0" i="0" u="none" strike="noStrike" cap="none">
                  <a:solidFill>
                    <a:schemeClr val="lt1"/>
                  </a:solidFill>
                  <a:latin typeface="Arial"/>
                  <a:ea typeface="Arial"/>
                  <a:cs typeface="Arial"/>
                  <a:sym typeface="Arial"/>
                </a:endParaRPr>
              </a:p>
            </p:txBody>
          </p:sp>
        </p:grpSp>
      </p:grpSp>
      <p:cxnSp>
        <p:nvCxnSpPr>
          <p:cNvPr id="795" name="Google Shape;795;p70"/>
          <p:cNvCxnSpPr/>
          <p:nvPr/>
        </p:nvCxnSpPr>
        <p:spPr>
          <a:xfrm>
            <a:off x="354074" y="526018"/>
            <a:ext cx="1441575" cy="0"/>
          </a:xfrm>
          <a:prstGeom prst="straightConnector1">
            <a:avLst/>
          </a:prstGeom>
          <a:noFill/>
          <a:ln w="38100" cap="flat" cmpd="sng">
            <a:solidFill>
              <a:srgbClr val="002060"/>
            </a:solidFill>
            <a:prstDash val="solid"/>
            <a:round/>
            <a:headEnd type="none" w="sm" len="sm"/>
            <a:tailEnd type="none" w="sm" len="sm"/>
          </a:ln>
        </p:spPr>
      </p:cxnSp>
      <p:pic>
        <p:nvPicPr>
          <p:cNvPr id="796" name="Google Shape;796;p70" descr="Logo&#10;&#10;Description automatically generated"/>
          <p:cNvPicPr preferRelativeResize="0"/>
          <p:nvPr/>
        </p:nvPicPr>
        <p:blipFill rotWithShape="1">
          <a:blip r:embed="rId4">
            <a:alphaModFix/>
          </a:blip>
          <a:srcRect/>
          <a:stretch/>
        </p:blipFill>
        <p:spPr>
          <a:xfrm>
            <a:off x="8187720" y="155202"/>
            <a:ext cx="817242" cy="312298"/>
          </a:xfrm>
          <a:prstGeom prst="rect">
            <a:avLst/>
          </a:prstGeom>
          <a:noFill/>
          <a:ln>
            <a:noFill/>
          </a:ln>
        </p:spPr>
      </p:pic>
      <p:sp>
        <p:nvSpPr>
          <p:cNvPr id="797" name="Google Shape;797;p70"/>
          <p:cNvSpPr txBox="1"/>
          <p:nvPr/>
        </p:nvSpPr>
        <p:spPr>
          <a:xfrm>
            <a:off x="439140" y="101791"/>
            <a:ext cx="7626600" cy="303877"/>
          </a:xfrm>
          <a:prstGeom prst="rect">
            <a:avLst/>
          </a:prstGeom>
          <a:noFill/>
          <a:ln>
            <a:noFill/>
          </a:ln>
        </p:spPr>
        <p:txBody>
          <a:bodyPr spcFirstLastPara="1" wrap="square" lIns="91425" tIns="45675" rIns="91425" bIns="45675" anchor="t" anchorCtr="0">
            <a:spAutoFit/>
          </a:bodyPr>
          <a:lstStyle/>
          <a:p>
            <a:pPr marL="0" marR="0" lvl="0" indent="0" algn="l" rtl="0">
              <a:lnSpc>
                <a:spcPct val="100000"/>
              </a:lnSpc>
              <a:spcBef>
                <a:spcPts val="0"/>
              </a:spcBef>
              <a:spcAft>
                <a:spcPts val="0"/>
              </a:spcAft>
              <a:buNone/>
            </a:pPr>
            <a:r>
              <a:rPr lang="en-US" sz="1375" b="1" i="0" u="none" strike="noStrike" cap="none">
                <a:solidFill>
                  <a:srgbClr val="1C4793"/>
                </a:solidFill>
                <a:latin typeface="Montserrat"/>
                <a:ea typeface="Montserrat"/>
                <a:cs typeface="Montserrat"/>
                <a:sym typeface="Montserrat"/>
              </a:rPr>
              <a:t>Ногоон зээлийн бүтээгдэхүүний боломж</a:t>
            </a:r>
            <a:endParaRPr sz="1375" b="1" i="0" u="none" strike="noStrike" cap="none">
              <a:solidFill>
                <a:srgbClr val="1C4793"/>
              </a:solidFill>
              <a:latin typeface="Montserrat"/>
              <a:ea typeface="Montserrat"/>
              <a:cs typeface="Montserrat"/>
              <a:sym typeface="Montserrat"/>
            </a:endParaRPr>
          </a:p>
        </p:txBody>
      </p:sp>
      <p:pic>
        <p:nvPicPr>
          <p:cNvPr id="798" name="Google Shape;798;p70"/>
          <p:cNvPicPr preferRelativeResize="0"/>
          <p:nvPr/>
        </p:nvPicPr>
        <p:blipFill rotWithShape="1">
          <a:blip r:embed="rId5">
            <a:alphaModFix/>
          </a:blip>
          <a:srcRect/>
          <a:stretch/>
        </p:blipFill>
        <p:spPr>
          <a:xfrm>
            <a:off x="771919" y="1188655"/>
            <a:ext cx="8054138" cy="30963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802"/>
        <p:cNvGrpSpPr/>
        <p:nvPr/>
      </p:nvGrpSpPr>
      <p:grpSpPr>
        <a:xfrm>
          <a:off x="0" y="0"/>
          <a:ext cx="0" cy="0"/>
          <a:chOff x="0" y="0"/>
          <a:chExt cx="0" cy="0"/>
        </a:xfrm>
      </p:grpSpPr>
      <p:sp>
        <p:nvSpPr>
          <p:cNvPr id="803" name="Google Shape;803;p49"/>
          <p:cNvSpPr txBox="1">
            <a:spLocks noGrp="1"/>
          </p:cNvSpPr>
          <p:nvPr>
            <p:ph type="title"/>
          </p:nvPr>
        </p:nvSpPr>
        <p:spPr>
          <a:xfrm>
            <a:off x="313360" y="249611"/>
            <a:ext cx="839116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800"/>
              </a:spcAft>
              <a:buSzPts val="2800"/>
              <a:buNone/>
            </a:pPr>
            <a:r>
              <a:rPr lang="en-US" sz="2400">
                <a:latin typeface="Arial"/>
                <a:ea typeface="Arial"/>
                <a:cs typeface="Arial"/>
                <a:sym typeface="Arial"/>
              </a:rPr>
              <a:t>Ногоон боломж бүхий тэргүүлэх салбарууд</a:t>
            </a:r>
            <a:endParaRPr sz="2400">
              <a:latin typeface="Arial"/>
              <a:ea typeface="Arial"/>
              <a:cs typeface="Arial"/>
              <a:sym typeface="Arial"/>
            </a:endParaRPr>
          </a:p>
        </p:txBody>
      </p:sp>
      <p:grpSp>
        <p:nvGrpSpPr>
          <p:cNvPr id="804" name="Google Shape;804;p49"/>
          <p:cNvGrpSpPr/>
          <p:nvPr/>
        </p:nvGrpSpPr>
        <p:grpSpPr>
          <a:xfrm>
            <a:off x="313360" y="1089086"/>
            <a:ext cx="2192562" cy="1218312"/>
            <a:chOff x="355091" y="1280664"/>
            <a:chExt cx="3359597" cy="1974319"/>
          </a:xfrm>
        </p:grpSpPr>
        <p:pic>
          <p:nvPicPr>
            <p:cNvPr id="805" name="Google Shape;805;p49"/>
            <p:cNvPicPr preferRelativeResize="0"/>
            <p:nvPr/>
          </p:nvPicPr>
          <p:blipFill rotWithShape="1">
            <a:blip r:embed="rId3">
              <a:alphaModFix/>
            </a:blip>
            <a:srcRect l="13021" t="13272" b="13766"/>
            <a:stretch/>
          </p:blipFill>
          <p:spPr>
            <a:xfrm>
              <a:off x="931848" y="1280664"/>
              <a:ext cx="2491836" cy="1430639"/>
            </a:xfrm>
            <a:prstGeom prst="rect">
              <a:avLst/>
            </a:prstGeom>
            <a:noFill/>
            <a:ln>
              <a:noFill/>
            </a:ln>
          </p:spPr>
        </p:pic>
        <p:sp>
          <p:nvSpPr>
            <p:cNvPr id="806" name="Google Shape;806;p49"/>
            <p:cNvSpPr txBox="1"/>
            <p:nvPr/>
          </p:nvSpPr>
          <p:spPr>
            <a:xfrm>
              <a:off x="355091" y="2709718"/>
              <a:ext cx="3359597" cy="545265"/>
            </a:xfrm>
            <a:prstGeom prst="rect">
              <a:avLst/>
            </a:prstGeom>
            <a:noFill/>
            <a:ln>
              <a:noFill/>
            </a:ln>
          </p:spPr>
          <p:txBody>
            <a:bodyPr spcFirstLastPara="1" wrap="square" lIns="68550" tIns="34275" rIns="68550" bIns="34275" anchor="t" anchorCtr="0">
              <a:spAutoFit/>
            </a:bodyPr>
            <a:lstStyle/>
            <a:p>
              <a:pPr marL="0" marR="0" lvl="0" indent="0" algn="ctr" rtl="0">
                <a:lnSpc>
                  <a:spcPct val="107000"/>
                </a:lnSpc>
                <a:spcBef>
                  <a:spcPts val="0"/>
                </a:spcBef>
                <a:spcAft>
                  <a:spcPts val="800"/>
                </a:spcAft>
                <a:buClr>
                  <a:srgbClr val="000000"/>
                </a:buClr>
                <a:buSzPts val="1000"/>
                <a:buFont typeface="Arial"/>
                <a:buNone/>
              </a:pPr>
              <a:r>
                <a:rPr lang="en-US" sz="1000" b="0" i="0" u="none" strike="noStrike" cap="none">
                  <a:solidFill>
                    <a:srgbClr val="000000"/>
                  </a:solidFill>
                  <a:latin typeface="Arial"/>
                  <a:ea typeface="Arial"/>
                  <a:cs typeface="Arial"/>
                  <a:sym typeface="Arial"/>
                </a:rPr>
                <a:t>Барилгын эрчим хүчний хэмнэлт</a:t>
              </a:r>
              <a:endParaRPr sz="1000" b="0" i="0" u="none" strike="noStrike" cap="none">
                <a:solidFill>
                  <a:srgbClr val="000000"/>
                </a:solidFill>
                <a:latin typeface="Arial"/>
                <a:ea typeface="Arial"/>
                <a:cs typeface="Arial"/>
                <a:sym typeface="Arial"/>
              </a:endParaRPr>
            </a:p>
          </p:txBody>
        </p:sp>
      </p:grpSp>
      <p:grpSp>
        <p:nvGrpSpPr>
          <p:cNvPr id="807" name="Google Shape;807;p49"/>
          <p:cNvGrpSpPr/>
          <p:nvPr/>
        </p:nvGrpSpPr>
        <p:grpSpPr>
          <a:xfrm>
            <a:off x="2489737" y="2215646"/>
            <a:ext cx="1844951" cy="1105811"/>
            <a:chOff x="3519539" y="3051582"/>
            <a:chExt cx="2717964" cy="1950687"/>
          </a:xfrm>
        </p:grpSpPr>
        <p:pic>
          <p:nvPicPr>
            <p:cNvPr id="808" name="Google Shape;808;p49" descr="A person riding a horse in a field of cattle&#10;&#10;Description automatically generated with low confidence"/>
            <p:cNvPicPr preferRelativeResize="0"/>
            <p:nvPr/>
          </p:nvPicPr>
          <p:blipFill rotWithShape="1">
            <a:blip r:embed="rId4">
              <a:alphaModFix/>
            </a:blip>
            <a:srcRect t="21144"/>
            <a:stretch/>
          </p:blipFill>
          <p:spPr>
            <a:xfrm>
              <a:off x="3609230" y="3051582"/>
              <a:ext cx="2442087" cy="1349736"/>
            </a:xfrm>
            <a:prstGeom prst="rect">
              <a:avLst/>
            </a:prstGeom>
            <a:noFill/>
            <a:ln>
              <a:noFill/>
            </a:ln>
          </p:spPr>
        </p:pic>
        <p:sp>
          <p:nvSpPr>
            <p:cNvPr id="809" name="Google Shape;809;p49"/>
            <p:cNvSpPr txBox="1"/>
            <p:nvPr/>
          </p:nvSpPr>
          <p:spPr>
            <a:xfrm>
              <a:off x="3519539" y="4408721"/>
              <a:ext cx="2717964" cy="593548"/>
            </a:xfrm>
            <a:prstGeom prst="rect">
              <a:avLst/>
            </a:prstGeom>
            <a:noFill/>
            <a:ln>
              <a:noFill/>
            </a:ln>
          </p:spPr>
          <p:txBody>
            <a:bodyPr spcFirstLastPara="1" wrap="square" lIns="68550" tIns="34275" rIns="68550" bIns="34275" anchor="t" anchorCtr="0">
              <a:spAutoFit/>
            </a:bodyPr>
            <a:lstStyle/>
            <a:p>
              <a:pPr marL="0" marR="0" lvl="0" indent="0" algn="ctr" rtl="0">
                <a:lnSpc>
                  <a:spcPct val="107000"/>
                </a:lnSpc>
                <a:spcBef>
                  <a:spcPts val="0"/>
                </a:spcBef>
                <a:spcAft>
                  <a:spcPts val="80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Тогтвортой хөдөө аж ахуй</a:t>
              </a:r>
              <a:endParaRPr sz="1000" b="0" i="0" u="none" strike="noStrike" cap="none">
                <a:solidFill>
                  <a:srgbClr val="000000"/>
                </a:solidFill>
                <a:latin typeface="Calibri"/>
                <a:ea typeface="Calibri"/>
                <a:cs typeface="Calibri"/>
                <a:sym typeface="Calibri"/>
              </a:endParaRPr>
            </a:p>
          </p:txBody>
        </p:sp>
      </p:grpSp>
      <p:grpSp>
        <p:nvGrpSpPr>
          <p:cNvPr id="810" name="Google Shape;810;p49"/>
          <p:cNvGrpSpPr/>
          <p:nvPr/>
        </p:nvGrpSpPr>
        <p:grpSpPr>
          <a:xfrm>
            <a:off x="2507296" y="1087400"/>
            <a:ext cx="1701008" cy="1555874"/>
            <a:chOff x="3554676" y="1286973"/>
            <a:chExt cx="2496641" cy="2510888"/>
          </a:xfrm>
        </p:grpSpPr>
        <p:sp>
          <p:nvSpPr>
            <p:cNvPr id="811" name="Google Shape;811;p49"/>
            <p:cNvSpPr txBox="1"/>
            <p:nvPr/>
          </p:nvSpPr>
          <p:spPr>
            <a:xfrm>
              <a:off x="3554676" y="2740780"/>
              <a:ext cx="2442086" cy="1057081"/>
            </a:xfrm>
            <a:prstGeom prst="rect">
              <a:avLst/>
            </a:prstGeom>
            <a:noFill/>
            <a:ln>
              <a:noFill/>
            </a:ln>
          </p:spPr>
          <p:txBody>
            <a:bodyPr spcFirstLastPara="1" wrap="square" lIns="68550" tIns="34275" rIns="68550" bIns="34275" anchor="t" anchorCtr="0">
              <a:spAutoFit/>
            </a:bodyPr>
            <a:lstStyle/>
            <a:p>
              <a:pPr marL="0" marR="0" lvl="0" indent="0" algn="ctr" rtl="0">
                <a:lnSpc>
                  <a:spcPct val="107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Нэхмэлийн салбарын өртгийн сүлжээ</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000"/>
                <a:buFont typeface="Arial"/>
                <a:buNone/>
              </a:pPr>
              <a:endParaRPr sz="1000" b="0" i="0" u="none" strike="noStrike" cap="none">
                <a:solidFill>
                  <a:srgbClr val="1C4793"/>
                </a:solidFill>
                <a:latin typeface="Arial"/>
                <a:ea typeface="Arial"/>
                <a:cs typeface="Arial"/>
                <a:sym typeface="Arial"/>
              </a:endParaRPr>
            </a:p>
          </p:txBody>
        </p:sp>
        <p:pic>
          <p:nvPicPr>
            <p:cNvPr id="812" name="Google Shape;812;p49" descr="manufacturing: Shape of your factory: Manufacturing in the post-pandemic  era - The Economic Times"/>
            <p:cNvPicPr preferRelativeResize="0"/>
            <p:nvPr/>
          </p:nvPicPr>
          <p:blipFill rotWithShape="1">
            <a:blip r:embed="rId5">
              <a:alphaModFix/>
            </a:blip>
            <a:srcRect/>
            <a:stretch/>
          </p:blipFill>
          <p:spPr>
            <a:xfrm>
              <a:off x="3653913" y="1286973"/>
              <a:ext cx="2397404" cy="1441198"/>
            </a:xfrm>
            <a:prstGeom prst="rect">
              <a:avLst/>
            </a:prstGeom>
            <a:noFill/>
            <a:ln>
              <a:noFill/>
            </a:ln>
          </p:spPr>
        </p:pic>
      </p:grpSp>
      <p:grpSp>
        <p:nvGrpSpPr>
          <p:cNvPr id="813" name="Google Shape;813;p49"/>
          <p:cNvGrpSpPr/>
          <p:nvPr/>
        </p:nvGrpSpPr>
        <p:grpSpPr>
          <a:xfrm>
            <a:off x="635135" y="2215705"/>
            <a:ext cx="1860626" cy="1259945"/>
            <a:chOff x="793516" y="3071773"/>
            <a:chExt cx="2876487" cy="2241126"/>
          </a:xfrm>
        </p:grpSpPr>
        <p:pic>
          <p:nvPicPr>
            <p:cNvPr id="814" name="Google Shape;814;p49" descr="A picture containing food, fruit, vegetable, produce&#10;&#10;Description automatically generated"/>
            <p:cNvPicPr preferRelativeResize="0"/>
            <p:nvPr/>
          </p:nvPicPr>
          <p:blipFill rotWithShape="1">
            <a:blip r:embed="rId6">
              <a:alphaModFix/>
            </a:blip>
            <a:srcRect t="16333" b="12880"/>
            <a:stretch/>
          </p:blipFill>
          <p:spPr>
            <a:xfrm>
              <a:off x="887165" y="3071773"/>
              <a:ext cx="2522890" cy="1320257"/>
            </a:xfrm>
            <a:prstGeom prst="rect">
              <a:avLst/>
            </a:prstGeom>
            <a:noFill/>
            <a:ln>
              <a:noFill/>
            </a:ln>
          </p:spPr>
        </p:pic>
        <p:sp>
          <p:nvSpPr>
            <p:cNvPr id="815" name="Google Shape;815;p49"/>
            <p:cNvSpPr txBox="1"/>
            <p:nvPr/>
          </p:nvSpPr>
          <p:spPr>
            <a:xfrm>
              <a:off x="793516" y="4421509"/>
              <a:ext cx="2876487" cy="891390"/>
            </a:xfrm>
            <a:prstGeom prst="rect">
              <a:avLst/>
            </a:prstGeom>
            <a:noFill/>
            <a:ln>
              <a:noFill/>
            </a:ln>
          </p:spPr>
          <p:txBody>
            <a:bodyPr spcFirstLastPara="1" wrap="square" lIns="68550" tIns="34275" rIns="68550" bIns="34275" anchor="t" anchorCtr="0">
              <a:spAutoFit/>
            </a:bodyPr>
            <a:lstStyle/>
            <a:p>
              <a:pPr marL="0" marR="0" lvl="0" indent="0" algn="ctr" rtl="0">
                <a:lnSpc>
                  <a:spcPct val="107000"/>
                </a:lnSpc>
                <a:spcBef>
                  <a:spcPts val="0"/>
                </a:spcBef>
                <a:spcAft>
                  <a:spcPts val="800"/>
                </a:spcAft>
                <a:buClr>
                  <a:srgbClr val="000000"/>
                </a:buClr>
                <a:buSzPts val="1000"/>
                <a:buFont typeface="Arial"/>
                <a:buNone/>
              </a:pPr>
              <a:r>
                <a:rPr lang="en-US" sz="1000" b="0" i="0" u="none" strike="noStrike" cap="none">
                  <a:solidFill>
                    <a:srgbClr val="000000"/>
                  </a:solidFill>
                  <a:latin typeface="Arial"/>
                  <a:ea typeface="Arial"/>
                  <a:cs typeface="Arial"/>
                  <a:sym typeface="Arial"/>
                </a:rPr>
                <a:t>Бизнесийн үйл ажиллагааны нөөцийн үр ашиг</a:t>
              </a:r>
              <a:endParaRPr sz="1000" b="0" i="0" u="none" strike="noStrike" cap="none">
                <a:solidFill>
                  <a:srgbClr val="000000"/>
                </a:solidFill>
                <a:latin typeface="Arial"/>
                <a:ea typeface="Arial"/>
                <a:cs typeface="Arial"/>
                <a:sym typeface="Arial"/>
              </a:endParaRPr>
            </a:p>
          </p:txBody>
        </p:sp>
      </p:grpSp>
      <p:grpSp>
        <p:nvGrpSpPr>
          <p:cNvPr id="816" name="Google Shape;816;p49"/>
          <p:cNvGrpSpPr/>
          <p:nvPr/>
        </p:nvGrpSpPr>
        <p:grpSpPr>
          <a:xfrm>
            <a:off x="883170" y="3327163"/>
            <a:ext cx="3473217" cy="1521589"/>
            <a:chOff x="887164" y="4760020"/>
            <a:chExt cx="5609424" cy="2135219"/>
          </a:xfrm>
        </p:grpSpPr>
        <p:pic>
          <p:nvPicPr>
            <p:cNvPr id="817" name="Google Shape;817;p49" descr="Mongolia - Forests - BluePeak Photography"/>
            <p:cNvPicPr preferRelativeResize="0"/>
            <p:nvPr/>
          </p:nvPicPr>
          <p:blipFill rotWithShape="1">
            <a:blip r:embed="rId7">
              <a:alphaModFix/>
            </a:blip>
            <a:srcRect/>
            <a:stretch/>
          </p:blipFill>
          <p:spPr>
            <a:xfrm>
              <a:off x="887164" y="4760020"/>
              <a:ext cx="5208835" cy="1343284"/>
            </a:xfrm>
            <a:prstGeom prst="rect">
              <a:avLst/>
            </a:prstGeom>
            <a:noFill/>
            <a:ln>
              <a:noFill/>
            </a:ln>
          </p:spPr>
        </p:pic>
        <p:sp>
          <p:nvSpPr>
            <p:cNvPr id="818" name="Google Shape;818;p49"/>
            <p:cNvSpPr txBox="1"/>
            <p:nvPr/>
          </p:nvSpPr>
          <p:spPr>
            <a:xfrm>
              <a:off x="1275151" y="6145760"/>
              <a:ext cx="5221437" cy="749479"/>
            </a:xfrm>
            <a:prstGeom prst="rect">
              <a:avLst/>
            </a:prstGeom>
            <a:noFill/>
            <a:ln>
              <a:noFill/>
            </a:ln>
          </p:spPr>
          <p:txBody>
            <a:bodyPr spcFirstLastPara="1" wrap="square" lIns="68550" tIns="34275" rIns="68550" bIns="34275" anchor="t" anchorCtr="0">
              <a:spAutoFit/>
            </a:bodyPr>
            <a:lstStyle/>
            <a:p>
              <a:pPr marL="0" marR="0" lvl="0" indent="0" algn="ctr" rtl="0">
                <a:lnSpc>
                  <a:spcPct val="107000"/>
                </a:lnSpc>
                <a:spcBef>
                  <a:spcPts val="0"/>
                </a:spcBef>
                <a:spcAft>
                  <a:spcPts val="800"/>
                </a:spcAft>
                <a:buClr>
                  <a:srgbClr val="000000"/>
                </a:buClr>
                <a:buSzPts val="1100"/>
                <a:buFont typeface="Arial"/>
                <a:buNone/>
              </a:pPr>
              <a:r>
                <a:rPr lang="en-US" sz="1100" b="0" i="0" u="none" strike="noStrike" cap="none">
                  <a:solidFill>
                    <a:srgbClr val="000000"/>
                  </a:solidFill>
                  <a:latin typeface="Arial"/>
                  <a:ea typeface="Arial"/>
                  <a:cs typeface="Arial"/>
                  <a:sym typeface="Arial"/>
                </a:rPr>
                <a:t>Тогтвортой ойн аж ахуй, газар ашиглалтын удирдлага </a:t>
              </a:r>
              <a:endParaRPr sz="1100" b="0" i="0" u="none" strike="noStrike" cap="none">
                <a:solidFill>
                  <a:srgbClr val="000000"/>
                </a:solidFill>
                <a:latin typeface="Arial"/>
                <a:ea typeface="Arial"/>
                <a:cs typeface="Arial"/>
                <a:sym typeface="Arial"/>
              </a:endParaRPr>
            </a:p>
          </p:txBody>
        </p:sp>
      </p:grpSp>
      <p:sp>
        <p:nvSpPr>
          <p:cNvPr id="819" name="Google Shape;819;p49"/>
          <p:cNvSpPr/>
          <p:nvPr/>
        </p:nvSpPr>
        <p:spPr>
          <a:xfrm>
            <a:off x="5768273" y="1560780"/>
            <a:ext cx="2033700" cy="2033700"/>
          </a:xfrm>
          <a:prstGeom prst="ellipse">
            <a:avLst/>
          </a:prstGeom>
          <a:noFill/>
          <a:ln w="19050" cap="flat" cmpd="sng">
            <a:solidFill>
              <a:srgbClr val="4293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820" name="Google Shape;820;p49"/>
          <p:cNvSpPr/>
          <p:nvPr/>
        </p:nvSpPr>
        <p:spPr>
          <a:xfrm>
            <a:off x="6111125" y="1926163"/>
            <a:ext cx="1398845" cy="1322100"/>
          </a:xfrm>
          <a:prstGeom prst="ellipse">
            <a:avLst/>
          </a:prstGeom>
          <a:solidFill>
            <a:srgbClr val="429393"/>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ЗЗ-ийг хөгжүүлэх аргачлал</a:t>
            </a:r>
            <a:endParaRPr sz="1100" b="0" i="0" u="none" strike="noStrike" cap="none">
              <a:solidFill>
                <a:schemeClr val="lt1"/>
              </a:solidFill>
              <a:latin typeface="Arial"/>
              <a:ea typeface="Arial"/>
              <a:cs typeface="Arial"/>
              <a:sym typeface="Arial"/>
            </a:endParaRPr>
          </a:p>
        </p:txBody>
      </p:sp>
      <p:grpSp>
        <p:nvGrpSpPr>
          <p:cNvPr id="821" name="Google Shape;821;p49"/>
          <p:cNvGrpSpPr/>
          <p:nvPr/>
        </p:nvGrpSpPr>
        <p:grpSpPr>
          <a:xfrm>
            <a:off x="5793985" y="896064"/>
            <a:ext cx="1759215" cy="971800"/>
            <a:chOff x="7810211" y="1186912"/>
            <a:chExt cx="2345620" cy="1295733"/>
          </a:xfrm>
        </p:grpSpPr>
        <p:grpSp>
          <p:nvGrpSpPr>
            <p:cNvPr id="822" name="Google Shape;822;p49"/>
            <p:cNvGrpSpPr/>
            <p:nvPr/>
          </p:nvGrpSpPr>
          <p:grpSpPr>
            <a:xfrm>
              <a:off x="8804131" y="1827445"/>
              <a:ext cx="655200" cy="655200"/>
              <a:chOff x="8873107" y="2232106"/>
              <a:chExt cx="655200" cy="655200"/>
            </a:xfrm>
          </p:grpSpPr>
          <p:sp>
            <p:nvSpPr>
              <p:cNvPr id="823" name="Google Shape;823;p49"/>
              <p:cNvSpPr/>
              <p:nvPr/>
            </p:nvSpPr>
            <p:spPr>
              <a:xfrm>
                <a:off x="8873107" y="2232106"/>
                <a:ext cx="655200" cy="655200"/>
              </a:xfrm>
              <a:prstGeom prst="roundRect">
                <a:avLst>
                  <a:gd name="adj" fmla="val 50000"/>
                </a:avLst>
              </a:prstGeom>
              <a:solidFill>
                <a:srgbClr val="5B9BD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nvGrpSpPr>
              <p:cNvPr id="824" name="Google Shape;824;p49"/>
              <p:cNvGrpSpPr/>
              <p:nvPr/>
            </p:nvGrpSpPr>
            <p:grpSpPr>
              <a:xfrm>
                <a:off x="9005195" y="2364733"/>
                <a:ext cx="393115" cy="389945"/>
                <a:chOff x="-5613150" y="3991275"/>
                <a:chExt cx="294600" cy="292225"/>
              </a:xfrm>
            </p:grpSpPr>
            <p:sp>
              <p:nvSpPr>
                <p:cNvPr id="825" name="Google Shape;825;p49"/>
                <p:cNvSpPr/>
                <p:nvPr/>
              </p:nvSpPr>
              <p:spPr>
                <a:xfrm>
                  <a:off x="-5480050" y="4046400"/>
                  <a:ext cx="27600" cy="14200"/>
                </a:xfrm>
                <a:custGeom>
                  <a:avLst/>
                  <a:gdLst/>
                  <a:ahLst/>
                  <a:cxnLst/>
                  <a:rect l="l" t="t" r="r" b="b"/>
                  <a:pathLst>
                    <a:path w="1104" h="568" extrusionOk="0">
                      <a:moveTo>
                        <a:pt x="537" y="1"/>
                      </a:moveTo>
                      <a:lnTo>
                        <a:pt x="1" y="568"/>
                      </a:lnTo>
                      <a:lnTo>
                        <a:pt x="1104" y="568"/>
                      </a:lnTo>
                      <a:lnTo>
                        <a:pt x="53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6" name="Google Shape;826;p49"/>
                <p:cNvSpPr/>
                <p:nvPr/>
              </p:nvSpPr>
              <p:spPr>
                <a:xfrm>
                  <a:off x="-5531225" y="4042450"/>
                  <a:ext cx="44125" cy="18150"/>
                </a:xfrm>
                <a:custGeom>
                  <a:avLst/>
                  <a:gdLst/>
                  <a:ahLst/>
                  <a:cxnLst/>
                  <a:rect l="l" t="t" r="r" b="b"/>
                  <a:pathLst>
                    <a:path w="1765" h="726" extrusionOk="0">
                      <a:moveTo>
                        <a:pt x="693" y="1"/>
                      </a:moveTo>
                      <a:lnTo>
                        <a:pt x="0" y="726"/>
                      </a:lnTo>
                      <a:lnTo>
                        <a:pt x="1103" y="726"/>
                      </a:lnTo>
                      <a:lnTo>
                        <a:pt x="176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7" name="Google Shape;827;p49"/>
                <p:cNvSpPr/>
                <p:nvPr/>
              </p:nvSpPr>
              <p:spPr>
                <a:xfrm>
                  <a:off x="-5443025" y="4077125"/>
                  <a:ext cx="41775" cy="40975"/>
                </a:xfrm>
                <a:custGeom>
                  <a:avLst/>
                  <a:gdLst/>
                  <a:ahLst/>
                  <a:cxnLst/>
                  <a:rect l="l" t="t" r="r" b="b"/>
                  <a:pathLst>
                    <a:path w="1671" h="1639" extrusionOk="0">
                      <a:moveTo>
                        <a:pt x="694" y="0"/>
                      </a:moveTo>
                      <a:lnTo>
                        <a:pt x="1" y="1638"/>
                      </a:lnTo>
                      <a:lnTo>
                        <a:pt x="1" y="1638"/>
                      </a:lnTo>
                      <a:lnTo>
                        <a:pt x="167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8" name="Google Shape;828;p49"/>
                <p:cNvSpPr/>
                <p:nvPr/>
              </p:nvSpPr>
              <p:spPr>
                <a:xfrm>
                  <a:off x="-5487925" y="4077125"/>
                  <a:ext cx="43350" cy="54375"/>
                </a:xfrm>
                <a:custGeom>
                  <a:avLst/>
                  <a:gdLst/>
                  <a:ahLst/>
                  <a:cxnLst/>
                  <a:rect l="l" t="t" r="r" b="b"/>
                  <a:pathLst>
                    <a:path w="1734" h="2175" extrusionOk="0">
                      <a:moveTo>
                        <a:pt x="1" y="0"/>
                      </a:moveTo>
                      <a:lnTo>
                        <a:pt x="852" y="2174"/>
                      </a:lnTo>
                      <a:lnTo>
                        <a:pt x="17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9" name="Google Shape;829;p49"/>
                <p:cNvSpPr/>
                <p:nvPr/>
              </p:nvSpPr>
              <p:spPr>
                <a:xfrm>
                  <a:off x="-5445375" y="4042450"/>
                  <a:ext cx="44125" cy="18150"/>
                </a:xfrm>
                <a:custGeom>
                  <a:avLst/>
                  <a:gdLst/>
                  <a:ahLst/>
                  <a:cxnLst/>
                  <a:rect l="l" t="t" r="r" b="b"/>
                  <a:pathLst>
                    <a:path w="1765" h="726" extrusionOk="0">
                      <a:moveTo>
                        <a:pt x="0" y="1"/>
                      </a:moveTo>
                      <a:lnTo>
                        <a:pt x="693" y="726"/>
                      </a:lnTo>
                      <a:lnTo>
                        <a:pt x="1764" y="726"/>
                      </a:lnTo>
                      <a:lnTo>
                        <a:pt x="11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0" name="Google Shape;830;p49"/>
                <p:cNvSpPr/>
                <p:nvPr/>
              </p:nvSpPr>
              <p:spPr>
                <a:xfrm>
                  <a:off x="-5531225" y="4077125"/>
                  <a:ext cx="41750" cy="40975"/>
                </a:xfrm>
                <a:custGeom>
                  <a:avLst/>
                  <a:gdLst/>
                  <a:ahLst/>
                  <a:cxnLst/>
                  <a:rect l="l" t="t" r="r" b="b"/>
                  <a:pathLst>
                    <a:path w="1670" h="1639" extrusionOk="0">
                      <a:moveTo>
                        <a:pt x="0" y="0"/>
                      </a:moveTo>
                      <a:lnTo>
                        <a:pt x="1670" y="1638"/>
                      </a:lnTo>
                      <a:lnTo>
                        <a:pt x="9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1" name="Google Shape;831;p49"/>
                <p:cNvSpPr/>
                <p:nvPr/>
              </p:nvSpPr>
              <p:spPr>
                <a:xfrm>
                  <a:off x="-5613150" y="4198400"/>
                  <a:ext cx="292225" cy="33900"/>
                </a:xfrm>
                <a:custGeom>
                  <a:avLst/>
                  <a:gdLst/>
                  <a:ahLst/>
                  <a:cxnLst/>
                  <a:rect l="l" t="t" r="r" b="b"/>
                  <a:pathLst>
                    <a:path w="11689" h="1356" extrusionOk="0">
                      <a:moveTo>
                        <a:pt x="1" y="1"/>
                      </a:moveTo>
                      <a:lnTo>
                        <a:pt x="1" y="347"/>
                      </a:lnTo>
                      <a:lnTo>
                        <a:pt x="32" y="347"/>
                      </a:lnTo>
                      <a:cubicBezTo>
                        <a:pt x="32" y="883"/>
                        <a:pt x="505" y="1356"/>
                        <a:pt x="1072" y="1356"/>
                      </a:cubicBezTo>
                      <a:lnTo>
                        <a:pt x="10681" y="1356"/>
                      </a:lnTo>
                      <a:cubicBezTo>
                        <a:pt x="11216" y="1356"/>
                        <a:pt x="11689" y="883"/>
                        <a:pt x="11689" y="347"/>
                      </a:cubicBezTo>
                      <a:lnTo>
                        <a:pt x="116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2" name="Google Shape;832;p49"/>
                <p:cNvSpPr/>
                <p:nvPr/>
              </p:nvSpPr>
              <p:spPr>
                <a:xfrm>
                  <a:off x="-5610775" y="3991275"/>
                  <a:ext cx="292225" cy="189050"/>
                </a:xfrm>
                <a:custGeom>
                  <a:avLst/>
                  <a:gdLst/>
                  <a:ahLst/>
                  <a:cxnLst/>
                  <a:rect l="l" t="t" r="r" b="b"/>
                  <a:pathLst>
                    <a:path w="11689" h="7562" extrusionOk="0">
                      <a:moveTo>
                        <a:pt x="7813" y="1386"/>
                      </a:moveTo>
                      <a:cubicBezTo>
                        <a:pt x="7908" y="1386"/>
                        <a:pt x="8034" y="1418"/>
                        <a:pt x="8065" y="1512"/>
                      </a:cubicBezTo>
                      <a:cubicBezTo>
                        <a:pt x="8128" y="1575"/>
                        <a:pt x="9483" y="2867"/>
                        <a:pt x="9515" y="2993"/>
                      </a:cubicBezTo>
                      <a:cubicBezTo>
                        <a:pt x="9578" y="3088"/>
                        <a:pt x="9578" y="3214"/>
                        <a:pt x="9452" y="3340"/>
                      </a:cubicBezTo>
                      <a:lnTo>
                        <a:pt x="6018" y="6774"/>
                      </a:lnTo>
                      <a:cubicBezTo>
                        <a:pt x="5943" y="6848"/>
                        <a:pt x="5862" y="6880"/>
                        <a:pt x="5783" y="6880"/>
                      </a:cubicBezTo>
                      <a:cubicBezTo>
                        <a:pt x="5696" y="6880"/>
                        <a:pt x="5612" y="6840"/>
                        <a:pt x="5545" y="6774"/>
                      </a:cubicBezTo>
                      <a:lnTo>
                        <a:pt x="2111" y="3340"/>
                      </a:lnTo>
                      <a:cubicBezTo>
                        <a:pt x="2001" y="3230"/>
                        <a:pt x="1987" y="2976"/>
                        <a:pt x="2027" y="2976"/>
                      </a:cubicBezTo>
                      <a:cubicBezTo>
                        <a:pt x="2033" y="2976"/>
                        <a:pt x="2040" y="2981"/>
                        <a:pt x="2048" y="2993"/>
                      </a:cubicBezTo>
                      <a:cubicBezTo>
                        <a:pt x="2048" y="2962"/>
                        <a:pt x="2079" y="2930"/>
                        <a:pt x="2111" y="2867"/>
                      </a:cubicBezTo>
                      <a:lnTo>
                        <a:pt x="3497" y="1512"/>
                      </a:lnTo>
                      <a:cubicBezTo>
                        <a:pt x="3560" y="1418"/>
                        <a:pt x="3655" y="1386"/>
                        <a:pt x="3718" y="1386"/>
                      </a:cubicBezTo>
                      <a:close/>
                      <a:moveTo>
                        <a:pt x="1008" y="0"/>
                      </a:moveTo>
                      <a:cubicBezTo>
                        <a:pt x="473" y="0"/>
                        <a:pt x="0" y="473"/>
                        <a:pt x="0" y="1040"/>
                      </a:cubicBezTo>
                      <a:lnTo>
                        <a:pt x="0" y="7561"/>
                      </a:lnTo>
                      <a:lnTo>
                        <a:pt x="11689" y="7561"/>
                      </a:lnTo>
                      <a:lnTo>
                        <a:pt x="11689" y="1040"/>
                      </a:lnTo>
                      <a:cubicBezTo>
                        <a:pt x="11657" y="473"/>
                        <a:pt x="11184" y="0"/>
                        <a:pt x="106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3" name="Google Shape;833;p49"/>
                <p:cNvSpPr/>
                <p:nvPr/>
              </p:nvSpPr>
              <p:spPr>
                <a:xfrm>
                  <a:off x="-5546975" y="4250400"/>
                  <a:ext cx="160700" cy="33100"/>
                </a:xfrm>
                <a:custGeom>
                  <a:avLst/>
                  <a:gdLst/>
                  <a:ahLst/>
                  <a:cxnLst/>
                  <a:rect l="l" t="t" r="r" b="b"/>
                  <a:pathLst>
                    <a:path w="6428" h="1324" extrusionOk="0">
                      <a:moveTo>
                        <a:pt x="1544" y="0"/>
                      </a:moveTo>
                      <a:lnTo>
                        <a:pt x="1386" y="662"/>
                      </a:lnTo>
                      <a:lnTo>
                        <a:pt x="473" y="662"/>
                      </a:lnTo>
                      <a:cubicBezTo>
                        <a:pt x="32" y="662"/>
                        <a:pt x="0" y="1323"/>
                        <a:pt x="473" y="1323"/>
                      </a:cubicBezTo>
                      <a:lnTo>
                        <a:pt x="5955" y="1323"/>
                      </a:lnTo>
                      <a:cubicBezTo>
                        <a:pt x="6427" y="1323"/>
                        <a:pt x="6427" y="662"/>
                        <a:pt x="5986" y="662"/>
                      </a:cubicBezTo>
                      <a:lnTo>
                        <a:pt x="5072" y="662"/>
                      </a:lnTo>
                      <a:lnTo>
                        <a:pt x="49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834" name="Google Shape;834;p49"/>
            <p:cNvSpPr txBox="1"/>
            <p:nvPr/>
          </p:nvSpPr>
          <p:spPr>
            <a:xfrm>
              <a:off x="7810211" y="1186912"/>
              <a:ext cx="2345620" cy="5744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5B9BD5"/>
                  </a:solidFill>
                  <a:latin typeface="Arial"/>
                  <a:ea typeface="Arial"/>
                  <a:cs typeface="Arial"/>
                  <a:sym typeface="Arial"/>
                </a:rPr>
                <a:t>1. Багцын үнэлгээ, ЗЗ судалгаа</a:t>
              </a:r>
              <a:endParaRPr sz="1100" b="0" i="0" u="none" strike="noStrike" cap="none">
                <a:solidFill>
                  <a:srgbClr val="5B9BD5"/>
                </a:solidFill>
                <a:latin typeface="Arial"/>
                <a:ea typeface="Arial"/>
                <a:cs typeface="Arial"/>
                <a:sym typeface="Arial"/>
              </a:endParaRPr>
            </a:p>
          </p:txBody>
        </p:sp>
      </p:grpSp>
      <p:grpSp>
        <p:nvGrpSpPr>
          <p:cNvPr id="835" name="Google Shape;835;p49"/>
          <p:cNvGrpSpPr/>
          <p:nvPr/>
        </p:nvGrpSpPr>
        <p:grpSpPr>
          <a:xfrm>
            <a:off x="7470657" y="1700188"/>
            <a:ext cx="1697353" cy="1585039"/>
            <a:chOff x="10045778" y="2259078"/>
            <a:chExt cx="2263137" cy="2113386"/>
          </a:xfrm>
        </p:grpSpPr>
        <p:grpSp>
          <p:nvGrpSpPr>
            <p:cNvPr id="836" name="Google Shape;836;p49"/>
            <p:cNvGrpSpPr/>
            <p:nvPr/>
          </p:nvGrpSpPr>
          <p:grpSpPr>
            <a:xfrm>
              <a:off x="10045778" y="3717264"/>
              <a:ext cx="655200" cy="655200"/>
              <a:chOff x="10114754" y="4121925"/>
              <a:chExt cx="655200" cy="655200"/>
            </a:xfrm>
          </p:grpSpPr>
          <p:sp>
            <p:nvSpPr>
              <p:cNvPr id="837" name="Google Shape;837;p49"/>
              <p:cNvSpPr/>
              <p:nvPr/>
            </p:nvSpPr>
            <p:spPr>
              <a:xfrm>
                <a:off x="10114754" y="4121925"/>
                <a:ext cx="655200" cy="655200"/>
              </a:xfrm>
              <a:prstGeom prst="roundRect">
                <a:avLst>
                  <a:gd name="adj" fmla="val 50000"/>
                </a:avLst>
              </a:prstGeom>
              <a:solidFill>
                <a:srgbClr val="34BCA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nvGrpSpPr>
              <p:cNvPr id="838" name="Google Shape;838;p49"/>
              <p:cNvGrpSpPr/>
              <p:nvPr/>
            </p:nvGrpSpPr>
            <p:grpSpPr>
              <a:xfrm>
                <a:off x="10236335" y="4243573"/>
                <a:ext cx="412029" cy="388911"/>
                <a:chOff x="-1960150" y="3956600"/>
                <a:chExt cx="308775" cy="291450"/>
              </a:xfrm>
            </p:grpSpPr>
            <p:sp>
              <p:nvSpPr>
                <p:cNvPr id="839" name="Google Shape;839;p49"/>
                <p:cNvSpPr/>
                <p:nvPr/>
              </p:nvSpPr>
              <p:spPr>
                <a:xfrm>
                  <a:off x="-1960150" y="3956600"/>
                  <a:ext cx="308775" cy="51275"/>
                </a:xfrm>
                <a:custGeom>
                  <a:avLst/>
                  <a:gdLst/>
                  <a:ahLst/>
                  <a:cxnLst/>
                  <a:rect l="l" t="t" r="r" b="b"/>
                  <a:pathLst>
                    <a:path w="12351" h="2051" extrusionOk="0">
                      <a:moveTo>
                        <a:pt x="1355" y="1"/>
                      </a:moveTo>
                      <a:cubicBezTo>
                        <a:pt x="1" y="1"/>
                        <a:pt x="32" y="2049"/>
                        <a:pt x="1355" y="2049"/>
                      </a:cubicBezTo>
                      <a:lnTo>
                        <a:pt x="11027" y="2049"/>
                      </a:lnTo>
                      <a:cubicBezTo>
                        <a:pt x="11047" y="2050"/>
                        <a:pt x="11066" y="2050"/>
                        <a:pt x="11085" y="2050"/>
                      </a:cubicBezTo>
                      <a:cubicBezTo>
                        <a:pt x="12350" y="2050"/>
                        <a:pt x="12331" y="1"/>
                        <a:pt x="1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40" name="Google Shape;840;p49"/>
                <p:cNvSpPr/>
                <p:nvPr/>
              </p:nvSpPr>
              <p:spPr>
                <a:xfrm>
                  <a:off x="-1934950" y="4025925"/>
                  <a:ext cx="256000" cy="222125"/>
                </a:xfrm>
                <a:custGeom>
                  <a:avLst/>
                  <a:gdLst/>
                  <a:ahLst/>
                  <a:cxnLst/>
                  <a:rect l="l" t="t" r="r" b="b"/>
                  <a:pathLst>
                    <a:path w="10240" h="8885" extrusionOk="0">
                      <a:moveTo>
                        <a:pt x="8570" y="756"/>
                      </a:moveTo>
                      <a:cubicBezTo>
                        <a:pt x="8759" y="756"/>
                        <a:pt x="8917" y="914"/>
                        <a:pt x="8917" y="1103"/>
                      </a:cubicBezTo>
                      <a:lnTo>
                        <a:pt x="8917" y="1765"/>
                      </a:lnTo>
                      <a:cubicBezTo>
                        <a:pt x="8917" y="1995"/>
                        <a:pt x="8737" y="2116"/>
                        <a:pt x="8558" y="2116"/>
                      </a:cubicBezTo>
                      <a:cubicBezTo>
                        <a:pt x="8419" y="2116"/>
                        <a:pt x="8279" y="2042"/>
                        <a:pt x="8224" y="1891"/>
                      </a:cubicBezTo>
                      <a:lnTo>
                        <a:pt x="6081" y="4065"/>
                      </a:lnTo>
                      <a:cubicBezTo>
                        <a:pt x="6018" y="4112"/>
                        <a:pt x="5924" y="4135"/>
                        <a:pt x="5833" y="4135"/>
                      </a:cubicBezTo>
                      <a:cubicBezTo>
                        <a:pt x="5743" y="4135"/>
                        <a:pt x="5656" y="4112"/>
                        <a:pt x="5609" y="4065"/>
                      </a:cubicBezTo>
                      <a:lnTo>
                        <a:pt x="3781" y="2237"/>
                      </a:lnTo>
                      <a:lnTo>
                        <a:pt x="1986" y="4065"/>
                      </a:lnTo>
                      <a:cubicBezTo>
                        <a:pt x="1912" y="4138"/>
                        <a:pt x="1831" y="4168"/>
                        <a:pt x="1752" y="4168"/>
                      </a:cubicBezTo>
                      <a:cubicBezTo>
                        <a:pt x="1493" y="4168"/>
                        <a:pt x="1271" y="3834"/>
                        <a:pt x="1513" y="3592"/>
                      </a:cubicBezTo>
                      <a:lnTo>
                        <a:pt x="3561" y="1544"/>
                      </a:lnTo>
                      <a:cubicBezTo>
                        <a:pt x="3624" y="1481"/>
                        <a:pt x="3711" y="1450"/>
                        <a:pt x="3797" y="1450"/>
                      </a:cubicBezTo>
                      <a:cubicBezTo>
                        <a:pt x="3884" y="1450"/>
                        <a:pt x="3970" y="1481"/>
                        <a:pt x="4033" y="1544"/>
                      </a:cubicBezTo>
                      <a:lnTo>
                        <a:pt x="5829" y="3340"/>
                      </a:lnTo>
                      <a:lnTo>
                        <a:pt x="7783" y="1418"/>
                      </a:lnTo>
                      <a:cubicBezTo>
                        <a:pt x="7404" y="1292"/>
                        <a:pt x="7499" y="756"/>
                        <a:pt x="7877" y="756"/>
                      </a:cubicBezTo>
                      <a:close/>
                      <a:moveTo>
                        <a:pt x="5136" y="7562"/>
                      </a:moveTo>
                      <a:cubicBezTo>
                        <a:pt x="5325" y="7562"/>
                        <a:pt x="5483" y="7719"/>
                        <a:pt x="5483" y="7908"/>
                      </a:cubicBezTo>
                      <a:cubicBezTo>
                        <a:pt x="5483" y="8097"/>
                        <a:pt x="5325" y="8255"/>
                        <a:pt x="5136" y="8255"/>
                      </a:cubicBezTo>
                      <a:cubicBezTo>
                        <a:pt x="4916" y="8255"/>
                        <a:pt x="4758" y="8097"/>
                        <a:pt x="4758" y="7908"/>
                      </a:cubicBezTo>
                      <a:cubicBezTo>
                        <a:pt x="4758" y="7719"/>
                        <a:pt x="4916" y="7562"/>
                        <a:pt x="5136" y="7562"/>
                      </a:cubicBezTo>
                      <a:close/>
                      <a:moveTo>
                        <a:pt x="1" y="0"/>
                      </a:moveTo>
                      <a:lnTo>
                        <a:pt x="1" y="5167"/>
                      </a:lnTo>
                      <a:cubicBezTo>
                        <a:pt x="1" y="5703"/>
                        <a:pt x="442" y="6175"/>
                        <a:pt x="1040" y="6175"/>
                      </a:cubicBezTo>
                      <a:lnTo>
                        <a:pt x="4758" y="6175"/>
                      </a:lnTo>
                      <a:lnTo>
                        <a:pt x="4758" y="6931"/>
                      </a:lnTo>
                      <a:cubicBezTo>
                        <a:pt x="4380" y="7089"/>
                        <a:pt x="4096" y="7436"/>
                        <a:pt x="4096" y="7877"/>
                      </a:cubicBezTo>
                      <a:cubicBezTo>
                        <a:pt x="4096" y="8412"/>
                        <a:pt x="4569" y="8885"/>
                        <a:pt x="5136" y="8885"/>
                      </a:cubicBezTo>
                      <a:cubicBezTo>
                        <a:pt x="5672" y="8885"/>
                        <a:pt x="6144" y="8412"/>
                        <a:pt x="6144" y="7877"/>
                      </a:cubicBezTo>
                      <a:cubicBezTo>
                        <a:pt x="6144" y="7436"/>
                        <a:pt x="5861" y="7057"/>
                        <a:pt x="5483" y="6931"/>
                      </a:cubicBezTo>
                      <a:lnTo>
                        <a:pt x="5483" y="6175"/>
                      </a:lnTo>
                      <a:lnTo>
                        <a:pt x="9232" y="6175"/>
                      </a:lnTo>
                      <a:cubicBezTo>
                        <a:pt x="9767" y="6175"/>
                        <a:pt x="10240" y="5703"/>
                        <a:pt x="10240" y="5167"/>
                      </a:cubicBezTo>
                      <a:lnTo>
                        <a:pt x="10240" y="0"/>
                      </a:lnTo>
                      <a:cubicBezTo>
                        <a:pt x="10114" y="32"/>
                        <a:pt x="10019" y="32"/>
                        <a:pt x="9893" y="32"/>
                      </a:cubicBezTo>
                      <a:lnTo>
                        <a:pt x="347" y="32"/>
                      </a:lnTo>
                      <a:cubicBezTo>
                        <a:pt x="253" y="32"/>
                        <a:pt x="127" y="32"/>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841" name="Google Shape;841;p49"/>
            <p:cNvSpPr txBox="1"/>
            <p:nvPr/>
          </p:nvSpPr>
          <p:spPr>
            <a:xfrm>
              <a:off x="10583784" y="2259078"/>
              <a:ext cx="1725131" cy="10258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34BCAC"/>
                  </a:solidFill>
                  <a:latin typeface="Arial"/>
                  <a:ea typeface="Arial"/>
                  <a:cs typeface="Arial"/>
                  <a:sym typeface="Arial"/>
                </a:rPr>
                <a:t>3. Бодлогын, хамтын ажиллагааны дүн шинжилгээ</a:t>
              </a:r>
              <a:endParaRPr sz="1100" b="0" i="0" u="none" strike="noStrike" cap="none">
                <a:solidFill>
                  <a:srgbClr val="34BCAC"/>
                </a:solidFill>
                <a:latin typeface="Arial"/>
                <a:ea typeface="Arial"/>
                <a:cs typeface="Arial"/>
                <a:sym typeface="Arial"/>
              </a:endParaRPr>
            </a:p>
          </p:txBody>
        </p:sp>
      </p:grpSp>
      <p:grpSp>
        <p:nvGrpSpPr>
          <p:cNvPr id="842" name="Google Shape;842;p49"/>
          <p:cNvGrpSpPr/>
          <p:nvPr/>
        </p:nvGrpSpPr>
        <p:grpSpPr>
          <a:xfrm>
            <a:off x="6168157" y="3303319"/>
            <a:ext cx="1293848" cy="989791"/>
            <a:chOff x="8309108" y="4396585"/>
            <a:chExt cx="1725131" cy="1319721"/>
          </a:xfrm>
        </p:grpSpPr>
        <p:grpSp>
          <p:nvGrpSpPr>
            <p:cNvPr id="843" name="Google Shape;843;p49"/>
            <p:cNvGrpSpPr/>
            <p:nvPr/>
          </p:nvGrpSpPr>
          <p:grpSpPr>
            <a:xfrm>
              <a:off x="8804131" y="4396585"/>
              <a:ext cx="655200" cy="655200"/>
              <a:chOff x="8873107" y="4801246"/>
              <a:chExt cx="655200" cy="655200"/>
            </a:xfrm>
          </p:grpSpPr>
          <p:sp>
            <p:nvSpPr>
              <p:cNvPr id="844" name="Google Shape;844;p49"/>
              <p:cNvSpPr/>
              <p:nvPr/>
            </p:nvSpPr>
            <p:spPr>
              <a:xfrm>
                <a:off x="8873107" y="4801246"/>
                <a:ext cx="655200" cy="655200"/>
              </a:xfrm>
              <a:prstGeom prst="roundRect">
                <a:avLst>
                  <a:gd name="adj" fmla="val 50000"/>
                </a:avLst>
              </a:prstGeom>
              <a:solidFill>
                <a:srgbClr val="00B05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nvGrpSpPr>
              <p:cNvPr id="845" name="Google Shape;845;p49"/>
              <p:cNvGrpSpPr/>
              <p:nvPr/>
            </p:nvGrpSpPr>
            <p:grpSpPr>
              <a:xfrm>
                <a:off x="9003094" y="4935010"/>
                <a:ext cx="395216" cy="387709"/>
                <a:chOff x="-1183550" y="3586525"/>
                <a:chExt cx="296175" cy="290550"/>
              </a:xfrm>
            </p:grpSpPr>
            <p:sp>
              <p:nvSpPr>
                <p:cNvPr id="846" name="Google Shape;846;p49"/>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47" name="Google Shape;847;p49"/>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48" name="Google Shape;848;p49"/>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49" name="Google Shape;849;p49"/>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50" name="Google Shape;850;p49"/>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51" name="Google Shape;851;p49"/>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52" name="Google Shape;852;p49"/>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53" name="Google Shape;853;p49"/>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54" name="Google Shape;854;p49"/>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855" name="Google Shape;855;p49"/>
            <p:cNvSpPr txBox="1"/>
            <p:nvPr/>
          </p:nvSpPr>
          <p:spPr>
            <a:xfrm>
              <a:off x="8309108" y="5141790"/>
              <a:ext cx="1725131" cy="5745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B050"/>
                  </a:solidFill>
                  <a:latin typeface="Arial"/>
                  <a:ea typeface="Arial"/>
                  <a:cs typeface="Arial"/>
                  <a:sym typeface="Arial"/>
                </a:rPr>
                <a:t>4. Чадавх бэхжүүлэх </a:t>
              </a:r>
              <a:endParaRPr sz="1100" b="0" i="0" u="none" strike="noStrike" cap="none">
                <a:solidFill>
                  <a:srgbClr val="00B050"/>
                </a:solidFill>
                <a:latin typeface="Arial"/>
                <a:ea typeface="Arial"/>
                <a:cs typeface="Arial"/>
                <a:sym typeface="Arial"/>
              </a:endParaRPr>
            </a:p>
          </p:txBody>
        </p:sp>
      </p:grpSp>
      <p:grpSp>
        <p:nvGrpSpPr>
          <p:cNvPr id="856" name="Google Shape;856;p49"/>
          <p:cNvGrpSpPr/>
          <p:nvPr/>
        </p:nvGrpSpPr>
        <p:grpSpPr>
          <a:xfrm>
            <a:off x="4447075" y="2793479"/>
            <a:ext cx="1696307" cy="769401"/>
            <a:chOff x="5955943" y="3674075"/>
            <a:chExt cx="2261743" cy="1025869"/>
          </a:xfrm>
        </p:grpSpPr>
        <p:grpSp>
          <p:nvGrpSpPr>
            <p:cNvPr id="857" name="Google Shape;857;p49"/>
            <p:cNvGrpSpPr/>
            <p:nvPr/>
          </p:nvGrpSpPr>
          <p:grpSpPr>
            <a:xfrm>
              <a:off x="7562485" y="3716282"/>
              <a:ext cx="655201" cy="655200"/>
              <a:chOff x="7631461" y="4120943"/>
              <a:chExt cx="655201" cy="655200"/>
            </a:xfrm>
          </p:grpSpPr>
          <p:sp>
            <p:nvSpPr>
              <p:cNvPr id="858" name="Google Shape;858;p49"/>
              <p:cNvSpPr/>
              <p:nvPr/>
            </p:nvSpPr>
            <p:spPr>
              <a:xfrm>
                <a:off x="7631461" y="4120943"/>
                <a:ext cx="655201" cy="655200"/>
              </a:xfrm>
              <a:prstGeom prst="roundRect">
                <a:avLst>
                  <a:gd name="adj" fmla="val 50000"/>
                </a:avLst>
              </a:prstGeom>
              <a:solidFill>
                <a:srgbClr val="2143A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nvGrpSpPr>
              <p:cNvPr id="859" name="Google Shape;859;p49"/>
              <p:cNvGrpSpPr/>
              <p:nvPr/>
            </p:nvGrpSpPr>
            <p:grpSpPr>
              <a:xfrm>
                <a:off x="7772987" y="4252992"/>
                <a:ext cx="392080" cy="393081"/>
                <a:chOff x="-1591550" y="3597475"/>
                <a:chExt cx="293825" cy="294575"/>
              </a:xfrm>
            </p:grpSpPr>
            <p:sp>
              <p:nvSpPr>
                <p:cNvPr id="860" name="Google Shape;860;p4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1" name="Google Shape;861;p4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2" name="Google Shape;862;p4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863" name="Google Shape;863;p49"/>
            <p:cNvSpPr txBox="1"/>
            <p:nvPr/>
          </p:nvSpPr>
          <p:spPr>
            <a:xfrm>
              <a:off x="5955943" y="3674075"/>
              <a:ext cx="1725131" cy="10258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143A0"/>
                  </a:solidFill>
                  <a:latin typeface="Arial"/>
                  <a:ea typeface="Arial"/>
                  <a:cs typeface="Arial"/>
                  <a:sym typeface="Arial"/>
                </a:rPr>
                <a:t>5. </a:t>
              </a:r>
              <a:r>
                <a:rPr lang="en-US" sz="1100" b="0" i="0" u="none" strike="noStrike" cap="none">
                  <a:solidFill>
                    <a:srgbClr val="000000"/>
                  </a:solidFill>
                  <a:latin typeface="Arial"/>
                  <a:ea typeface="Arial"/>
                  <a:cs typeface="Arial"/>
                  <a:sym typeface="Arial"/>
                </a:rPr>
                <a:t>Бүтээгдэхүүний туршилт</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2143A0"/>
                </a:solidFill>
                <a:latin typeface="Arial"/>
                <a:ea typeface="Arial"/>
                <a:cs typeface="Arial"/>
                <a:sym typeface="Arial"/>
              </a:endParaRPr>
            </a:p>
          </p:txBody>
        </p:sp>
      </p:grpSp>
      <p:grpSp>
        <p:nvGrpSpPr>
          <p:cNvPr id="864" name="Google Shape;864;p49"/>
          <p:cNvGrpSpPr/>
          <p:nvPr/>
        </p:nvGrpSpPr>
        <p:grpSpPr>
          <a:xfrm>
            <a:off x="4254495" y="1886544"/>
            <a:ext cx="1845096" cy="600124"/>
            <a:chOff x="5757558" y="2507550"/>
            <a:chExt cx="2460128" cy="800165"/>
          </a:xfrm>
        </p:grpSpPr>
        <p:grpSp>
          <p:nvGrpSpPr>
            <p:cNvPr id="865" name="Google Shape;865;p49"/>
            <p:cNvGrpSpPr/>
            <p:nvPr/>
          </p:nvGrpSpPr>
          <p:grpSpPr>
            <a:xfrm>
              <a:off x="7562485" y="2507550"/>
              <a:ext cx="655201" cy="655200"/>
              <a:chOff x="7631461" y="2912211"/>
              <a:chExt cx="655201" cy="655200"/>
            </a:xfrm>
          </p:grpSpPr>
          <p:sp>
            <p:nvSpPr>
              <p:cNvPr id="866" name="Google Shape;866;p49"/>
              <p:cNvSpPr/>
              <p:nvPr/>
            </p:nvSpPr>
            <p:spPr>
              <a:xfrm>
                <a:off x="7631461" y="2912211"/>
                <a:ext cx="655201" cy="655200"/>
              </a:xfrm>
              <a:prstGeom prst="roundRect">
                <a:avLst>
                  <a:gd name="adj" fmla="val 50000"/>
                </a:avLst>
              </a:prstGeom>
              <a:solidFill>
                <a:srgbClr val="5EAC5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nvGrpSpPr>
              <p:cNvPr id="867" name="Google Shape;867;p49"/>
              <p:cNvGrpSpPr/>
              <p:nvPr/>
            </p:nvGrpSpPr>
            <p:grpSpPr>
              <a:xfrm>
                <a:off x="7754048" y="3034874"/>
                <a:ext cx="391012" cy="388911"/>
                <a:chOff x="-6329100" y="3632100"/>
                <a:chExt cx="293025" cy="291450"/>
              </a:xfrm>
            </p:grpSpPr>
            <p:sp>
              <p:nvSpPr>
                <p:cNvPr id="868" name="Google Shape;868;p49"/>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9" name="Google Shape;869;p49"/>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70" name="Google Shape;870;p49"/>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871" name="Google Shape;871;p49"/>
            <p:cNvSpPr txBox="1"/>
            <p:nvPr/>
          </p:nvSpPr>
          <p:spPr>
            <a:xfrm>
              <a:off x="5757558" y="2507550"/>
              <a:ext cx="1725131" cy="800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5EAC59"/>
                  </a:solidFill>
                  <a:latin typeface="Arial"/>
                  <a:ea typeface="Arial"/>
                  <a:cs typeface="Arial"/>
                  <a:sym typeface="Arial"/>
                </a:rPr>
                <a:t>6. </a:t>
              </a:r>
              <a:r>
                <a:rPr lang="en-US" sz="1100" b="0" i="0" u="none" strike="noStrike" cap="none">
                  <a:solidFill>
                    <a:srgbClr val="000000"/>
                  </a:solidFill>
                  <a:latin typeface="Arial"/>
                  <a:ea typeface="Arial"/>
                  <a:cs typeface="Arial"/>
                  <a:sym typeface="Arial"/>
                </a:rPr>
                <a:t>Нэмэлт эх үүсвэр татах</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5EAC59"/>
                </a:solidFill>
                <a:latin typeface="Arial"/>
                <a:ea typeface="Arial"/>
                <a:cs typeface="Arial"/>
                <a:sym typeface="Arial"/>
              </a:endParaRPr>
            </a:p>
          </p:txBody>
        </p:sp>
      </p:grpSp>
      <p:grpSp>
        <p:nvGrpSpPr>
          <p:cNvPr id="872" name="Google Shape;872;p49"/>
          <p:cNvGrpSpPr/>
          <p:nvPr/>
        </p:nvGrpSpPr>
        <p:grpSpPr>
          <a:xfrm>
            <a:off x="7470660" y="1846268"/>
            <a:ext cx="1638608" cy="1810505"/>
            <a:chOff x="10045774" y="2507316"/>
            <a:chExt cx="2184810" cy="2414007"/>
          </a:xfrm>
        </p:grpSpPr>
        <p:grpSp>
          <p:nvGrpSpPr>
            <p:cNvPr id="873" name="Google Shape;873;p49"/>
            <p:cNvGrpSpPr/>
            <p:nvPr/>
          </p:nvGrpSpPr>
          <p:grpSpPr>
            <a:xfrm>
              <a:off x="10045774" y="2507316"/>
              <a:ext cx="655200" cy="655200"/>
              <a:chOff x="10114750" y="2911977"/>
              <a:chExt cx="655200" cy="655200"/>
            </a:xfrm>
          </p:grpSpPr>
          <p:sp>
            <p:nvSpPr>
              <p:cNvPr id="874" name="Google Shape;874;p49"/>
              <p:cNvSpPr/>
              <p:nvPr/>
            </p:nvSpPr>
            <p:spPr>
              <a:xfrm>
                <a:off x="10114750" y="2911977"/>
                <a:ext cx="655200" cy="655200"/>
              </a:xfrm>
              <a:prstGeom prst="roundRect">
                <a:avLst>
                  <a:gd name="adj" fmla="val 50000"/>
                </a:avLst>
              </a:prstGeom>
              <a:solidFill>
                <a:srgbClr val="42939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429393"/>
                  </a:solidFill>
                  <a:latin typeface="Arial"/>
                  <a:ea typeface="Arial"/>
                  <a:cs typeface="Arial"/>
                  <a:sym typeface="Arial"/>
                </a:endParaRPr>
              </a:p>
            </p:txBody>
          </p:sp>
          <p:grpSp>
            <p:nvGrpSpPr>
              <p:cNvPr id="875" name="Google Shape;875;p49"/>
              <p:cNvGrpSpPr/>
              <p:nvPr/>
            </p:nvGrpSpPr>
            <p:grpSpPr>
              <a:xfrm>
                <a:off x="10256328" y="3033822"/>
                <a:ext cx="392047" cy="391012"/>
                <a:chOff x="-2670575" y="3956600"/>
                <a:chExt cx="293800" cy="293025"/>
              </a:xfrm>
            </p:grpSpPr>
            <p:sp>
              <p:nvSpPr>
                <p:cNvPr id="876" name="Google Shape;876;p49"/>
                <p:cNvSpPr/>
                <p:nvPr/>
              </p:nvSpPr>
              <p:spPr>
                <a:xfrm>
                  <a:off x="-2670575" y="3975525"/>
                  <a:ext cx="116575" cy="34675"/>
                </a:xfrm>
                <a:custGeom>
                  <a:avLst/>
                  <a:gdLst/>
                  <a:ahLst/>
                  <a:cxnLst/>
                  <a:rect l="l" t="t" r="r" b="b"/>
                  <a:pathLst>
                    <a:path w="4663" h="1387" extrusionOk="0">
                      <a:moveTo>
                        <a:pt x="1040" y="0"/>
                      </a:moveTo>
                      <a:cubicBezTo>
                        <a:pt x="473" y="0"/>
                        <a:pt x="0" y="473"/>
                        <a:pt x="0" y="1040"/>
                      </a:cubicBezTo>
                      <a:lnTo>
                        <a:pt x="0" y="1386"/>
                      </a:lnTo>
                      <a:lnTo>
                        <a:pt x="3781" y="1386"/>
                      </a:lnTo>
                      <a:cubicBezTo>
                        <a:pt x="4001" y="882"/>
                        <a:pt x="4316" y="410"/>
                        <a:pt x="46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77" name="Google Shape;877;p49"/>
                <p:cNvSpPr/>
                <p:nvPr/>
              </p:nvSpPr>
              <p:spPr>
                <a:xfrm>
                  <a:off x="-2669800" y="4026700"/>
                  <a:ext cx="170950" cy="136300"/>
                </a:xfrm>
                <a:custGeom>
                  <a:avLst/>
                  <a:gdLst/>
                  <a:ahLst/>
                  <a:cxnLst/>
                  <a:rect l="l" t="t" r="r" b="b"/>
                  <a:pathLst>
                    <a:path w="6838" h="5452" extrusionOk="0">
                      <a:moveTo>
                        <a:pt x="1" y="1"/>
                      </a:moveTo>
                      <a:lnTo>
                        <a:pt x="1" y="5451"/>
                      </a:lnTo>
                      <a:lnTo>
                        <a:pt x="6837" y="5451"/>
                      </a:lnTo>
                      <a:lnTo>
                        <a:pt x="6837" y="5357"/>
                      </a:lnTo>
                      <a:cubicBezTo>
                        <a:pt x="6522" y="5294"/>
                        <a:pt x="6207" y="5168"/>
                        <a:pt x="5924" y="5042"/>
                      </a:cubicBezTo>
                      <a:lnTo>
                        <a:pt x="5104" y="5325"/>
                      </a:lnTo>
                      <a:cubicBezTo>
                        <a:pt x="4975" y="5368"/>
                        <a:pt x="4845" y="5389"/>
                        <a:pt x="4720" y="5389"/>
                      </a:cubicBezTo>
                      <a:cubicBezTo>
                        <a:pt x="3931" y="5389"/>
                        <a:pt x="3289" y="4597"/>
                        <a:pt x="3561" y="3781"/>
                      </a:cubicBezTo>
                      <a:lnTo>
                        <a:pt x="3844" y="2962"/>
                      </a:lnTo>
                      <a:cubicBezTo>
                        <a:pt x="3561" y="2364"/>
                        <a:pt x="3403" y="1702"/>
                        <a:pt x="3403" y="1041"/>
                      </a:cubicBezTo>
                      <a:cubicBezTo>
                        <a:pt x="3403" y="662"/>
                        <a:pt x="3466" y="316"/>
                        <a:pt x="35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78" name="Google Shape;878;p49"/>
                <p:cNvSpPr/>
                <p:nvPr/>
              </p:nvSpPr>
              <p:spPr>
                <a:xfrm>
                  <a:off x="-2669800" y="4179500"/>
                  <a:ext cx="170950" cy="70125"/>
                </a:xfrm>
                <a:custGeom>
                  <a:avLst/>
                  <a:gdLst/>
                  <a:ahLst/>
                  <a:cxnLst/>
                  <a:rect l="l" t="t" r="r" b="b"/>
                  <a:pathLst>
                    <a:path w="6838" h="2805" extrusionOk="0">
                      <a:moveTo>
                        <a:pt x="3403" y="757"/>
                      </a:moveTo>
                      <a:cubicBezTo>
                        <a:pt x="3592" y="757"/>
                        <a:pt x="3750" y="914"/>
                        <a:pt x="3750" y="1103"/>
                      </a:cubicBezTo>
                      <a:cubicBezTo>
                        <a:pt x="3750" y="1293"/>
                        <a:pt x="3592" y="1450"/>
                        <a:pt x="3403" y="1450"/>
                      </a:cubicBezTo>
                      <a:cubicBezTo>
                        <a:pt x="3214" y="1450"/>
                        <a:pt x="3057" y="1293"/>
                        <a:pt x="3057" y="1103"/>
                      </a:cubicBezTo>
                      <a:cubicBezTo>
                        <a:pt x="3057" y="914"/>
                        <a:pt x="3214" y="757"/>
                        <a:pt x="3403" y="757"/>
                      </a:cubicBezTo>
                      <a:close/>
                      <a:moveTo>
                        <a:pt x="1" y="1"/>
                      </a:moveTo>
                      <a:lnTo>
                        <a:pt x="1" y="1765"/>
                      </a:lnTo>
                      <a:cubicBezTo>
                        <a:pt x="1" y="2332"/>
                        <a:pt x="442" y="2805"/>
                        <a:pt x="1009" y="2805"/>
                      </a:cubicBezTo>
                      <a:lnTo>
                        <a:pt x="5829" y="2805"/>
                      </a:lnTo>
                      <a:cubicBezTo>
                        <a:pt x="6365" y="2805"/>
                        <a:pt x="6837" y="2332"/>
                        <a:pt x="6837" y="1765"/>
                      </a:cubicBezTo>
                      <a:lnTo>
                        <a:pt x="683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79" name="Google Shape;879;p49"/>
                <p:cNvSpPr/>
                <p:nvPr/>
              </p:nvSpPr>
              <p:spPr>
                <a:xfrm>
                  <a:off x="-2566625" y="3956600"/>
                  <a:ext cx="189850" cy="190650"/>
                </a:xfrm>
                <a:custGeom>
                  <a:avLst/>
                  <a:gdLst/>
                  <a:ahLst/>
                  <a:cxnLst/>
                  <a:rect l="l" t="t" r="r" b="b"/>
                  <a:pathLst>
                    <a:path w="7594" h="7626" extrusionOk="0">
                      <a:moveTo>
                        <a:pt x="3759" y="1391"/>
                      </a:moveTo>
                      <a:cubicBezTo>
                        <a:pt x="3929" y="1391"/>
                        <a:pt x="4096" y="1502"/>
                        <a:pt x="4096" y="1734"/>
                      </a:cubicBezTo>
                      <a:lnTo>
                        <a:pt x="4096" y="2175"/>
                      </a:lnTo>
                      <a:cubicBezTo>
                        <a:pt x="4254" y="2206"/>
                        <a:pt x="4349" y="2301"/>
                        <a:pt x="4475" y="2427"/>
                      </a:cubicBezTo>
                      <a:cubicBezTo>
                        <a:pt x="4716" y="2669"/>
                        <a:pt x="4494" y="3003"/>
                        <a:pt x="4235" y="3003"/>
                      </a:cubicBezTo>
                      <a:cubicBezTo>
                        <a:pt x="4157" y="3003"/>
                        <a:pt x="4075" y="2973"/>
                        <a:pt x="4002" y="2899"/>
                      </a:cubicBezTo>
                      <a:cubicBezTo>
                        <a:pt x="3926" y="2823"/>
                        <a:pt x="3839" y="2791"/>
                        <a:pt x="3756" y="2791"/>
                      </a:cubicBezTo>
                      <a:cubicBezTo>
                        <a:pt x="3493" y="2791"/>
                        <a:pt x="3266" y="3109"/>
                        <a:pt x="3529" y="3372"/>
                      </a:cubicBezTo>
                      <a:cubicBezTo>
                        <a:pt x="3624" y="3435"/>
                        <a:pt x="3687" y="3466"/>
                        <a:pt x="3781" y="3466"/>
                      </a:cubicBezTo>
                      <a:cubicBezTo>
                        <a:pt x="4317" y="3466"/>
                        <a:pt x="4790" y="3939"/>
                        <a:pt x="4790" y="4506"/>
                      </a:cubicBezTo>
                      <a:cubicBezTo>
                        <a:pt x="4790" y="4884"/>
                        <a:pt x="4569" y="5294"/>
                        <a:pt x="4128" y="5451"/>
                      </a:cubicBezTo>
                      <a:lnTo>
                        <a:pt x="4128" y="5829"/>
                      </a:lnTo>
                      <a:cubicBezTo>
                        <a:pt x="4128" y="6054"/>
                        <a:pt x="3957" y="6172"/>
                        <a:pt x="3789" y="6172"/>
                      </a:cubicBezTo>
                      <a:cubicBezTo>
                        <a:pt x="3626" y="6172"/>
                        <a:pt x="3466" y="6062"/>
                        <a:pt x="3466" y="5829"/>
                      </a:cubicBezTo>
                      <a:lnTo>
                        <a:pt x="3466" y="5451"/>
                      </a:lnTo>
                      <a:cubicBezTo>
                        <a:pt x="3309" y="5420"/>
                        <a:pt x="3183" y="5325"/>
                        <a:pt x="3057" y="5199"/>
                      </a:cubicBezTo>
                      <a:cubicBezTo>
                        <a:pt x="2815" y="4957"/>
                        <a:pt x="3037" y="4623"/>
                        <a:pt x="3296" y="4623"/>
                      </a:cubicBezTo>
                      <a:cubicBezTo>
                        <a:pt x="3374" y="4623"/>
                        <a:pt x="3456" y="4653"/>
                        <a:pt x="3529" y="4727"/>
                      </a:cubicBezTo>
                      <a:cubicBezTo>
                        <a:pt x="3603" y="4800"/>
                        <a:pt x="3684" y="4831"/>
                        <a:pt x="3763" y="4831"/>
                      </a:cubicBezTo>
                      <a:cubicBezTo>
                        <a:pt x="4022" y="4831"/>
                        <a:pt x="4244" y="4496"/>
                        <a:pt x="4002" y="4254"/>
                      </a:cubicBezTo>
                      <a:cubicBezTo>
                        <a:pt x="3939" y="4191"/>
                        <a:pt x="3844" y="4160"/>
                        <a:pt x="3781" y="4160"/>
                      </a:cubicBezTo>
                      <a:cubicBezTo>
                        <a:pt x="3214" y="4160"/>
                        <a:pt x="2742" y="3687"/>
                        <a:pt x="2742" y="3120"/>
                      </a:cubicBezTo>
                      <a:cubicBezTo>
                        <a:pt x="2742" y="2710"/>
                        <a:pt x="2994" y="2332"/>
                        <a:pt x="3403" y="2175"/>
                      </a:cubicBezTo>
                      <a:lnTo>
                        <a:pt x="3403" y="1734"/>
                      </a:lnTo>
                      <a:cubicBezTo>
                        <a:pt x="3403" y="1509"/>
                        <a:pt x="3583" y="1391"/>
                        <a:pt x="3759" y="1391"/>
                      </a:cubicBezTo>
                      <a:close/>
                      <a:moveTo>
                        <a:pt x="3781" y="1"/>
                      </a:moveTo>
                      <a:cubicBezTo>
                        <a:pt x="1734" y="1"/>
                        <a:pt x="1" y="1671"/>
                        <a:pt x="1" y="3782"/>
                      </a:cubicBezTo>
                      <a:cubicBezTo>
                        <a:pt x="1" y="4380"/>
                        <a:pt x="158" y="5010"/>
                        <a:pt x="410" y="5514"/>
                      </a:cubicBezTo>
                      <a:cubicBezTo>
                        <a:pt x="473" y="5609"/>
                        <a:pt x="473" y="5735"/>
                        <a:pt x="473" y="5798"/>
                      </a:cubicBezTo>
                      <a:lnTo>
                        <a:pt x="158" y="6774"/>
                      </a:lnTo>
                      <a:cubicBezTo>
                        <a:pt x="46" y="7141"/>
                        <a:pt x="311" y="7482"/>
                        <a:pt x="684" y="7482"/>
                      </a:cubicBezTo>
                      <a:cubicBezTo>
                        <a:pt x="728" y="7482"/>
                        <a:pt x="774" y="7478"/>
                        <a:pt x="820" y="7468"/>
                      </a:cubicBezTo>
                      <a:lnTo>
                        <a:pt x="1797" y="7121"/>
                      </a:lnTo>
                      <a:cubicBezTo>
                        <a:pt x="1831" y="7110"/>
                        <a:pt x="1866" y="7102"/>
                        <a:pt x="1900" y="7102"/>
                      </a:cubicBezTo>
                      <a:cubicBezTo>
                        <a:pt x="1960" y="7102"/>
                        <a:pt x="2020" y="7124"/>
                        <a:pt x="2080" y="7184"/>
                      </a:cubicBezTo>
                      <a:cubicBezTo>
                        <a:pt x="2584" y="7468"/>
                        <a:pt x="3214" y="7625"/>
                        <a:pt x="3813" y="7625"/>
                      </a:cubicBezTo>
                      <a:cubicBezTo>
                        <a:pt x="5892" y="7625"/>
                        <a:pt x="7594" y="5924"/>
                        <a:pt x="7594" y="3813"/>
                      </a:cubicBezTo>
                      <a:cubicBezTo>
                        <a:pt x="7499" y="1702"/>
                        <a:pt x="5861" y="1"/>
                        <a:pt x="37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880" name="Google Shape;880;p49"/>
            <p:cNvSpPr txBox="1"/>
            <p:nvPr/>
          </p:nvSpPr>
          <p:spPr>
            <a:xfrm>
              <a:off x="10618867" y="3895455"/>
              <a:ext cx="1611717" cy="10258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429393"/>
                  </a:solidFill>
                  <a:latin typeface="Arial"/>
                  <a:ea typeface="Arial"/>
                  <a:cs typeface="Arial"/>
                  <a:sym typeface="Arial"/>
                </a:rPr>
                <a:t>2. Ногоон зээл шалгуур, бүтээгдэхүүн хөгжүүлэлт</a:t>
              </a:r>
              <a:endParaRPr sz="1100" b="0" i="0" u="none" strike="noStrike" cap="none">
                <a:solidFill>
                  <a:srgbClr val="429393"/>
                </a:solidFill>
                <a:latin typeface="Arial"/>
                <a:ea typeface="Arial"/>
                <a:cs typeface="Arial"/>
                <a:sym typeface="Arial"/>
              </a:endParaRPr>
            </a:p>
          </p:txBody>
        </p:sp>
      </p:grpSp>
      <p:sp>
        <p:nvSpPr>
          <p:cNvPr id="881" name="Google Shape;881;p49"/>
          <p:cNvSpPr txBox="1"/>
          <p:nvPr/>
        </p:nvSpPr>
        <p:spPr>
          <a:xfrm>
            <a:off x="249724" y="4812250"/>
            <a:ext cx="298220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ТоС холбоо </a:t>
            </a:r>
            <a:endParaRPr sz="800" b="0" i="0" u="none" strike="noStrike" cap="none">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animEffect transition="in" filter="fade">
                                      <p:cBhvr>
                                        <p:cTn id="7" dur="500"/>
                                        <p:tgtEl>
                                          <p:spTgt spid="804"/>
                                        </p:tgtEl>
                                      </p:cBhvr>
                                    </p:animEffect>
                                  </p:childTnLst>
                                </p:cTn>
                              </p:par>
                              <p:par>
                                <p:cTn id="8" presetID="10" presetClass="entr" presetSubtype="0" fill="hold"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fade">
                                      <p:cBhvr>
                                        <p:cTn id="10" dur="500"/>
                                        <p:tgtEl>
                                          <p:spTgt spid="810"/>
                                        </p:tgtEl>
                                      </p:cBhvr>
                                    </p:animEffect>
                                  </p:childTnLst>
                                </p:cTn>
                              </p:par>
                              <p:par>
                                <p:cTn id="11" presetID="10" presetClass="entr" presetSubtype="0" fill="hold" nodeType="withEffect">
                                  <p:stCondLst>
                                    <p:cond delay="0"/>
                                  </p:stCondLst>
                                  <p:childTnLst>
                                    <p:set>
                                      <p:cBhvr>
                                        <p:cTn id="12" dur="1" fill="hold">
                                          <p:stCondLst>
                                            <p:cond delay="0"/>
                                          </p:stCondLst>
                                        </p:cTn>
                                        <p:tgtEl>
                                          <p:spTgt spid="813"/>
                                        </p:tgtEl>
                                        <p:attrNameLst>
                                          <p:attrName>style.visibility</p:attrName>
                                        </p:attrNameLst>
                                      </p:cBhvr>
                                      <p:to>
                                        <p:strVal val="visible"/>
                                      </p:to>
                                    </p:set>
                                    <p:animEffect transition="in" filter="fade">
                                      <p:cBhvr>
                                        <p:cTn id="13" dur="500"/>
                                        <p:tgtEl>
                                          <p:spTgt spid="813"/>
                                        </p:tgtEl>
                                      </p:cBhvr>
                                    </p:animEffect>
                                  </p:childTnLst>
                                </p:cTn>
                              </p:par>
                              <p:par>
                                <p:cTn id="14" presetID="10" presetClass="entr" presetSubtype="0" fill="hold" nodeType="withEffect">
                                  <p:stCondLst>
                                    <p:cond delay="0"/>
                                  </p:stCondLst>
                                  <p:childTnLst>
                                    <p:set>
                                      <p:cBhvr>
                                        <p:cTn id="15" dur="1" fill="hold">
                                          <p:stCondLst>
                                            <p:cond delay="0"/>
                                          </p:stCondLst>
                                        </p:cTn>
                                        <p:tgtEl>
                                          <p:spTgt spid="807"/>
                                        </p:tgtEl>
                                        <p:attrNameLst>
                                          <p:attrName>style.visibility</p:attrName>
                                        </p:attrNameLst>
                                      </p:cBhvr>
                                      <p:to>
                                        <p:strVal val="visible"/>
                                      </p:to>
                                    </p:set>
                                    <p:animEffect transition="in" filter="fade">
                                      <p:cBhvr>
                                        <p:cTn id="16" dur="500"/>
                                        <p:tgtEl>
                                          <p:spTgt spid="807"/>
                                        </p:tgtEl>
                                      </p:cBhvr>
                                    </p:animEffect>
                                  </p:childTnLst>
                                </p:cTn>
                              </p:par>
                              <p:par>
                                <p:cTn id="17" presetID="10" presetClass="entr" presetSubtype="0" fill="hold" nodeType="withEffect">
                                  <p:stCondLst>
                                    <p:cond delay="0"/>
                                  </p:stCondLst>
                                  <p:childTnLst>
                                    <p:set>
                                      <p:cBhvr>
                                        <p:cTn id="18" dur="1" fill="hold">
                                          <p:stCondLst>
                                            <p:cond delay="0"/>
                                          </p:stCondLst>
                                        </p:cTn>
                                        <p:tgtEl>
                                          <p:spTgt spid="816"/>
                                        </p:tgtEl>
                                        <p:attrNameLst>
                                          <p:attrName>style.visibility</p:attrName>
                                        </p:attrNameLst>
                                      </p:cBhvr>
                                      <p:to>
                                        <p:strVal val="visible"/>
                                      </p:to>
                                    </p:set>
                                    <p:animEffect transition="in" filter="fade">
                                      <p:cBhvr>
                                        <p:cTn id="19" dur="500"/>
                                        <p:tgtEl>
                                          <p:spTgt spid="8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19"/>
                                        </p:tgtEl>
                                        <p:attrNameLst>
                                          <p:attrName>style.visibility</p:attrName>
                                        </p:attrNameLst>
                                      </p:cBhvr>
                                      <p:to>
                                        <p:strVal val="visible"/>
                                      </p:to>
                                    </p:set>
                                    <p:animEffect transition="in" filter="fade">
                                      <p:cBhvr>
                                        <p:cTn id="24" dur="1000"/>
                                        <p:tgtEl>
                                          <p:spTgt spid="8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21"/>
                                        </p:tgtEl>
                                        <p:attrNameLst>
                                          <p:attrName>style.visibility</p:attrName>
                                        </p:attrNameLst>
                                      </p:cBhvr>
                                      <p:to>
                                        <p:strVal val="visible"/>
                                      </p:to>
                                    </p:set>
                                    <p:animEffect transition="in" filter="fade">
                                      <p:cBhvr>
                                        <p:cTn id="33" dur="500"/>
                                        <p:tgtEl>
                                          <p:spTgt spid="8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72"/>
                                        </p:tgtEl>
                                        <p:attrNameLst>
                                          <p:attrName>style.visibility</p:attrName>
                                        </p:attrNameLst>
                                      </p:cBhvr>
                                      <p:to>
                                        <p:strVal val="visible"/>
                                      </p:to>
                                    </p:set>
                                    <p:animEffect transition="in" filter="fade">
                                      <p:cBhvr>
                                        <p:cTn id="38" dur="500"/>
                                        <p:tgtEl>
                                          <p:spTgt spid="87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35"/>
                                        </p:tgtEl>
                                        <p:attrNameLst>
                                          <p:attrName>style.visibility</p:attrName>
                                        </p:attrNameLst>
                                      </p:cBhvr>
                                      <p:to>
                                        <p:strVal val="visible"/>
                                      </p:to>
                                    </p:set>
                                    <p:animEffect transition="in" filter="fade">
                                      <p:cBhvr>
                                        <p:cTn id="43" dur="500"/>
                                        <p:tgtEl>
                                          <p:spTgt spid="8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42"/>
                                        </p:tgtEl>
                                        <p:attrNameLst>
                                          <p:attrName>style.visibility</p:attrName>
                                        </p:attrNameLst>
                                      </p:cBhvr>
                                      <p:to>
                                        <p:strVal val="visible"/>
                                      </p:to>
                                    </p:set>
                                    <p:animEffect transition="in" filter="fade">
                                      <p:cBhvr>
                                        <p:cTn id="48" dur="500"/>
                                        <p:tgtEl>
                                          <p:spTgt spid="8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56"/>
                                        </p:tgtEl>
                                        <p:attrNameLst>
                                          <p:attrName>style.visibility</p:attrName>
                                        </p:attrNameLst>
                                      </p:cBhvr>
                                      <p:to>
                                        <p:strVal val="visible"/>
                                      </p:to>
                                    </p:set>
                                    <p:animEffect transition="in" filter="fade">
                                      <p:cBhvr>
                                        <p:cTn id="53" dur="500"/>
                                        <p:tgtEl>
                                          <p:spTgt spid="85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64"/>
                                        </p:tgtEl>
                                        <p:attrNameLst>
                                          <p:attrName>style.visibility</p:attrName>
                                        </p:attrNameLst>
                                      </p:cBhvr>
                                      <p:to>
                                        <p:strVal val="visible"/>
                                      </p:to>
                                    </p:set>
                                    <p:animEffect transition="in" filter="fade">
                                      <p:cBhvr>
                                        <p:cTn id="58" dur="5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885"/>
        <p:cNvGrpSpPr/>
        <p:nvPr/>
      </p:nvGrpSpPr>
      <p:grpSpPr>
        <a:xfrm>
          <a:off x="0" y="0"/>
          <a:ext cx="0" cy="0"/>
          <a:chOff x="0" y="0"/>
          <a:chExt cx="0" cy="0"/>
        </a:xfrm>
      </p:grpSpPr>
      <p:sp>
        <p:nvSpPr>
          <p:cNvPr id="886" name="Google Shape;886;p50"/>
          <p:cNvSpPr txBox="1">
            <a:spLocks noGrp="1"/>
          </p:cNvSpPr>
          <p:nvPr>
            <p:ph type="title"/>
          </p:nvPr>
        </p:nvSpPr>
        <p:spPr>
          <a:xfrm>
            <a:off x="332197" y="178198"/>
            <a:ext cx="957777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800"/>
              </a:spcAft>
              <a:buSzPts val="2800"/>
              <a:buNone/>
            </a:pPr>
            <a:r>
              <a:rPr lang="en-US" sz="2400">
                <a:latin typeface="Arial"/>
                <a:ea typeface="Arial"/>
                <a:cs typeface="Arial"/>
                <a:sym typeface="Arial"/>
              </a:rPr>
              <a:t>Боломжит төслийн зарим жишээнүүд</a:t>
            </a:r>
            <a:endParaRPr sz="2400">
              <a:latin typeface="Arial"/>
              <a:ea typeface="Arial"/>
              <a:cs typeface="Arial"/>
              <a:sym typeface="Arial"/>
            </a:endParaRPr>
          </a:p>
        </p:txBody>
      </p:sp>
      <p:pic>
        <p:nvPicPr>
          <p:cNvPr id="887" name="Google Shape;887;p50"/>
          <p:cNvPicPr preferRelativeResize="0"/>
          <p:nvPr/>
        </p:nvPicPr>
        <p:blipFill rotWithShape="1">
          <a:blip r:embed="rId3">
            <a:alphaModFix/>
          </a:blip>
          <a:srcRect l="13021" t="13272" b="13766"/>
          <a:stretch/>
        </p:blipFill>
        <p:spPr>
          <a:xfrm>
            <a:off x="402433" y="810355"/>
            <a:ext cx="1937045" cy="1132593"/>
          </a:xfrm>
          <a:prstGeom prst="rect">
            <a:avLst/>
          </a:prstGeom>
          <a:noFill/>
          <a:ln>
            <a:noFill/>
          </a:ln>
        </p:spPr>
      </p:pic>
      <p:pic>
        <p:nvPicPr>
          <p:cNvPr id="888" name="Google Shape;888;p50" descr="A person riding a horse in a field of cattle&#10;&#10;Description automatically generated with low confidence"/>
          <p:cNvPicPr preferRelativeResize="0"/>
          <p:nvPr/>
        </p:nvPicPr>
        <p:blipFill rotWithShape="1">
          <a:blip r:embed="rId4">
            <a:alphaModFix/>
          </a:blip>
          <a:srcRect t="21144"/>
          <a:stretch/>
        </p:blipFill>
        <p:spPr>
          <a:xfrm>
            <a:off x="4560965" y="794622"/>
            <a:ext cx="2065070" cy="1132593"/>
          </a:xfrm>
          <a:prstGeom prst="rect">
            <a:avLst/>
          </a:prstGeom>
          <a:noFill/>
          <a:ln>
            <a:noFill/>
          </a:ln>
        </p:spPr>
      </p:pic>
      <p:pic>
        <p:nvPicPr>
          <p:cNvPr id="889" name="Google Shape;889;p50"/>
          <p:cNvPicPr preferRelativeResize="0"/>
          <p:nvPr/>
        </p:nvPicPr>
        <p:blipFill rotWithShape="1">
          <a:blip r:embed="rId5">
            <a:alphaModFix/>
          </a:blip>
          <a:srcRect l="2544" t="2255" r="1969" b="37761"/>
          <a:stretch/>
        </p:blipFill>
        <p:spPr>
          <a:xfrm>
            <a:off x="2444381" y="795442"/>
            <a:ext cx="2011680" cy="1132593"/>
          </a:xfrm>
          <a:prstGeom prst="rect">
            <a:avLst/>
          </a:prstGeom>
          <a:noFill/>
          <a:ln>
            <a:noFill/>
          </a:ln>
        </p:spPr>
      </p:pic>
      <p:pic>
        <p:nvPicPr>
          <p:cNvPr id="890" name="Google Shape;890;p50" descr="A picture containing food, fruit, vegetable, produce&#10;&#10;Description automatically generated"/>
          <p:cNvPicPr preferRelativeResize="0"/>
          <p:nvPr/>
        </p:nvPicPr>
        <p:blipFill rotWithShape="1">
          <a:blip r:embed="rId6">
            <a:alphaModFix/>
          </a:blip>
          <a:srcRect t="16333" b="12880"/>
          <a:stretch/>
        </p:blipFill>
        <p:spPr>
          <a:xfrm>
            <a:off x="6730938" y="794622"/>
            <a:ext cx="1937045" cy="1132593"/>
          </a:xfrm>
          <a:prstGeom prst="rect">
            <a:avLst/>
          </a:prstGeom>
          <a:noFill/>
          <a:ln>
            <a:noFill/>
          </a:ln>
        </p:spPr>
      </p:pic>
      <p:sp>
        <p:nvSpPr>
          <p:cNvPr id="891" name="Google Shape;891;p50"/>
          <p:cNvSpPr txBox="1"/>
          <p:nvPr/>
        </p:nvSpPr>
        <p:spPr>
          <a:xfrm>
            <a:off x="2396311" y="2489446"/>
            <a:ext cx="1959075" cy="2069767"/>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Эрчим хүчний хэмнэлттэй гэр:</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Банк болон ББСБ-уудад зориулсан туршилтын шинэ ногоон бичил санхүүгийн бүтээгдэхүүн</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Гэр хорооллын айл өрхүүдэд чиглэсэн </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ЖДБ-ийг дэмжих зорилготой</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Эмэгтэйчүүд болон охидын цагийг хэмнэх</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1C4793"/>
              </a:solidFill>
              <a:latin typeface="Arial"/>
              <a:ea typeface="Arial"/>
              <a:cs typeface="Arial"/>
              <a:sym typeface="Arial"/>
            </a:endParaRPr>
          </a:p>
        </p:txBody>
      </p:sp>
      <p:sp>
        <p:nvSpPr>
          <p:cNvPr id="892" name="Google Shape;892;p50"/>
          <p:cNvSpPr txBox="1"/>
          <p:nvPr/>
        </p:nvSpPr>
        <p:spPr>
          <a:xfrm>
            <a:off x="6723451" y="2485582"/>
            <a:ext cx="2060433" cy="2069767"/>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Тогтвортой хөдөө аж ахуй:</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ХАА-н хүнс болон шингэн хүнсний салбаруудын зах зээлд суурилсан эко шошгожуулах схем</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БЖДБ эрхлэгчдэд зориулсан циркулар бизнес практик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Зан төлөвийг өөрчлөх кампанит ажил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Хэрэглэхэд хялбар цахим шийдлүүд: баталгаажуулалт ба бусад платформууд</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sp>
        <p:nvSpPr>
          <p:cNvPr id="893" name="Google Shape;893;p50"/>
          <p:cNvSpPr txBox="1"/>
          <p:nvPr/>
        </p:nvSpPr>
        <p:spPr>
          <a:xfrm>
            <a:off x="28246" y="2385554"/>
            <a:ext cx="2393127" cy="2531432"/>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Эрчим хүчний хэмнэлттэй орон сууц:</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Эрчим хүчний хэмнэлттэй орон сууцны ипотекийн шинэ бүтээгдэхүүн ба туршилт (27 байшин)</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Эрчим хүчний хэмнэлттэй орон сууцны ногоон зээлийн шалгуур ба удирдамж</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Банкны ажилтнуудад зориулсан сургалт</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Эрчим хүчний хэмнэлттэй орон сууцны санхүүжилтийн бодлоготой холбоотой саад бэрхшээл болон зөвлөмжийг хянан үзэх</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Бодлогын дэмжлэг, сурталчилгаа</a:t>
            </a:r>
            <a:endParaRPr sz="1000" b="0" i="0" u="none" strike="noStrike" cap="none">
              <a:solidFill>
                <a:srgbClr val="000000"/>
              </a:solidFill>
              <a:latin typeface="Arial"/>
              <a:ea typeface="Arial"/>
              <a:cs typeface="Arial"/>
              <a:sym typeface="Arial"/>
            </a:endParaRPr>
          </a:p>
        </p:txBody>
      </p:sp>
      <p:pic>
        <p:nvPicPr>
          <p:cNvPr id="894" name="Google Shape;894;p50" descr="AVSF MONGOLIA | AVSF Монгол | Тогтвортой ноос, ноолуур |Тогтвортой  үйлдвэрлэл"/>
          <p:cNvPicPr preferRelativeResize="0"/>
          <p:nvPr/>
        </p:nvPicPr>
        <p:blipFill rotWithShape="1">
          <a:blip r:embed="rId7">
            <a:alphaModFix/>
          </a:blip>
          <a:srcRect/>
          <a:stretch/>
        </p:blipFill>
        <p:spPr>
          <a:xfrm>
            <a:off x="4668387" y="1927215"/>
            <a:ext cx="940926" cy="533451"/>
          </a:xfrm>
          <a:prstGeom prst="rect">
            <a:avLst/>
          </a:prstGeom>
          <a:noFill/>
          <a:ln>
            <a:noFill/>
          </a:ln>
        </p:spPr>
      </p:pic>
      <p:pic>
        <p:nvPicPr>
          <p:cNvPr id="895" name="Google Shape;895;p50" descr="EU emblem &amp; graphic design - Regional Policy - European Commission"/>
          <p:cNvPicPr preferRelativeResize="0"/>
          <p:nvPr/>
        </p:nvPicPr>
        <p:blipFill rotWithShape="1">
          <a:blip r:embed="rId8">
            <a:alphaModFix/>
          </a:blip>
          <a:srcRect/>
          <a:stretch/>
        </p:blipFill>
        <p:spPr>
          <a:xfrm>
            <a:off x="5628012" y="1985080"/>
            <a:ext cx="700838" cy="468394"/>
          </a:xfrm>
          <a:prstGeom prst="rect">
            <a:avLst/>
          </a:prstGeom>
          <a:noFill/>
          <a:ln>
            <a:noFill/>
          </a:ln>
        </p:spPr>
      </p:pic>
      <p:pic>
        <p:nvPicPr>
          <p:cNvPr id="896" name="Google Shape;896;p50" descr="EU emblem &amp; graphic design - Regional Policy - European Commission"/>
          <p:cNvPicPr preferRelativeResize="0"/>
          <p:nvPr/>
        </p:nvPicPr>
        <p:blipFill rotWithShape="1">
          <a:blip r:embed="rId8">
            <a:alphaModFix/>
          </a:blip>
          <a:srcRect/>
          <a:stretch/>
        </p:blipFill>
        <p:spPr>
          <a:xfrm>
            <a:off x="7798806" y="1985079"/>
            <a:ext cx="667295" cy="445976"/>
          </a:xfrm>
          <a:prstGeom prst="rect">
            <a:avLst/>
          </a:prstGeom>
          <a:noFill/>
          <a:ln>
            <a:noFill/>
          </a:ln>
        </p:spPr>
      </p:pic>
      <p:pic>
        <p:nvPicPr>
          <p:cNvPr id="897" name="Google Shape;897;p50" descr="People in Need"/>
          <p:cNvPicPr preferRelativeResize="0"/>
          <p:nvPr/>
        </p:nvPicPr>
        <p:blipFill rotWithShape="1">
          <a:blip r:embed="rId9">
            <a:alphaModFix/>
          </a:blip>
          <a:srcRect/>
          <a:stretch/>
        </p:blipFill>
        <p:spPr>
          <a:xfrm>
            <a:off x="6980417" y="1946338"/>
            <a:ext cx="818390" cy="484717"/>
          </a:xfrm>
          <a:prstGeom prst="rect">
            <a:avLst/>
          </a:prstGeom>
          <a:noFill/>
          <a:ln>
            <a:noFill/>
          </a:ln>
        </p:spPr>
      </p:pic>
      <p:pic>
        <p:nvPicPr>
          <p:cNvPr id="898" name="Google Shape;898;p50" descr="Deutsche Gesellschaft für Internationale Zusammenarbeit (GIZ) GmbH - G20  Insights"/>
          <p:cNvPicPr preferRelativeResize="0"/>
          <p:nvPr/>
        </p:nvPicPr>
        <p:blipFill rotWithShape="1">
          <a:blip r:embed="rId10">
            <a:alphaModFix/>
          </a:blip>
          <a:srcRect/>
          <a:stretch/>
        </p:blipFill>
        <p:spPr>
          <a:xfrm>
            <a:off x="420651" y="1985079"/>
            <a:ext cx="1032276" cy="445976"/>
          </a:xfrm>
          <a:prstGeom prst="rect">
            <a:avLst/>
          </a:prstGeom>
          <a:noFill/>
          <a:ln>
            <a:noFill/>
          </a:ln>
        </p:spPr>
      </p:pic>
      <p:pic>
        <p:nvPicPr>
          <p:cNvPr id="899" name="Google Shape;899;p50" descr="Нүүр хуудас - Монголын Банкны Холбоо"/>
          <p:cNvPicPr preferRelativeResize="0"/>
          <p:nvPr/>
        </p:nvPicPr>
        <p:blipFill rotWithShape="1">
          <a:blip r:embed="rId11">
            <a:alphaModFix/>
          </a:blip>
          <a:srcRect/>
          <a:stretch/>
        </p:blipFill>
        <p:spPr>
          <a:xfrm>
            <a:off x="1492408" y="2077202"/>
            <a:ext cx="827849" cy="238697"/>
          </a:xfrm>
          <a:prstGeom prst="rect">
            <a:avLst/>
          </a:prstGeom>
          <a:noFill/>
          <a:ln>
            <a:noFill/>
          </a:ln>
        </p:spPr>
      </p:pic>
      <p:pic>
        <p:nvPicPr>
          <p:cNvPr id="900" name="Google Shape;900;p50" descr="Name UNICEF | United Nations in Türkiye"/>
          <p:cNvPicPr preferRelativeResize="0"/>
          <p:nvPr/>
        </p:nvPicPr>
        <p:blipFill rotWithShape="1">
          <a:blip r:embed="rId12">
            <a:alphaModFix/>
          </a:blip>
          <a:srcRect/>
          <a:stretch/>
        </p:blipFill>
        <p:spPr>
          <a:xfrm>
            <a:off x="3039094" y="2013626"/>
            <a:ext cx="649458" cy="360810"/>
          </a:xfrm>
          <a:prstGeom prst="rect">
            <a:avLst/>
          </a:prstGeom>
          <a:noFill/>
          <a:ln>
            <a:noFill/>
          </a:ln>
        </p:spPr>
      </p:pic>
      <p:sp>
        <p:nvSpPr>
          <p:cNvPr id="901" name="Google Shape;901;p50"/>
          <p:cNvSpPr txBox="1"/>
          <p:nvPr/>
        </p:nvSpPr>
        <p:spPr>
          <a:xfrm>
            <a:off x="4400550" y="2517330"/>
            <a:ext cx="2385900" cy="2531432"/>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Нэхмэлийн салбарын өртгийн сүлжээ:</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Ногоон санхүүгийн зах зээлийн эрэлтийн судалгаа</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Нэхмэлийн салбарын БОНЗ удирдамж</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Салбарын БОНЗ эрсдэлийн үнэлгээний хэрэгсэл</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Салбарын онцлогт тохирсон ногоон зээлийн шалгуур</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Ногоон санхүүгийн гол холбогдох талуудын зураглалын судалгаа</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Банк болон нэхмэлийн компаниудад зориулсан сургалт</a:t>
            </a:r>
            <a:endParaRPr sz="1000" b="0" i="0" u="none" strike="noStrike" cap="none">
              <a:solidFill>
                <a:srgbClr val="000000"/>
              </a:solidFill>
              <a:latin typeface="Arial"/>
              <a:ea typeface="Arial"/>
              <a:cs typeface="Arial"/>
              <a:sym typeface="Arial"/>
            </a:endParaRPr>
          </a:p>
          <a:p>
            <a:pPr marL="214313" marR="0" lvl="0" indent="-128588"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1C4793"/>
              </a:solidFill>
              <a:latin typeface="Arial"/>
              <a:ea typeface="Arial"/>
              <a:cs typeface="Arial"/>
              <a:sym typeface="Arial"/>
            </a:endParaRPr>
          </a:p>
        </p:txBody>
      </p:sp>
      <p:sp>
        <p:nvSpPr>
          <p:cNvPr id="902" name="Google Shape;902;p50"/>
          <p:cNvSpPr txBox="1"/>
          <p:nvPr/>
        </p:nvSpPr>
        <p:spPr>
          <a:xfrm>
            <a:off x="265489" y="4867184"/>
            <a:ext cx="298220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ТоС холбоо </a:t>
            </a:r>
            <a:endParaRPr sz="8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1"/>
          <p:cNvSpPr txBox="1">
            <a:spLocks noGrp="1"/>
          </p:cNvSpPr>
          <p:nvPr>
            <p:ph type="title"/>
          </p:nvPr>
        </p:nvSpPr>
        <p:spPr>
          <a:xfrm>
            <a:off x="617479" y="66261"/>
            <a:ext cx="7708200" cy="89816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b="1">
                <a:latin typeface="Arial"/>
                <a:ea typeface="Arial"/>
                <a:cs typeface="Arial"/>
                <a:sym typeface="Arial"/>
              </a:rPr>
              <a:t>Эдгээр нь хүн төрөлхтөнд тулгарч буй хамгийн том эрсдэлүүд юм</a:t>
            </a:r>
            <a:endParaRPr sz="2400">
              <a:latin typeface="Arial"/>
              <a:ea typeface="Arial"/>
              <a:cs typeface="Arial"/>
              <a:sym typeface="Arial"/>
            </a:endParaRPr>
          </a:p>
        </p:txBody>
      </p:sp>
      <p:pic>
        <p:nvPicPr>
          <p:cNvPr id="86" name="Google Shape;86;p11"/>
          <p:cNvPicPr preferRelativeResize="0"/>
          <p:nvPr/>
        </p:nvPicPr>
        <p:blipFill rotWithShape="1">
          <a:blip r:embed="rId3">
            <a:alphaModFix/>
          </a:blip>
          <a:srcRect t="12935"/>
          <a:stretch/>
        </p:blipFill>
        <p:spPr>
          <a:xfrm>
            <a:off x="617479" y="1163201"/>
            <a:ext cx="7882465" cy="3860314"/>
          </a:xfrm>
          <a:prstGeom prst="rect">
            <a:avLst/>
          </a:prstGeom>
          <a:noFill/>
          <a:ln>
            <a:noFill/>
          </a:ln>
        </p:spPr>
      </p:pic>
      <p:sp>
        <p:nvSpPr>
          <p:cNvPr id="87" name="Google Shape;87;p11"/>
          <p:cNvSpPr/>
          <p:nvPr/>
        </p:nvSpPr>
        <p:spPr>
          <a:xfrm>
            <a:off x="5384800" y="4448679"/>
            <a:ext cx="3674533" cy="5152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 name="Google Shape;88;p11"/>
          <p:cNvSpPr/>
          <p:nvPr/>
        </p:nvSpPr>
        <p:spPr>
          <a:xfrm>
            <a:off x="939800" y="4550279"/>
            <a:ext cx="270933" cy="3406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 name="Google Shape;89;p11"/>
          <p:cNvSpPr txBox="1"/>
          <p:nvPr/>
        </p:nvSpPr>
        <p:spPr>
          <a:xfrm>
            <a:off x="777517" y="1050854"/>
            <a:ext cx="3621157" cy="425501"/>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Эрсдэлийн мөн чанар хувьсан өөрчлөгдөж байна 2012-2021</a:t>
            </a:r>
            <a:endParaRPr sz="1050" b="1" i="0" u="none" strike="noStrike" cap="none">
              <a:solidFill>
                <a:schemeClr val="dk1"/>
              </a:solidFill>
              <a:latin typeface="Arial"/>
              <a:ea typeface="Arial"/>
              <a:cs typeface="Arial"/>
              <a:sym typeface="Arial"/>
            </a:endParaRPr>
          </a:p>
        </p:txBody>
      </p:sp>
      <p:sp>
        <p:nvSpPr>
          <p:cNvPr id="90" name="Google Shape;90;p11"/>
          <p:cNvSpPr txBox="1"/>
          <p:nvPr/>
        </p:nvSpPr>
        <p:spPr>
          <a:xfrm>
            <a:off x="4558712" y="1063811"/>
            <a:ext cx="4400200" cy="425501"/>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Гол томоохон эрсдэлүүд нь уур амьсгалын өөрчлөлттэй холбоотой байна. </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906"/>
        <p:cNvGrpSpPr/>
        <p:nvPr/>
      </p:nvGrpSpPr>
      <p:grpSpPr>
        <a:xfrm>
          <a:off x="0" y="0"/>
          <a:ext cx="0" cy="0"/>
          <a:chOff x="0" y="0"/>
          <a:chExt cx="0" cy="0"/>
        </a:xfrm>
      </p:grpSpPr>
      <p:sp>
        <p:nvSpPr>
          <p:cNvPr id="907" name="Google Shape;907;p71"/>
          <p:cNvSpPr txBox="1">
            <a:spLocks noGrp="1"/>
          </p:cNvSpPr>
          <p:nvPr>
            <p:ph type="title"/>
          </p:nvPr>
        </p:nvSpPr>
        <p:spPr>
          <a:xfrm>
            <a:off x="332197" y="178198"/>
            <a:ext cx="957777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800"/>
              </a:spcAft>
              <a:buSzPts val="2800"/>
              <a:buNone/>
            </a:pPr>
            <a:r>
              <a:rPr lang="en-US" sz="2400">
                <a:latin typeface="Arial"/>
                <a:ea typeface="Arial"/>
                <a:cs typeface="Arial"/>
                <a:sym typeface="Arial"/>
              </a:rPr>
              <a:t>Хаан банкны бүтээгдэхүүний жишээ</a:t>
            </a:r>
            <a:endParaRPr sz="2400">
              <a:latin typeface="Arial"/>
              <a:ea typeface="Arial"/>
              <a:cs typeface="Arial"/>
              <a:sym typeface="Arial"/>
            </a:endParaRPr>
          </a:p>
        </p:txBody>
      </p:sp>
      <p:sp>
        <p:nvSpPr>
          <p:cNvPr id="908" name="Google Shape;908;p71"/>
          <p:cNvSpPr txBox="1"/>
          <p:nvPr/>
        </p:nvSpPr>
        <p:spPr>
          <a:xfrm>
            <a:off x="332197" y="4560014"/>
            <a:ext cx="298220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Хаан банк</a:t>
            </a:r>
            <a:endParaRPr sz="800" b="0" i="0" u="none" strike="noStrike" cap="none">
              <a:solidFill>
                <a:schemeClr val="dk1"/>
              </a:solidFill>
              <a:latin typeface="Montserrat"/>
              <a:ea typeface="Montserrat"/>
              <a:cs typeface="Montserrat"/>
              <a:sym typeface="Montserrat"/>
            </a:endParaRPr>
          </a:p>
        </p:txBody>
      </p:sp>
      <p:pic>
        <p:nvPicPr>
          <p:cNvPr id="909" name="Google Shape;909;p71"/>
          <p:cNvPicPr preferRelativeResize="0"/>
          <p:nvPr/>
        </p:nvPicPr>
        <p:blipFill rotWithShape="1">
          <a:blip r:embed="rId3">
            <a:alphaModFix/>
          </a:blip>
          <a:srcRect/>
          <a:stretch/>
        </p:blipFill>
        <p:spPr>
          <a:xfrm>
            <a:off x="392185" y="919046"/>
            <a:ext cx="7772400" cy="364096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913"/>
        <p:cNvGrpSpPr/>
        <p:nvPr/>
      </p:nvGrpSpPr>
      <p:grpSpPr>
        <a:xfrm>
          <a:off x="0" y="0"/>
          <a:ext cx="0" cy="0"/>
          <a:chOff x="0" y="0"/>
          <a:chExt cx="0" cy="0"/>
        </a:xfrm>
      </p:grpSpPr>
      <p:sp>
        <p:nvSpPr>
          <p:cNvPr id="914" name="Google Shape;914;p51"/>
          <p:cNvSpPr txBox="1">
            <a:spLocks noGrp="1"/>
          </p:cNvSpPr>
          <p:nvPr>
            <p:ph type="title"/>
          </p:nvPr>
        </p:nvSpPr>
        <p:spPr>
          <a:xfrm>
            <a:off x="277641" y="178198"/>
            <a:ext cx="957777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800"/>
              </a:spcAft>
              <a:buSzPts val="2800"/>
              <a:buNone/>
            </a:pPr>
            <a:r>
              <a:rPr lang="en-US" sz="2400">
                <a:latin typeface="Arial"/>
                <a:ea typeface="Arial"/>
                <a:cs typeface="Arial"/>
                <a:sym typeface="Arial"/>
              </a:rPr>
              <a:t>Монголын ногоон санхүүгийн корпораци</a:t>
            </a:r>
            <a:endParaRPr sz="2400">
              <a:latin typeface="Arial"/>
              <a:ea typeface="Arial"/>
              <a:cs typeface="Arial"/>
              <a:sym typeface="Arial"/>
            </a:endParaRPr>
          </a:p>
        </p:txBody>
      </p:sp>
      <p:sp>
        <p:nvSpPr>
          <p:cNvPr id="915" name="Google Shape;915;p51"/>
          <p:cNvSpPr/>
          <p:nvPr/>
        </p:nvSpPr>
        <p:spPr>
          <a:xfrm>
            <a:off x="2065763" y="750094"/>
            <a:ext cx="2678614" cy="367423"/>
          </a:xfrm>
          <a:prstGeom prst="rect">
            <a:avLst/>
          </a:prstGeom>
          <a:solidFill>
            <a:schemeClr val="lt1"/>
          </a:solidFill>
          <a:ln w="25400" cap="flat" cmpd="sng">
            <a:solidFill>
              <a:srgbClr val="75BAE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2626"/>
                </a:solidFill>
                <a:latin typeface="Arial"/>
                <a:ea typeface="Arial"/>
                <a:cs typeface="Arial"/>
                <a:sym typeface="Arial"/>
              </a:rPr>
              <a:t>Уур амьсгал ногоон сан</a:t>
            </a:r>
            <a:endParaRPr sz="1050" b="1" i="0" u="none" strike="noStrike" cap="none">
              <a:solidFill>
                <a:srgbClr val="002626"/>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2626"/>
                </a:solidFill>
                <a:latin typeface="Arial"/>
                <a:ea typeface="Arial"/>
                <a:cs typeface="Arial"/>
                <a:sym typeface="Arial"/>
              </a:rPr>
              <a:t>(GCF) $27M</a:t>
            </a:r>
            <a:endParaRPr sz="1400" b="0" i="0" u="none" strike="noStrike" cap="none">
              <a:solidFill>
                <a:srgbClr val="000000"/>
              </a:solidFill>
              <a:latin typeface="Arial"/>
              <a:ea typeface="Arial"/>
              <a:cs typeface="Arial"/>
              <a:sym typeface="Arial"/>
            </a:endParaRPr>
          </a:p>
        </p:txBody>
      </p:sp>
      <p:sp>
        <p:nvSpPr>
          <p:cNvPr id="916" name="Google Shape;916;p51"/>
          <p:cNvSpPr/>
          <p:nvPr/>
        </p:nvSpPr>
        <p:spPr>
          <a:xfrm>
            <a:off x="2065764" y="1467958"/>
            <a:ext cx="1588522" cy="589660"/>
          </a:xfrm>
          <a:prstGeom prst="rect">
            <a:avLst/>
          </a:prstGeom>
          <a:solidFill>
            <a:schemeClr val="lt1"/>
          </a:solidFill>
          <a:ln w="25400" cap="flat" cmpd="sng">
            <a:solidFill>
              <a:srgbClr val="75BAE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2626"/>
                </a:solidFill>
                <a:latin typeface="Arial"/>
                <a:ea typeface="Arial"/>
                <a:cs typeface="Arial"/>
                <a:sym typeface="Arial"/>
              </a:rPr>
              <a:t>УАНС итгэмжлэл (Хас банк)</a:t>
            </a:r>
            <a:endParaRPr sz="1400" b="0" i="0" u="none" strike="noStrike" cap="none">
              <a:solidFill>
                <a:srgbClr val="000000"/>
              </a:solidFill>
              <a:latin typeface="Arial"/>
              <a:ea typeface="Arial"/>
              <a:cs typeface="Arial"/>
              <a:sym typeface="Arial"/>
            </a:endParaRPr>
          </a:p>
        </p:txBody>
      </p:sp>
      <p:sp>
        <p:nvSpPr>
          <p:cNvPr id="917" name="Google Shape;917;p51"/>
          <p:cNvSpPr/>
          <p:nvPr/>
        </p:nvSpPr>
        <p:spPr>
          <a:xfrm>
            <a:off x="3816532" y="1467957"/>
            <a:ext cx="1588522" cy="589660"/>
          </a:xfrm>
          <a:prstGeom prst="rect">
            <a:avLst/>
          </a:prstGeom>
          <a:solidFill>
            <a:schemeClr val="lt1"/>
          </a:solidFill>
          <a:ln w="25400" cap="flat" cmpd="sng">
            <a:solidFill>
              <a:srgbClr val="75BAE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2626"/>
                </a:solidFill>
                <a:latin typeface="Arial"/>
                <a:ea typeface="Arial"/>
                <a:cs typeface="Arial"/>
                <a:sym typeface="Arial"/>
              </a:rPr>
              <a:t>Засгийн газар</a:t>
            </a:r>
            <a:endParaRPr sz="1050" b="0" i="0" u="none" strike="noStrike" cap="none">
              <a:solidFill>
                <a:srgbClr val="00262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2626"/>
                </a:solidFill>
                <a:latin typeface="Arial"/>
                <a:ea typeface="Arial"/>
                <a:cs typeface="Arial"/>
                <a:sym typeface="Arial"/>
              </a:rPr>
              <a:t>(УБ хот, ХБ) $18M</a:t>
            </a:r>
            <a:endParaRPr sz="1400" b="0" i="0" u="none" strike="noStrike" cap="none">
              <a:solidFill>
                <a:srgbClr val="000000"/>
              </a:solidFill>
              <a:latin typeface="Arial"/>
              <a:ea typeface="Arial"/>
              <a:cs typeface="Arial"/>
              <a:sym typeface="Arial"/>
            </a:endParaRPr>
          </a:p>
        </p:txBody>
      </p:sp>
      <p:sp>
        <p:nvSpPr>
          <p:cNvPr id="918" name="Google Shape;918;p51"/>
          <p:cNvSpPr/>
          <p:nvPr/>
        </p:nvSpPr>
        <p:spPr>
          <a:xfrm>
            <a:off x="5567299" y="1467957"/>
            <a:ext cx="1588522" cy="589660"/>
          </a:xfrm>
          <a:prstGeom prst="rect">
            <a:avLst/>
          </a:prstGeom>
          <a:solidFill>
            <a:schemeClr val="lt1"/>
          </a:solidFill>
          <a:ln w="25400" cap="flat" cmpd="sng">
            <a:solidFill>
              <a:srgbClr val="75BAE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2626"/>
                </a:solidFill>
                <a:latin typeface="Arial"/>
                <a:ea typeface="Arial"/>
                <a:cs typeface="Arial"/>
                <a:sym typeface="Arial"/>
              </a:rPr>
              <a:t>МИК</a:t>
            </a:r>
            <a:endParaRPr sz="1050" b="0" i="0" u="none" strike="noStrike" cap="none">
              <a:solidFill>
                <a:srgbClr val="00262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2626"/>
                </a:solidFill>
                <a:latin typeface="Arial"/>
                <a:ea typeface="Arial"/>
                <a:cs typeface="Arial"/>
                <a:sym typeface="Arial"/>
              </a:rPr>
              <a:t>$5M</a:t>
            </a:r>
            <a:endParaRPr sz="1400" b="0" i="0" u="none" strike="noStrike" cap="none">
              <a:solidFill>
                <a:srgbClr val="000000"/>
              </a:solidFill>
              <a:latin typeface="Arial"/>
              <a:ea typeface="Arial"/>
              <a:cs typeface="Arial"/>
              <a:sym typeface="Arial"/>
            </a:endParaRPr>
          </a:p>
        </p:txBody>
      </p:sp>
      <p:sp>
        <p:nvSpPr>
          <p:cNvPr id="919" name="Google Shape;919;p51"/>
          <p:cNvSpPr/>
          <p:nvPr/>
        </p:nvSpPr>
        <p:spPr>
          <a:xfrm>
            <a:off x="2065765" y="2318221"/>
            <a:ext cx="5090056" cy="589660"/>
          </a:xfrm>
          <a:prstGeom prst="rect">
            <a:avLst/>
          </a:prstGeom>
          <a:solidFill>
            <a:srgbClr val="75BAED"/>
          </a:solidFill>
          <a:ln w="25400" cap="flat" cmpd="sng">
            <a:solidFill>
              <a:srgbClr val="75BAE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2626"/>
                </a:solidFill>
                <a:latin typeface="Arial"/>
                <a:ea typeface="Arial"/>
                <a:cs typeface="Arial"/>
                <a:sym typeface="Arial"/>
              </a:rPr>
              <a:t>Монголын ногоон санхүү корпораци (MGFC)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2626"/>
                </a:solidFill>
                <a:latin typeface="Arial"/>
                <a:ea typeface="Arial"/>
                <a:cs typeface="Arial"/>
                <a:sym typeface="Arial"/>
              </a:rPr>
              <a:t>$50M</a:t>
            </a:r>
            <a:endParaRPr sz="1400" b="0" i="0" u="none" strike="noStrike" cap="none">
              <a:solidFill>
                <a:srgbClr val="000000"/>
              </a:solidFill>
              <a:latin typeface="Arial"/>
              <a:ea typeface="Arial"/>
              <a:cs typeface="Arial"/>
              <a:sym typeface="Arial"/>
            </a:endParaRPr>
          </a:p>
        </p:txBody>
      </p:sp>
      <p:sp>
        <p:nvSpPr>
          <p:cNvPr id="920" name="Google Shape;920;p51"/>
          <p:cNvSpPr/>
          <p:nvPr/>
        </p:nvSpPr>
        <p:spPr>
          <a:xfrm>
            <a:off x="2065766" y="3179955"/>
            <a:ext cx="5090056" cy="426949"/>
          </a:xfrm>
          <a:prstGeom prst="rect">
            <a:avLst/>
          </a:prstGeom>
          <a:solidFill>
            <a:schemeClr val="lt1"/>
          </a:solidFill>
          <a:ln w="25400" cap="flat" cmpd="sng">
            <a:solidFill>
              <a:srgbClr val="75BAE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2626"/>
                </a:solidFill>
                <a:latin typeface="Arial"/>
                <a:ea typeface="Arial"/>
                <a:cs typeface="Arial"/>
                <a:sym typeface="Arial"/>
              </a:rPr>
              <a:t>Банкнууд болон ББСБ-ууд</a:t>
            </a:r>
            <a:endParaRPr sz="1050" b="0" i="0" u="none" strike="noStrike" cap="none">
              <a:solidFill>
                <a:srgbClr val="002626"/>
              </a:solidFill>
              <a:latin typeface="Arial"/>
              <a:ea typeface="Arial"/>
              <a:cs typeface="Arial"/>
              <a:sym typeface="Arial"/>
            </a:endParaRPr>
          </a:p>
        </p:txBody>
      </p:sp>
      <p:sp>
        <p:nvSpPr>
          <p:cNvPr id="921" name="Google Shape;921;p51"/>
          <p:cNvSpPr/>
          <p:nvPr/>
        </p:nvSpPr>
        <p:spPr>
          <a:xfrm>
            <a:off x="2065766" y="3985781"/>
            <a:ext cx="5090056" cy="600183"/>
          </a:xfrm>
          <a:prstGeom prst="rect">
            <a:avLst/>
          </a:prstGeom>
          <a:solidFill>
            <a:schemeClr val="lt1"/>
          </a:solidFill>
          <a:ln w="25400" cap="flat" cmpd="sng">
            <a:solidFill>
              <a:srgbClr val="75BAE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2626"/>
                </a:solidFill>
                <a:latin typeface="Arial"/>
                <a:ea typeface="Arial"/>
                <a:cs typeface="Arial"/>
                <a:sym typeface="Arial"/>
              </a:rPr>
              <a:t>Ногоон төслүүд, ЖДБ, иргэд</a:t>
            </a:r>
            <a:endParaRPr sz="1050" b="0" i="0" u="none" strike="noStrike" cap="none">
              <a:solidFill>
                <a:srgbClr val="002626"/>
              </a:solidFill>
              <a:latin typeface="Arial"/>
              <a:ea typeface="Arial"/>
              <a:cs typeface="Arial"/>
              <a:sym typeface="Arial"/>
            </a:endParaRPr>
          </a:p>
        </p:txBody>
      </p:sp>
      <p:grpSp>
        <p:nvGrpSpPr>
          <p:cNvPr id="922" name="Google Shape;922;p51"/>
          <p:cNvGrpSpPr/>
          <p:nvPr/>
        </p:nvGrpSpPr>
        <p:grpSpPr>
          <a:xfrm>
            <a:off x="2786389" y="1117517"/>
            <a:ext cx="147271" cy="350441"/>
            <a:chOff x="7042638" y="1694854"/>
            <a:chExt cx="196362" cy="467254"/>
          </a:xfrm>
        </p:grpSpPr>
        <p:cxnSp>
          <p:nvCxnSpPr>
            <p:cNvPr id="923" name="Google Shape;923;p51"/>
            <p:cNvCxnSpPr/>
            <p:nvPr/>
          </p:nvCxnSpPr>
          <p:spPr>
            <a:xfrm>
              <a:off x="7042638" y="1694854"/>
              <a:ext cx="0" cy="467253"/>
            </a:xfrm>
            <a:prstGeom prst="straightConnector1">
              <a:avLst/>
            </a:prstGeom>
            <a:noFill/>
            <a:ln w="19050" cap="flat" cmpd="sng">
              <a:solidFill>
                <a:srgbClr val="95C623"/>
              </a:solidFill>
              <a:prstDash val="solid"/>
              <a:round/>
              <a:headEnd type="none" w="sm" len="sm"/>
              <a:tailEnd type="triangle" w="med" len="med"/>
            </a:ln>
          </p:spPr>
        </p:cxnSp>
        <p:cxnSp>
          <p:nvCxnSpPr>
            <p:cNvPr id="924" name="Google Shape;924;p51"/>
            <p:cNvCxnSpPr/>
            <p:nvPr/>
          </p:nvCxnSpPr>
          <p:spPr>
            <a:xfrm rot="10800000">
              <a:off x="7239000" y="1694854"/>
              <a:ext cx="0" cy="467254"/>
            </a:xfrm>
            <a:prstGeom prst="straightConnector1">
              <a:avLst/>
            </a:prstGeom>
            <a:noFill/>
            <a:ln w="19050" cap="flat" cmpd="sng">
              <a:solidFill>
                <a:srgbClr val="0037A2"/>
              </a:solidFill>
              <a:prstDash val="dash"/>
              <a:round/>
              <a:headEnd type="none" w="sm" len="sm"/>
              <a:tailEnd type="triangle" w="med" len="med"/>
            </a:ln>
          </p:spPr>
        </p:cxnSp>
      </p:grpSp>
      <p:grpSp>
        <p:nvGrpSpPr>
          <p:cNvPr id="925" name="Google Shape;925;p51"/>
          <p:cNvGrpSpPr/>
          <p:nvPr/>
        </p:nvGrpSpPr>
        <p:grpSpPr>
          <a:xfrm>
            <a:off x="2786389" y="2057616"/>
            <a:ext cx="147271" cy="260604"/>
            <a:chOff x="7042638" y="2948320"/>
            <a:chExt cx="196362" cy="347472"/>
          </a:xfrm>
        </p:grpSpPr>
        <p:cxnSp>
          <p:nvCxnSpPr>
            <p:cNvPr id="926" name="Google Shape;926;p51"/>
            <p:cNvCxnSpPr/>
            <p:nvPr/>
          </p:nvCxnSpPr>
          <p:spPr>
            <a:xfrm>
              <a:off x="7042638" y="2948320"/>
              <a:ext cx="0" cy="347472"/>
            </a:xfrm>
            <a:prstGeom prst="straightConnector1">
              <a:avLst/>
            </a:prstGeom>
            <a:noFill/>
            <a:ln w="19050" cap="flat" cmpd="sng">
              <a:solidFill>
                <a:srgbClr val="95C623"/>
              </a:solidFill>
              <a:prstDash val="solid"/>
              <a:round/>
              <a:headEnd type="none" w="sm" len="sm"/>
              <a:tailEnd type="triangle" w="med" len="med"/>
            </a:ln>
          </p:spPr>
        </p:cxnSp>
        <p:cxnSp>
          <p:nvCxnSpPr>
            <p:cNvPr id="927" name="Google Shape;927;p51"/>
            <p:cNvCxnSpPr/>
            <p:nvPr/>
          </p:nvCxnSpPr>
          <p:spPr>
            <a:xfrm rot="10800000">
              <a:off x="7239000" y="2948320"/>
              <a:ext cx="0" cy="347472"/>
            </a:xfrm>
            <a:prstGeom prst="straightConnector1">
              <a:avLst/>
            </a:prstGeom>
            <a:noFill/>
            <a:ln w="19050" cap="flat" cmpd="sng">
              <a:solidFill>
                <a:srgbClr val="0037A2"/>
              </a:solidFill>
              <a:prstDash val="dash"/>
              <a:round/>
              <a:headEnd type="none" w="sm" len="sm"/>
              <a:tailEnd type="triangle" w="med" len="med"/>
            </a:ln>
          </p:spPr>
        </p:cxnSp>
      </p:grpSp>
      <p:grpSp>
        <p:nvGrpSpPr>
          <p:cNvPr id="928" name="Google Shape;928;p51"/>
          <p:cNvGrpSpPr/>
          <p:nvPr/>
        </p:nvGrpSpPr>
        <p:grpSpPr>
          <a:xfrm>
            <a:off x="4537156" y="2057616"/>
            <a:ext cx="147271" cy="260604"/>
            <a:chOff x="9489830" y="2948320"/>
            <a:chExt cx="196362" cy="347472"/>
          </a:xfrm>
        </p:grpSpPr>
        <p:cxnSp>
          <p:nvCxnSpPr>
            <p:cNvPr id="929" name="Google Shape;929;p51"/>
            <p:cNvCxnSpPr/>
            <p:nvPr/>
          </p:nvCxnSpPr>
          <p:spPr>
            <a:xfrm>
              <a:off x="9489830" y="2948320"/>
              <a:ext cx="0" cy="347472"/>
            </a:xfrm>
            <a:prstGeom prst="straightConnector1">
              <a:avLst/>
            </a:prstGeom>
            <a:noFill/>
            <a:ln w="19050" cap="flat" cmpd="sng">
              <a:solidFill>
                <a:srgbClr val="95C623"/>
              </a:solidFill>
              <a:prstDash val="solid"/>
              <a:round/>
              <a:headEnd type="none" w="sm" len="sm"/>
              <a:tailEnd type="triangle" w="med" len="med"/>
            </a:ln>
          </p:spPr>
        </p:cxnSp>
        <p:cxnSp>
          <p:nvCxnSpPr>
            <p:cNvPr id="930" name="Google Shape;930;p51"/>
            <p:cNvCxnSpPr/>
            <p:nvPr/>
          </p:nvCxnSpPr>
          <p:spPr>
            <a:xfrm rot="10800000">
              <a:off x="9686192" y="2948320"/>
              <a:ext cx="0" cy="347472"/>
            </a:xfrm>
            <a:prstGeom prst="straightConnector1">
              <a:avLst/>
            </a:prstGeom>
            <a:noFill/>
            <a:ln w="19050" cap="flat" cmpd="sng">
              <a:solidFill>
                <a:srgbClr val="0037A2"/>
              </a:solidFill>
              <a:prstDash val="dash"/>
              <a:round/>
              <a:headEnd type="none" w="sm" len="sm"/>
              <a:tailEnd type="triangle" w="med" len="med"/>
            </a:ln>
          </p:spPr>
        </p:cxnSp>
      </p:grpSp>
      <p:grpSp>
        <p:nvGrpSpPr>
          <p:cNvPr id="931" name="Google Shape;931;p51"/>
          <p:cNvGrpSpPr/>
          <p:nvPr/>
        </p:nvGrpSpPr>
        <p:grpSpPr>
          <a:xfrm>
            <a:off x="6287923" y="2057616"/>
            <a:ext cx="147271" cy="260604"/>
            <a:chOff x="7042638" y="2948320"/>
            <a:chExt cx="196362" cy="347472"/>
          </a:xfrm>
        </p:grpSpPr>
        <p:cxnSp>
          <p:nvCxnSpPr>
            <p:cNvPr id="932" name="Google Shape;932;p51"/>
            <p:cNvCxnSpPr/>
            <p:nvPr/>
          </p:nvCxnSpPr>
          <p:spPr>
            <a:xfrm>
              <a:off x="7042638" y="2948320"/>
              <a:ext cx="0" cy="347472"/>
            </a:xfrm>
            <a:prstGeom prst="straightConnector1">
              <a:avLst/>
            </a:prstGeom>
            <a:noFill/>
            <a:ln w="19050" cap="flat" cmpd="sng">
              <a:solidFill>
                <a:srgbClr val="95C623"/>
              </a:solidFill>
              <a:prstDash val="solid"/>
              <a:round/>
              <a:headEnd type="none" w="sm" len="sm"/>
              <a:tailEnd type="triangle" w="med" len="med"/>
            </a:ln>
          </p:spPr>
        </p:cxnSp>
        <p:cxnSp>
          <p:nvCxnSpPr>
            <p:cNvPr id="933" name="Google Shape;933;p51"/>
            <p:cNvCxnSpPr/>
            <p:nvPr/>
          </p:nvCxnSpPr>
          <p:spPr>
            <a:xfrm rot="10800000">
              <a:off x="7239000" y="2948320"/>
              <a:ext cx="0" cy="347472"/>
            </a:xfrm>
            <a:prstGeom prst="straightConnector1">
              <a:avLst/>
            </a:prstGeom>
            <a:noFill/>
            <a:ln w="19050" cap="flat" cmpd="sng">
              <a:solidFill>
                <a:srgbClr val="0037A2"/>
              </a:solidFill>
              <a:prstDash val="dash"/>
              <a:round/>
              <a:headEnd type="none" w="sm" len="sm"/>
              <a:tailEnd type="triangle" w="med" len="med"/>
            </a:ln>
          </p:spPr>
        </p:cxnSp>
      </p:grpSp>
      <p:grpSp>
        <p:nvGrpSpPr>
          <p:cNvPr id="934" name="Google Shape;934;p51"/>
          <p:cNvGrpSpPr/>
          <p:nvPr/>
        </p:nvGrpSpPr>
        <p:grpSpPr>
          <a:xfrm>
            <a:off x="4537156" y="2912756"/>
            <a:ext cx="147271" cy="260604"/>
            <a:chOff x="9489830" y="2948320"/>
            <a:chExt cx="196362" cy="347472"/>
          </a:xfrm>
        </p:grpSpPr>
        <p:cxnSp>
          <p:nvCxnSpPr>
            <p:cNvPr id="935" name="Google Shape;935;p51"/>
            <p:cNvCxnSpPr/>
            <p:nvPr/>
          </p:nvCxnSpPr>
          <p:spPr>
            <a:xfrm>
              <a:off x="9489830" y="2948320"/>
              <a:ext cx="0" cy="347472"/>
            </a:xfrm>
            <a:prstGeom prst="straightConnector1">
              <a:avLst/>
            </a:prstGeom>
            <a:noFill/>
            <a:ln w="19050" cap="flat" cmpd="sng">
              <a:solidFill>
                <a:srgbClr val="95C623"/>
              </a:solidFill>
              <a:prstDash val="solid"/>
              <a:round/>
              <a:headEnd type="none" w="sm" len="sm"/>
              <a:tailEnd type="triangle" w="med" len="med"/>
            </a:ln>
          </p:spPr>
        </p:cxnSp>
        <p:cxnSp>
          <p:nvCxnSpPr>
            <p:cNvPr id="936" name="Google Shape;936;p51"/>
            <p:cNvCxnSpPr/>
            <p:nvPr/>
          </p:nvCxnSpPr>
          <p:spPr>
            <a:xfrm rot="10800000">
              <a:off x="9686192" y="2948320"/>
              <a:ext cx="0" cy="347472"/>
            </a:xfrm>
            <a:prstGeom prst="straightConnector1">
              <a:avLst/>
            </a:prstGeom>
            <a:noFill/>
            <a:ln w="19050" cap="flat" cmpd="sng">
              <a:solidFill>
                <a:srgbClr val="0037A2"/>
              </a:solidFill>
              <a:prstDash val="dash"/>
              <a:round/>
              <a:headEnd type="none" w="sm" len="sm"/>
              <a:tailEnd type="triangle" w="med" len="med"/>
            </a:ln>
          </p:spPr>
        </p:cxnSp>
      </p:grpSp>
      <p:grpSp>
        <p:nvGrpSpPr>
          <p:cNvPr id="937" name="Google Shape;937;p51"/>
          <p:cNvGrpSpPr/>
          <p:nvPr/>
        </p:nvGrpSpPr>
        <p:grpSpPr>
          <a:xfrm>
            <a:off x="4537153" y="3602611"/>
            <a:ext cx="147271" cy="383170"/>
            <a:chOff x="9489830" y="2948320"/>
            <a:chExt cx="133551" cy="347472"/>
          </a:xfrm>
        </p:grpSpPr>
        <p:cxnSp>
          <p:nvCxnSpPr>
            <p:cNvPr id="938" name="Google Shape;938;p51"/>
            <p:cNvCxnSpPr/>
            <p:nvPr/>
          </p:nvCxnSpPr>
          <p:spPr>
            <a:xfrm>
              <a:off x="9489830" y="2948320"/>
              <a:ext cx="0" cy="347472"/>
            </a:xfrm>
            <a:prstGeom prst="straightConnector1">
              <a:avLst/>
            </a:prstGeom>
            <a:noFill/>
            <a:ln w="19050" cap="flat" cmpd="sng">
              <a:solidFill>
                <a:srgbClr val="95C623"/>
              </a:solidFill>
              <a:prstDash val="solid"/>
              <a:round/>
              <a:headEnd type="none" w="sm" len="sm"/>
              <a:tailEnd type="triangle" w="med" len="med"/>
            </a:ln>
          </p:spPr>
        </p:cxnSp>
        <p:cxnSp>
          <p:nvCxnSpPr>
            <p:cNvPr id="939" name="Google Shape;939;p51"/>
            <p:cNvCxnSpPr/>
            <p:nvPr/>
          </p:nvCxnSpPr>
          <p:spPr>
            <a:xfrm rot="10800000">
              <a:off x="9623381" y="2948320"/>
              <a:ext cx="0" cy="347472"/>
            </a:xfrm>
            <a:prstGeom prst="straightConnector1">
              <a:avLst/>
            </a:prstGeom>
            <a:noFill/>
            <a:ln w="19050" cap="flat" cmpd="sng">
              <a:solidFill>
                <a:srgbClr val="0037A2"/>
              </a:solidFill>
              <a:prstDash val="dash"/>
              <a:round/>
              <a:headEnd type="none" w="sm" len="sm"/>
              <a:tailEnd type="triangle" w="med" len="med"/>
            </a:ln>
          </p:spPr>
        </p:cxnSp>
      </p:grpSp>
      <p:sp>
        <p:nvSpPr>
          <p:cNvPr id="940" name="Google Shape;940;p51"/>
          <p:cNvSpPr txBox="1"/>
          <p:nvPr/>
        </p:nvSpPr>
        <p:spPr>
          <a:xfrm>
            <a:off x="872033" y="1049975"/>
            <a:ext cx="1247457"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Хувь эзэмшил</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Зээл</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Буцалтгүй тусламж</a:t>
            </a:r>
            <a:endParaRPr sz="900" b="0" i="0" u="none" strike="noStrike" cap="none">
              <a:solidFill>
                <a:srgbClr val="000000"/>
              </a:solidFill>
              <a:latin typeface="Arial"/>
              <a:ea typeface="Arial"/>
              <a:cs typeface="Arial"/>
              <a:sym typeface="Arial"/>
            </a:endParaRPr>
          </a:p>
        </p:txBody>
      </p:sp>
      <p:sp>
        <p:nvSpPr>
          <p:cNvPr id="941" name="Google Shape;941;p51"/>
          <p:cNvSpPr txBox="1"/>
          <p:nvPr/>
        </p:nvSpPr>
        <p:spPr>
          <a:xfrm>
            <a:off x="2775885" y="2937932"/>
            <a:ext cx="1293944" cy="21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000000"/>
                </a:solidFill>
                <a:latin typeface="Arial"/>
                <a:ea typeface="Arial"/>
                <a:cs typeface="Arial"/>
                <a:sym typeface="Arial"/>
              </a:rPr>
              <a:t>Дамжуулан зээл олгох</a:t>
            </a:r>
            <a:endParaRPr sz="825" b="0" i="0" u="none" strike="noStrike" cap="none">
              <a:solidFill>
                <a:srgbClr val="000000"/>
              </a:solidFill>
              <a:latin typeface="Arial"/>
              <a:ea typeface="Arial"/>
              <a:cs typeface="Arial"/>
              <a:sym typeface="Arial"/>
            </a:endParaRPr>
          </a:p>
        </p:txBody>
      </p:sp>
      <p:sp>
        <p:nvSpPr>
          <p:cNvPr id="942" name="Google Shape;942;p51"/>
          <p:cNvSpPr txBox="1"/>
          <p:nvPr/>
        </p:nvSpPr>
        <p:spPr>
          <a:xfrm>
            <a:off x="3109147" y="3634760"/>
            <a:ext cx="1414170" cy="21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25"/>
              <a:buFont typeface="Arial"/>
              <a:buNone/>
            </a:pPr>
            <a:r>
              <a:rPr lang="en-US" sz="825" b="0" i="0" u="none" strike="noStrike" cap="none">
                <a:solidFill>
                  <a:srgbClr val="000000"/>
                </a:solidFill>
                <a:latin typeface="Arial"/>
                <a:ea typeface="Arial"/>
                <a:cs typeface="Arial"/>
                <a:sym typeface="Arial"/>
              </a:rPr>
              <a:t>Хамтын санхүүжилт зээл</a:t>
            </a:r>
            <a:endParaRPr sz="825" b="0" i="0" u="none" strike="noStrike" cap="none">
              <a:solidFill>
                <a:srgbClr val="000000"/>
              </a:solidFill>
              <a:latin typeface="Arial"/>
              <a:ea typeface="Arial"/>
              <a:cs typeface="Arial"/>
              <a:sym typeface="Arial"/>
            </a:endParaRPr>
          </a:p>
        </p:txBody>
      </p:sp>
      <p:grpSp>
        <p:nvGrpSpPr>
          <p:cNvPr id="943" name="Google Shape;943;p51"/>
          <p:cNvGrpSpPr/>
          <p:nvPr/>
        </p:nvGrpSpPr>
        <p:grpSpPr>
          <a:xfrm rot="5400000">
            <a:off x="1593418" y="4278285"/>
            <a:ext cx="147271" cy="383170"/>
            <a:chOff x="9489830" y="2948320"/>
            <a:chExt cx="133551" cy="347472"/>
          </a:xfrm>
        </p:grpSpPr>
        <p:cxnSp>
          <p:nvCxnSpPr>
            <p:cNvPr id="944" name="Google Shape;944;p51"/>
            <p:cNvCxnSpPr/>
            <p:nvPr/>
          </p:nvCxnSpPr>
          <p:spPr>
            <a:xfrm rot="10800000">
              <a:off x="9489830" y="2948320"/>
              <a:ext cx="0" cy="347472"/>
            </a:xfrm>
            <a:prstGeom prst="straightConnector1">
              <a:avLst/>
            </a:prstGeom>
            <a:noFill/>
            <a:ln w="19050" cap="flat" cmpd="sng">
              <a:solidFill>
                <a:srgbClr val="95C623"/>
              </a:solidFill>
              <a:prstDash val="solid"/>
              <a:round/>
              <a:headEnd type="none" w="sm" len="sm"/>
              <a:tailEnd type="triangle" w="med" len="med"/>
            </a:ln>
          </p:spPr>
        </p:cxnSp>
        <p:cxnSp>
          <p:nvCxnSpPr>
            <p:cNvPr id="945" name="Google Shape;945;p51"/>
            <p:cNvCxnSpPr/>
            <p:nvPr/>
          </p:nvCxnSpPr>
          <p:spPr>
            <a:xfrm rot="10800000">
              <a:off x="9623381" y="2948320"/>
              <a:ext cx="0" cy="347472"/>
            </a:xfrm>
            <a:prstGeom prst="straightConnector1">
              <a:avLst/>
            </a:prstGeom>
            <a:noFill/>
            <a:ln w="19050" cap="flat" cmpd="sng">
              <a:solidFill>
                <a:srgbClr val="0037A2"/>
              </a:solidFill>
              <a:prstDash val="dash"/>
              <a:round/>
              <a:headEnd type="none" w="sm" len="sm"/>
              <a:tailEnd type="triangle" w="med" len="med"/>
            </a:ln>
          </p:spPr>
        </p:cxnSp>
      </p:grpSp>
      <p:sp>
        <p:nvSpPr>
          <p:cNvPr id="946" name="Google Shape;946;p51"/>
          <p:cNvSpPr txBox="1"/>
          <p:nvPr/>
        </p:nvSpPr>
        <p:spPr>
          <a:xfrm>
            <a:off x="170138" y="4297424"/>
            <a:ext cx="1382110" cy="3462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000000"/>
                </a:solidFill>
                <a:latin typeface="Arial"/>
                <a:ea typeface="Arial"/>
                <a:cs typeface="Arial"/>
                <a:sym typeface="Arial"/>
              </a:rPr>
              <a:t>Хөрөнгө оруулалт,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25"/>
              <a:buFont typeface="Arial"/>
              <a:buNone/>
            </a:pPr>
            <a:r>
              <a:rPr lang="en-US" sz="825" b="0" i="0" u="none" strike="noStrike" cap="none">
                <a:solidFill>
                  <a:srgbClr val="000000"/>
                </a:solidFill>
                <a:latin typeface="Arial"/>
                <a:ea typeface="Arial"/>
                <a:cs typeface="Arial"/>
                <a:sym typeface="Arial"/>
              </a:rPr>
              <a:t>тайлагнал, эргэн төлөлт</a:t>
            </a:r>
            <a:endParaRPr sz="825" b="0" i="0" u="none" strike="noStrike" cap="none">
              <a:solidFill>
                <a:srgbClr val="000000"/>
              </a:solidFill>
              <a:latin typeface="Arial"/>
              <a:ea typeface="Arial"/>
              <a:cs typeface="Arial"/>
              <a:sym typeface="Arial"/>
            </a:endParaRPr>
          </a:p>
        </p:txBody>
      </p:sp>
      <p:grpSp>
        <p:nvGrpSpPr>
          <p:cNvPr id="947" name="Google Shape;947;p51"/>
          <p:cNvGrpSpPr/>
          <p:nvPr/>
        </p:nvGrpSpPr>
        <p:grpSpPr>
          <a:xfrm>
            <a:off x="5588338" y="2805143"/>
            <a:ext cx="3162639" cy="1096917"/>
            <a:chOff x="2027194" y="3902929"/>
            <a:chExt cx="4216852" cy="1462556"/>
          </a:xfrm>
        </p:grpSpPr>
        <p:cxnSp>
          <p:nvCxnSpPr>
            <p:cNvPr id="948" name="Google Shape;948;p51"/>
            <p:cNvCxnSpPr/>
            <p:nvPr/>
          </p:nvCxnSpPr>
          <p:spPr>
            <a:xfrm rot="10800000">
              <a:off x="2027195" y="4248615"/>
              <a:ext cx="1692000" cy="0"/>
            </a:xfrm>
            <a:prstGeom prst="straightConnector1">
              <a:avLst/>
            </a:prstGeom>
            <a:noFill/>
            <a:ln w="9525" cap="flat" cmpd="sng">
              <a:solidFill>
                <a:srgbClr val="0037A2"/>
              </a:solidFill>
              <a:prstDash val="solid"/>
              <a:round/>
              <a:headEnd type="none" w="sm" len="sm"/>
              <a:tailEnd type="triangle" w="med" len="med"/>
            </a:ln>
          </p:spPr>
        </p:cxnSp>
        <p:cxnSp>
          <p:nvCxnSpPr>
            <p:cNvPr id="949" name="Google Shape;949;p51"/>
            <p:cNvCxnSpPr/>
            <p:nvPr/>
          </p:nvCxnSpPr>
          <p:spPr>
            <a:xfrm rot="10800000">
              <a:off x="2027194" y="5215338"/>
              <a:ext cx="1692000" cy="0"/>
            </a:xfrm>
            <a:prstGeom prst="straightConnector1">
              <a:avLst/>
            </a:prstGeom>
            <a:noFill/>
            <a:ln w="9525" cap="flat" cmpd="sng">
              <a:solidFill>
                <a:srgbClr val="0037A2"/>
              </a:solidFill>
              <a:prstDash val="solid"/>
              <a:round/>
              <a:headEnd type="none" w="sm" len="sm"/>
              <a:tailEnd type="triangle" w="med" len="med"/>
            </a:ln>
          </p:spPr>
        </p:cxnSp>
        <p:sp>
          <p:nvSpPr>
            <p:cNvPr id="950" name="Google Shape;950;p51"/>
            <p:cNvSpPr txBox="1"/>
            <p:nvPr/>
          </p:nvSpPr>
          <p:spPr>
            <a:xfrm>
              <a:off x="3710650" y="3902929"/>
              <a:ext cx="2533396" cy="492443"/>
            </a:xfrm>
            <a:prstGeom prst="rect">
              <a:avLst/>
            </a:prstGeom>
            <a:solidFill>
              <a:srgbClr val="4FD7BA"/>
            </a:solidFill>
            <a:ln>
              <a:noFill/>
            </a:ln>
          </p:spPr>
          <p:txBody>
            <a:bodyPr spcFirstLastPara="1" wrap="square" lIns="91425" tIns="45700" rIns="91425" bIns="45700" anchor="t" anchorCtr="0">
              <a:spAutoFit/>
            </a:bodyPr>
            <a:lstStyle/>
            <a:p>
              <a:pPr marL="107155" marR="0" lvl="0" indent="-107155" algn="l" rtl="0">
                <a:lnSpc>
                  <a:spcPct val="100000"/>
                </a:lnSpc>
                <a:spcBef>
                  <a:spcPts val="0"/>
                </a:spcBef>
                <a:spcAft>
                  <a:spcPts val="0"/>
                </a:spcAft>
                <a:buClr>
                  <a:srgbClr val="000000"/>
                </a:buClr>
                <a:buSzPts val="900"/>
                <a:buFont typeface="Arial"/>
                <a:buAutoNum type="romanUcPeriod"/>
              </a:pPr>
              <a:r>
                <a:rPr lang="en-US" sz="900" b="0" i="0" u="none" strike="noStrike" cap="none">
                  <a:solidFill>
                    <a:schemeClr val="lt1"/>
                  </a:solidFill>
                  <a:latin typeface="Arial"/>
                  <a:ea typeface="Arial"/>
                  <a:cs typeface="Arial"/>
                  <a:sym typeface="Arial"/>
                </a:rPr>
                <a:t>Банк болон ББСБ сонгон шалгаруулах үйл ажиллагаа</a:t>
              </a:r>
              <a:endParaRPr sz="900" b="0" i="0" u="none" strike="noStrike" cap="none">
                <a:solidFill>
                  <a:schemeClr val="lt1"/>
                </a:solidFill>
                <a:latin typeface="Arial"/>
                <a:ea typeface="Arial"/>
                <a:cs typeface="Arial"/>
                <a:sym typeface="Arial"/>
              </a:endParaRPr>
            </a:p>
          </p:txBody>
        </p:sp>
        <p:sp>
          <p:nvSpPr>
            <p:cNvPr id="951" name="Google Shape;951;p51"/>
            <p:cNvSpPr txBox="1"/>
            <p:nvPr/>
          </p:nvSpPr>
          <p:spPr>
            <a:xfrm>
              <a:off x="3710649" y="5057709"/>
              <a:ext cx="2533397" cy="307776"/>
            </a:xfrm>
            <a:prstGeom prst="rect">
              <a:avLst/>
            </a:prstGeom>
            <a:solidFill>
              <a:srgbClr val="4FD7BA"/>
            </a:solidFill>
            <a:ln>
              <a:noFill/>
            </a:ln>
          </p:spPr>
          <p:txBody>
            <a:bodyPr spcFirstLastPara="1" wrap="square" lIns="91425" tIns="45700" rIns="91425" bIns="45700" anchor="t" anchorCtr="0">
              <a:spAutoFit/>
            </a:bodyPr>
            <a:lstStyle/>
            <a:p>
              <a:pPr marL="214313" marR="0" lvl="0" indent="-214313" algn="l" rtl="0">
                <a:lnSpc>
                  <a:spcPct val="100000"/>
                </a:lnSpc>
                <a:spcBef>
                  <a:spcPts val="0"/>
                </a:spcBef>
                <a:spcAft>
                  <a:spcPts val="0"/>
                </a:spcAft>
                <a:buClr>
                  <a:srgbClr val="000000"/>
                </a:buClr>
                <a:buSzPts val="900"/>
                <a:buFont typeface="Arial"/>
                <a:buAutoNum type="romanUcPeriod" startAt="2"/>
              </a:pPr>
              <a:r>
                <a:rPr lang="en-US" sz="900" b="0" i="0" u="none" strike="noStrike" cap="none">
                  <a:solidFill>
                    <a:schemeClr val="lt1"/>
                  </a:solidFill>
                  <a:latin typeface="Arial"/>
                  <a:ea typeface="Arial"/>
                  <a:cs typeface="Arial"/>
                  <a:sym typeface="Arial"/>
                </a:rPr>
                <a:t>Зээл олгох</a:t>
              </a:r>
              <a:endParaRPr sz="900" b="0" i="0" u="none" strike="noStrike" cap="none">
                <a:solidFill>
                  <a:schemeClr val="lt1"/>
                </a:solidFill>
                <a:latin typeface="Arial"/>
                <a:ea typeface="Arial"/>
                <a:cs typeface="Arial"/>
                <a:sym typeface="Arial"/>
              </a:endParaRPr>
            </a:p>
          </p:txBody>
        </p:sp>
      </p:grpSp>
      <p:sp>
        <p:nvSpPr>
          <p:cNvPr id="952" name="Google Shape;952;p51"/>
          <p:cNvSpPr txBox="1"/>
          <p:nvPr/>
        </p:nvSpPr>
        <p:spPr>
          <a:xfrm>
            <a:off x="263598" y="4873605"/>
            <a:ext cx="298220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ТоС холбоо </a:t>
            </a:r>
            <a:endParaRPr sz="800" b="0" i="0" u="none" strike="noStrike" cap="none">
              <a:solidFill>
                <a:schemeClr val="dk1"/>
              </a:solidFill>
              <a:latin typeface="Montserrat"/>
              <a:ea typeface="Montserrat"/>
              <a:cs typeface="Montserrat"/>
              <a:sym typeface="Montserrat"/>
            </a:endParaRPr>
          </a:p>
        </p:txBody>
      </p:sp>
      <p:sp>
        <p:nvSpPr>
          <p:cNvPr id="953" name="Google Shape;953;p51"/>
          <p:cNvSpPr txBox="1"/>
          <p:nvPr/>
        </p:nvSpPr>
        <p:spPr>
          <a:xfrm>
            <a:off x="5617715" y="2002849"/>
            <a:ext cx="9492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Хувь эзэмшил</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Зээл</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2"/>
          <p:cNvSpPr txBox="1">
            <a:spLocks noGrp="1"/>
          </p:cNvSpPr>
          <p:nvPr>
            <p:ph type="title"/>
          </p:nvPr>
        </p:nvSpPr>
        <p:spPr>
          <a:xfrm>
            <a:off x="313360" y="249611"/>
            <a:ext cx="9577771"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latin typeface="Arial"/>
                <a:ea typeface="Arial"/>
                <a:cs typeface="Arial"/>
                <a:sym typeface="Arial"/>
              </a:rPr>
              <a:t>Үр дүнг хэмжих</a:t>
            </a:r>
            <a:endParaRPr sz="2400">
              <a:latin typeface="Arial"/>
              <a:ea typeface="Arial"/>
              <a:cs typeface="Arial"/>
              <a:sym typeface="Arial"/>
            </a:endParaRPr>
          </a:p>
        </p:txBody>
      </p:sp>
      <p:grpSp>
        <p:nvGrpSpPr>
          <p:cNvPr id="959" name="Google Shape;959;p52"/>
          <p:cNvGrpSpPr/>
          <p:nvPr/>
        </p:nvGrpSpPr>
        <p:grpSpPr>
          <a:xfrm>
            <a:off x="6341755" y="1179166"/>
            <a:ext cx="2555033" cy="3033683"/>
            <a:chOff x="8455674" y="1572220"/>
            <a:chExt cx="3406710" cy="4044911"/>
          </a:xfrm>
        </p:grpSpPr>
        <p:pic>
          <p:nvPicPr>
            <p:cNvPr id="960" name="Google Shape;960;p52"/>
            <p:cNvPicPr preferRelativeResize="0"/>
            <p:nvPr/>
          </p:nvPicPr>
          <p:blipFill rotWithShape="1">
            <a:blip r:embed="rId3">
              <a:alphaModFix/>
            </a:blip>
            <a:srcRect t="-2087"/>
            <a:stretch/>
          </p:blipFill>
          <p:spPr>
            <a:xfrm>
              <a:off x="8455674" y="1572220"/>
              <a:ext cx="3406710" cy="3106129"/>
            </a:xfrm>
            <a:prstGeom prst="roundRect">
              <a:avLst>
                <a:gd name="adj" fmla="val 16667"/>
              </a:avLst>
            </a:prstGeom>
            <a:noFill/>
            <a:ln w="9525" cap="flat" cmpd="sng">
              <a:solidFill>
                <a:srgbClr val="1C4793"/>
              </a:solidFill>
              <a:prstDash val="solid"/>
              <a:round/>
              <a:headEnd type="none" w="sm" len="sm"/>
              <a:tailEnd type="none" w="sm" len="sm"/>
            </a:ln>
            <a:effectLst>
              <a:outerShdw blurRad="50800" dist="38100" dir="2700000" algn="tl" rotWithShape="0">
                <a:srgbClr val="000000">
                  <a:alpha val="40000"/>
                </a:srgbClr>
              </a:outerShdw>
            </a:effectLst>
          </p:spPr>
        </p:pic>
        <p:sp>
          <p:nvSpPr>
            <p:cNvPr id="961" name="Google Shape;961;p52"/>
            <p:cNvSpPr txBox="1"/>
            <p:nvPr/>
          </p:nvSpPr>
          <p:spPr>
            <a:xfrm>
              <a:off x="8455674" y="4847730"/>
              <a:ext cx="3406710" cy="769401"/>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2060"/>
                  </a:solidFill>
                  <a:latin typeface="Arial"/>
                  <a:ea typeface="Arial"/>
                  <a:cs typeface="Arial"/>
                  <a:sym typeface="Arial"/>
                </a:rPr>
                <a:t>3. </a:t>
              </a:r>
              <a:r>
                <a:rPr lang="en-US" sz="1100" b="1" i="0" u="none" strike="noStrike" cap="none">
                  <a:solidFill>
                    <a:srgbClr val="000000"/>
                  </a:solidFill>
                  <a:latin typeface="Arial"/>
                  <a:ea typeface="Arial"/>
                  <a:cs typeface="Arial"/>
                  <a:sym typeface="Arial"/>
                </a:rPr>
                <a:t>Олон улсын жишиг ба үнэлгээ (ТБСБХ-ны тайлан)</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002060"/>
                </a:solidFill>
                <a:latin typeface="Arial"/>
                <a:ea typeface="Arial"/>
                <a:cs typeface="Arial"/>
                <a:sym typeface="Arial"/>
              </a:endParaRPr>
            </a:p>
          </p:txBody>
        </p:sp>
      </p:grpSp>
      <p:grpSp>
        <p:nvGrpSpPr>
          <p:cNvPr id="962" name="Google Shape;962;p52"/>
          <p:cNvGrpSpPr/>
          <p:nvPr/>
        </p:nvGrpSpPr>
        <p:grpSpPr>
          <a:xfrm>
            <a:off x="2623580" y="1180487"/>
            <a:ext cx="3603319" cy="3193943"/>
            <a:chOff x="3498106" y="1573983"/>
            <a:chExt cx="4804425" cy="4258590"/>
          </a:xfrm>
        </p:grpSpPr>
        <p:sp>
          <p:nvSpPr>
            <p:cNvPr id="963" name="Google Shape;963;p52"/>
            <p:cNvSpPr txBox="1"/>
            <p:nvPr/>
          </p:nvSpPr>
          <p:spPr>
            <a:xfrm>
              <a:off x="3680827" y="5063172"/>
              <a:ext cx="4438982" cy="769401"/>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2060"/>
                  </a:solidFill>
                  <a:latin typeface="Arial"/>
                  <a:ea typeface="Arial"/>
                  <a:cs typeface="Arial"/>
                  <a:sym typeface="Arial"/>
                </a:rPr>
                <a:t>2. </a:t>
              </a:r>
              <a:r>
                <a:rPr lang="en-US" sz="1100" b="1" i="0" u="none" strike="noStrike" cap="none">
                  <a:solidFill>
                    <a:srgbClr val="000000"/>
                  </a:solidFill>
                  <a:latin typeface="Arial"/>
                  <a:ea typeface="Arial"/>
                  <a:cs typeface="Arial"/>
                  <a:sym typeface="Arial"/>
                </a:rPr>
                <a:t>Монголбанк, СЗХ-ны ногоон зээлийн хяналтын самбар</a:t>
              </a:r>
              <a:endParaRPr sz="1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002060"/>
                </a:solidFill>
                <a:latin typeface="Arial"/>
                <a:ea typeface="Arial"/>
                <a:cs typeface="Arial"/>
                <a:sym typeface="Arial"/>
              </a:endParaRPr>
            </a:p>
          </p:txBody>
        </p:sp>
        <p:pic>
          <p:nvPicPr>
            <p:cNvPr id="964" name="Google Shape;964;p52" descr="Chart&#10;&#10;Description automatically generated"/>
            <p:cNvPicPr preferRelativeResize="0"/>
            <p:nvPr/>
          </p:nvPicPr>
          <p:blipFill rotWithShape="1">
            <a:blip r:embed="rId4">
              <a:alphaModFix/>
            </a:blip>
            <a:srcRect/>
            <a:stretch/>
          </p:blipFill>
          <p:spPr>
            <a:xfrm>
              <a:off x="3498106" y="1573983"/>
              <a:ext cx="4804425" cy="3106129"/>
            </a:xfrm>
            <a:prstGeom prst="roundRect">
              <a:avLst>
                <a:gd name="adj" fmla="val 16667"/>
              </a:avLst>
            </a:prstGeom>
            <a:noFill/>
            <a:ln w="9525" cap="flat" cmpd="sng">
              <a:solidFill>
                <a:srgbClr val="0070C0"/>
              </a:solidFill>
              <a:prstDash val="solid"/>
              <a:round/>
              <a:headEnd type="none" w="sm" len="sm"/>
              <a:tailEnd type="none" w="sm" len="sm"/>
            </a:ln>
            <a:effectLst>
              <a:outerShdw blurRad="50800" dist="38100" dir="5400000" algn="t" rotWithShape="0">
                <a:srgbClr val="000000">
                  <a:alpha val="40000"/>
                </a:srgbClr>
              </a:outerShdw>
            </a:effectLst>
          </p:spPr>
        </p:pic>
      </p:grpSp>
      <p:grpSp>
        <p:nvGrpSpPr>
          <p:cNvPr id="965" name="Google Shape;965;p52"/>
          <p:cNvGrpSpPr/>
          <p:nvPr/>
        </p:nvGrpSpPr>
        <p:grpSpPr>
          <a:xfrm>
            <a:off x="239232" y="1179745"/>
            <a:ext cx="2448146" cy="3422632"/>
            <a:chOff x="318975" y="1572993"/>
            <a:chExt cx="3264195" cy="4563510"/>
          </a:xfrm>
        </p:grpSpPr>
        <p:pic>
          <p:nvPicPr>
            <p:cNvPr id="966" name="Google Shape;966;p52" descr="Chart, radar chart&#10;&#10;Description automatically generated"/>
            <p:cNvPicPr preferRelativeResize="0"/>
            <p:nvPr/>
          </p:nvPicPr>
          <p:blipFill rotWithShape="1">
            <a:blip r:embed="rId5">
              <a:alphaModFix/>
            </a:blip>
            <a:srcRect/>
            <a:stretch/>
          </p:blipFill>
          <p:spPr>
            <a:xfrm>
              <a:off x="318975" y="1572993"/>
              <a:ext cx="3264195" cy="3179013"/>
            </a:xfrm>
            <a:prstGeom prst="rect">
              <a:avLst/>
            </a:prstGeom>
            <a:noFill/>
            <a:ln>
              <a:noFill/>
            </a:ln>
            <a:effectLst>
              <a:outerShdw blurRad="50800" dist="38100" dir="2700000" algn="tl" rotWithShape="0">
                <a:srgbClr val="000000">
                  <a:alpha val="40000"/>
                </a:srgbClr>
              </a:outerShdw>
            </a:effectLst>
          </p:spPr>
        </p:pic>
        <p:sp>
          <p:nvSpPr>
            <p:cNvPr id="967" name="Google Shape;967;p52"/>
            <p:cNvSpPr txBox="1"/>
            <p:nvPr/>
          </p:nvSpPr>
          <p:spPr>
            <a:xfrm>
              <a:off x="514904" y="4915696"/>
              <a:ext cx="2872334" cy="1220807"/>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2060"/>
                  </a:solidFill>
                  <a:latin typeface="Arial"/>
                  <a:ea typeface="Arial"/>
                  <a:cs typeface="Arial"/>
                  <a:sym typeface="Arial"/>
                </a:rPr>
                <a:t>1. </a:t>
              </a:r>
              <a:r>
                <a:rPr lang="en-US" sz="1100" b="1" i="0" u="none" strike="noStrike" cap="none">
                  <a:solidFill>
                    <a:srgbClr val="000000"/>
                  </a:solidFill>
                  <a:latin typeface="Arial"/>
                  <a:ea typeface="Arial"/>
                  <a:cs typeface="Arial"/>
                  <a:sym typeface="Arial"/>
                </a:rPr>
                <a:t>ТоС холбооноос гишүүдийнхээ үйл ажиллагааны гүйцэтгэлд үнэлгээ хийх, оноо өгөх</a:t>
              </a:r>
              <a:endParaRPr sz="1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002060"/>
                </a:solidFill>
                <a:latin typeface="Arial"/>
                <a:ea typeface="Arial"/>
                <a:cs typeface="Arial"/>
                <a:sym typeface="Arial"/>
              </a:endParaRPr>
            </a:p>
          </p:txBody>
        </p:sp>
      </p:grpSp>
      <p:sp>
        <p:nvSpPr>
          <p:cNvPr id="968" name="Google Shape;968;p52"/>
          <p:cNvSpPr txBox="1"/>
          <p:nvPr/>
        </p:nvSpPr>
        <p:spPr>
          <a:xfrm>
            <a:off x="249724" y="4465201"/>
            <a:ext cx="298220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ТоС холбоо </a:t>
            </a:r>
            <a:endParaRPr sz="800" b="0" i="0" u="none" strike="noStrike" cap="none">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5"/>
                                        </p:tgtEl>
                                        <p:attrNameLst>
                                          <p:attrName>style.visibility</p:attrName>
                                        </p:attrNameLst>
                                      </p:cBhvr>
                                      <p:to>
                                        <p:strVal val="visible"/>
                                      </p:to>
                                    </p:set>
                                    <p:animEffect transition="in" filter="fade">
                                      <p:cBhvr>
                                        <p:cTn id="7" dur="500"/>
                                        <p:tgtEl>
                                          <p:spTgt spid="9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2"/>
                                        </p:tgtEl>
                                        <p:attrNameLst>
                                          <p:attrName>style.visibility</p:attrName>
                                        </p:attrNameLst>
                                      </p:cBhvr>
                                      <p:to>
                                        <p:strVal val="visible"/>
                                      </p:to>
                                    </p:set>
                                    <p:animEffect transition="in" filter="fade">
                                      <p:cBhvr>
                                        <p:cTn id="12" dur="500"/>
                                        <p:tgtEl>
                                          <p:spTgt spid="9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9"/>
                                        </p:tgtEl>
                                        <p:attrNameLst>
                                          <p:attrName>style.visibility</p:attrName>
                                        </p:attrNameLst>
                                      </p:cBhvr>
                                      <p:to>
                                        <p:strVal val="visible"/>
                                      </p:to>
                                    </p:set>
                                    <p:animEffect transition="in" filter="fade">
                                      <p:cBhvr>
                                        <p:cTn id="17" dur="500"/>
                                        <p:tgtEl>
                                          <p:spTgt spid="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991"/>
        <p:cNvGrpSpPr/>
        <p:nvPr/>
      </p:nvGrpSpPr>
      <p:grpSpPr>
        <a:xfrm>
          <a:off x="0" y="0"/>
          <a:ext cx="0" cy="0"/>
          <a:chOff x="0" y="0"/>
          <a:chExt cx="0" cy="0"/>
        </a:xfrm>
      </p:grpSpPr>
      <p:sp>
        <p:nvSpPr>
          <p:cNvPr id="992" name="Google Shape;992;p73"/>
          <p:cNvSpPr txBox="1"/>
          <p:nvPr/>
        </p:nvSpPr>
        <p:spPr>
          <a:xfrm>
            <a:off x="3609975" y="-685801"/>
            <a:ext cx="138600" cy="27696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endParaRPr sz="1350" b="0" i="0" u="none" strike="noStrike" cap="none">
              <a:solidFill>
                <a:schemeClr val="dk1"/>
              </a:solidFill>
              <a:latin typeface="Calibri"/>
              <a:ea typeface="Calibri"/>
              <a:cs typeface="Calibri"/>
              <a:sym typeface="Calibri"/>
            </a:endParaRPr>
          </a:p>
        </p:txBody>
      </p:sp>
      <p:grpSp>
        <p:nvGrpSpPr>
          <p:cNvPr id="993" name="Google Shape;993;p73"/>
          <p:cNvGrpSpPr/>
          <p:nvPr/>
        </p:nvGrpSpPr>
        <p:grpSpPr>
          <a:xfrm>
            <a:off x="-6604" y="-114868"/>
            <a:ext cx="317155" cy="5260383"/>
            <a:chOff x="0" y="-104575"/>
            <a:chExt cx="317163" cy="5260514"/>
          </a:xfrm>
        </p:grpSpPr>
        <p:pic>
          <p:nvPicPr>
            <p:cNvPr id="994" name="Google Shape;994;p73"/>
            <p:cNvPicPr preferRelativeResize="0"/>
            <p:nvPr/>
          </p:nvPicPr>
          <p:blipFill rotWithShape="1">
            <a:blip r:embed="rId3">
              <a:alphaModFix/>
            </a:blip>
            <a:srcRect/>
            <a:stretch/>
          </p:blipFill>
          <p:spPr>
            <a:xfrm>
              <a:off x="0" y="0"/>
              <a:ext cx="317163" cy="2332649"/>
            </a:xfrm>
            <a:prstGeom prst="rect">
              <a:avLst/>
            </a:prstGeom>
            <a:noFill/>
            <a:ln>
              <a:noFill/>
            </a:ln>
          </p:spPr>
        </p:pic>
        <p:grpSp>
          <p:nvGrpSpPr>
            <p:cNvPr id="995" name="Google Shape;995;p73"/>
            <p:cNvGrpSpPr/>
            <p:nvPr/>
          </p:nvGrpSpPr>
          <p:grpSpPr>
            <a:xfrm>
              <a:off x="0" y="-104575"/>
              <a:ext cx="317100" cy="5260514"/>
              <a:chOff x="0" y="-104575"/>
              <a:chExt cx="317100" cy="5260514"/>
            </a:xfrm>
          </p:grpSpPr>
          <p:sp>
            <p:nvSpPr>
              <p:cNvPr id="996" name="Google Shape;996;p73"/>
              <p:cNvSpPr/>
              <p:nvPr/>
            </p:nvSpPr>
            <p:spPr>
              <a:xfrm>
                <a:off x="0" y="12439"/>
                <a:ext cx="317100" cy="5143500"/>
              </a:xfrm>
              <a:prstGeom prst="rect">
                <a:avLst/>
              </a:prstGeom>
              <a:solidFill>
                <a:srgbClr val="002060">
                  <a:alpha val="60000"/>
                </a:srgbClr>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7" name="Google Shape;997;p73"/>
              <p:cNvSpPr txBox="1"/>
              <p:nvPr/>
            </p:nvSpPr>
            <p:spPr>
              <a:xfrm rot="-5400000">
                <a:off x="-1104745" y="3635507"/>
                <a:ext cx="2491800" cy="230786"/>
              </a:xfrm>
              <a:prstGeom prst="rect">
                <a:avLst/>
              </a:prstGeom>
              <a:noFill/>
              <a:ln>
                <a:noFill/>
              </a:ln>
            </p:spPr>
            <p:txBody>
              <a:bodyPr spcFirstLastPara="1" wrap="square" lIns="91425" tIns="45675" rIns="91425" bIns="45675" anchor="t" anchorCtr="0">
                <a:spAutoFit/>
              </a:bodyPr>
              <a:lstStyle/>
              <a:p>
                <a:pPr marL="0" marR="0" lvl="0" indent="0" algn="ct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MSFA</a:t>
                </a:r>
                <a:endParaRPr sz="900" b="0" i="0" u="none" strike="noStrike" cap="none">
                  <a:solidFill>
                    <a:schemeClr val="lt1"/>
                  </a:solidFill>
                  <a:latin typeface="Arial"/>
                  <a:ea typeface="Arial"/>
                  <a:cs typeface="Arial"/>
                  <a:sym typeface="Arial"/>
                </a:endParaRPr>
              </a:p>
            </p:txBody>
          </p:sp>
          <p:sp>
            <p:nvSpPr>
              <p:cNvPr id="998" name="Google Shape;998;p73"/>
              <p:cNvSpPr txBox="1"/>
              <p:nvPr/>
            </p:nvSpPr>
            <p:spPr>
              <a:xfrm rot="-5400000">
                <a:off x="-1084166" y="1025932"/>
                <a:ext cx="2491800" cy="230786"/>
              </a:xfrm>
              <a:prstGeom prst="rect">
                <a:avLst/>
              </a:prstGeom>
              <a:noFill/>
              <a:ln>
                <a:noFill/>
              </a:ln>
            </p:spPr>
            <p:txBody>
              <a:bodyPr spcFirstLastPara="1" wrap="square" lIns="91425" tIns="45675" rIns="91425" bIns="45675" anchor="t" anchorCtr="0">
                <a:spAutoFit/>
              </a:bodyPr>
              <a:lstStyle/>
              <a:p>
                <a:pPr marL="0" marR="0" lvl="0" indent="0" algn="ct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ТоС Холбоо</a:t>
                </a:r>
                <a:endParaRPr sz="900" b="0" i="0" u="none" strike="noStrike" cap="none">
                  <a:solidFill>
                    <a:schemeClr val="lt1"/>
                  </a:solidFill>
                  <a:latin typeface="Arial"/>
                  <a:ea typeface="Arial"/>
                  <a:cs typeface="Arial"/>
                  <a:sym typeface="Arial"/>
                </a:endParaRPr>
              </a:p>
            </p:txBody>
          </p:sp>
        </p:grpSp>
      </p:grpSp>
      <p:pic>
        <p:nvPicPr>
          <p:cNvPr id="999" name="Google Shape;999;p73" descr="Logo&#10;&#10;Description automatically generated"/>
          <p:cNvPicPr preferRelativeResize="0"/>
          <p:nvPr/>
        </p:nvPicPr>
        <p:blipFill rotWithShape="1">
          <a:blip r:embed="rId4">
            <a:alphaModFix/>
          </a:blip>
          <a:srcRect/>
          <a:stretch/>
        </p:blipFill>
        <p:spPr>
          <a:xfrm>
            <a:off x="8187720" y="155202"/>
            <a:ext cx="817242" cy="312298"/>
          </a:xfrm>
          <a:prstGeom prst="rect">
            <a:avLst/>
          </a:prstGeom>
          <a:noFill/>
          <a:ln>
            <a:noFill/>
          </a:ln>
        </p:spPr>
      </p:pic>
      <p:sp>
        <p:nvSpPr>
          <p:cNvPr id="1000" name="Google Shape;1000;p73"/>
          <p:cNvSpPr txBox="1"/>
          <p:nvPr/>
        </p:nvSpPr>
        <p:spPr>
          <a:xfrm>
            <a:off x="435830" y="73872"/>
            <a:ext cx="7626600" cy="396210"/>
          </a:xfrm>
          <a:prstGeom prst="rect">
            <a:avLst/>
          </a:prstGeom>
          <a:noFill/>
          <a:ln>
            <a:noFill/>
          </a:ln>
        </p:spPr>
        <p:txBody>
          <a:bodyPr spcFirstLastPara="1" wrap="square" lIns="91425" tIns="45675" rIns="91425" bIns="45675" anchor="t" anchorCtr="0">
            <a:spAutoFit/>
          </a:bodyPr>
          <a:lstStyle/>
          <a:p>
            <a:pPr marL="0" marR="0" lvl="0" indent="0" algn="l" rtl="0">
              <a:lnSpc>
                <a:spcPct val="100000"/>
              </a:lnSpc>
              <a:spcBef>
                <a:spcPts val="0"/>
              </a:spcBef>
              <a:spcAft>
                <a:spcPts val="0"/>
              </a:spcAft>
              <a:buNone/>
            </a:pPr>
            <a:r>
              <a:rPr lang="en-US" sz="1975" b="1" i="0" u="none" strike="noStrike" cap="none">
                <a:solidFill>
                  <a:srgbClr val="1C4793"/>
                </a:solidFill>
                <a:latin typeface="Montserrat"/>
                <a:ea typeface="Montserrat"/>
                <a:cs typeface="Montserrat"/>
                <a:sym typeface="Montserrat"/>
              </a:rPr>
              <a:t>ТоС-ийг хэрэгжүүлэх амбиц</a:t>
            </a:r>
            <a:endParaRPr sz="1425" b="1" i="0" u="none" strike="noStrike" cap="none">
              <a:solidFill>
                <a:srgbClr val="1C4793"/>
              </a:solidFill>
              <a:latin typeface="Arial"/>
              <a:ea typeface="Arial"/>
              <a:cs typeface="Arial"/>
              <a:sym typeface="Arial"/>
            </a:endParaRPr>
          </a:p>
        </p:txBody>
      </p:sp>
      <p:cxnSp>
        <p:nvCxnSpPr>
          <p:cNvPr id="1001" name="Google Shape;1001;p73"/>
          <p:cNvCxnSpPr/>
          <p:nvPr/>
        </p:nvCxnSpPr>
        <p:spPr>
          <a:xfrm>
            <a:off x="354074" y="526018"/>
            <a:ext cx="1441575" cy="0"/>
          </a:xfrm>
          <a:prstGeom prst="straightConnector1">
            <a:avLst/>
          </a:prstGeom>
          <a:noFill/>
          <a:ln w="38100" cap="flat" cmpd="sng">
            <a:solidFill>
              <a:srgbClr val="002060"/>
            </a:solidFill>
            <a:prstDash val="solid"/>
            <a:round/>
            <a:headEnd type="none" w="sm" len="sm"/>
            <a:tailEnd type="none" w="sm" len="sm"/>
          </a:ln>
        </p:spPr>
      </p:cxnSp>
      <p:pic>
        <p:nvPicPr>
          <p:cNvPr id="1002" name="Google Shape;1002;p73"/>
          <p:cNvPicPr preferRelativeResize="0"/>
          <p:nvPr/>
        </p:nvPicPr>
        <p:blipFill rotWithShape="1">
          <a:blip r:embed="rId5">
            <a:alphaModFix/>
          </a:blip>
          <a:srcRect/>
          <a:stretch/>
        </p:blipFill>
        <p:spPr>
          <a:xfrm>
            <a:off x="1474682" y="581922"/>
            <a:ext cx="5979864" cy="444480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54"/>
          <p:cNvSpPr txBox="1">
            <a:spLocks noGrp="1"/>
          </p:cNvSpPr>
          <p:nvPr>
            <p:ph type="title"/>
          </p:nvPr>
        </p:nvSpPr>
        <p:spPr>
          <a:xfrm>
            <a:off x="1535021" y="2876799"/>
            <a:ext cx="3215308" cy="1338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SzPts val="2800"/>
              <a:buNone/>
            </a:pPr>
            <a:r>
              <a:rPr lang="en-US" sz="2400">
                <a:latin typeface="Arial"/>
                <a:ea typeface="Arial"/>
                <a:cs typeface="Arial"/>
                <a:sym typeface="Arial"/>
              </a:rPr>
              <a:t>Сайн санааны үзүүрт ТоС!</a:t>
            </a:r>
            <a:endParaRPr/>
          </a:p>
        </p:txBody>
      </p:sp>
      <p:pic>
        <p:nvPicPr>
          <p:cNvPr id="1030" name="Google Shape;1030;p54"/>
          <p:cNvPicPr preferRelativeResize="0"/>
          <p:nvPr/>
        </p:nvPicPr>
        <p:blipFill rotWithShape="1">
          <a:blip r:embed="rId3">
            <a:alphaModFix/>
          </a:blip>
          <a:srcRect/>
          <a:stretch/>
        </p:blipFill>
        <p:spPr>
          <a:xfrm>
            <a:off x="5236760" y="0"/>
            <a:ext cx="3907240" cy="5143500"/>
          </a:xfrm>
          <a:prstGeom prst="rect">
            <a:avLst/>
          </a:prstGeom>
          <a:noFill/>
          <a:ln>
            <a:noFill/>
          </a:ln>
        </p:spPr>
      </p:pic>
      <p:pic>
        <p:nvPicPr>
          <p:cNvPr id="1031" name="Google Shape;1031;p54"/>
          <p:cNvPicPr preferRelativeResize="0"/>
          <p:nvPr/>
        </p:nvPicPr>
        <p:blipFill rotWithShape="1">
          <a:blip r:embed="rId4">
            <a:alphaModFix/>
          </a:blip>
          <a:srcRect/>
          <a:stretch/>
        </p:blipFill>
        <p:spPr>
          <a:xfrm>
            <a:off x="488952" y="481542"/>
            <a:ext cx="1818640" cy="318770"/>
          </a:xfrm>
          <a:prstGeom prst="rect">
            <a:avLst/>
          </a:prstGeom>
          <a:noFill/>
          <a:ln>
            <a:noFill/>
          </a:ln>
        </p:spPr>
      </p:pic>
      <p:pic>
        <p:nvPicPr>
          <p:cNvPr id="1032" name="Google Shape;1032;p54"/>
          <p:cNvPicPr preferRelativeResize="0"/>
          <p:nvPr/>
        </p:nvPicPr>
        <p:blipFill rotWithShape="1">
          <a:blip r:embed="rId5">
            <a:alphaModFix/>
          </a:blip>
          <a:srcRect/>
          <a:stretch/>
        </p:blipFill>
        <p:spPr>
          <a:xfrm>
            <a:off x="3815082" y="443442"/>
            <a:ext cx="946785" cy="3917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2"/>
          <p:cNvSpPr txBox="1">
            <a:spLocks noGrp="1"/>
          </p:cNvSpPr>
          <p:nvPr>
            <p:ph type="title"/>
          </p:nvPr>
        </p:nvSpPr>
        <p:spPr>
          <a:xfrm>
            <a:off x="487064" y="146416"/>
            <a:ext cx="853104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Тогтвортой байдалтай холбоотой бий болж буй томоохон асуудлууд</a:t>
            </a:r>
            <a:endParaRPr sz="2400">
              <a:latin typeface="Arial"/>
              <a:ea typeface="Arial"/>
              <a:cs typeface="Arial"/>
              <a:sym typeface="Arial"/>
            </a:endParaRPr>
          </a:p>
        </p:txBody>
      </p:sp>
      <p:pic>
        <p:nvPicPr>
          <p:cNvPr id="96" name="Google Shape;96;p12" descr="Flood risks on the rise - Greater loss prevention is needed | Munich Re"/>
          <p:cNvPicPr preferRelativeResize="0"/>
          <p:nvPr/>
        </p:nvPicPr>
        <p:blipFill rotWithShape="1">
          <a:blip r:embed="rId3">
            <a:alphaModFix/>
          </a:blip>
          <a:srcRect/>
          <a:stretch/>
        </p:blipFill>
        <p:spPr>
          <a:xfrm>
            <a:off x="-1" y="1272075"/>
            <a:ext cx="2271011" cy="1299675"/>
          </a:xfrm>
          <a:prstGeom prst="rect">
            <a:avLst/>
          </a:prstGeom>
          <a:noFill/>
          <a:ln>
            <a:noFill/>
          </a:ln>
        </p:spPr>
      </p:pic>
      <p:sp>
        <p:nvSpPr>
          <p:cNvPr id="97" name="Google Shape;97;p12"/>
          <p:cNvSpPr txBox="1"/>
          <p:nvPr/>
        </p:nvSpPr>
        <p:spPr>
          <a:xfrm>
            <a:off x="8157" y="2063918"/>
            <a:ext cx="2265573" cy="307777"/>
          </a:xfrm>
          <a:prstGeom prst="rect">
            <a:avLst/>
          </a:prstGeom>
          <a:solidFill>
            <a:srgbClr val="777777">
              <a:alpha val="69019"/>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Үер</a:t>
            </a:r>
            <a:endParaRPr sz="1400" b="0" i="0" u="none" strike="noStrike" cap="none">
              <a:solidFill>
                <a:srgbClr val="000000"/>
              </a:solidFill>
              <a:latin typeface="Arial"/>
              <a:ea typeface="Arial"/>
              <a:cs typeface="Arial"/>
              <a:sym typeface="Arial"/>
            </a:endParaRPr>
          </a:p>
        </p:txBody>
      </p:sp>
      <p:pic>
        <p:nvPicPr>
          <p:cNvPr id="98" name="Google Shape;98;p12" descr="Climate change impacts on drought | AdaptNSW"/>
          <p:cNvPicPr preferRelativeResize="0"/>
          <p:nvPr/>
        </p:nvPicPr>
        <p:blipFill rotWithShape="1">
          <a:blip r:embed="rId4">
            <a:alphaModFix/>
          </a:blip>
          <a:srcRect r="12630"/>
          <a:stretch/>
        </p:blipFill>
        <p:spPr>
          <a:xfrm>
            <a:off x="2271011" y="1272072"/>
            <a:ext cx="2271012" cy="1299675"/>
          </a:xfrm>
          <a:prstGeom prst="rect">
            <a:avLst/>
          </a:prstGeom>
          <a:noFill/>
          <a:ln>
            <a:noFill/>
          </a:ln>
        </p:spPr>
      </p:pic>
      <p:sp>
        <p:nvSpPr>
          <p:cNvPr id="99" name="Google Shape;99;p12"/>
          <p:cNvSpPr txBox="1"/>
          <p:nvPr/>
        </p:nvSpPr>
        <p:spPr>
          <a:xfrm>
            <a:off x="2273730" y="2063918"/>
            <a:ext cx="2265573" cy="307777"/>
          </a:xfrm>
          <a:prstGeom prst="rect">
            <a:avLst/>
          </a:prstGeom>
          <a:solidFill>
            <a:srgbClr val="777777">
              <a:alpha val="69019"/>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Ган</a:t>
            </a:r>
            <a:endParaRPr sz="1400" b="0" i="0" u="none" strike="noStrike" cap="none">
              <a:solidFill>
                <a:srgbClr val="000000"/>
              </a:solidFill>
              <a:latin typeface="Arial"/>
              <a:ea typeface="Arial"/>
              <a:cs typeface="Arial"/>
              <a:sym typeface="Arial"/>
            </a:endParaRPr>
          </a:p>
        </p:txBody>
      </p:sp>
      <p:pic>
        <p:nvPicPr>
          <p:cNvPr id="100" name="Google Shape;100;p12" descr="Can Ecosystems Recover from Biodiversity Loss Caused by Wildfires?"/>
          <p:cNvPicPr preferRelativeResize="0"/>
          <p:nvPr/>
        </p:nvPicPr>
        <p:blipFill rotWithShape="1">
          <a:blip r:embed="rId5">
            <a:alphaModFix/>
          </a:blip>
          <a:srcRect r="8262"/>
          <a:stretch/>
        </p:blipFill>
        <p:spPr>
          <a:xfrm>
            <a:off x="4542023" y="1272072"/>
            <a:ext cx="2271013" cy="1299675"/>
          </a:xfrm>
          <a:prstGeom prst="rect">
            <a:avLst/>
          </a:prstGeom>
          <a:noFill/>
          <a:ln>
            <a:noFill/>
          </a:ln>
        </p:spPr>
      </p:pic>
      <p:sp>
        <p:nvSpPr>
          <p:cNvPr id="101" name="Google Shape;101;p12"/>
          <p:cNvSpPr txBox="1"/>
          <p:nvPr/>
        </p:nvSpPr>
        <p:spPr>
          <a:xfrm>
            <a:off x="4544742" y="2063918"/>
            <a:ext cx="2265573" cy="307777"/>
          </a:xfrm>
          <a:prstGeom prst="rect">
            <a:avLst/>
          </a:prstGeom>
          <a:solidFill>
            <a:srgbClr val="777777">
              <a:alpha val="69019"/>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Ой хээрийн түймэр</a:t>
            </a:r>
            <a:endParaRPr sz="1400" b="0" i="0" u="none" strike="noStrike" cap="none">
              <a:solidFill>
                <a:srgbClr val="000000"/>
              </a:solidFill>
              <a:latin typeface="Arial"/>
              <a:ea typeface="Arial"/>
              <a:cs typeface="Arial"/>
              <a:sym typeface="Arial"/>
            </a:endParaRPr>
          </a:p>
        </p:txBody>
      </p:sp>
      <p:pic>
        <p:nvPicPr>
          <p:cNvPr id="102" name="Google Shape;102;p12" descr="Is the way we think about overpopulation racist? | Fred Pearce | The  Guardian"/>
          <p:cNvPicPr preferRelativeResize="0"/>
          <p:nvPr/>
        </p:nvPicPr>
        <p:blipFill rotWithShape="1">
          <a:blip r:embed="rId6">
            <a:alphaModFix/>
          </a:blip>
          <a:srcRect/>
          <a:stretch/>
        </p:blipFill>
        <p:spPr>
          <a:xfrm>
            <a:off x="6807595" y="1272071"/>
            <a:ext cx="2336405" cy="1299675"/>
          </a:xfrm>
          <a:prstGeom prst="rect">
            <a:avLst/>
          </a:prstGeom>
          <a:noFill/>
          <a:ln>
            <a:noFill/>
          </a:ln>
        </p:spPr>
      </p:pic>
      <p:sp>
        <p:nvSpPr>
          <p:cNvPr id="103" name="Google Shape;103;p12"/>
          <p:cNvSpPr txBox="1"/>
          <p:nvPr/>
        </p:nvSpPr>
        <p:spPr>
          <a:xfrm>
            <a:off x="6802156" y="2063918"/>
            <a:ext cx="2333687" cy="306109"/>
          </a:xfrm>
          <a:prstGeom prst="rect">
            <a:avLst/>
          </a:prstGeom>
          <a:solidFill>
            <a:srgbClr val="777777">
              <a:alpha val="69019"/>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Хүн амын хэт их өсөлт</a:t>
            </a:r>
            <a:endParaRPr sz="1400" b="1" i="0" u="none" strike="noStrike" cap="none">
              <a:solidFill>
                <a:schemeClr val="lt1"/>
              </a:solidFill>
              <a:latin typeface="Arial"/>
              <a:ea typeface="Arial"/>
              <a:cs typeface="Arial"/>
              <a:sym typeface="Arial"/>
            </a:endParaRPr>
          </a:p>
        </p:txBody>
      </p:sp>
      <p:pic>
        <p:nvPicPr>
          <p:cNvPr id="104" name="Google Shape;104;p12" descr="Inaction on Climate Change Will Leave Us Lost at Sea"/>
          <p:cNvPicPr preferRelativeResize="0"/>
          <p:nvPr/>
        </p:nvPicPr>
        <p:blipFill rotWithShape="1">
          <a:blip r:embed="rId7">
            <a:alphaModFix/>
          </a:blip>
          <a:srcRect/>
          <a:stretch/>
        </p:blipFill>
        <p:spPr>
          <a:xfrm>
            <a:off x="-2720" y="2571922"/>
            <a:ext cx="2271011" cy="1277443"/>
          </a:xfrm>
          <a:prstGeom prst="rect">
            <a:avLst/>
          </a:prstGeom>
          <a:noFill/>
          <a:ln>
            <a:noFill/>
          </a:ln>
        </p:spPr>
      </p:pic>
      <p:pic>
        <p:nvPicPr>
          <p:cNvPr id="105" name="Google Shape;105;p12" descr="The main sources of air pollution - Breeze Technologies"/>
          <p:cNvPicPr preferRelativeResize="0"/>
          <p:nvPr/>
        </p:nvPicPr>
        <p:blipFill rotWithShape="1">
          <a:blip r:embed="rId8">
            <a:alphaModFix/>
          </a:blip>
          <a:srcRect t="20941"/>
          <a:stretch/>
        </p:blipFill>
        <p:spPr>
          <a:xfrm>
            <a:off x="2265571" y="2566374"/>
            <a:ext cx="2273732" cy="1277443"/>
          </a:xfrm>
          <a:prstGeom prst="rect">
            <a:avLst/>
          </a:prstGeom>
          <a:noFill/>
          <a:ln>
            <a:noFill/>
          </a:ln>
        </p:spPr>
      </p:pic>
      <p:pic>
        <p:nvPicPr>
          <p:cNvPr id="106" name="Google Shape;106;p12" descr="Humanity Faces a Biodiversity Crisis. Climate Change Makes It Worse. -  Inside Climate News"/>
          <p:cNvPicPr preferRelativeResize="0"/>
          <p:nvPr/>
        </p:nvPicPr>
        <p:blipFill rotWithShape="1">
          <a:blip r:embed="rId9">
            <a:alphaModFix/>
          </a:blip>
          <a:srcRect b="11211"/>
          <a:stretch/>
        </p:blipFill>
        <p:spPr>
          <a:xfrm>
            <a:off x="4539301" y="2566374"/>
            <a:ext cx="2265573" cy="1277443"/>
          </a:xfrm>
          <a:prstGeom prst="rect">
            <a:avLst/>
          </a:prstGeom>
          <a:noFill/>
          <a:ln>
            <a:noFill/>
          </a:ln>
        </p:spPr>
      </p:pic>
      <p:pic>
        <p:nvPicPr>
          <p:cNvPr id="107" name="Google Shape;107;p12" descr="Historically high levels of inequality closing the door to a better life  for millions of people | United Nations"/>
          <p:cNvPicPr preferRelativeResize="0"/>
          <p:nvPr/>
        </p:nvPicPr>
        <p:blipFill rotWithShape="1">
          <a:blip r:embed="rId10">
            <a:alphaModFix/>
          </a:blip>
          <a:srcRect/>
          <a:stretch/>
        </p:blipFill>
        <p:spPr>
          <a:xfrm>
            <a:off x="6791279" y="2566373"/>
            <a:ext cx="2359623" cy="1277443"/>
          </a:xfrm>
          <a:prstGeom prst="rect">
            <a:avLst/>
          </a:prstGeom>
          <a:noFill/>
          <a:ln>
            <a:noFill/>
          </a:ln>
        </p:spPr>
      </p:pic>
      <p:sp>
        <p:nvSpPr>
          <p:cNvPr id="108" name="Google Shape;108;p12"/>
          <p:cNvSpPr txBox="1"/>
          <p:nvPr/>
        </p:nvSpPr>
        <p:spPr>
          <a:xfrm>
            <a:off x="-2720" y="3325849"/>
            <a:ext cx="2265573" cy="523220"/>
          </a:xfrm>
          <a:prstGeom prst="rect">
            <a:avLst/>
          </a:prstGeom>
          <a:solidFill>
            <a:srgbClr val="777777">
              <a:alpha val="69019"/>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Далайн түвшин нэмэгдэх</a:t>
            </a:r>
            <a:endParaRPr sz="1400" b="0" i="0" u="none" strike="noStrike" cap="none">
              <a:solidFill>
                <a:srgbClr val="000000"/>
              </a:solidFill>
              <a:latin typeface="Arial"/>
              <a:ea typeface="Arial"/>
              <a:cs typeface="Arial"/>
              <a:sym typeface="Arial"/>
            </a:endParaRPr>
          </a:p>
        </p:txBody>
      </p:sp>
      <p:sp>
        <p:nvSpPr>
          <p:cNvPr id="109" name="Google Shape;109;p12"/>
          <p:cNvSpPr txBox="1"/>
          <p:nvPr/>
        </p:nvSpPr>
        <p:spPr>
          <a:xfrm>
            <a:off x="2262853" y="3325849"/>
            <a:ext cx="2265573" cy="307777"/>
          </a:xfrm>
          <a:prstGeom prst="rect">
            <a:avLst/>
          </a:prstGeom>
          <a:solidFill>
            <a:srgbClr val="777777">
              <a:alpha val="69019"/>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Бохирдол</a:t>
            </a:r>
            <a:endParaRPr sz="1400" b="0" i="0" u="none" strike="noStrike" cap="none">
              <a:solidFill>
                <a:srgbClr val="000000"/>
              </a:solidFill>
              <a:latin typeface="Arial"/>
              <a:ea typeface="Arial"/>
              <a:cs typeface="Arial"/>
              <a:sym typeface="Arial"/>
            </a:endParaRPr>
          </a:p>
        </p:txBody>
      </p:sp>
      <p:sp>
        <p:nvSpPr>
          <p:cNvPr id="110" name="Google Shape;110;p12"/>
          <p:cNvSpPr txBox="1"/>
          <p:nvPr/>
        </p:nvSpPr>
        <p:spPr>
          <a:xfrm>
            <a:off x="4533865" y="3325849"/>
            <a:ext cx="2265573" cy="536622"/>
          </a:xfrm>
          <a:prstGeom prst="rect">
            <a:avLst/>
          </a:prstGeom>
          <a:solidFill>
            <a:srgbClr val="777777">
              <a:alpha val="69019"/>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Экосистемийн доройтол</a:t>
            </a:r>
            <a:endParaRPr sz="1400" b="1" i="0" u="none" strike="noStrike" cap="none">
              <a:solidFill>
                <a:schemeClr val="lt1"/>
              </a:solidFill>
              <a:latin typeface="Arial"/>
              <a:ea typeface="Arial"/>
              <a:cs typeface="Arial"/>
              <a:sym typeface="Arial"/>
            </a:endParaRPr>
          </a:p>
        </p:txBody>
      </p:sp>
      <p:sp>
        <p:nvSpPr>
          <p:cNvPr id="111" name="Google Shape;111;p12"/>
          <p:cNvSpPr txBox="1"/>
          <p:nvPr/>
        </p:nvSpPr>
        <p:spPr>
          <a:xfrm>
            <a:off x="6791279" y="3325849"/>
            <a:ext cx="2333687" cy="307777"/>
          </a:xfrm>
          <a:prstGeom prst="rect">
            <a:avLst/>
          </a:prstGeom>
          <a:solidFill>
            <a:srgbClr val="777777">
              <a:alpha val="69019"/>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Тэгш бус байдал</a:t>
            </a:r>
            <a:endParaRPr sz="1400" b="0" i="0" u="none" strike="noStrike" cap="none">
              <a:solidFill>
                <a:srgbClr val="000000"/>
              </a:solidFill>
              <a:latin typeface="Arial"/>
              <a:ea typeface="Arial"/>
              <a:cs typeface="Arial"/>
              <a:sym typeface="Arial"/>
            </a:endParaRPr>
          </a:p>
        </p:txBody>
      </p:sp>
      <p:sp>
        <p:nvSpPr>
          <p:cNvPr id="112" name="Google Shape;112;p12"/>
          <p:cNvSpPr txBox="1"/>
          <p:nvPr/>
        </p:nvSpPr>
        <p:spPr>
          <a:xfrm>
            <a:off x="1543625" y="4003986"/>
            <a:ext cx="5595078" cy="7671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Байгалийн нөөц, уур амьсгалын өөрчлөлтөд тэсвэртэй байдал, нийгмийн тогтвортой байдал зэрэг нь бизнесүүдийн ашигт ажиллагаанд нөлөөлөх суурь асуудлууд болсон байна!</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3"/>
          <p:cNvSpPr txBox="1">
            <a:spLocks noGrp="1"/>
          </p:cNvSpPr>
          <p:nvPr>
            <p:ph type="title"/>
          </p:nvPr>
        </p:nvSpPr>
        <p:spPr>
          <a:xfrm>
            <a:off x="283016" y="73848"/>
            <a:ext cx="8860983"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b="1">
                <a:latin typeface="Arial"/>
                <a:ea typeface="Arial"/>
                <a:cs typeface="Arial"/>
                <a:sym typeface="Arial"/>
              </a:rPr>
              <a:t>Тогтвортой хөгж</a:t>
            </a:r>
            <a:r>
              <a:rPr lang="en-US" sz="2400">
                <a:latin typeface="Arial"/>
                <a:ea typeface="Arial"/>
                <a:cs typeface="Arial"/>
                <a:sym typeface="Arial"/>
              </a:rPr>
              <a:t>лийн </a:t>
            </a:r>
            <a:r>
              <a:rPr lang="en-US" sz="2400" b="1">
                <a:latin typeface="Arial"/>
                <a:ea typeface="Arial"/>
                <a:cs typeface="Arial"/>
                <a:sym typeface="Arial"/>
              </a:rPr>
              <a:t>талаар яагаад ярих болов?</a:t>
            </a:r>
            <a:endParaRPr sz="2400">
              <a:latin typeface="Arial"/>
              <a:ea typeface="Arial"/>
              <a:cs typeface="Arial"/>
              <a:sym typeface="Arial"/>
            </a:endParaRPr>
          </a:p>
        </p:txBody>
      </p:sp>
      <p:pic>
        <p:nvPicPr>
          <p:cNvPr id="118" name="Google Shape;118;p13"/>
          <p:cNvPicPr preferRelativeResize="0"/>
          <p:nvPr/>
        </p:nvPicPr>
        <p:blipFill rotWithShape="1">
          <a:blip r:embed="rId3">
            <a:alphaModFix/>
          </a:blip>
          <a:srcRect/>
          <a:stretch/>
        </p:blipFill>
        <p:spPr>
          <a:xfrm>
            <a:off x="5734228" y="1004399"/>
            <a:ext cx="2911744" cy="1757271"/>
          </a:xfrm>
          <a:prstGeom prst="rect">
            <a:avLst/>
          </a:prstGeom>
          <a:noFill/>
          <a:ln>
            <a:noFill/>
          </a:ln>
          <a:effectLst>
            <a:outerShdw blurRad="292100" dist="139700" dir="2700000" algn="tl" rotWithShape="0">
              <a:srgbClr val="333333">
                <a:alpha val="63921"/>
              </a:srgbClr>
            </a:outerShdw>
          </a:effectLst>
        </p:spPr>
      </p:pic>
      <p:pic>
        <p:nvPicPr>
          <p:cNvPr id="119" name="Google Shape;119;p13"/>
          <p:cNvPicPr preferRelativeResize="0"/>
          <p:nvPr/>
        </p:nvPicPr>
        <p:blipFill rotWithShape="1">
          <a:blip r:embed="rId4">
            <a:alphaModFix/>
          </a:blip>
          <a:srcRect l="16323" t="15810" r="20180" b="19557"/>
          <a:stretch/>
        </p:blipFill>
        <p:spPr>
          <a:xfrm>
            <a:off x="7017955" y="2904672"/>
            <a:ext cx="1846776" cy="1757271"/>
          </a:xfrm>
          <a:prstGeom prst="rect">
            <a:avLst/>
          </a:prstGeom>
          <a:noFill/>
          <a:ln>
            <a:noFill/>
          </a:ln>
          <a:effectLst>
            <a:outerShdw blurRad="292100" dist="139700" dir="2700000" algn="tl" rotWithShape="0">
              <a:srgbClr val="333333">
                <a:alpha val="63921"/>
              </a:srgbClr>
            </a:outerShdw>
          </a:effectLst>
        </p:spPr>
      </p:pic>
      <p:pic>
        <p:nvPicPr>
          <p:cNvPr id="120" name="Google Shape;120;p13"/>
          <p:cNvPicPr preferRelativeResize="0"/>
          <p:nvPr/>
        </p:nvPicPr>
        <p:blipFill rotWithShape="1">
          <a:blip r:embed="rId5">
            <a:alphaModFix/>
          </a:blip>
          <a:srcRect/>
          <a:stretch/>
        </p:blipFill>
        <p:spPr>
          <a:xfrm>
            <a:off x="279269" y="883966"/>
            <a:ext cx="5269042" cy="3496204"/>
          </a:xfrm>
          <a:prstGeom prst="rect">
            <a:avLst/>
          </a:prstGeom>
          <a:noFill/>
          <a:ln>
            <a:noFill/>
          </a:ln>
        </p:spPr>
      </p:pic>
      <p:pic>
        <p:nvPicPr>
          <p:cNvPr id="121" name="Google Shape;121;p13" descr="THE PARIS AGREEMENT- An initiative to control the climatic change | RACOLB  LEGAL"/>
          <p:cNvPicPr preferRelativeResize="0"/>
          <p:nvPr/>
        </p:nvPicPr>
        <p:blipFill rotWithShape="1">
          <a:blip r:embed="rId6">
            <a:alphaModFix/>
          </a:blip>
          <a:srcRect/>
          <a:stretch/>
        </p:blipFill>
        <p:spPr>
          <a:xfrm>
            <a:off x="5367978" y="2904673"/>
            <a:ext cx="1918328" cy="1757270"/>
          </a:xfrm>
          <a:prstGeom prst="rect">
            <a:avLst/>
          </a:prstGeom>
          <a:noFill/>
          <a:ln>
            <a:noFill/>
          </a:ln>
        </p:spPr>
      </p:pic>
      <p:sp>
        <p:nvSpPr>
          <p:cNvPr id="122" name="Google Shape;122;p13"/>
          <p:cNvSpPr txBox="1"/>
          <p:nvPr/>
        </p:nvSpPr>
        <p:spPr>
          <a:xfrm>
            <a:off x="279269" y="858792"/>
            <a:ext cx="4199966" cy="461665"/>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Энэ асуудлыг дэлхий нийтээр анхаарч эхэлсэн</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4"/>
          <p:cNvSpPr txBox="1">
            <a:spLocks noGrp="1"/>
          </p:cNvSpPr>
          <p:nvPr>
            <p:ph type="title"/>
          </p:nvPr>
        </p:nvSpPr>
        <p:spPr>
          <a:xfrm>
            <a:off x="316148" y="179421"/>
            <a:ext cx="77082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Тогтвортой санхүүгийн хөгжил</a:t>
            </a:r>
            <a:endParaRPr sz="2400">
              <a:latin typeface="Arial"/>
              <a:ea typeface="Arial"/>
              <a:cs typeface="Arial"/>
              <a:sym typeface="Arial"/>
            </a:endParaRPr>
          </a:p>
        </p:txBody>
      </p:sp>
      <p:pic>
        <p:nvPicPr>
          <p:cNvPr id="128" name="Google Shape;128;p14"/>
          <p:cNvPicPr preferRelativeResize="0"/>
          <p:nvPr/>
        </p:nvPicPr>
        <p:blipFill rotWithShape="1">
          <a:blip r:embed="rId3">
            <a:alphaModFix/>
          </a:blip>
          <a:srcRect t="14667"/>
          <a:stretch/>
        </p:blipFill>
        <p:spPr>
          <a:xfrm>
            <a:off x="1280597" y="1128889"/>
            <a:ext cx="6743751" cy="3262490"/>
          </a:xfrm>
          <a:prstGeom prst="rect">
            <a:avLst/>
          </a:prstGeom>
          <a:noFill/>
          <a:ln>
            <a:noFill/>
          </a:ln>
        </p:spPr>
      </p:pic>
      <p:sp>
        <p:nvSpPr>
          <p:cNvPr id="129" name="Google Shape;129;p14"/>
          <p:cNvSpPr txBox="1"/>
          <p:nvPr/>
        </p:nvSpPr>
        <p:spPr>
          <a:xfrm>
            <a:off x="2147825" y="2113803"/>
            <a:ext cx="1271236" cy="646331"/>
          </a:xfrm>
          <a:prstGeom prst="rect">
            <a:avLst/>
          </a:prstGeom>
          <a:solidFill>
            <a:srgbClr val="ECB47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Уламжлалт хөрөнгө оруулалт</a:t>
            </a:r>
            <a:endParaRPr sz="1200" b="0" i="0" u="none" strike="noStrike" cap="none">
              <a:solidFill>
                <a:schemeClr val="dk1"/>
              </a:solidFill>
              <a:latin typeface="Arial"/>
              <a:ea typeface="Arial"/>
              <a:cs typeface="Arial"/>
              <a:sym typeface="Arial"/>
            </a:endParaRPr>
          </a:p>
        </p:txBody>
      </p:sp>
      <p:sp>
        <p:nvSpPr>
          <p:cNvPr id="130" name="Google Shape;130;p14"/>
          <p:cNvSpPr txBox="1"/>
          <p:nvPr/>
        </p:nvSpPr>
        <p:spPr>
          <a:xfrm>
            <a:off x="3936382" y="2113803"/>
            <a:ext cx="1271236" cy="473271"/>
          </a:xfrm>
          <a:prstGeom prst="rect">
            <a:avLst/>
          </a:prstGeom>
          <a:solidFill>
            <a:srgbClr val="80C1EB"/>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Тогтвортой санхүү</a:t>
            </a:r>
            <a:endParaRPr sz="1200" b="0" i="0" u="none" strike="noStrike" cap="none">
              <a:solidFill>
                <a:schemeClr val="dk1"/>
              </a:solidFill>
              <a:latin typeface="Arial"/>
              <a:ea typeface="Arial"/>
              <a:cs typeface="Arial"/>
              <a:sym typeface="Arial"/>
            </a:endParaRPr>
          </a:p>
        </p:txBody>
      </p:sp>
      <p:sp>
        <p:nvSpPr>
          <p:cNvPr id="131" name="Google Shape;131;p14"/>
          <p:cNvSpPr txBox="1"/>
          <p:nvPr/>
        </p:nvSpPr>
        <p:spPr>
          <a:xfrm>
            <a:off x="5739929" y="1648278"/>
            <a:ext cx="1271236" cy="1278002"/>
          </a:xfrm>
          <a:prstGeom prst="rect">
            <a:avLst/>
          </a:prstGeom>
          <a:solidFill>
            <a:srgbClr val="84BD9C"/>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Ёс суртахууны үүднээс эсвэл сайн санааны үүднээс өгөх хандив, тусламж</a:t>
            </a:r>
            <a:endParaRPr sz="1200" b="0" i="0" u="none" strike="noStrike" cap="none">
              <a:solidFill>
                <a:schemeClr val="dk1"/>
              </a:solidFill>
              <a:latin typeface="Arial"/>
              <a:ea typeface="Arial"/>
              <a:cs typeface="Arial"/>
              <a:sym typeface="Arial"/>
            </a:endParaRPr>
          </a:p>
        </p:txBody>
      </p:sp>
      <p:sp>
        <p:nvSpPr>
          <p:cNvPr id="132" name="Google Shape;132;p14"/>
          <p:cNvSpPr txBox="1"/>
          <p:nvPr/>
        </p:nvSpPr>
        <p:spPr>
          <a:xfrm>
            <a:off x="2147825" y="3502717"/>
            <a:ext cx="1271236" cy="670889"/>
          </a:xfrm>
          <a:prstGeom prst="rect">
            <a:avLst/>
          </a:prstGeom>
          <a:solidFill>
            <a:srgbClr val="ECECEC"/>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Гол анхаарах: Санхүүгийн гүйцэтгэл</a:t>
            </a:r>
            <a:endParaRPr sz="1200" b="0" i="0" u="none" strike="noStrike" cap="none">
              <a:solidFill>
                <a:schemeClr val="dk1"/>
              </a:solidFill>
              <a:latin typeface="Arial"/>
              <a:ea typeface="Arial"/>
              <a:cs typeface="Arial"/>
              <a:sym typeface="Arial"/>
            </a:endParaRPr>
          </a:p>
        </p:txBody>
      </p:sp>
      <p:sp>
        <p:nvSpPr>
          <p:cNvPr id="133" name="Google Shape;133;p14"/>
          <p:cNvSpPr txBox="1"/>
          <p:nvPr/>
        </p:nvSpPr>
        <p:spPr>
          <a:xfrm>
            <a:off x="3698145" y="3502717"/>
            <a:ext cx="1834637" cy="816850"/>
          </a:xfrm>
          <a:prstGeom prst="rect">
            <a:avLst/>
          </a:prstGeom>
          <a:solidFill>
            <a:srgbClr val="ECECEC"/>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Хүссэн санхүүгийн өгөөжөөс гадна байгаль орчин, нийгэмд үзүүлэх эерэг үр дүн</a:t>
            </a:r>
            <a:endParaRPr sz="1100" b="0" i="0" u="none" strike="noStrike" cap="none">
              <a:solidFill>
                <a:schemeClr val="dk1"/>
              </a:solidFill>
              <a:latin typeface="Arial"/>
              <a:ea typeface="Arial"/>
              <a:cs typeface="Arial"/>
              <a:sym typeface="Arial"/>
            </a:endParaRPr>
          </a:p>
        </p:txBody>
      </p:sp>
      <p:sp>
        <p:nvSpPr>
          <p:cNvPr id="134" name="Google Shape;134;p14"/>
          <p:cNvSpPr txBox="1"/>
          <p:nvPr/>
        </p:nvSpPr>
        <p:spPr>
          <a:xfrm>
            <a:off x="5665947" y="3502717"/>
            <a:ext cx="1894418" cy="670889"/>
          </a:xfrm>
          <a:prstGeom prst="rect">
            <a:avLst/>
          </a:prstGeom>
          <a:solidFill>
            <a:srgbClr val="ECECEC"/>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Гол анхаарах: байгаль орчин, нийгмийн гүйцэтгэл</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5"/>
          <p:cNvSpPr/>
          <p:nvPr/>
        </p:nvSpPr>
        <p:spPr>
          <a:xfrm flipH="1">
            <a:off x="6818247" y="1107003"/>
            <a:ext cx="879088" cy="1858124"/>
          </a:xfrm>
          <a:custGeom>
            <a:avLst/>
            <a:gdLst/>
            <a:ahLst/>
            <a:cxnLst/>
            <a:rect l="l" t="t" r="r" b="b"/>
            <a:pathLst>
              <a:path w="1172117" h="2477498" extrusionOk="0">
                <a:moveTo>
                  <a:pt x="1172117" y="0"/>
                </a:moveTo>
                <a:cubicBezTo>
                  <a:pt x="524928" y="0"/>
                  <a:pt x="0" y="524928"/>
                  <a:pt x="0" y="1172118"/>
                </a:cubicBezTo>
                <a:lnTo>
                  <a:pt x="0" y="1172118"/>
                </a:lnTo>
                <a:cubicBezTo>
                  <a:pt x="0" y="1819308"/>
                  <a:pt x="524928" y="2344236"/>
                  <a:pt x="1172117" y="2344236"/>
                </a:cubicBezTo>
                <a:lnTo>
                  <a:pt x="1168307" y="2477498"/>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Trebuchet MS"/>
              <a:ea typeface="Trebuchet MS"/>
              <a:cs typeface="Trebuchet MS"/>
              <a:sym typeface="Trebuchet MS"/>
            </a:endParaRPr>
          </a:p>
        </p:txBody>
      </p:sp>
      <p:grpSp>
        <p:nvGrpSpPr>
          <p:cNvPr id="140" name="Google Shape;140;p15"/>
          <p:cNvGrpSpPr/>
          <p:nvPr/>
        </p:nvGrpSpPr>
        <p:grpSpPr>
          <a:xfrm>
            <a:off x="3310529" y="1211658"/>
            <a:ext cx="4283149" cy="1548869"/>
            <a:chOff x="5243536" y="1422103"/>
            <a:chExt cx="5710865" cy="2065159"/>
          </a:xfrm>
        </p:grpSpPr>
        <p:sp>
          <p:nvSpPr>
            <p:cNvPr id="141" name="Google Shape;141;p15"/>
            <p:cNvSpPr/>
            <p:nvPr/>
          </p:nvSpPr>
          <p:spPr>
            <a:xfrm flipH="1">
              <a:off x="8889242" y="1422103"/>
              <a:ext cx="2065159" cy="2065159"/>
            </a:xfrm>
            <a:custGeom>
              <a:avLst/>
              <a:gdLst/>
              <a:ahLst/>
              <a:cxnLst/>
              <a:rect l="l" t="t" r="r" b="b"/>
              <a:pathLst>
                <a:path w="2065159" h="2065159" extrusionOk="0">
                  <a:moveTo>
                    <a:pt x="0" y="1032580"/>
                  </a:moveTo>
                  <a:cubicBezTo>
                    <a:pt x="0" y="462468"/>
                    <a:pt x="462468" y="0"/>
                    <a:pt x="1032580" y="0"/>
                  </a:cubicBezTo>
                  <a:cubicBezTo>
                    <a:pt x="1602691" y="0"/>
                    <a:pt x="2065159" y="462468"/>
                    <a:pt x="2065159" y="1032580"/>
                  </a:cubicBezTo>
                  <a:cubicBezTo>
                    <a:pt x="2065159" y="1602692"/>
                    <a:pt x="1602691" y="2065160"/>
                    <a:pt x="1032580" y="2065160"/>
                  </a:cubicBezTo>
                  <a:cubicBezTo>
                    <a:pt x="462468" y="2065160"/>
                    <a:pt x="0" y="1602692"/>
                    <a:pt x="0" y="1032580"/>
                  </a:cubicBezTo>
                  <a:lnTo>
                    <a:pt x="0" y="1032580"/>
                  </a:lnTo>
                  <a:close/>
                </a:path>
              </a:pathLst>
            </a:custGeom>
            <a:blipFill rotWithShape="1">
              <a:blip r:embed="rId3">
                <a:alphaModFix/>
              </a:blip>
              <a:tile tx="0" ty="0" sx="100000" sy="100000" flip="none" algn="tl"/>
            </a:blipFill>
            <a:ln>
              <a:noFill/>
            </a:ln>
          </p:spPr>
          <p:txBody>
            <a:bodyPr spcFirstLastPara="1" wrap="square" lIns="135000" tIns="135000" rIns="135000" bIns="135000" anchor="ctr" anchorCtr="0">
              <a:noAutofit/>
            </a:bodyPr>
            <a:lstStyle/>
            <a:p>
              <a:pPr marL="0" marR="0" lvl="0" indent="0" algn="ctr" rtl="0">
                <a:lnSpc>
                  <a:spcPct val="120000"/>
                </a:lnSpc>
                <a:spcBef>
                  <a:spcPts val="0"/>
                </a:spcBef>
                <a:spcAft>
                  <a:spcPts val="0"/>
                </a:spcAft>
                <a:buClr>
                  <a:srgbClr val="000000"/>
                </a:buClr>
                <a:buSzPts val="1200"/>
                <a:buFont typeface="Arial"/>
                <a:buNone/>
              </a:pPr>
              <a:endParaRPr sz="1200" b="1" i="0" u="none" strike="noStrike" cap="none">
                <a:solidFill>
                  <a:schemeClr val="dk1"/>
                </a:solidFill>
                <a:latin typeface="Trebuchet MS"/>
                <a:ea typeface="Trebuchet MS"/>
                <a:cs typeface="Trebuchet MS"/>
                <a:sym typeface="Trebuchet MS"/>
              </a:endParaRPr>
            </a:p>
          </p:txBody>
        </p:sp>
        <p:sp>
          <p:nvSpPr>
            <p:cNvPr id="142" name="Google Shape;142;p15"/>
            <p:cNvSpPr/>
            <p:nvPr/>
          </p:nvSpPr>
          <p:spPr>
            <a:xfrm>
              <a:off x="5243536" y="1422103"/>
              <a:ext cx="2065159" cy="2065159"/>
            </a:xfrm>
            <a:custGeom>
              <a:avLst/>
              <a:gdLst/>
              <a:ahLst/>
              <a:cxnLst/>
              <a:rect l="l" t="t" r="r" b="b"/>
              <a:pathLst>
                <a:path w="2065159" h="2065159" extrusionOk="0">
                  <a:moveTo>
                    <a:pt x="0" y="1032580"/>
                  </a:moveTo>
                  <a:cubicBezTo>
                    <a:pt x="0" y="462468"/>
                    <a:pt x="462468" y="0"/>
                    <a:pt x="1032580" y="0"/>
                  </a:cubicBezTo>
                  <a:cubicBezTo>
                    <a:pt x="1602691" y="0"/>
                    <a:pt x="2065159" y="462468"/>
                    <a:pt x="2065159" y="1032580"/>
                  </a:cubicBezTo>
                  <a:cubicBezTo>
                    <a:pt x="2065159" y="1602692"/>
                    <a:pt x="1602691" y="2065160"/>
                    <a:pt x="1032580" y="2065160"/>
                  </a:cubicBezTo>
                  <a:cubicBezTo>
                    <a:pt x="462468" y="2065160"/>
                    <a:pt x="0" y="1602692"/>
                    <a:pt x="0" y="1032580"/>
                  </a:cubicBezTo>
                  <a:lnTo>
                    <a:pt x="0" y="1032580"/>
                  </a:lnTo>
                  <a:close/>
                </a:path>
              </a:pathLst>
            </a:custGeom>
            <a:blipFill rotWithShape="1">
              <a:blip r:embed="rId3">
                <a:alphaModFix/>
              </a:blip>
              <a:tile tx="0" ty="0" sx="100000" sy="100000" flip="none" algn="tl"/>
            </a:blipFill>
            <a:ln>
              <a:noFill/>
            </a:ln>
          </p:spPr>
          <p:txBody>
            <a:bodyPr spcFirstLastPara="1" wrap="square" lIns="135000" tIns="135000" rIns="135000" bIns="135000" anchor="ctr" anchorCtr="0">
              <a:noAutofit/>
            </a:bodyPr>
            <a:lstStyle/>
            <a:p>
              <a:pPr marL="0" marR="0" lvl="0" indent="0" algn="ctr" rtl="0">
                <a:lnSpc>
                  <a:spcPct val="120000"/>
                </a:lnSpc>
                <a:spcBef>
                  <a:spcPts val="0"/>
                </a:spcBef>
                <a:spcAft>
                  <a:spcPts val="0"/>
                </a:spcAft>
                <a:buClr>
                  <a:srgbClr val="000000"/>
                </a:buClr>
                <a:buSzPts val="1200"/>
                <a:buFont typeface="Arial"/>
                <a:buNone/>
              </a:pPr>
              <a:endParaRPr sz="1200" b="1" i="0" u="none" strike="noStrike" cap="none">
                <a:solidFill>
                  <a:schemeClr val="dk1"/>
                </a:solidFill>
                <a:latin typeface="Trebuchet MS"/>
                <a:ea typeface="Trebuchet MS"/>
                <a:cs typeface="Trebuchet MS"/>
                <a:sym typeface="Trebuchet MS"/>
              </a:endParaRPr>
            </a:p>
          </p:txBody>
        </p:sp>
      </p:grpSp>
      <p:sp>
        <p:nvSpPr>
          <p:cNvPr id="143" name="Google Shape;143;p15"/>
          <p:cNvSpPr/>
          <p:nvPr/>
        </p:nvSpPr>
        <p:spPr>
          <a:xfrm>
            <a:off x="3206872" y="1107004"/>
            <a:ext cx="879088" cy="2188165"/>
          </a:xfrm>
          <a:custGeom>
            <a:avLst/>
            <a:gdLst/>
            <a:ahLst/>
            <a:cxnLst/>
            <a:rect l="l" t="t" r="r" b="b"/>
            <a:pathLst>
              <a:path w="1172117" h="2917553" extrusionOk="0">
                <a:moveTo>
                  <a:pt x="1172117" y="0"/>
                </a:moveTo>
                <a:cubicBezTo>
                  <a:pt x="524928" y="0"/>
                  <a:pt x="0" y="524928"/>
                  <a:pt x="0" y="1172118"/>
                </a:cubicBezTo>
                <a:lnTo>
                  <a:pt x="0" y="1172118"/>
                </a:lnTo>
                <a:cubicBezTo>
                  <a:pt x="0" y="1819308"/>
                  <a:pt x="524928" y="2344236"/>
                  <a:pt x="1172117" y="2344236"/>
                </a:cubicBezTo>
                <a:lnTo>
                  <a:pt x="1172117" y="2917553"/>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Trebuchet MS"/>
              <a:ea typeface="Trebuchet MS"/>
              <a:cs typeface="Trebuchet MS"/>
              <a:sym typeface="Trebuchet MS"/>
            </a:endParaRPr>
          </a:p>
        </p:txBody>
      </p:sp>
      <p:sp>
        <p:nvSpPr>
          <p:cNvPr id="144" name="Google Shape;144;p15"/>
          <p:cNvSpPr/>
          <p:nvPr/>
        </p:nvSpPr>
        <p:spPr>
          <a:xfrm rot="-2700000">
            <a:off x="5212336" y="1864351"/>
            <a:ext cx="280771" cy="280770"/>
          </a:xfrm>
          <a:prstGeom prst="halfFrame">
            <a:avLst>
              <a:gd name="adj1" fmla="val 33333"/>
              <a:gd name="adj2" fmla="val 33333"/>
            </a:avLst>
          </a:prstGeom>
          <a:solidFill>
            <a:schemeClr val="dk1"/>
          </a:solidFill>
          <a:ln w="127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p>
            <a:pPr marL="0" marR="0" lvl="0" indent="0" algn="ctr" rtl="0">
              <a:lnSpc>
                <a:spcPct val="120000"/>
              </a:lnSpc>
              <a:spcBef>
                <a:spcPts val="0"/>
              </a:spcBef>
              <a:spcAft>
                <a:spcPts val="0"/>
              </a:spcAft>
              <a:buClr>
                <a:srgbClr val="000000"/>
              </a:buClr>
              <a:buSzPts val="1050"/>
              <a:buFont typeface="Arial"/>
              <a:buNone/>
            </a:pPr>
            <a:r>
              <a:rPr lang="en-US" sz="105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45" name="Google Shape;145;p15"/>
          <p:cNvSpPr/>
          <p:nvPr/>
        </p:nvSpPr>
        <p:spPr>
          <a:xfrm rot="8100000">
            <a:off x="5411100" y="1864351"/>
            <a:ext cx="280771" cy="280770"/>
          </a:xfrm>
          <a:prstGeom prst="halfFrame">
            <a:avLst>
              <a:gd name="adj1" fmla="val 33333"/>
              <a:gd name="adj2" fmla="val 33333"/>
            </a:avLst>
          </a:prstGeom>
          <a:solidFill>
            <a:schemeClr val="dk1"/>
          </a:solidFill>
          <a:ln w="127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p>
            <a:pPr marL="0" marR="0" lvl="0" indent="0" algn="ctr" rtl="0">
              <a:lnSpc>
                <a:spcPct val="120000"/>
              </a:lnSpc>
              <a:spcBef>
                <a:spcPts val="0"/>
              </a:spcBef>
              <a:spcAft>
                <a:spcPts val="0"/>
              </a:spcAft>
              <a:buClr>
                <a:srgbClr val="000000"/>
              </a:buClr>
              <a:buSzPts val="1050"/>
              <a:buFont typeface="Arial"/>
              <a:buNone/>
            </a:pPr>
            <a:endParaRPr sz="1050" b="1" i="0" u="none" strike="noStrike" cap="none">
              <a:solidFill>
                <a:schemeClr val="lt1"/>
              </a:solidFill>
              <a:latin typeface="Calibri"/>
              <a:ea typeface="Calibri"/>
              <a:cs typeface="Calibri"/>
              <a:sym typeface="Calibri"/>
            </a:endParaRPr>
          </a:p>
        </p:txBody>
      </p:sp>
      <p:sp>
        <p:nvSpPr>
          <p:cNvPr id="146" name="Google Shape;146;p15"/>
          <p:cNvSpPr/>
          <p:nvPr/>
        </p:nvSpPr>
        <p:spPr>
          <a:xfrm>
            <a:off x="3490825" y="2087251"/>
            <a:ext cx="118827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Calibri"/>
                <a:ea typeface="Calibri"/>
                <a:cs typeface="Calibri"/>
                <a:sym typeface="Calibri"/>
              </a:rPr>
              <a:t>Эрсдэл удирдлага</a:t>
            </a:r>
            <a:endParaRPr sz="1100" b="1" i="0" u="none" strike="noStrike" cap="none">
              <a:solidFill>
                <a:schemeClr val="lt1"/>
              </a:solidFill>
              <a:latin typeface="Calibri"/>
              <a:ea typeface="Calibri"/>
              <a:cs typeface="Calibri"/>
              <a:sym typeface="Calibri"/>
            </a:endParaRPr>
          </a:p>
        </p:txBody>
      </p:sp>
      <p:sp>
        <p:nvSpPr>
          <p:cNvPr id="147" name="Google Shape;147;p15"/>
          <p:cNvSpPr/>
          <p:nvPr/>
        </p:nvSpPr>
        <p:spPr>
          <a:xfrm>
            <a:off x="6243573" y="2186964"/>
            <a:ext cx="118827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Calibri"/>
                <a:ea typeface="Calibri"/>
                <a:cs typeface="Calibri"/>
                <a:sym typeface="Calibri"/>
              </a:rPr>
              <a:t>Шинэ бизнес боломж</a:t>
            </a:r>
            <a:endParaRPr sz="1200" b="1" i="0" u="none" strike="noStrike" cap="none">
              <a:solidFill>
                <a:schemeClr val="lt1"/>
              </a:solidFill>
              <a:latin typeface="Calibri"/>
              <a:ea typeface="Calibri"/>
              <a:cs typeface="Calibri"/>
              <a:sym typeface="Calibri"/>
            </a:endParaRPr>
          </a:p>
        </p:txBody>
      </p:sp>
      <p:pic>
        <p:nvPicPr>
          <p:cNvPr id="148" name="Google Shape;148;p15"/>
          <p:cNvPicPr preferRelativeResize="0"/>
          <p:nvPr/>
        </p:nvPicPr>
        <p:blipFill rotWithShape="1">
          <a:blip r:embed="rId4">
            <a:alphaModFix/>
          </a:blip>
          <a:srcRect l="2680" r="2680"/>
          <a:stretch/>
        </p:blipFill>
        <p:spPr>
          <a:xfrm>
            <a:off x="6535316" y="1468545"/>
            <a:ext cx="567854" cy="600032"/>
          </a:xfrm>
          <a:prstGeom prst="rect">
            <a:avLst/>
          </a:prstGeom>
          <a:noFill/>
          <a:ln>
            <a:noFill/>
          </a:ln>
        </p:spPr>
      </p:pic>
      <p:cxnSp>
        <p:nvCxnSpPr>
          <p:cNvPr id="149" name="Google Shape;149;p15"/>
          <p:cNvCxnSpPr/>
          <p:nvPr/>
        </p:nvCxnSpPr>
        <p:spPr>
          <a:xfrm rot="10800000" flipH="1">
            <a:off x="4088913" y="2978216"/>
            <a:ext cx="4927" cy="1110708"/>
          </a:xfrm>
          <a:prstGeom prst="straightConnector1">
            <a:avLst/>
          </a:prstGeom>
          <a:solidFill>
            <a:schemeClr val="accent1"/>
          </a:solidFill>
          <a:ln w="9525" cap="flat" cmpd="sng">
            <a:solidFill>
              <a:schemeClr val="dk1"/>
            </a:solidFill>
            <a:prstDash val="solid"/>
            <a:round/>
            <a:headEnd type="none" w="sm" len="sm"/>
            <a:tailEnd type="triangle" w="med" len="med"/>
          </a:ln>
        </p:spPr>
      </p:cxnSp>
      <p:sp>
        <p:nvSpPr>
          <p:cNvPr id="150" name="Google Shape;150;p15"/>
          <p:cNvSpPr txBox="1"/>
          <p:nvPr/>
        </p:nvSpPr>
        <p:spPr>
          <a:xfrm>
            <a:off x="2132046" y="4038373"/>
            <a:ext cx="2990263" cy="746358"/>
          </a:xfrm>
          <a:prstGeom prst="rect">
            <a:avLst/>
          </a:prstGeom>
          <a:solidFill>
            <a:schemeClr val="lt1"/>
          </a:solidFill>
          <a:ln w="9525" cap="flat" cmpd="sng">
            <a:solidFill>
              <a:schemeClr val="accent4"/>
            </a:solidFill>
            <a:prstDash val="solid"/>
            <a:round/>
            <a:headEnd type="none" w="sm" len="sm"/>
            <a:tailEnd type="none" w="sm" len="sm"/>
          </a:ln>
          <a:effectLst>
            <a:outerShdw blurRad="63500" dist="38100" dir="2700000" algn="tl" rotWithShape="0">
              <a:srgbClr val="000000">
                <a:alpha val="9411"/>
              </a:srgbClr>
            </a:outerShdw>
          </a:effectLst>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Хандлага: Санхүүгийн салбарт БОНЗ болон уур амьсгалын эрсдэлийн удирдлага, тайлагналын арга ажиллагааг нэвтрүүлэх</a:t>
            </a:r>
            <a:endParaRPr sz="700" b="0" i="0" u="none" strike="noStrike" cap="none">
              <a:solidFill>
                <a:schemeClr val="dk1"/>
              </a:solidFill>
              <a:latin typeface="Arial"/>
              <a:ea typeface="Arial"/>
              <a:cs typeface="Arial"/>
              <a:sym typeface="Arial"/>
            </a:endParaRPr>
          </a:p>
        </p:txBody>
      </p:sp>
      <p:cxnSp>
        <p:nvCxnSpPr>
          <p:cNvPr id="151" name="Google Shape;151;p15"/>
          <p:cNvCxnSpPr/>
          <p:nvPr/>
        </p:nvCxnSpPr>
        <p:spPr>
          <a:xfrm rot="10800000">
            <a:off x="6834342" y="3012752"/>
            <a:ext cx="0" cy="1076172"/>
          </a:xfrm>
          <a:prstGeom prst="straightConnector1">
            <a:avLst/>
          </a:prstGeom>
          <a:solidFill>
            <a:schemeClr val="accent1"/>
          </a:solidFill>
          <a:ln w="9525" cap="flat" cmpd="sng">
            <a:solidFill>
              <a:schemeClr val="dk1"/>
            </a:solidFill>
            <a:prstDash val="solid"/>
            <a:round/>
            <a:headEnd type="none" w="sm" len="sm"/>
            <a:tailEnd type="triangle" w="med" len="med"/>
          </a:ln>
        </p:spPr>
      </p:cxnSp>
      <p:sp>
        <p:nvSpPr>
          <p:cNvPr id="152" name="Google Shape;152;p15"/>
          <p:cNvSpPr txBox="1"/>
          <p:nvPr/>
        </p:nvSpPr>
        <p:spPr>
          <a:xfrm>
            <a:off x="5154186" y="4038372"/>
            <a:ext cx="3989814" cy="780663"/>
          </a:xfrm>
          <a:prstGeom prst="rect">
            <a:avLst/>
          </a:prstGeom>
          <a:solidFill>
            <a:schemeClr val="lt1"/>
          </a:solidFill>
          <a:ln w="9525" cap="flat" cmpd="sng">
            <a:solidFill>
              <a:schemeClr val="accent4"/>
            </a:solidFill>
            <a:prstDash val="solid"/>
            <a:round/>
            <a:headEnd type="none" w="sm" len="sm"/>
            <a:tailEnd type="none" w="sm" len="sm"/>
          </a:ln>
          <a:effectLst>
            <a:outerShdw blurRad="63500" dist="38100" dir="2700000" algn="tl" rotWithShape="0">
              <a:srgbClr val="000000">
                <a:alpha val="9411"/>
              </a:srgbClr>
            </a:outerShdw>
          </a:effectLst>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Хандлага: Ногоон бонд, тогтвортой байдалтай холбоотой зээл зэрэг холбогдох хэрэгслүүдээр дамжуулан тогтвортой хөгжлийн зорилтуудад нийцсэн эдийн засгийн салбар, үйл ажиллагааг санхүүжүүлэх санхүүжилтийн боломжийг нээх.</a:t>
            </a:r>
            <a:endParaRPr sz="1400" b="0" i="0" u="none" strike="noStrike" cap="none">
              <a:solidFill>
                <a:srgbClr val="000000"/>
              </a:solidFill>
              <a:latin typeface="Arial"/>
              <a:ea typeface="Arial"/>
              <a:cs typeface="Arial"/>
              <a:sym typeface="Arial"/>
            </a:endParaRPr>
          </a:p>
        </p:txBody>
      </p:sp>
      <p:sp>
        <p:nvSpPr>
          <p:cNvPr id="153" name="Google Shape;153;p15"/>
          <p:cNvSpPr/>
          <p:nvPr/>
        </p:nvSpPr>
        <p:spPr>
          <a:xfrm>
            <a:off x="3031195" y="3400907"/>
            <a:ext cx="908073" cy="3231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chemeClr val="accent3"/>
                </a:solidFill>
                <a:latin typeface="Arial"/>
                <a:ea typeface="Arial"/>
                <a:cs typeface="Arial"/>
                <a:sym typeface="Arial"/>
              </a:rPr>
              <a:t>Эрсдэлийг бууруулах</a:t>
            </a:r>
            <a:endParaRPr sz="1050" b="1" i="0" u="none" strike="noStrike" cap="none">
              <a:solidFill>
                <a:schemeClr val="accent3"/>
              </a:solidFill>
              <a:latin typeface="Arial"/>
              <a:ea typeface="Arial"/>
              <a:cs typeface="Arial"/>
              <a:sym typeface="Arial"/>
            </a:endParaRPr>
          </a:p>
        </p:txBody>
      </p:sp>
      <p:sp>
        <p:nvSpPr>
          <p:cNvPr id="154" name="Google Shape;154;p15"/>
          <p:cNvSpPr/>
          <p:nvPr/>
        </p:nvSpPr>
        <p:spPr>
          <a:xfrm>
            <a:off x="6930543" y="3170895"/>
            <a:ext cx="1166535" cy="64633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Тогтвортой санхүүжилтийн хэмжээг нэмэгдүүлэх</a:t>
            </a:r>
            <a:endParaRPr sz="1050" b="1" i="0" u="none" strike="noStrike" cap="none">
              <a:solidFill>
                <a:schemeClr val="dk2"/>
              </a:solidFill>
              <a:latin typeface="Arial"/>
              <a:ea typeface="Arial"/>
              <a:cs typeface="Arial"/>
              <a:sym typeface="Arial"/>
            </a:endParaRPr>
          </a:p>
        </p:txBody>
      </p:sp>
      <p:pic>
        <p:nvPicPr>
          <p:cNvPr id="155" name="Google Shape;155;p15"/>
          <p:cNvPicPr preferRelativeResize="0"/>
          <p:nvPr/>
        </p:nvPicPr>
        <p:blipFill rotWithShape="1">
          <a:blip r:embed="rId5">
            <a:alphaModFix/>
          </a:blip>
          <a:srcRect/>
          <a:stretch/>
        </p:blipFill>
        <p:spPr>
          <a:xfrm>
            <a:off x="3788222" y="1504698"/>
            <a:ext cx="538163" cy="538163"/>
          </a:xfrm>
          <a:prstGeom prst="rect">
            <a:avLst/>
          </a:prstGeom>
          <a:noFill/>
          <a:ln>
            <a:noFill/>
          </a:ln>
        </p:spPr>
      </p:pic>
      <p:sp>
        <p:nvSpPr>
          <p:cNvPr id="156" name="Google Shape;156;p15"/>
          <p:cNvSpPr txBox="1"/>
          <p:nvPr/>
        </p:nvSpPr>
        <p:spPr>
          <a:xfrm>
            <a:off x="1487918" y="4758002"/>
            <a:ext cx="337148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Montserrat"/>
                <a:ea typeface="Montserrat"/>
                <a:cs typeface="Montserrat"/>
                <a:sym typeface="Montserrat"/>
              </a:rPr>
              <a:t>Эх сурвалж: ОУСК – Тогтвортой банк санхүүгийн байгууллагуудын холбоо</a:t>
            </a:r>
            <a:endParaRPr sz="800" b="0" i="0" u="none" strike="noStrike" cap="none">
              <a:solidFill>
                <a:schemeClr val="dk1"/>
              </a:solidFill>
              <a:latin typeface="Montserrat"/>
              <a:ea typeface="Montserrat"/>
              <a:cs typeface="Montserrat"/>
              <a:sym typeface="Montserrat"/>
            </a:endParaRPr>
          </a:p>
        </p:txBody>
      </p:sp>
      <p:sp>
        <p:nvSpPr>
          <p:cNvPr id="157" name="Google Shape;157;p15"/>
          <p:cNvSpPr txBox="1">
            <a:spLocks noGrp="1"/>
          </p:cNvSpPr>
          <p:nvPr>
            <p:ph type="title"/>
          </p:nvPr>
        </p:nvSpPr>
        <p:spPr>
          <a:xfrm>
            <a:off x="316148" y="198783"/>
            <a:ext cx="7708200" cy="48698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800"/>
              <a:buNone/>
            </a:pPr>
            <a:r>
              <a:rPr lang="en-US" sz="2400">
                <a:latin typeface="Arial"/>
                <a:ea typeface="Arial"/>
                <a:cs typeface="Arial"/>
                <a:sym typeface="Arial"/>
              </a:rPr>
              <a:t>Тогтвортой санхүүгийн хоёр гол зорилгууд</a:t>
            </a:r>
            <a:endParaRPr sz="240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Management Consulting Toolkit by Slidesgo">
  <a:themeElements>
    <a:clrScheme name="Simple Light">
      <a:dk1>
        <a:srgbClr val="000000"/>
      </a:dk1>
      <a:lt1>
        <a:srgbClr val="FFFFFF"/>
      </a:lt1>
      <a:dk2>
        <a:srgbClr val="4A8CFF"/>
      </a:dk2>
      <a:lt2>
        <a:srgbClr val="EFEFEF"/>
      </a:lt2>
      <a:accent1>
        <a:srgbClr val="003BA3"/>
      </a:accent1>
      <a:accent2>
        <a:srgbClr val="000000"/>
      </a:accent2>
      <a:accent3>
        <a:srgbClr val="4A8CFF"/>
      </a:accent3>
      <a:accent4>
        <a:srgbClr val="EFEFEF"/>
      </a:accent4>
      <a:accent5>
        <a:srgbClr val="003BA3"/>
      </a:accent5>
      <a:accent6>
        <a:srgbClr val="000000"/>
      </a:accent6>
      <a:hlink>
        <a:srgbClr val="003B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4206</Words>
  <Application>Microsoft Macintosh PowerPoint</Application>
  <PresentationFormat>On-screen Show (16:9)</PresentationFormat>
  <Paragraphs>506</Paragraphs>
  <Slides>54</Slides>
  <Notes>53</Notes>
  <HiddenSlides>10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Fira Sans Extra Condensed Medium</vt:lpstr>
      <vt:lpstr>Arial</vt:lpstr>
      <vt:lpstr>Lato</vt:lpstr>
      <vt:lpstr>Trebuchet MS</vt:lpstr>
      <vt:lpstr>Times New Roman</vt:lpstr>
      <vt:lpstr>Montserrat</vt:lpstr>
      <vt:lpstr>Montserrat ExtraBold</vt:lpstr>
      <vt:lpstr>Calibri</vt:lpstr>
      <vt:lpstr>Poppins</vt:lpstr>
      <vt:lpstr>Nunito Sans ExtraBold</vt:lpstr>
      <vt:lpstr>Segoe UI</vt:lpstr>
      <vt:lpstr>Management Consulting Toolkit by Slidesgo</vt:lpstr>
      <vt:lpstr>Тогтвортой санхүүгийн чиг хандлага   </vt:lpstr>
      <vt:lpstr>Гишүүд</vt:lpstr>
      <vt:lpstr>Олон улсын чиг хандлага</vt:lpstr>
      <vt:lpstr>Хүн төрөлхтөнд тулгарч буй хамгийн том эрсдэлүүд юу вэ?</vt:lpstr>
      <vt:lpstr>Эдгээр нь хүн төрөлхтөнд тулгарч буй хамгийн том эрсдэлүүд юм</vt:lpstr>
      <vt:lpstr>Тогтвортой байдалтай холбоотой бий болж буй томоохон асуудлууд</vt:lpstr>
      <vt:lpstr>Тогтвортой хөгжлийн талаар яагаад ярих болов?</vt:lpstr>
      <vt:lpstr>Тогтвортой санхүүгийн хөгжил</vt:lpstr>
      <vt:lpstr>Тогтвортой санхүүгийн хоёр гол зорилгууд</vt:lpstr>
      <vt:lpstr>Тогтвортой санхүүгийн тодорхойлолт</vt:lpstr>
      <vt:lpstr>Тогтвортой санхүүгийн санаачлага ба стандартууд</vt:lpstr>
      <vt:lpstr>Санхүүгийн байгууллагууд яагаад энэ асуудлыг анхаарах ёстой вэ?</vt:lpstr>
      <vt:lpstr>Санхүүгийн байгууллагуудын хувьд гол шалтгаан юу байх вэ? </vt:lpstr>
      <vt:lpstr>Бүх талуудтай хамтран ажиллах шаардлага </vt:lpstr>
      <vt:lpstr>Бүх талуудтай хамтран ажиллах шаардлага </vt:lpstr>
      <vt:lpstr>Эрсдэлийн удирдлага (БОНЗ)</vt:lpstr>
      <vt:lpstr>Эрсдэлийн удирдлага (БОНЗ)</vt:lpstr>
      <vt:lpstr>Эрсдэлийн удирдлага (уур амьсгалын эрсдэл)</vt:lpstr>
      <vt:lpstr>Эрсдэлийн удирдлага (уур амьсгалын эрсдэл)</vt:lpstr>
      <vt:lpstr>Хөрөнгө оруулалтын өсөн нэмэгдэж буй боломжууд</vt:lpstr>
      <vt:lpstr>Хөрөнгө оруулалтын өсөн нэмэгдэж буй боломжууд</vt:lpstr>
      <vt:lpstr>Хөрөнгө оруулалтын өсөн нэмэгдэж буй боломжууд</vt:lpstr>
      <vt:lpstr>Зохицуулалтын орчин хувьсан өөрчлөгдөж байна</vt:lpstr>
      <vt:lpstr>Зохицуулалтын орчин хувьсан өөрчлөгдөж байна</vt:lpstr>
      <vt:lpstr>Зохицуулалтын орчин хувьсан өөрчлөгдөж байна</vt:lpstr>
      <vt:lpstr>Зах зээлийн нөхцөл байдал хувьсан өөрчлөгдөж байна </vt:lpstr>
      <vt:lpstr>Бүх оролцогч талууд нэгдэж хамтран ажиллаж байна</vt:lpstr>
      <vt:lpstr>Монгол Улсын Тогтвортой санхүүгийн хөгжил </vt:lpstr>
      <vt:lpstr>Асуудал - бид ямар ирээдүйг хүсч байна вэ?</vt:lpstr>
      <vt:lpstr>Асуудал - бид ямар ирээдүйг хүсч байна вэ?</vt:lpstr>
      <vt:lpstr>Асуудал - бид ямар ирээдүйг хүсч байна вэ?</vt:lpstr>
      <vt:lpstr>Асуудал - бид ямар ирээдүйг хүсч байна вэ?</vt:lpstr>
      <vt:lpstr>Санхүүгийн байгууллагуудын хувьд гол шалтгаан юу байх вэ? </vt:lpstr>
      <vt:lpstr>БОНЗ-той холбоотой эрсдэл</vt:lpstr>
      <vt:lpstr>Монгол Улс дах тогтвортой санхүүгийн хөгжил </vt:lpstr>
      <vt:lpstr>Sustainable finance journey in Mongolia</vt:lpstr>
      <vt:lpstr>PowerPoint Presentation</vt:lpstr>
      <vt:lpstr>Үндэсний тогтвортой санхүүгийн замын зураг</vt:lpstr>
      <vt:lpstr>Үндэсний тогтвортой санхүүгийн замын зураг</vt:lpstr>
      <vt:lpstr>Монгол Улсын Тогтвортой санхүүгийн зарчмууд</vt:lpstr>
      <vt:lpstr>5 салбаруудын удирдамж</vt:lpstr>
      <vt:lpstr>Бусад гол бодлого, баримт бичгүүд </vt:lpstr>
      <vt:lpstr>Таксономи </vt:lpstr>
      <vt:lpstr>Таксономи </vt:lpstr>
      <vt:lpstr>PowerPoint Presentation</vt:lpstr>
      <vt:lpstr>PowerPoint Presentation</vt:lpstr>
      <vt:lpstr>PowerPoint Presentation</vt:lpstr>
      <vt:lpstr>Ногоон боломж бүхий тэргүүлэх салбарууд</vt:lpstr>
      <vt:lpstr>Боломжит төслийн зарим жишээнүүд</vt:lpstr>
      <vt:lpstr>Хаан банкны бүтээгдэхүүний жишээ</vt:lpstr>
      <vt:lpstr>Монголын ногоон санхүүгийн корпораци</vt:lpstr>
      <vt:lpstr>Үр дүнг хэмжих</vt:lpstr>
      <vt:lpstr>PowerPoint Presentation</vt:lpstr>
      <vt:lpstr>Сайн санааны үзүүрт ТоС!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Тогтвортой санхүүгийн чиг хандлага</dc:title>
  <dc:creator>Batmunkh Batbold</dc:creator>
  <cp:lastModifiedBy>nomindari</cp:lastModifiedBy>
  <cp:revision>4</cp:revision>
  <dcterms:modified xsi:type="dcterms:W3CDTF">2023-10-26T00:20:32Z</dcterms:modified>
</cp:coreProperties>
</file>