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92" r:id="rId3"/>
  </p:sldIdLst>
  <p:sldSz cx="6858000" cy="9906000" type="A4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448E706-B3F7-47C0-831A-72ED19C8644A}">
          <p14:sldIdLst>
            <p14:sldId id="288"/>
            <p14:sldId id="2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36D1A"/>
    <a:srgbClr val="014E1F"/>
    <a:srgbClr val="01291A"/>
    <a:srgbClr val="E6E6E6"/>
    <a:srgbClr val="A9D18E"/>
    <a:srgbClr val="E2F0D9"/>
    <a:srgbClr val="1AB35A"/>
    <a:srgbClr val="D2F0A2"/>
    <a:srgbClr val="1CA9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2568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09728" cy="10972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5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2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9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6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1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7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85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9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26573-A835-41FC-9E7F-A4DC3683CD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516A6-1294-49B0-983A-C71F7781D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1.jpg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10.png"/><Relationship Id="rId16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5.png"/><Relationship Id="rId5" Type="http://schemas.openxmlformats.org/officeDocument/2006/relationships/image" Target="../media/image3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2.jp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1D35A256-3FD2-47A9-B5C9-AD81585B6AD3}"/>
              </a:ext>
            </a:extLst>
          </p:cNvPr>
          <p:cNvSpPr/>
          <p:nvPr/>
        </p:nvSpPr>
        <p:spPr>
          <a:xfrm rot="16200000">
            <a:off x="1878367" y="4910749"/>
            <a:ext cx="9910340" cy="80166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pattFill prst="dkDnDiag">
                  <a:fgClr>
                    <a:schemeClr val="lt1"/>
                  </a:fgClr>
                  <a:bgClr>
                    <a:schemeClr val="bg1"/>
                  </a:bgClr>
                </a:pattFill>
              </a:rPr>
              <a:t> </a:t>
            </a:r>
          </a:p>
          <a:p>
            <a:pPr algn="ctr"/>
            <a:endParaRPr lang="en-US" dirty="0">
              <a:pattFill prst="dkDnDiag">
                <a:fgClr>
                  <a:schemeClr val="lt1"/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29EE022-9364-46B0-898F-4DA47058B759}"/>
              </a:ext>
            </a:extLst>
          </p:cNvPr>
          <p:cNvSpPr/>
          <p:nvPr/>
        </p:nvSpPr>
        <p:spPr>
          <a:xfrm rot="5400000">
            <a:off x="-4917099" y="4910749"/>
            <a:ext cx="9910340" cy="80166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pattFill prst="dkDnDiag">
                  <a:fgClr>
                    <a:schemeClr val="lt1"/>
                  </a:fgClr>
                  <a:bgClr>
                    <a:schemeClr val="bg1"/>
                  </a:bgClr>
                </a:pattFill>
              </a:rPr>
              <a:t> </a:t>
            </a:r>
          </a:p>
          <a:p>
            <a:pPr algn="ctr"/>
            <a:endParaRPr lang="en-US" dirty="0">
              <a:pattFill prst="dkDnDiag">
                <a:fgClr>
                  <a:schemeClr val="lt1"/>
                </a:fgClr>
                <a:bgClr>
                  <a:schemeClr val="bg1"/>
                </a:bgClr>
              </a:patt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BC59C8B-EDA5-4424-B94F-A55C5EDC3DCE}"/>
              </a:ext>
            </a:extLst>
          </p:cNvPr>
          <p:cNvGrpSpPr/>
          <p:nvPr/>
        </p:nvGrpSpPr>
        <p:grpSpPr>
          <a:xfrm>
            <a:off x="-70765" y="9441096"/>
            <a:ext cx="6928764" cy="574124"/>
            <a:chOff x="-70765" y="9441096"/>
            <a:chExt cx="6928764" cy="574124"/>
          </a:xfrm>
        </p:grpSpPr>
        <p:sp>
          <p:nvSpPr>
            <p:cNvPr id="96" name="Rectangle 95"/>
            <p:cNvSpPr/>
            <p:nvPr/>
          </p:nvSpPr>
          <p:spPr>
            <a:xfrm rot="10800000">
              <a:off x="-780" y="9441096"/>
              <a:ext cx="6858779" cy="472984"/>
            </a:xfrm>
            <a:prstGeom prst="rect">
              <a:avLst/>
            </a:prstGeom>
            <a:blipFill dpi="0" rotWithShape="0">
              <a:blip r:embed="rId2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blipFill>
                  <a:blip r:embed="rId3"/>
                  <a:stretch>
                    <a:fillRect/>
                  </a:stretch>
                </a:blipFill>
              </a:endParaRPr>
            </a:p>
          </p:txBody>
        </p:sp>
        <p:sp>
          <p:nvSpPr>
            <p:cNvPr id="40" name="Subtitle 2"/>
            <p:cNvSpPr txBox="1">
              <a:spLocks/>
            </p:cNvSpPr>
            <p:nvPr/>
          </p:nvSpPr>
          <p:spPr>
            <a:xfrm>
              <a:off x="-70765" y="9521925"/>
              <a:ext cx="6858000" cy="4932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mn-MN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ЗАХ ЗЭЭЛИЙН СУДАЛГАА</a:t>
              </a:r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, </a:t>
              </a:r>
              <a:r>
                <a:rPr lang="mn-MN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ХӨГЖЛИЙН ГАЗАР</a:t>
              </a:r>
              <a:endPara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gul Helios" pitchFamily="2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1227FD8-568A-46B9-9F33-7896339B2BF4}"/>
              </a:ext>
            </a:extLst>
          </p:cNvPr>
          <p:cNvGrpSpPr/>
          <p:nvPr/>
        </p:nvGrpSpPr>
        <p:grpSpPr>
          <a:xfrm>
            <a:off x="0" y="-30870"/>
            <a:ext cx="8473440" cy="755581"/>
            <a:chOff x="-70765" y="-30870"/>
            <a:chExt cx="8644087" cy="75558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7D2B184-968E-40D7-BA4A-B2BE677B3F15}"/>
                </a:ext>
              </a:extLst>
            </p:cNvPr>
            <p:cNvSpPr/>
            <p:nvPr/>
          </p:nvSpPr>
          <p:spPr>
            <a:xfrm>
              <a:off x="-70765" y="-2041"/>
              <a:ext cx="6928765" cy="726752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pattFill prst="dkDnDiag">
                    <a:fgClr>
                      <a:schemeClr val="lt1"/>
                    </a:fgClr>
                    <a:bgClr>
                      <a:schemeClr val="bg1"/>
                    </a:bgClr>
                  </a:pattFill>
                </a:rPr>
                <a:t> 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D81DD92-4611-430B-8217-11997BE1BDD3}"/>
                </a:ext>
              </a:extLst>
            </p:cNvPr>
            <p:cNvSpPr/>
            <p:nvPr/>
          </p:nvSpPr>
          <p:spPr>
            <a:xfrm>
              <a:off x="4931222" y="-30870"/>
              <a:ext cx="218188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n-MN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Цуврал №</a:t>
              </a: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 29</a:t>
              </a:r>
              <a:endParaRPr lang="mn-MN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gul Helios" pitchFamily="2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7FDF68A-924E-42EB-BE9A-00304BC65CE8}"/>
                </a:ext>
              </a:extLst>
            </p:cNvPr>
            <p:cNvSpPr/>
            <p:nvPr/>
          </p:nvSpPr>
          <p:spPr>
            <a:xfrm>
              <a:off x="2676370" y="393896"/>
              <a:ext cx="589695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n-MN" sz="12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Монгол Улсын санхүүгийн хүртээмжийг сайжруулах хөтөлбөрийн хүрээнд</a:t>
              </a:r>
              <a:endParaRPr lang="en-US" sz="1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gul Helios" pitchFamily="2" charset="0"/>
              </a:endParaRPr>
            </a:p>
          </p:txBody>
        </p:sp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61BF1808-F892-498D-9B3D-20F18FEFCE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-6563"/>
            <a:stretch/>
          </p:blipFill>
          <p:spPr>
            <a:xfrm>
              <a:off x="-9668" y="67823"/>
              <a:ext cx="1653225" cy="576165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F1F1AAA2-A3DF-4A61-933C-364C7FAFA1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470"/>
            <a:stretch/>
          </p:blipFill>
          <p:spPr>
            <a:xfrm>
              <a:off x="577846" y="74003"/>
              <a:ext cx="954591" cy="576165"/>
            </a:xfrm>
            <a:prstGeom prst="rect">
              <a:avLst/>
            </a:prstGeom>
          </p:spPr>
        </p:pic>
      </p:grp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24BD02-EAC2-4CE7-B1A0-85052179C0CE}"/>
              </a:ext>
            </a:extLst>
          </p:cNvPr>
          <p:cNvCxnSpPr>
            <a:cxnSpLocks/>
          </p:cNvCxnSpPr>
          <p:nvPr/>
        </p:nvCxnSpPr>
        <p:spPr>
          <a:xfrm flipV="1">
            <a:off x="-5199921" y="2445707"/>
            <a:ext cx="0" cy="2201917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0510F38-EC6A-494B-83CF-482C730A9FE8}"/>
              </a:ext>
            </a:extLst>
          </p:cNvPr>
          <p:cNvCxnSpPr>
            <a:cxnSpLocks/>
          </p:cNvCxnSpPr>
          <p:nvPr/>
        </p:nvCxnSpPr>
        <p:spPr>
          <a:xfrm>
            <a:off x="-6400800" y="3460560"/>
            <a:ext cx="5718048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F1EFC34E-8F7B-4D6A-B35A-C595D7997A98}"/>
              </a:ext>
            </a:extLst>
          </p:cNvPr>
          <p:cNvSpPr/>
          <p:nvPr/>
        </p:nvSpPr>
        <p:spPr>
          <a:xfrm>
            <a:off x="2735317" y="2609613"/>
            <a:ext cx="335823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1400" b="1" cap="all" dirty="0">
                <a:solidFill>
                  <a:srgbClr val="0070C0"/>
                </a:solidFill>
                <a:latin typeface="Mogul Helios" pitchFamily="2" charset="0"/>
                <a:ea typeface="Times New Roman" panose="02020603050405020304" pitchFamily="18" charset="0"/>
              </a:rPr>
              <a:t>ВИРТУАЛ ХӨРӨНГИЙН ҮЙЛЧИЛГЭЭ ҮЗҮҮЛЭГЧИЙН ТУХАЙ хууль</a:t>
            </a:r>
          </a:p>
          <a:p>
            <a:pPr algn="ctr"/>
            <a:r>
              <a:rPr lang="mn-MN" sz="1400" b="1" cap="all" dirty="0">
                <a:solidFill>
                  <a:srgbClr val="0070C0"/>
                </a:solidFill>
                <a:latin typeface="Mogul Helios" pitchFamily="2" charset="0"/>
              </a:rPr>
              <a:t>/ УИХ-</a:t>
            </a:r>
            <a:r>
              <a:rPr lang="mn-MN" sz="1400" b="1" dirty="0">
                <a:solidFill>
                  <a:srgbClr val="0070C0"/>
                </a:solidFill>
                <a:latin typeface="Mogul Helios" pitchFamily="2" charset="0"/>
              </a:rPr>
              <a:t>аас 2021 оны 12 дугаар сарын 17-ны өдөр/</a:t>
            </a:r>
            <a:endParaRPr lang="en-US" sz="1400" b="1" cap="all" dirty="0">
              <a:solidFill>
                <a:srgbClr val="0070C0"/>
              </a:solidFill>
              <a:latin typeface="Mogul Helios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C82AA-7EB1-4272-A47C-E572269C1E7A}"/>
              </a:ext>
            </a:extLst>
          </p:cNvPr>
          <p:cNvSpPr/>
          <p:nvPr/>
        </p:nvSpPr>
        <p:spPr>
          <a:xfrm>
            <a:off x="186868" y="4093189"/>
            <a:ext cx="476886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n-MN" sz="1400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виртуал хөрөнгө</a:t>
            </a:r>
            <a:r>
              <a:rPr lang="en-US" sz="1400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 =</a:t>
            </a:r>
            <a:r>
              <a:rPr lang="mn-MN" sz="1400" b="1" dirty="0">
                <a:solidFill>
                  <a:srgbClr val="0070C0"/>
                </a:solidFill>
                <a:latin typeface="Mogul Helios" pitchFamily="2" charset="0"/>
              </a:rPr>
              <a:t> </a:t>
            </a:r>
            <a:r>
              <a:rPr lang="mn-MN" sz="1400" cap="small" dirty="0" err="1">
                <a:solidFill>
                  <a:srgbClr val="0070C0"/>
                </a:solidFill>
                <a:latin typeface="Mogul Helios" pitchFamily="2" charset="0"/>
              </a:rPr>
              <a:t>Монголбанкны</a:t>
            </a:r>
            <a:r>
              <a:rPr lang="mn-MN" sz="1400" cap="small" dirty="0">
                <a:solidFill>
                  <a:srgbClr val="0070C0"/>
                </a:solidFill>
                <a:latin typeface="Mogul Helios" pitchFamily="2" charset="0"/>
              </a:rPr>
              <a:t> зөвшөөрөлтэй цахим мөнгөнөөс бусад дижиталаар шилжүүлэх, арилжаалах боломжтой төлбөрийн, эсхүл хөрөнгө оруулалтын зорилгоор ашиглагдах үнэ цэнийн дижитал илэрхийлэл бүхий эдийн бус хөрөнгө</a:t>
            </a:r>
            <a:r>
              <a:rPr lang="en-US" sz="1400" cap="small" dirty="0">
                <a:solidFill>
                  <a:srgbClr val="0070C0"/>
                </a:solidFill>
                <a:latin typeface="Mogul Helios" pitchFamily="2" charset="0"/>
              </a:rPr>
              <a:t>.</a:t>
            </a:r>
            <a:endParaRPr lang="mn-MN" sz="1400" cap="small" dirty="0">
              <a:solidFill>
                <a:srgbClr val="0070C0"/>
              </a:solidFill>
              <a:latin typeface="Mogul Helios" pitchFamily="2" charset="0"/>
            </a:endParaRPr>
          </a:p>
          <a:p>
            <a:pPr algn="just"/>
            <a:endParaRPr lang="mn-MN" sz="1400" i="1" dirty="0">
              <a:solidFill>
                <a:srgbClr val="0070C0"/>
              </a:solidFill>
              <a:latin typeface="Mogul Helios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716EDC-C5D3-41EF-8BA7-633C867693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9278" y="1004045"/>
            <a:ext cx="1566499" cy="1787281"/>
          </a:xfrm>
          <a:prstGeom prst="rect">
            <a:avLst/>
          </a:prstGeom>
        </p:spPr>
      </p:pic>
      <p:sp>
        <p:nvSpPr>
          <p:cNvPr id="79" name="Speech Bubble: Rectangle with Corners Rounded 78">
            <a:extLst>
              <a:ext uri="{FF2B5EF4-FFF2-40B4-BE49-F238E27FC236}">
                <a16:creationId xmlns:a16="http://schemas.microsoft.com/office/drawing/2014/main" id="{2AD1B78F-9125-4AE3-9BE9-A288710C5667}"/>
              </a:ext>
            </a:extLst>
          </p:cNvPr>
          <p:cNvSpPr/>
          <p:nvPr/>
        </p:nvSpPr>
        <p:spPr>
          <a:xfrm>
            <a:off x="2189485" y="1022461"/>
            <a:ext cx="4025335" cy="1011743"/>
          </a:xfrm>
          <a:prstGeom prst="wedgeRoundRectCallout">
            <a:avLst>
              <a:gd name="adj1" fmla="val -70499"/>
              <a:gd name="adj2" fmla="val 26936"/>
              <a:gd name="adj3" fmla="val 16667"/>
            </a:avLst>
          </a:prstGeom>
          <a:noFill/>
          <a:ln w="28575">
            <a:solidFill>
              <a:srgbClr val="ACDF8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sz="2400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Виртуал хөрөнгийн талаар таны мэдэх ёстой зүйлс</a:t>
            </a:r>
            <a:endParaRPr lang="en-US" sz="2800" dirty="0">
              <a:solidFill>
                <a:srgbClr val="FF0000"/>
              </a:solidFill>
              <a:latin typeface="Mogul Helios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E6C7B5-C6FF-47A8-A8C8-7BE73ABC40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01769" y="2558622"/>
            <a:ext cx="1317552" cy="10207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79A63A-5D33-48AC-8A59-47B76F7097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52238" y="3726271"/>
            <a:ext cx="1672784" cy="15803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3B4EEAC-4367-4628-84A4-DDA231E4EFFA}"/>
              </a:ext>
            </a:extLst>
          </p:cNvPr>
          <p:cNvSpPr/>
          <p:nvPr/>
        </p:nvSpPr>
        <p:spPr>
          <a:xfrm>
            <a:off x="127811" y="7398453"/>
            <a:ext cx="6536358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mn-MN" sz="1400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Виртуал хөрөнгийн үйлчилгээНД хамаарах үйл ажиллагаа </a:t>
            </a:r>
            <a:r>
              <a:rPr lang="en-US" sz="1400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=</a:t>
            </a:r>
            <a:endParaRPr lang="mn-MN" sz="1400" b="1" cap="all" dirty="0">
              <a:solidFill>
                <a:schemeClr val="accent6">
                  <a:lumMod val="75000"/>
                </a:schemeClr>
              </a:solidFill>
              <a:latin typeface="Mogul Helios" pitchFamily="2" charset="0"/>
            </a:endParaRPr>
          </a:p>
          <a:p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</a:t>
            </a:r>
            <a:r>
              <a:rPr lang="en-US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</a:t>
            </a:r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</a:t>
            </a:r>
            <a:r>
              <a:rPr lang="en-US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- </a:t>
            </a:r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виртуал хөрөнгө, албан ёсны мөнгөн тэмдэгт хооронд арилжих;</a:t>
            </a:r>
          </a:p>
          <a:p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  - нэг болон олон төрлийн виртуал хөрөнгийг хооронд нь арилжих;</a:t>
            </a:r>
          </a:p>
          <a:p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  </a:t>
            </a:r>
            <a:r>
              <a:rPr lang="en-US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-</a:t>
            </a:r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.виртуал хөрөнгийг шилжүүлэх;</a:t>
            </a:r>
          </a:p>
          <a:p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  </a:t>
            </a:r>
            <a:r>
              <a:rPr lang="en-US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- </a:t>
            </a:r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виртуал хөрөнгө, түүнд хамаарах хэрэгслийг хадгалах, удирдах;</a:t>
            </a:r>
          </a:p>
          <a:p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  </a:t>
            </a:r>
            <a:r>
              <a:rPr lang="en-US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- </a:t>
            </a:r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виртуал хөрөнгийг нийтэд санал болгох, худалдахтай холбоотой үйл ажиллагааг зохион </a:t>
            </a:r>
          </a:p>
          <a:p>
            <a:r>
              <a:rPr lang="mn-MN" sz="1400" cap="small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   байгуулах</a:t>
            </a:r>
            <a:r>
              <a:rPr lang="mn-MN" sz="1400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, санхүүгийн үйл ажиллагаанд оролцох болон үйлчилгээ үзүүлэх</a:t>
            </a:r>
            <a:r>
              <a:rPr lang="mn-MN" sz="1400" b="1" cap="sm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.</a:t>
            </a:r>
            <a:endParaRPr lang="en-US" sz="1400" b="1" cap="small" dirty="0">
              <a:solidFill>
                <a:schemeClr val="accent1">
                  <a:lumMod val="75000"/>
                </a:schemeClr>
              </a:solidFill>
              <a:latin typeface="Mogul Helios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355C20-8435-4247-AA04-4A67BBECE45C}"/>
              </a:ext>
            </a:extLst>
          </p:cNvPr>
          <p:cNvSpPr/>
          <p:nvPr/>
        </p:nvSpPr>
        <p:spPr>
          <a:xfrm>
            <a:off x="2383356" y="5898752"/>
            <a:ext cx="35492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400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Харилцагч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= </a:t>
            </a:r>
            <a:r>
              <a:rPr lang="mn-MN" sz="1400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виртуал хөрөнгийн үйлчилгээ үзүүлэгчээс үйлчилгээ авч байгаа этгээд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D1B1243-B722-424A-B6FF-48B6AE4669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6067" y="5287532"/>
            <a:ext cx="1699637" cy="163450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28084F2-15FE-45D0-8CF2-A8DC8B109F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33577" y="6948927"/>
            <a:ext cx="1759911" cy="163450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15" descr="Наклейка PNG - AVATAN PLUS">
            <a:extLst>
              <a:ext uri="{FF2B5EF4-FFF2-40B4-BE49-F238E27FC236}">
                <a16:creationId xmlns:a16="http://schemas.microsoft.com/office/drawing/2014/main" id="{A2F8CA9F-3410-468A-B8C7-9021B18B6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04030">
            <a:off x="6037869" y="2610319"/>
            <a:ext cx="531282" cy="109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975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Наклейка PNG - AVATAN PLUS">
            <a:extLst>
              <a:ext uri="{FF2B5EF4-FFF2-40B4-BE49-F238E27FC236}">
                <a16:creationId xmlns:a16="http://schemas.microsoft.com/office/drawing/2014/main" id="{F4D1EFF7-76FD-4008-863A-72AFB9513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85486">
            <a:off x="5773815" y="1168120"/>
            <a:ext cx="730461" cy="149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08B40A3D-0FB7-4904-99B8-BF7382F20B0C}"/>
              </a:ext>
            </a:extLst>
          </p:cNvPr>
          <p:cNvSpPr/>
          <p:nvPr/>
        </p:nvSpPr>
        <p:spPr>
          <a:xfrm rot="16200000">
            <a:off x="1878367" y="4910749"/>
            <a:ext cx="9910340" cy="80166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pattFill prst="dkDnDiag">
                  <a:fgClr>
                    <a:schemeClr val="lt1"/>
                  </a:fgClr>
                  <a:bgClr>
                    <a:schemeClr val="bg1"/>
                  </a:bgClr>
                </a:pattFill>
              </a:rPr>
              <a:t> </a:t>
            </a:r>
          </a:p>
          <a:p>
            <a:pPr algn="ctr"/>
            <a:endParaRPr lang="en-US" dirty="0">
              <a:pattFill prst="dkDnDiag">
                <a:fgClr>
                  <a:schemeClr val="lt1"/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2B726B0F-BB4B-4846-94BD-62E5B36FECEE}"/>
              </a:ext>
            </a:extLst>
          </p:cNvPr>
          <p:cNvSpPr/>
          <p:nvPr/>
        </p:nvSpPr>
        <p:spPr>
          <a:xfrm>
            <a:off x="253689" y="8399146"/>
            <a:ext cx="686689" cy="68668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2236900-25C8-4C31-96DD-EB5D223C456E}"/>
              </a:ext>
            </a:extLst>
          </p:cNvPr>
          <p:cNvSpPr/>
          <p:nvPr/>
        </p:nvSpPr>
        <p:spPr>
          <a:xfrm rot="5400000">
            <a:off x="-4917099" y="4910749"/>
            <a:ext cx="9910340" cy="80166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pattFill prst="dkDnDiag">
                  <a:fgClr>
                    <a:schemeClr val="lt1"/>
                  </a:fgClr>
                  <a:bgClr>
                    <a:schemeClr val="bg1"/>
                  </a:bgClr>
                </a:pattFill>
              </a:rPr>
              <a:t> </a:t>
            </a:r>
          </a:p>
          <a:p>
            <a:pPr algn="ctr"/>
            <a:endParaRPr lang="en-US" dirty="0">
              <a:pattFill prst="dkDnDiag">
                <a:fgClr>
                  <a:schemeClr val="lt1"/>
                </a:fgClr>
                <a:bgClr>
                  <a:schemeClr val="bg1"/>
                </a:bgClr>
              </a:pattFill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E7AC7C9-4488-422C-ACB6-33132E033CDD}"/>
              </a:ext>
            </a:extLst>
          </p:cNvPr>
          <p:cNvCxnSpPr>
            <a:cxnSpLocks/>
          </p:cNvCxnSpPr>
          <p:nvPr/>
        </p:nvCxnSpPr>
        <p:spPr>
          <a:xfrm flipV="1">
            <a:off x="-5199921" y="2445707"/>
            <a:ext cx="0" cy="2201917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704BC41-580F-4B77-B8B0-1920820442CC}"/>
              </a:ext>
            </a:extLst>
          </p:cNvPr>
          <p:cNvCxnSpPr>
            <a:cxnSpLocks/>
          </p:cNvCxnSpPr>
          <p:nvPr/>
        </p:nvCxnSpPr>
        <p:spPr>
          <a:xfrm>
            <a:off x="-6400800" y="3460560"/>
            <a:ext cx="5718048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7BA6363-89EB-4DC9-951B-4B8D5477F5F4}"/>
              </a:ext>
            </a:extLst>
          </p:cNvPr>
          <p:cNvGrpSpPr/>
          <p:nvPr/>
        </p:nvGrpSpPr>
        <p:grpSpPr>
          <a:xfrm>
            <a:off x="-70765" y="9441096"/>
            <a:ext cx="6928764" cy="574124"/>
            <a:chOff x="-70765" y="9441096"/>
            <a:chExt cx="6928764" cy="57412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4547B601-E881-43F5-BD96-36EE6E417AD6}"/>
                </a:ext>
              </a:extLst>
            </p:cNvPr>
            <p:cNvSpPr/>
            <p:nvPr/>
          </p:nvSpPr>
          <p:spPr>
            <a:xfrm rot="10800000">
              <a:off x="-780" y="9441096"/>
              <a:ext cx="6858779" cy="472984"/>
            </a:xfrm>
            <a:prstGeom prst="rect">
              <a:avLst/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blipFill>
                  <a:blip r:embed="rId4"/>
                  <a:stretch>
                    <a:fillRect/>
                  </a:stretch>
                </a:blipFill>
              </a:endParaRPr>
            </a:p>
          </p:txBody>
        </p:sp>
        <p:sp>
          <p:nvSpPr>
            <p:cNvPr id="66" name="Subtitle 2">
              <a:extLst>
                <a:ext uri="{FF2B5EF4-FFF2-40B4-BE49-F238E27FC236}">
                  <a16:creationId xmlns:a16="http://schemas.microsoft.com/office/drawing/2014/main" id="{D19EDB25-5817-498E-B7FE-E5E467E05F3B}"/>
                </a:ext>
              </a:extLst>
            </p:cNvPr>
            <p:cNvSpPr txBox="1">
              <a:spLocks/>
            </p:cNvSpPr>
            <p:nvPr/>
          </p:nvSpPr>
          <p:spPr>
            <a:xfrm>
              <a:off x="-70765" y="9521925"/>
              <a:ext cx="6858000" cy="4932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mn-MN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ЗАХ ЗЭЭЛИЙН СУДАЛГАА</a:t>
              </a:r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, </a:t>
              </a:r>
              <a:r>
                <a:rPr lang="mn-MN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ХӨГЖЛИЙН ГАЗАР</a:t>
              </a:r>
              <a:endPara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gul Helios" pitchFamily="2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9E33F9AF-613F-4FBD-AC0E-6C038045FD77}"/>
              </a:ext>
            </a:extLst>
          </p:cNvPr>
          <p:cNvGrpSpPr/>
          <p:nvPr/>
        </p:nvGrpSpPr>
        <p:grpSpPr>
          <a:xfrm>
            <a:off x="1" y="-7301"/>
            <a:ext cx="6963307" cy="732012"/>
            <a:chOff x="-70765" y="-7301"/>
            <a:chExt cx="7077250" cy="73201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8B20681-2F82-46DF-9416-EEAFBA55DF76}"/>
                </a:ext>
              </a:extLst>
            </p:cNvPr>
            <p:cNvSpPr/>
            <p:nvPr/>
          </p:nvSpPr>
          <p:spPr>
            <a:xfrm>
              <a:off x="-70765" y="-2041"/>
              <a:ext cx="6928765" cy="726752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pattFill prst="dkDnDiag">
                    <a:fgClr>
                      <a:schemeClr val="lt1"/>
                    </a:fgClr>
                    <a:bgClr>
                      <a:schemeClr val="bg1"/>
                    </a:bgClr>
                  </a:pattFill>
                </a:rPr>
                <a:t> 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3464E5E-F47F-4A20-86A4-3B5C4EA6FF82}"/>
                </a:ext>
              </a:extLst>
            </p:cNvPr>
            <p:cNvSpPr/>
            <p:nvPr/>
          </p:nvSpPr>
          <p:spPr>
            <a:xfrm>
              <a:off x="4801180" y="-7301"/>
              <a:ext cx="190321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n-MN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Цуврал №</a:t>
              </a: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 </a:t>
              </a:r>
              <a:r>
                <a:rPr lang="mn-MN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2</a:t>
              </a: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9</a:t>
              </a:r>
              <a:endParaRPr lang="mn-MN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gul Helios" pitchFamily="2" charset="0"/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9E766FD7-7F05-4814-A75F-D29D2AB813B1}"/>
                </a:ext>
              </a:extLst>
            </p:cNvPr>
            <p:cNvSpPr/>
            <p:nvPr/>
          </p:nvSpPr>
          <p:spPr>
            <a:xfrm>
              <a:off x="2556491" y="430797"/>
              <a:ext cx="444999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n-MN" sz="12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gul Helios" pitchFamily="2" charset="0"/>
                </a:rPr>
                <a:t>Монгол Улсын санхүүгийн хүртээмжийг сайжруулах хөтөлбөрийн хүрээнд</a:t>
              </a:r>
              <a:endParaRPr lang="en-US" sz="1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gul Helios" pitchFamily="2" charset="0"/>
              </a:endParaRPr>
            </a:p>
          </p:txBody>
        </p:sp>
        <p:pic>
          <p:nvPicPr>
            <p:cNvPr id="71" name="Picture 70">
              <a:extLst>
                <a:ext uri="{FF2B5EF4-FFF2-40B4-BE49-F238E27FC236}">
                  <a16:creationId xmlns:a16="http://schemas.microsoft.com/office/drawing/2014/main" id="{B6179B99-C1CF-4968-B003-12D820EC586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-6563"/>
            <a:stretch/>
          </p:blipFill>
          <p:spPr>
            <a:xfrm>
              <a:off x="-9668" y="67823"/>
              <a:ext cx="1653225" cy="576165"/>
            </a:xfrm>
            <a:prstGeom prst="rect">
              <a:avLst/>
            </a:prstGeom>
          </p:spPr>
        </p:pic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C1D3F7F3-A72B-42B9-A89F-612B0B2ECA0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470"/>
            <a:stretch/>
          </p:blipFill>
          <p:spPr>
            <a:xfrm>
              <a:off x="577846" y="74003"/>
              <a:ext cx="954591" cy="576165"/>
            </a:xfrm>
            <a:prstGeom prst="rect">
              <a:avLst/>
            </a:prstGeom>
          </p:spPr>
        </p:pic>
      </p:grpSp>
      <p:sp>
        <p:nvSpPr>
          <p:cNvPr id="77" name="Title 1">
            <a:extLst>
              <a:ext uri="{FF2B5EF4-FFF2-40B4-BE49-F238E27FC236}">
                <a16:creationId xmlns:a16="http://schemas.microsoft.com/office/drawing/2014/main" id="{FA0FCB91-A0A2-49EE-BC0C-85D0050C80EA}"/>
              </a:ext>
            </a:extLst>
          </p:cNvPr>
          <p:cNvSpPr txBox="1">
            <a:spLocks/>
          </p:cNvSpPr>
          <p:nvPr/>
        </p:nvSpPr>
        <p:spPr>
          <a:xfrm>
            <a:off x="1654061" y="-340629"/>
            <a:ext cx="569038" cy="1487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mn-MN" sz="2400" b="1" dirty="0">
              <a:ln w="3175">
                <a:noFill/>
              </a:ln>
              <a:solidFill>
                <a:srgbClr val="014E1F"/>
              </a:solidFill>
              <a:latin typeface="Mogul Helios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6B071CF-C13B-41DD-878E-AE16EDC52D8E}"/>
              </a:ext>
            </a:extLst>
          </p:cNvPr>
          <p:cNvSpPr/>
          <p:nvPr/>
        </p:nvSpPr>
        <p:spPr>
          <a:xfrm>
            <a:off x="253689" y="4350017"/>
            <a:ext cx="686689" cy="68668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2537A4D-D47F-4EF2-9022-C5834807F63A}"/>
              </a:ext>
            </a:extLst>
          </p:cNvPr>
          <p:cNvGrpSpPr/>
          <p:nvPr/>
        </p:nvGrpSpPr>
        <p:grpSpPr>
          <a:xfrm>
            <a:off x="165746" y="4996764"/>
            <a:ext cx="6417627" cy="1854630"/>
            <a:chOff x="391259" y="-702500"/>
            <a:chExt cx="6466977" cy="2263750"/>
          </a:xfrm>
        </p:grpSpPr>
        <p:sp>
          <p:nvSpPr>
            <p:cNvPr id="43" name="Speech Bubble: Rectangle with Corners Rounded 42">
              <a:extLst>
                <a:ext uri="{FF2B5EF4-FFF2-40B4-BE49-F238E27FC236}">
                  <a16:creationId xmlns:a16="http://schemas.microsoft.com/office/drawing/2014/main" id="{00620CB2-2672-4A96-B1B8-ABB88747E406}"/>
                </a:ext>
              </a:extLst>
            </p:cNvPr>
            <p:cNvSpPr/>
            <p:nvPr/>
          </p:nvSpPr>
          <p:spPr>
            <a:xfrm>
              <a:off x="391259" y="-702500"/>
              <a:ext cx="6466977" cy="2263750"/>
            </a:xfrm>
            <a:prstGeom prst="wedgeRoundRectCallout">
              <a:avLst>
                <a:gd name="adj1" fmla="val -39518"/>
                <a:gd name="adj2" fmla="val 66919"/>
                <a:gd name="adj3" fmla="val 16667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426B17B-D9C2-4F36-B47C-EA574062D0C9}"/>
                </a:ext>
              </a:extLst>
            </p:cNvPr>
            <p:cNvSpPr/>
            <p:nvPr/>
          </p:nvSpPr>
          <p:spPr>
            <a:xfrm>
              <a:off x="1281049" y="-422412"/>
              <a:ext cx="1647476" cy="4850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algn="just" defTabSz="622300">
                <a:lnSpc>
                  <a:spcPct val="90000"/>
                </a:lnSpc>
                <a:spcBef>
                  <a:spcPct val="0"/>
                </a:spcBef>
              </a:pPr>
              <a:r>
                <a:rPr lang="mn-MN" sz="1400" b="1" dirty="0">
                  <a:solidFill>
                    <a:srgbClr val="0070C0"/>
                  </a:solidFill>
                  <a:latin typeface="Mogul Helios" panose="020B0604020202020204" charset="0"/>
                </a:rPr>
                <a:t>Хуулийн этгээд байна.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068848A-49F9-4808-9057-5D8F06EBFDA4}"/>
                </a:ext>
              </a:extLst>
            </p:cNvPr>
            <p:cNvSpPr/>
            <p:nvPr/>
          </p:nvSpPr>
          <p:spPr>
            <a:xfrm>
              <a:off x="2104787" y="406540"/>
              <a:ext cx="4731286" cy="4345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algn="just" defTabSz="622300">
                <a:lnSpc>
                  <a:spcPct val="90000"/>
                </a:lnSpc>
                <a:spcBef>
                  <a:spcPct val="0"/>
                </a:spcBef>
              </a:pPr>
              <a:r>
                <a:rPr lang="mn-MN" sz="1400" b="1" dirty="0">
                  <a:solidFill>
                    <a:srgbClr val="0070C0"/>
                  </a:solidFill>
                  <a:latin typeface="Mogul Helios" panose="020B0604020202020204" charset="0"/>
                </a:rPr>
                <a:t>Харилцагчтай үйлчилгээ үзүүлэх гэрээ, хэлцэл байгуулна.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E65DB3A-ECA1-4BAD-80FA-7A40BE2FFFEB}"/>
              </a:ext>
            </a:extLst>
          </p:cNvPr>
          <p:cNvGrpSpPr/>
          <p:nvPr/>
        </p:nvGrpSpPr>
        <p:grpSpPr>
          <a:xfrm>
            <a:off x="167532" y="2274950"/>
            <a:ext cx="6436779" cy="7082782"/>
            <a:chOff x="211578" y="-107850"/>
            <a:chExt cx="6436779" cy="560336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1A65989-25C2-4537-911A-475BB14F63FF}"/>
                </a:ext>
              </a:extLst>
            </p:cNvPr>
            <p:cNvSpPr/>
            <p:nvPr/>
          </p:nvSpPr>
          <p:spPr>
            <a:xfrm>
              <a:off x="3386815" y="-107850"/>
              <a:ext cx="2710290" cy="5600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mn-MN" sz="1400" b="1" cap="small" dirty="0">
                  <a:solidFill>
                    <a:srgbClr val="0070C0"/>
                  </a:solidFill>
                  <a:latin typeface="Mogul Helios" pitchFamily="2" charset="0"/>
                </a:rPr>
                <a:t>Бүртгэл хийх, баталгаажуулж өөрийн харилцах дансаа холбож виртуал данс үүсгэх</a:t>
              </a:r>
              <a:r>
                <a:rPr lang="mn-MN" sz="1200" b="1" cap="small" dirty="0">
                  <a:solidFill>
                    <a:srgbClr val="0070C0"/>
                  </a:solidFill>
                  <a:latin typeface="Mogul Helios" pitchFamily="2" charset="0"/>
                </a:rPr>
                <a:t>;</a:t>
              </a:r>
            </a:p>
          </p:txBody>
        </p:sp>
        <p:sp>
          <p:nvSpPr>
            <p:cNvPr id="54" name="Speech Bubble: Rectangle with Corners Rounded 53">
              <a:extLst>
                <a:ext uri="{FF2B5EF4-FFF2-40B4-BE49-F238E27FC236}">
                  <a16:creationId xmlns:a16="http://schemas.microsoft.com/office/drawing/2014/main" id="{F6A9196A-96B1-4A8C-A170-1DE1611ABC89}"/>
                </a:ext>
              </a:extLst>
            </p:cNvPr>
            <p:cNvSpPr/>
            <p:nvPr/>
          </p:nvSpPr>
          <p:spPr>
            <a:xfrm>
              <a:off x="257901" y="4043719"/>
              <a:ext cx="6390456" cy="1451800"/>
            </a:xfrm>
            <a:prstGeom prst="wedgeRoundRectCallout">
              <a:avLst>
                <a:gd name="adj1" fmla="val -1146"/>
                <a:gd name="adj2" fmla="val -56929"/>
                <a:gd name="adj3" fmla="val 16667"/>
              </a:avLst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6DC117B7-15EE-4780-A7D4-89B05ACB0557}"/>
                </a:ext>
              </a:extLst>
            </p:cNvPr>
            <p:cNvSpPr/>
            <p:nvPr/>
          </p:nvSpPr>
          <p:spPr>
            <a:xfrm>
              <a:off x="211578" y="4054476"/>
              <a:ext cx="1975266" cy="2434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endParaRPr lang="en-US" sz="1400" b="1" dirty="0">
                <a:solidFill>
                  <a:srgbClr val="FF0000"/>
                </a:solidFill>
                <a:latin typeface="Mogul Helios" pitchFamily="2" charset="0"/>
              </a:endParaRP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39ACA15B-2F25-4673-B6F5-0BC141D2A1FF}"/>
              </a:ext>
            </a:extLst>
          </p:cNvPr>
          <p:cNvSpPr/>
          <p:nvPr/>
        </p:nvSpPr>
        <p:spPr>
          <a:xfrm>
            <a:off x="773506" y="4682814"/>
            <a:ext cx="5195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Виртуал хөрөнгийн үйлчилгээ үзүүлэгч бол</a:t>
            </a:r>
            <a:r>
              <a:rPr lang="mn-MN" b="1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: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EC0586-B24A-4197-AF7A-D54D410E6071}"/>
              </a:ext>
            </a:extLst>
          </p:cNvPr>
          <p:cNvCxnSpPr>
            <a:cxnSpLocks/>
          </p:cNvCxnSpPr>
          <p:nvPr/>
        </p:nvCxnSpPr>
        <p:spPr>
          <a:xfrm>
            <a:off x="5756465" y="4907479"/>
            <a:ext cx="900974" cy="619"/>
          </a:xfrm>
          <a:prstGeom prst="line">
            <a:avLst/>
          </a:prstGeom>
          <a:ln w="19050">
            <a:solidFill>
              <a:srgbClr val="014E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66A26715-A1DC-44A3-8078-801F21C0D81B}"/>
              </a:ext>
            </a:extLst>
          </p:cNvPr>
          <p:cNvCxnSpPr>
            <a:cxnSpLocks/>
          </p:cNvCxnSpPr>
          <p:nvPr/>
        </p:nvCxnSpPr>
        <p:spPr>
          <a:xfrm flipV="1">
            <a:off x="18334" y="4854177"/>
            <a:ext cx="799733" cy="10564"/>
          </a:xfrm>
          <a:prstGeom prst="line">
            <a:avLst/>
          </a:prstGeom>
          <a:ln w="19050">
            <a:solidFill>
              <a:srgbClr val="014E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4" name="Picture 6" descr="UCLA Law Fellows (@UCLALawFellows) / Twitter">
            <a:extLst>
              <a:ext uri="{FF2B5EF4-FFF2-40B4-BE49-F238E27FC236}">
                <a16:creationId xmlns:a16="http://schemas.microsoft.com/office/drawing/2014/main" id="{C4A2D093-4810-4510-B24A-ECB81E3FE1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8" r="1158"/>
          <a:stretch/>
        </p:blipFill>
        <p:spPr bwMode="auto">
          <a:xfrm>
            <a:off x="380119" y="5219798"/>
            <a:ext cx="522550" cy="385784"/>
          </a:xfrm>
          <a:prstGeom prst="round2DiagRect">
            <a:avLst>
              <a:gd name="adj1" fmla="val 50000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Licensing - Free business icons">
            <a:extLst>
              <a:ext uri="{FF2B5EF4-FFF2-40B4-BE49-F238E27FC236}">
                <a16:creationId xmlns:a16="http://schemas.microsoft.com/office/drawing/2014/main" id="{D08D8529-F65B-493C-8340-D5071E16C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510" y="5333668"/>
            <a:ext cx="517422" cy="383166"/>
          </a:xfrm>
          <a:prstGeom prst="round2DiagRect">
            <a:avLst>
              <a:gd name="adj1" fmla="val 14384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/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59B7BEA-7393-462F-A209-8E3F6BE973C2}"/>
              </a:ext>
            </a:extLst>
          </p:cNvPr>
          <p:cNvSpPr/>
          <p:nvPr/>
        </p:nvSpPr>
        <p:spPr>
          <a:xfrm>
            <a:off x="928230" y="865439"/>
            <a:ext cx="47452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Виртуал хөрөнгийн гүйлгээний явц: </a:t>
            </a:r>
            <a:r>
              <a:rPr lang="mn-MN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 </a:t>
            </a:r>
            <a:endParaRPr lang="en-US" cap="all" dirty="0">
              <a:solidFill>
                <a:schemeClr val="accent6">
                  <a:lumMod val="75000"/>
                </a:schemeClr>
              </a:solidFill>
              <a:latin typeface="Mogul Helios" pitchFamily="2" charset="0"/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D6B004F-F4B1-4975-9A64-42A7CFF04EE8}"/>
              </a:ext>
            </a:extLst>
          </p:cNvPr>
          <p:cNvCxnSpPr>
            <a:cxnSpLocks/>
          </p:cNvCxnSpPr>
          <p:nvPr/>
        </p:nvCxnSpPr>
        <p:spPr>
          <a:xfrm>
            <a:off x="78154" y="1092184"/>
            <a:ext cx="566717" cy="0"/>
          </a:xfrm>
          <a:prstGeom prst="line">
            <a:avLst/>
          </a:prstGeom>
          <a:ln w="19050">
            <a:solidFill>
              <a:srgbClr val="014E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406A460-9F79-43E7-B7D9-D094BBFD1219}"/>
              </a:ext>
            </a:extLst>
          </p:cNvPr>
          <p:cNvCxnSpPr>
            <a:cxnSpLocks/>
          </p:cNvCxnSpPr>
          <p:nvPr/>
        </p:nvCxnSpPr>
        <p:spPr>
          <a:xfrm>
            <a:off x="5807618" y="1092184"/>
            <a:ext cx="969018" cy="0"/>
          </a:xfrm>
          <a:prstGeom prst="line">
            <a:avLst/>
          </a:prstGeom>
          <a:ln w="19050">
            <a:solidFill>
              <a:srgbClr val="014E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9FE71688-991B-4D5E-84AF-232987CF61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8513" y="5865082"/>
            <a:ext cx="581401" cy="337248"/>
          </a:xfrm>
          <a:prstGeom prst="round2DiagRect">
            <a:avLst>
              <a:gd name="adj1" fmla="val 36546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971D8BF2-4BFA-4F50-B800-F5E5558B09F0}"/>
              </a:ext>
            </a:extLst>
          </p:cNvPr>
          <p:cNvCxnSpPr>
            <a:cxnSpLocks/>
          </p:cNvCxnSpPr>
          <p:nvPr/>
        </p:nvCxnSpPr>
        <p:spPr>
          <a:xfrm>
            <a:off x="-2996" y="7227378"/>
            <a:ext cx="1857784" cy="5230"/>
          </a:xfrm>
          <a:prstGeom prst="line">
            <a:avLst/>
          </a:prstGeom>
          <a:ln w="19050">
            <a:solidFill>
              <a:srgbClr val="014E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8EA9ABB1-10B6-4371-829B-1A48120228CA}"/>
              </a:ext>
            </a:extLst>
          </p:cNvPr>
          <p:cNvSpPr/>
          <p:nvPr/>
        </p:nvSpPr>
        <p:spPr>
          <a:xfrm>
            <a:off x="1778491" y="6952533"/>
            <a:ext cx="3032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ГҮЙЛГЭЭ ХИЙХэД АНХААР</a:t>
            </a:r>
            <a:r>
              <a:rPr lang="en-US" b="1" cap="all" dirty="0">
                <a:solidFill>
                  <a:schemeClr val="accent6">
                    <a:lumMod val="75000"/>
                  </a:schemeClr>
                </a:solidFill>
                <a:latin typeface="Mogul Helios" pitchFamily="2" charset="0"/>
              </a:rPr>
              <a:t>!!!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7762A40-FCBA-4178-B4A0-74F194CD07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54771" y="6339264"/>
            <a:ext cx="697774" cy="33824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6" name="Rectangle 85">
            <a:extLst>
              <a:ext uri="{FF2B5EF4-FFF2-40B4-BE49-F238E27FC236}">
                <a16:creationId xmlns:a16="http://schemas.microsoft.com/office/drawing/2014/main" id="{F2544543-1996-463C-8A76-5990D1E5E088}"/>
              </a:ext>
            </a:extLst>
          </p:cNvPr>
          <p:cNvSpPr/>
          <p:nvPr/>
        </p:nvSpPr>
        <p:spPr>
          <a:xfrm>
            <a:off x="509924" y="6432052"/>
            <a:ext cx="50768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n-MN" sz="1400" b="1" dirty="0">
                <a:solidFill>
                  <a:srgbClr val="0070C0"/>
                </a:solidFill>
                <a:latin typeface="Mogul Helios" pitchFamily="2" charset="0"/>
              </a:rPr>
              <a:t>Хуулийн этгээдийн дансандаа харилцагчийн мөнгөн хөрөнгийг байршуулна.</a:t>
            </a:r>
            <a:endParaRPr lang="en-US" sz="1400" b="1" dirty="0">
              <a:solidFill>
                <a:srgbClr val="0070C0"/>
              </a:solidFill>
              <a:latin typeface="Mogul Helios" pitchFamily="2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10A3B33-7CC5-47E5-8A84-4F7C5EA86C21}"/>
              </a:ext>
            </a:extLst>
          </p:cNvPr>
          <p:cNvSpPr/>
          <p:nvPr/>
        </p:nvSpPr>
        <p:spPr>
          <a:xfrm>
            <a:off x="213855" y="8302111"/>
            <a:ext cx="5515941" cy="27613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</a:pPr>
            <a:endParaRPr lang="mn-MN" sz="1400" b="1" dirty="0">
              <a:solidFill>
                <a:srgbClr val="0070C0"/>
              </a:solidFill>
              <a:latin typeface="Mogul Helios" panose="020B0604020202020204" charset="0"/>
            </a:endParaRPr>
          </a:p>
        </p:txBody>
      </p:sp>
      <p:pic>
        <p:nvPicPr>
          <p:cNvPr id="1028" name="Picture 4" descr="computer icon зурган илэрцүүд">
            <a:extLst>
              <a:ext uri="{FF2B5EF4-FFF2-40B4-BE49-F238E27FC236}">
                <a16:creationId xmlns:a16="http://schemas.microsoft.com/office/drawing/2014/main" id="{239B3FEE-78D8-45F2-B174-AFDE21C06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860" y="1324321"/>
            <a:ext cx="939426" cy="93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obile Icon, Transparent Mobile.PNG Images &amp; Vector - FreeIconsPNG">
            <a:extLst>
              <a:ext uri="{FF2B5EF4-FFF2-40B4-BE49-F238E27FC236}">
                <a16:creationId xmlns:a16="http://schemas.microsoft.com/office/drawing/2014/main" id="{6110A30C-1DFF-42BF-86C1-2C1BAF439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37" y="1327752"/>
            <a:ext cx="797330" cy="797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6BA6FB4-EDBD-4A2E-9AC6-6382F2FC75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1705" y="3161875"/>
            <a:ext cx="1066447" cy="6119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2DE958-BAE3-4371-839C-318C6F2C91E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058512" y="3089834"/>
            <a:ext cx="700190" cy="6956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6D1972-6004-4BEB-A4B6-37710D05746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rot="10800000" flipH="1" flipV="1">
            <a:off x="5673437" y="3166911"/>
            <a:ext cx="865792" cy="728987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37EC7854-1D60-42E3-AD79-E66EDA9E355B}"/>
              </a:ext>
            </a:extLst>
          </p:cNvPr>
          <p:cNvSpPr/>
          <p:nvPr/>
        </p:nvSpPr>
        <p:spPr>
          <a:xfrm>
            <a:off x="246476" y="1445125"/>
            <a:ext cx="223371" cy="3154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Mogul Helios" panose="020B0604020202020204" charset="0"/>
              </a:rPr>
              <a:t>1</a:t>
            </a:r>
            <a:endParaRPr lang="mn-MN" sz="3200" b="1" dirty="0">
              <a:solidFill>
                <a:srgbClr val="0070C0"/>
              </a:solidFill>
              <a:latin typeface="Mogul Helios" panose="020B060402020202020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8358A24-DCAA-496D-9871-95F9D8167494}"/>
              </a:ext>
            </a:extLst>
          </p:cNvPr>
          <p:cNvSpPr/>
          <p:nvPr/>
        </p:nvSpPr>
        <p:spPr>
          <a:xfrm>
            <a:off x="181745" y="2340426"/>
            <a:ext cx="2710290" cy="38649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</a:pPr>
            <a:r>
              <a:rPr lang="mn-MN" sz="1400" b="1" cap="small" dirty="0">
                <a:solidFill>
                  <a:srgbClr val="0070C0"/>
                </a:solidFill>
                <a:latin typeface="Mogul Helios" panose="020B0604020202020204" charset="0"/>
              </a:rPr>
              <a:t>Виртуал хөрөнгийн үйлчилгээ үзүүлэгчийн цахим хуудсанд эсхүл програм татаж нэвтрэх</a:t>
            </a:r>
            <a:r>
              <a:rPr lang="en-US" sz="1200" b="1" cap="all" dirty="0">
                <a:solidFill>
                  <a:srgbClr val="0070C0"/>
                </a:solidFill>
                <a:latin typeface="Mogul Helios" panose="020B0604020202020204" charset="0"/>
              </a:rPr>
              <a:t>;</a:t>
            </a:r>
            <a:endParaRPr lang="mn-MN" sz="1200" b="1" dirty="0">
              <a:solidFill>
                <a:srgbClr val="0070C0"/>
              </a:solidFill>
              <a:latin typeface="Mogul Helios" panose="020B060402020202020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FE16646-8AFA-4E84-98AA-6C16F635DC04}"/>
              </a:ext>
            </a:extLst>
          </p:cNvPr>
          <p:cNvSpPr/>
          <p:nvPr/>
        </p:nvSpPr>
        <p:spPr>
          <a:xfrm>
            <a:off x="2568234" y="5459466"/>
            <a:ext cx="33863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n-MN" sz="1400" b="1" dirty="0">
                <a:solidFill>
                  <a:srgbClr val="0070C0"/>
                </a:solidFill>
                <a:latin typeface="Mogul Helios" pitchFamily="2" charset="0"/>
              </a:rPr>
              <a:t>Санхүүгийн зохицуулах хороонд бүртгэлтэй.</a:t>
            </a:r>
            <a:endParaRPr lang="en-US" sz="1400" b="1" dirty="0">
              <a:solidFill>
                <a:srgbClr val="0070C0"/>
              </a:solidFill>
              <a:latin typeface="Mogul Helios" pitchFamily="2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EB2EC5A-F48F-41BC-8091-C4AEB7667DE9}"/>
              </a:ext>
            </a:extLst>
          </p:cNvPr>
          <p:cNvSpPr/>
          <p:nvPr/>
        </p:nvSpPr>
        <p:spPr>
          <a:xfrm>
            <a:off x="3907583" y="3947952"/>
            <a:ext cx="29096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n-MN" sz="1400" b="1" cap="small" dirty="0">
                <a:solidFill>
                  <a:srgbClr val="0070C0"/>
                </a:solidFill>
                <a:latin typeface="Mogul Helios" pitchFamily="2" charset="0"/>
              </a:rPr>
              <a:t>Дижитал түрийвчинд мөнгө байршуулах, виртуал хөрөнгийг худалдах, худалдан авалт, гүйлгээнд ашиглах, шилжүүлэх; </a:t>
            </a:r>
          </a:p>
          <a:p>
            <a:pPr algn="just"/>
            <a:endParaRPr lang="en-US" sz="1400" b="1" cap="small" dirty="0">
              <a:solidFill>
                <a:srgbClr val="0070C0"/>
              </a:solidFill>
              <a:latin typeface="Mogul Helios" pitchFamily="2" charset="0"/>
            </a:endParaRP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CB623EB-8179-4523-B69D-38BAEF639E87}"/>
              </a:ext>
            </a:extLst>
          </p:cNvPr>
          <p:cNvCxnSpPr>
            <a:cxnSpLocks/>
          </p:cNvCxnSpPr>
          <p:nvPr/>
        </p:nvCxnSpPr>
        <p:spPr>
          <a:xfrm flipV="1">
            <a:off x="4725695" y="7195023"/>
            <a:ext cx="2061540" cy="8769"/>
          </a:xfrm>
          <a:prstGeom prst="line">
            <a:avLst/>
          </a:prstGeom>
          <a:ln w="19050">
            <a:solidFill>
              <a:srgbClr val="014E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EE370CF7-70A9-4BA2-A7ED-F746C725DB2F}"/>
              </a:ext>
            </a:extLst>
          </p:cNvPr>
          <p:cNvSpPr/>
          <p:nvPr/>
        </p:nvSpPr>
        <p:spPr>
          <a:xfrm>
            <a:off x="2438755" y="3869318"/>
            <a:ext cx="14188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400" b="1" dirty="0">
                <a:solidFill>
                  <a:srgbClr val="0070C0"/>
                </a:solidFill>
                <a:latin typeface="Mogul Helios" pitchFamily="2" charset="0"/>
              </a:rPr>
              <a:t>Сүлжээн дэх гүйлгээг баталгаажуулах</a:t>
            </a:r>
            <a:r>
              <a:rPr lang="en-US" sz="1400" b="1" cap="all" dirty="0">
                <a:solidFill>
                  <a:srgbClr val="0070C0"/>
                </a:solidFill>
                <a:latin typeface="Mogul Helios" pitchFamily="2" charset="0"/>
              </a:rPr>
              <a:t>;</a:t>
            </a:r>
            <a:endParaRPr lang="en-US" sz="1400" b="1" dirty="0">
              <a:solidFill>
                <a:srgbClr val="0070C0"/>
              </a:solidFill>
              <a:latin typeface="Mogul Helios" pitchFamily="2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C3AFC85-AA30-409A-8DEA-B315A5E0BBCC}"/>
              </a:ext>
            </a:extLst>
          </p:cNvPr>
          <p:cNvSpPr/>
          <p:nvPr/>
        </p:nvSpPr>
        <p:spPr>
          <a:xfrm>
            <a:off x="138824" y="3867471"/>
            <a:ext cx="20326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400" b="1" dirty="0">
                <a:solidFill>
                  <a:srgbClr val="0070C0"/>
                </a:solidFill>
                <a:latin typeface="Mogul Helios" pitchFamily="2" charset="0"/>
              </a:rPr>
              <a:t>Дижитал түрийвч дэх мөнгийг хадгалах,  арилжаанд ашиглах; 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41FFC17-9CD1-479E-A2FA-4AD49C062823}"/>
              </a:ext>
            </a:extLst>
          </p:cNvPr>
          <p:cNvSpPr/>
          <p:nvPr/>
        </p:nvSpPr>
        <p:spPr>
          <a:xfrm>
            <a:off x="3874466" y="1509514"/>
            <a:ext cx="223371" cy="3154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</a:pPr>
            <a:r>
              <a:rPr lang="mn-MN" sz="3200" b="1" dirty="0">
                <a:solidFill>
                  <a:srgbClr val="0070C0"/>
                </a:solidFill>
                <a:latin typeface="Mogul Helios" panose="020B0604020202020204" charset="0"/>
              </a:rPr>
              <a:t>2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231EC6DA-E3A1-4BB3-9E59-058723CE9D6E}"/>
              </a:ext>
            </a:extLst>
          </p:cNvPr>
          <p:cNvSpPr/>
          <p:nvPr/>
        </p:nvSpPr>
        <p:spPr>
          <a:xfrm rot="10800000" flipV="1">
            <a:off x="5242323" y="3250606"/>
            <a:ext cx="199410" cy="6107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</a:pPr>
            <a:r>
              <a:rPr lang="mn-MN" sz="3200" b="1" dirty="0">
                <a:solidFill>
                  <a:srgbClr val="0070C0"/>
                </a:solidFill>
                <a:latin typeface="Mogul Helios" panose="020B0604020202020204" charset="0"/>
              </a:rPr>
              <a:t>3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3FF66F-1E7B-41EC-BE54-7DF993C737E3}"/>
              </a:ext>
            </a:extLst>
          </p:cNvPr>
          <p:cNvSpPr/>
          <p:nvPr/>
        </p:nvSpPr>
        <p:spPr>
          <a:xfrm>
            <a:off x="165746" y="3215840"/>
            <a:ext cx="223371" cy="3154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</a:pPr>
            <a:r>
              <a:rPr lang="mn-MN" sz="3200" b="1" dirty="0">
                <a:solidFill>
                  <a:srgbClr val="0070C0"/>
                </a:solidFill>
                <a:latin typeface="Mogul Helios" panose="020B0604020202020204" charset="0"/>
              </a:rPr>
              <a:t>5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782525C-CCCA-4717-B89F-9A0F769A72C0}"/>
              </a:ext>
            </a:extLst>
          </p:cNvPr>
          <p:cNvSpPr/>
          <p:nvPr/>
        </p:nvSpPr>
        <p:spPr>
          <a:xfrm>
            <a:off x="2710242" y="3239390"/>
            <a:ext cx="216966" cy="27523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</a:pPr>
            <a:r>
              <a:rPr lang="mn-MN" sz="3200" b="1" dirty="0">
                <a:solidFill>
                  <a:srgbClr val="0070C0"/>
                </a:solidFill>
                <a:latin typeface="Mogul Helios" panose="020B0604020202020204" charset="0"/>
              </a:rPr>
              <a:t>4</a:t>
            </a:r>
          </a:p>
        </p:txBody>
      </p:sp>
      <p:pic>
        <p:nvPicPr>
          <p:cNvPr id="1045" name="Picture 21" descr="Физика">
            <a:extLst>
              <a:ext uri="{FF2B5EF4-FFF2-40B4-BE49-F238E27FC236}">
                <a16:creationId xmlns:a16="http://schemas.microsoft.com/office/drawing/2014/main" id="{79F2F251-9ABC-4CBD-B828-9517E2C93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39633">
            <a:off x="2747978" y="1395361"/>
            <a:ext cx="605968" cy="102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Физика">
            <a:extLst>
              <a:ext uri="{FF2B5EF4-FFF2-40B4-BE49-F238E27FC236}">
                <a16:creationId xmlns:a16="http://schemas.microsoft.com/office/drawing/2014/main" id="{94EF28B5-6542-4AD9-8D7B-13E4BCFC4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362064">
            <a:off x="4045646" y="2971997"/>
            <a:ext cx="981410" cy="95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23" descr="Физика">
            <a:extLst>
              <a:ext uri="{FF2B5EF4-FFF2-40B4-BE49-F238E27FC236}">
                <a16:creationId xmlns:a16="http://schemas.microsoft.com/office/drawing/2014/main" id="{21C92747-51C7-4B2C-8320-CAA11ABBD9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362064">
            <a:off x="1775639" y="3074100"/>
            <a:ext cx="882377" cy="85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2D9FC95-E845-43B1-8B34-A748942FDAD6}"/>
              </a:ext>
            </a:extLst>
          </p:cNvPr>
          <p:cNvSpPr/>
          <p:nvPr/>
        </p:nvSpPr>
        <p:spPr>
          <a:xfrm>
            <a:off x="550135" y="7588528"/>
            <a:ext cx="587425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400" b="1" cap="all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	Виртуал хөрөнгө:</a:t>
            </a:r>
          </a:p>
          <a:p>
            <a:endParaRPr lang="en-US" sz="1400" b="1" dirty="0">
              <a:solidFill>
                <a:schemeClr val="accent1">
                  <a:lumMod val="75000"/>
                </a:schemeClr>
              </a:solidFill>
              <a:latin typeface="Mogul Helios" pitchFamily="2" charset="0"/>
            </a:endParaRPr>
          </a:p>
          <a:p>
            <a:pPr marL="2000250" lvl="4" indent="-171450">
              <a:buFont typeface="Arial" panose="020B0604020202020204" pitchFamily="34" charset="0"/>
              <a:buChar char="•"/>
            </a:pPr>
            <a:r>
              <a:rPr lang="mn-MN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мөнгө хэлбэрээр ашиглах боломжгүй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;</a:t>
            </a:r>
            <a:endParaRPr lang="mn-MN" sz="1400" b="1" dirty="0">
              <a:solidFill>
                <a:schemeClr val="accent1">
                  <a:lumMod val="75000"/>
                </a:schemeClr>
              </a:solidFill>
              <a:latin typeface="Mogul Helios" pitchFamily="2" charset="0"/>
            </a:endParaRPr>
          </a:p>
          <a:p>
            <a:pPr marL="2000250" lvl="4" indent="-171450">
              <a:buFont typeface="Arial" panose="020B0604020202020204" pitchFamily="34" charset="0"/>
              <a:buChar char="•"/>
            </a:pPr>
            <a:r>
              <a:rPr lang="mn-MN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ханшийг урьдчилан таамаглах аргагүй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;</a:t>
            </a:r>
          </a:p>
          <a:p>
            <a:pPr marL="2000250" lvl="4" indent="-171450">
              <a:buFont typeface="Arial" panose="020B0604020202020204" pitchFamily="34" charset="0"/>
              <a:buChar char="•"/>
            </a:pPr>
            <a:r>
              <a:rPr lang="mn-MN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үнийн савлагаа өндөр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; </a:t>
            </a:r>
          </a:p>
          <a:p>
            <a:pPr marL="2000250" lvl="4" indent="-171450">
              <a:buFont typeface="Arial" panose="020B0604020202020204" pitchFamily="34" charset="0"/>
              <a:buChar char="•"/>
            </a:pPr>
            <a:r>
              <a:rPr lang="mn-MN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биет хөрөнгөөр баталгааждаггүй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;</a:t>
            </a:r>
            <a:endParaRPr lang="mn-MN" sz="1400" b="1" dirty="0">
              <a:solidFill>
                <a:schemeClr val="accent1">
                  <a:lumMod val="75000"/>
                </a:schemeClr>
              </a:solidFill>
              <a:latin typeface="Mogul Helios" pitchFamily="2" charset="0"/>
            </a:endParaRPr>
          </a:p>
          <a:p>
            <a:pPr marL="2000250" lvl="4" indent="-171450">
              <a:buFont typeface="Arial" panose="020B0604020202020204" pitchFamily="34" charset="0"/>
              <a:buChar char="•"/>
            </a:pPr>
            <a:r>
              <a:rPr lang="mn-MN" sz="1400" b="1" dirty="0">
                <a:solidFill>
                  <a:schemeClr val="accent1">
                    <a:lumMod val="75000"/>
                  </a:schemeClr>
                </a:solidFill>
                <a:latin typeface="Mogul Helios" pitchFamily="2" charset="0"/>
              </a:rPr>
              <a:t>хөрөнгө оруулсан эрсдэлээ өөрөө хариуцна.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D4EC63-02BF-4307-84F6-8121B2682D4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44871" y="7918430"/>
            <a:ext cx="993522" cy="10633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893FA1-6C83-4E19-A669-09FB2498632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76408" y="1386801"/>
            <a:ext cx="740371" cy="64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436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8484</TotalTime>
  <Words>303</Words>
  <Application>Microsoft Office PowerPoint</Application>
  <PresentationFormat>A4 Paper (210x297 mm)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Mogul Helios</vt:lpstr>
      <vt:lpstr>Times New Roman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Batchimeg B</dc:creator>
  <cp:lastModifiedBy>Baigalmaa Purevsuren</cp:lastModifiedBy>
  <cp:revision>1851</cp:revision>
  <cp:lastPrinted>2023-05-30T09:04:23Z</cp:lastPrinted>
  <dcterms:created xsi:type="dcterms:W3CDTF">2021-07-01T08:53:33Z</dcterms:created>
  <dcterms:modified xsi:type="dcterms:W3CDTF">2023-08-22T08:10:03Z</dcterms:modified>
</cp:coreProperties>
</file>